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0" r:id="rId2"/>
    <p:sldId id="257" r:id="rId3"/>
    <p:sldId id="258" r:id="rId4"/>
    <p:sldId id="273" r:id="rId5"/>
    <p:sldId id="275" r:id="rId6"/>
    <p:sldId id="279" r:id="rId7"/>
    <p:sldId id="282" r:id="rId8"/>
    <p:sldId id="325" r:id="rId9"/>
    <p:sldId id="326" r:id="rId10"/>
    <p:sldId id="292" r:id="rId11"/>
    <p:sldId id="312" r:id="rId12"/>
    <p:sldId id="327" r:id="rId13"/>
    <p:sldId id="331" r:id="rId14"/>
    <p:sldId id="332" r:id="rId15"/>
    <p:sldId id="313" r:id="rId16"/>
    <p:sldId id="328" r:id="rId17"/>
    <p:sldId id="315" r:id="rId18"/>
    <p:sldId id="314" r:id="rId19"/>
    <p:sldId id="329" r:id="rId20"/>
    <p:sldId id="330" r:id="rId21"/>
    <p:sldId id="333" r:id="rId22"/>
    <p:sldId id="271" r:id="rId23"/>
    <p:sldId id="27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6241" autoAdjust="0"/>
  </p:normalViewPr>
  <p:slideViewPr>
    <p:cSldViewPr snapToGrid="0">
      <p:cViewPr varScale="1">
        <p:scale>
          <a:sx n="76" d="100"/>
          <a:sy n="76" d="100"/>
        </p:scale>
        <p:origin x="-917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56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9983-D851-4B17-BE87-4B3445453F7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3719-81A9-4FF0-809A-5507C04AC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8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79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11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11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88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40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18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87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775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369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397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4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228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prstClr val="black"/>
                </a:solidFill>
              </a:rPr>
              <a:t>Федеральное государственное бюджетное образовательное учреждение 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высшего образования «Красноярский государственный медицинский университет» имени профессора В.Ф. </a:t>
            </a:r>
            <a:r>
              <a:rPr lang="ru-RU" sz="2200" dirty="0" err="1">
                <a:solidFill>
                  <a:prstClr val="black"/>
                </a:solidFill>
              </a:rPr>
              <a:t>Войно-Ясенецкого</a:t>
            </a:r>
            <a:r>
              <a:rPr lang="ru-RU" sz="2200" dirty="0">
                <a:solidFill>
                  <a:prstClr val="black"/>
                </a:solidFill>
              </a:rPr>
              <a:t> Министерства здравоохранения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Российской Федерации</a:t>
            </a: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ru-RU" sz="6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4800" dirty="0" smtClean="0">
                <a:solidFill>
                  <a:prstClr val="black"/>
                </a:solidFill>
              </a:rPr>
              <a:t>Возбудители воздушно-капельных инфекций. Коклюш, дифтерия</a:t>
            </a:r>
          </a:p>
          <a:p>
            <a:pPr marL="0" lvl="0" indent="0" algn="ctr">
              <a:buNone/>
            </a:pPr>
            <a:endParaRPr lang="ru-RU" sz="48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sz="4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2020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4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Коринебактерии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Систематика</a:t>
            </a:r>
          </a:p>
          <a:p>
            <a:pPr marL="0" indent="0">
              <a:buNone/>
            </a:pPr>
            <a:r>
              <a:rPr lang="ru-RU" sz="4000" dirty="0" smtClean="0"/>
              <a:t>Семейство – </a:t>
            </a:r>
            <a:r>
              <a:rPr lang="en-US" sz="4000" dirty="0" err="1" smtClean="0"/>
              <a:t>Corynebacteriaceae</a:t>
            </a:r>
            <a:endParaRPr lang="en-US" sz="4000" dirty="0" smtClean="0"/>
          </a:p>
          <a:p>
            <a:pPr marL="0" indent="0">
              <a:buNone/>
            </a:pPr>
            <a:r>
              <a:rPr lang="ru-RU" sz="4000" dirty="0" smtClean="0"/>
              <a:t>Род – </a:t>
            </a:r>
            <a:r>
              <a:rPr lang="en-US" sz="4000" dirty="0" err="1" smtClean="0"/>
              <a:t>Corynebacterium</a:t>
            </a:r>
            <a:endParaRPr lang="en-US" sz="4000" dirty="0" smtClean="0"/>
          </a:p>
          <a:p>
            <a:pPr marL="0" indent="0">
              <a:buNone/>
            </a:pPr>
            <a:r>
              <a:rPr lang="ru-RU" sz="4000" dirty="0" smtClean="0"/>
              <a:t>Вид – </a:t>
            </a:r>
            <a:r>
              <a:rPr lang="en-US" sz="4000" dirty="0" err="1" smtClean="0"/>
              <a:t>Corynebacterium</a:t>
            </a:r>
            <a:r>
              <a:rPr lang="en-US" sz="4000" dirty="0" smtClean="0"/>
              <a:t> </a:t>
            </a:r>
            <a:r>
              <a:rPr lang="en-US" sz="4000" dirty="0" err="1" smtClean="0"/>
              <a:t>diphteriae</a:t>
            </a:r>
            <a:endParaRPr lang="en-US" sz="4000" dirty="0" smtClean="0"/>
          </a:p>
          <a:p>
            <a:pPr marL="0" indent="0">
              <a:buNone/>
            </a:pPr>
            <a:r>
              <a:rPr lang="ru-RU" sz="4000" dirty="0" err="1" smtClean="0"/>
              <a:t>Биовары</a:t>
            </a:r>
            <a:r>
              <a:rPr lang="ru-RU" sz="4000" dirty="0" smtClean="0"/>
              <a:t> -  </a:t>
            </a:r>
            <a:r>
              <a:rPr lang="en-US" sz="4000" dirty="0" smtClean="0"/>
              <a:t>C</a:t>
            </a:r>
            <a:r>
              <a:rPr lang="ru-RU" sz="4000" dirty="0" smtClean="0"/>
              <a:t>. </a:t>
            </a:r>
            <a:r>
              <a:rPr lang="en-US" sz="4000" dirty="0" err="1" smtClean="0"/>
              <a:t>diphteriae</a:t>
            </a:r>
            <a:r>
              <a:rPr lang="en-US" sz="4000" dirty="0" smtClean="0"/>
              <a:t> gravis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                     mitis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                     </a:t>
            </a:r>
            <a:r>
              <a:rPr lang="en-US" sz="4000" dirty="0" err="1" smtClean="0"/>
              <a:t>intermedius</a:t>
            </a:r>
            <a:r>
              <a:rPr lang="ru-RU" sz="4000" dirty="0" smtClean="0"/>
              <a:t>            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8627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Морфологические  свойства </a:t>
            </a:r>
            <a:r>
              <a:rPr lang="ru-RU" dirty="0" err="1" smtClean="0"/>
              <a:t>коринебактерий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Слегка изогнутые тонкие палочки,</a:t>
            </a:r>
          </a:p>
          <a:p>
            <a:pPr marL="0" indent="0">
              <a:buNone/>
            </a:pPr>
            <a:r>
              <a:rPr lang="ru-RU" dirty="0" smtClean="0"/>
              <a:t>длинной 3-6 мкм, </a:t>
            </a:r>
            <a:r>
              <a:rPr lang="ru-RU" dirty="0" err="1" smtClean="0"/>
              <a:t>грам</a:t>
            </a:r>
            <a:r>
              <a:rPr lang="ru-RU" dirty="0" smtClean="0"/>
              <a:t>+</a:t>
            </a:r>
          </a:p>
          <a:p>
            <a:r>
              <a:rPr lang="ru-RU" dirty="0" smtClean="0"/>
              <a:t>На концах имеются утолщения, в которых</a:t>
            </a:r>
          </a:p>
          <a:p>
            <a:pPr marL="0" indent="0">
              <a:buNone/>
            </a:pPr>
            <a:r>
              <a:rPr lang="ru-RU" dirty="0" smtClean="0"/>
              <a:t>находятся зерна </a:t>
            </a:r>
            <a:r>
              <a:rPr lang="ru-RU" dirty="0" err="1" smtClean="0"/>
              <a:t>валютина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Располагаются под углом друг к другу </a:t>
            </a:r>
          </a:p>
          <a:p>
            <a:r>
              <a:rPr lang="ru-RU" dirty="0" smtClean="0"/>
              <a:t>Неподвижные</a:t>
            </a:r>
          </a:p>
          <a:p>
            <a:r>
              <a:rPr lang="ru-RU" dirty="0" smtClean="0"/>
              <a:t>Спор и капсул не образуют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Диагностические признаки, отличающие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коринебактерии</a:t>
            </a:r>
            <a:r>
              <a:rPr lang="ru-RU" dirty="0" smtClean="0">
                <a:solidFill>
                  <a:srgbClr val="C00000"/>
                </a:solidFill>
              </a:rPr>
              <a:t> от ложнодифтерийных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палочек – наличие зерен </a:t>
            </a:r>
            <a:r>
              <a:rPr lang="ru-RU" dirty="0" err="1" smtClean="0">
                <a:solidFill>
                  <a:srgbClr val="C00000"/>
                </a:solidFill>
              </a:rPr>
              <a:t>валютина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 и расположение (ложнодифтерийные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р</a:t>
            </a:r>
            <a:r>
              <a:rPr lang="ru-RU" dirty="0" smtClean="0">
                <a:solidFill>
                  <a:srgbClr val="C00000"/>
                </a:solidFill>
              </a:rPr>
              <a:t>асполагаются параллельно друг другу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3868" y="1690687"/>
            <a:ext cx="5242052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3585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172720"/>
            <a:ext cx="5611812" cy="61976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Культуральные</a:t>
            </a:r>
            <a:r>
              <a:rPr lang="ru-RU" dirty="0" smtClean="0"/>
              <a:t> свойства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39788" y="904240"/>
            <a:ext cx="5235892" cy="541528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Факультативные анаэробы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Растут на средах с кровью и сывороткой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Основная среда – среда </a:t>
            </a:r>
            <a:r>
              <a:rPr lang="ru-RU" sz="2400" dirty="0" err="1" smtClean="0"/>
              <a:t>Клауберга</a:t>
            </a:r>
            <a:r>
              <a:rPr lang="ru-RU" sz="2400" dirty="0" smtClean="0"/>
              <a:t> или </a:t>
            </a:r>
            <a:r>
              <a:rPr lang="ru-RU" sz="2400" dirty="0" err="1" smtClean="0"/>
              <a:t>Леффлера</a:t>
            </a:r>
            <a:r>
              <a:rPr lang="ru-RU" sz="2400" dirty="0" smtClean="0"/>
              <a:t>, содержащая сыворотку и </a:t>
            </a:r>
            <a:r>
              <a:rPr lang="ru-RU" sz="2400" dirty="0" err="1" smtClean="0"/>
              <a:t>теллурит</a:t>
            </a:r>
            <a:r>
              <a:rPr lang="ru-RU" sz="2400" dirty="0" smtClean="0"/>
              <a:t> калия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Колонии выпуклые кремового или серовато-черного цвета </a:t>
            </a:r>
            <a:r>
              <a:rPr lang="en-US" sz="2400" dirty="0" smtClean="0"/>
              <a:t>S- </a:t>
            </a:r>
            <a:r>
              <a:rPr lang="ru-RU" sz="2400" dirty="0" smtClean="0"/>
              <a:t>или </a:t>
            </a:r>
            <a:r>
              <a:rPr lang="en-US" sz="2400" dirty="0" smtClean="0"/>
              <a:t>R-</a:t>
            </a:r>
            <a:r>
              <a:rPr lang="ru-RU" sz="2400" dirty="0" smtClean="0"/>
              <a:t>формы в зависимости от среды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err="1" smtClean="0"/>
              <a:t>Биовар</a:t>
            </a:r>
            <a:r>
              <a:rPr lang="ru-RU" sz="2400" dirty="0" smtClean="0"/>
              <a:t> </a:t>
            </a:r>
            <a:r>
              <a:rPr lang="en-US" sz="2400" dirty="0" smtClean="0"/>
              <a:t>gravis</a:t>
            </a:r>
            <a:r>
              <a:rPr lang="ru-RU" sz="2400" dirty="0" smtClean="0"/>
              <a:t> обычно находится в </a:t>
            </a:r>
            <a:r>
              <a:rPr lang="en-US" sz="2400" dirty="0" smtClean="0"/>
              <a:t>R</a:t>
            </a:r>
            <a:r>
              <a:rPr lang="ru-RU" sz="2400" dirty="0" smtClean="0"/>
              <a:t>-форме, колонии 2-3 мм, имеют изрезанные края. При прикосновении петлей они крошатся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err="1" smtClean="0"/>
              <a:t>Биовар</a:t>
            </a:r>
            <a:r>
              <a:rPr lang="ru-RU" sz="2400" dirty="0" smtClean="0"/>
              <a:t> </a:t>
            </a:r>
            <a:r>
              <a:rPr lang="en-US" sz="2400" dirty="0" smtClean="0"/>
              <a:t>mitis</a:t>
            </a:r>
            <a:r>
              <a:rPr lang="ru-RU" sz="2400" dirty="0" smtClean="0"/>
              <a:t> дает колонии </a:t>
            </a:r>
            <a:r>
              <a:rPr lang="en-US" sz="2400" dirty="0" smtClean="0"/>
              <a:t>S-</a:t>
            </a:r>
            <a:r>
              <a:rPr lang="ru-RU" sz="2400" dirty="0" smtClean="0"/>
              <a:t>формы маленькие черного цвета</a:t>
            </a:r>
            <a:endParaRPr lang="ru-RU" sz="2400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932" b="3932"/>
          <a:stretch>
            <a:fillRect/>
          </a:stretch>
        </p:blipFill>
        <p:spPr>
          <a:xfrm>
            <a:off x="6979920" y="985520"/>
            <a:ext cx="5019040" cy="5334000"/>
          </a:xfrm>
        </p:spPr>
      </p:pic>
    </p:spTree>
    <p:extLst>
      <p:ext uri="{BB962C8B-B14F-4D97-AF65-F5344CB8AC3E}">
        <p14:creationId xmlns:p14="http://schemas.microsoft.com/office/powerpoint/2010/main" xmlns="" val="4173480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Колонии </a:t>
            </a:r>
            <a:r>
              <a:rPr lang="ru-RU" dirty="0" err="1" smtClean="0"/>
              <a:t>биовара</a:t>
            </a:r>
            <a:r>
              <a:rPr lang="ru-RU" dirty="0" smtClean="0"/>
              <a:t> </a:t>
            </a:r>
            <a:r>
              <a:rPr lang="en-US" dirty="0" smtClean="0"/>
              <a:t>gravis </a:t>
            </a:r>
            <a:r>
              <a:rPr lang="ru-RU" dirty="0" smtClean="0"/>
              <a:t>и </a:t>
            </a:r>
            <a:r>
              <a:rPr lang="en-US" dirty="0" smtClean="0"/>
              <a:t>mitis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0160" y="1690688"/>
            <a:ext cx="9235440" cy="4415471"/>
          </a:xfrm>
        </p:spPr>
      </p:pic>
    </p:spTree>
    <p:extLst>
      <p:ext uri="{BB962C8B-B14F-4D97-AF65-F5344CB8AC3E}">
        <p14:creationId xmlns:p14="http://schemas.microsoft.com/office/powerpoint/2010/main" xmlns="" val="106765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Колонии </a:t>
            </a:r>
            <a:r>
              <a:rPr lang="ru-RU" dirty="0" err="1" smtClean="0"/>
              <a:t>коринебактерий</a:t>
            </a:r>
            <a:r>
              <a:rPr lang="ru-RU" dirty="0" smtClean="0"/>
              <a:t> на кровяном </a:t>
            </a:r>
            <a:r>
              <a:rPr lang="ru-RU" dirty="0" err="1" smtClean="0"/>
              <a:t>агаре</a:t>
            </a:r>
            <a:r>
              <a:rPr lang="ru-RU" dirty="0" smtClean="0"/>
              <a:t> и </a:t>
            </a:r>
            <a:r>
              <a:rPr lang="ru-RU" dirty="0" err="1" smtClean="0"/>
              <a:t>теллуритовой</a:t>
            </a:r>
            <a:r>
              <a:rPr lang="ru-RU" dirty="0" smtClean="0"/>
              <a:t> среде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480" y="2133600"/>
            <a:ext cx="9001760" cy="4084319"/>
          </a:xfrm>
        </p:spPr>
      </p:pic>
    </p:spTree>
    <p:extLst>
      <p:ext uri="{BB962C8B-B14F-4D97-AF65-F5344CB8AC3E}">
        <p14:creationId xmlns:p14="http://schemas.microsoft.com/office/powerpoint/2010/main" xmlns="" val="3590957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Ферментативные и антигенные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1. Расщепляют глюкозу и мальтозу. Крахмал расщепляет только </a:t>
            </a:r>
            <a:r>
              <a:rPr lang="ru-RU" dirty="0" err="1" smtClean="0"/>
              <a:t>биовар</a:t>
            </a:r>
            <a:r>
              <a:rPr lang="ru-RU" dirty="0" smtClean="0"/>
              <a:t> </a:t>
            </a:r>
            <a:r>
              <a:rPr lang="en-US" dirty="0" smtClean="0"/>
              <a:t>gravis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2. Все три </a:t>
            </a:r>
            <a:r>
              <a:rPr lang="ru-RU" dirty="0" err="1" smtClean="0"/>
              <a:t>биовара</a:t>
            </a:r>
            <a:r>
              <a:rPr lang="ru-RU" dirty="0" smtClean="0"/>
              <a:t> расщепляют </a:t>
            </a:r>
            <a:r>
              <a:rPr lang="ru-RU" dirty="0" err="1" smtClean="0"/>
              <a:t>цистин</a:t>
            </a:r>
            <a:r>
              <a:rPr lang="ru-RU" dirty="0" smtClean="0"/>
              <a:t> (фермент </a:t>
            </a:r>
            <a:r>
              <a:rPr lang="ru-RU" dirty="0" err="1" smtClean="0"/>
              <a:t>цистиназа</a:t>
            </a:r>
            <a:r>
              <a:rPr lang="ru-RU" dirty="0" smtClean="0"/>
              <a:t>) с образованием сероводорода, индол не образуют, мочевину не разлагают</a:t>
            </a:r>
          </a:p>
          <a:p>
            <a:pPr marL="0" indent="0" algn="just">
              <a:buNone/>
            </a:pPr>
            <a:r>
              <a:rPr lang="ru-RU" dirty="0" smtClean="0"/>
              <a:t>3. Вырабатывают </a:t>
            </a:r>
            <a:r>
              <a:rPr lang="ru-RU" dirty="0" smtClean="0">
                <a:solidFill>
                  <a:srgbClr val="C00000"/>
                </a:solidFill>
              </a:rPr>
              <a:t>экзотоксин</a:t>
            </a:r>
            <a:r>
              <a:rPr lang="ru-RU" dirty="0" smtClean="0"/>
              <a:t>, который может привести к летальному исходу</a:t>
            </a:r>
          </a:p>
          <a:p>
            <a:pPr marL="0" indent="0" algn="just">
              <a:buNone/>
            </a:pPr>
            <a:r>
              <a:rPr lang="ru-RU" dirty="0" smtClean="0"/>
              <a:t>4. Имеют только О-антигены, которые диагностического значения не имеют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Большое диагностическое значение имеет определение </a:t>
            </a:r>
            <a:r>
              <a:rPr lang="ru-RU" dirty="0" err="1" smtClean="0">
                <a:solidFill>
                  <a:srgbClr val="C00000"/>
                </a:solidFill>
              </a:rPr>
              <a:t>токсигенности</a:t>
            </a:r>
            <a:r>
              <a:rPr lang="ru-RU" dirty="0" smtClean="0">
                <a:solidFill>
                  <a:srgbClr val="C00000"/>
                </a:solidFill>
              </a:rPr>
              <a:t> выделенной палочки дифтерии!!!</a:t>
            </a:r>
          </a:p>
        </p:txBody>
      </p:sp>
    </p:spTree>
    <p:extLst>
      <p:ext uri="{BB962C8B-B14F-4D97-AF65-F5344CB8AC3E}">
        <p14:creationId xmlns:p14="http://schemas.microsoft.com/office/powerpoint/2010/main" xmlns="" val="1286853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Дифференциация </a:t>
            </a:r>
            <a:r>
              <a:rPr lang="ru-RU" dirty="0" err="1" smtClean="0"/>
              <a:t>коринебактерий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7832588"/>
              </p:ext>
            </p:extLst>
          </p:nvPr>
        </p:nvGraphicFramePr>
        <p:xfrm>
          <a:off x="838200" y="1825624"/>
          <a:ext cx="10515600" cy="486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760">
                  <a:extLst>
                    <a:ext uri="{9D8B030D-6E8A-4147-A177-3AD203B41FA5}">
                      <a16:colId xmlns:a16="http://schemas.microsoft.com/office/drawing/2014/main" xmlns="" val="25544634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xmlns="" val="109106730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xmlns="" val="2159347972"/>
                    </a:ext>
                  </a:extLst>
                </a:gridCol>
                <a:gridCol w="1437640">
                  <a:extLst>
                    <a:ext uri="{9D8B030D-6E8A-4147-A177-3AD203B41FA5}">
                      <a16:colId xmlns:a16="http://schemas.microsoft.com/office/drawing/2014/main" xmlns="" val="53811097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37516837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208268066"/>
                    </a:ext>
                  </a:extLst>
                </a:gridCol>
              </a:tblGrid>
              <a:tr h="559554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Коринебактерии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Цистин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Мочевина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Глюкоза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Сахароза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Крахмал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0093416"/>
                  </a:ext>
                </a:extLst>
              </a:tr>
              <a:tr h="965806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Биовар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gravis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6619605"/>
                  </a:ext>
                </a:extLst>
              </a:tr>
              <a:tr h="965806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Биовар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itis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8662815"/>
                  </a:ext>
                </a:extLst>
              </a:tr>
              <a:tr h="965806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Биовар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intermedius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2542291"/>
                  </a:ext>
                </a:extLst>
              </a:tr>
              <a:tr h="96580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Ложнодифтерийные палочки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097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7225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Устойчивость во внешней среде, источники и пути передачи дифтерии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 внешней среде устойчивы, на предметах сохраняются несколько суток</a:t>
            </a:r>
          </a:p>
          <a:p>
            <a:r>
              <a:rPr lang="ru-RU" dirty="0" smtClean="0"/>
              <a:t>Источник – больной человек и </a:t>
            </a:r>
            <a:r>
              <a:rPr lang="ru-RU" dirty="0" err="1" smtClean="0">
                <a:solidFill>
                  <a:srgbClr val="C00000"/>
                </a:solidFill>
              </a:rPr>
              <a:t>бактерионоситель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Пути передачи:</a:t>
            </a:r>
          </a:p>
          <a:p>
            <a:pPr>
              <a:buFontTx/>
              <a:buChar char="-"/>
            </a:pPr>
            <a:r>
              <a:rPr lang="ru-RU" dirty="0" smtClean="0"/>
              <a:t>Воздушно-капельный</a:t>
            </a:r>
          </a:p>
          <a:p>
            <a:pPr>
              <a:buFontTx/>
              <a:buChar char="-"/>
            </a:pPr>
            <a:r>
              <a:rPr lang="ru-RU" dirty="0" smtClean="0"/>
              <a:t>Контактно-бытовой</a:t>
            </a:r>
          </a:p>
          <a:p>
            <a:pPr marL="0" indent="0">
              <a:buNone/>
            </a:pPr>
            <a:r>
              <a:rPr lang="ru-RU" dirty="0" smtClean="0"/>
              <a:t>Входные ворота:</a:t>
            </a:r>
          </a:p>
          <a:p>
            <a:pPr>
              <a:buFontTx/>
              <a:buChar char="-"/>
            </a:pPr>
            <a:r>
              <a:rPr lang="ru-RU" dirty="0" smtClean="0"/>
              <a:t>Слизистые оболочки дыхательных путей</a:t>
            </a:r>
          </a:p>
          <a:p>
            <a:pPr>
              <a:buFontTx/>
              <a:buChar char="-"/>
            </a:pPr>
            <a:r>
              <a:rPr lang="ru-RU" dirty="0" smtClean="0"/>
              <a:t>Поврежденная кожа</a:t>
            </a:r>
          </a:p>
          <a:p>
            <a:pPr marL="0" indent="0">
              <a:buNone/>
            </a:pPr>
            <a:r>
              <a:rPr lang="ru-RU" dirty="0" smtClean="0"/>
              <a:t>Заболевания:</a:t>
            </a:r>
          </a:p>
          <a:p>
            <a:pPr>
              <a:buFontTx/>
              <a:buChar char="-"/>
            </a:pPr>
            <a:r>
              <a:rPr lang="ru-RU" dirty="0" smtClean="0"/>
              <a:t>Дифтерия зева и носа</a:t>
            </a:r>
          </a:p>
          <a:p>
            <a:pPr>
              <a:buFontTx/>
              <a:buChar char="-"/>
            </a:pPr>
            <a:r>
              <a:rPr lang="ru-RU" dirty="0" smtClean="0"/>
              <a:t>Редко наблюдается дифтерия уха, глаз, кожи</a:t>
            </a:r>
          </a:p>
        </p:txBody>
      </p:sp>
    </p:spTree>
    <p:extLst>
      <p:ext uri="{BB962C8B-B14F-4D97-AF65-F5344CB8AC3E}">
        <p14:creationId xmlns:p14="http://schemas.microsoft.com/office/powerpoint/2010/main" xmlns="" val="24269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Патогенез и клиника дифтерии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Инкубационный период 7-14 дней </a:t>
            </a:r>
          </a:p>
          <a:p>
            <a:pPr algn="just"/>
            <a:r>
              <a:rPr lang="ru-RU" dirty="0" err="1" smtClean="0"/>
              <a:t>Коринебактерии</a:t>
            </a:r>
            <a:r>
              <a:rPr lang="ru-RU" dirty="0" smtClean="0"/>
              <a:t> размножаются в месте внедрения (чаще всего слизистая зева), вызывая некроз тканей и образуют специфическую серо-желтую пленку. При этом вырабатывается экзотоксин, который всасывается в кровь, поражая сердечную мышцу </a:t>
            </a:r>
          </a:p>
          <a:p>
            <a:pPr algn="just"/>
            <a:r>
              <a:rPr lang="ru-RU" dirty="0" smtClean="0"/>
              <a:t>Симптомы заболевания напоминают сильную ангину. Боль в горле, температура 39 градусов. Опасность заболевания заключается в сильной интоксикации и отеке дыхательных путей </a:t>
            </a:r>
          </a:p>
          <a:p>
            <a:pPr algn="just"/>
            <a:r>
              <a:rPr lang="ru-RU" dirty="0" smtClean="0"/>
              <a:t>Летальный исход может наступить либо от паралича сердца (интоксикация) или асфиксии (отек гортани)</a:t>
            </a:r>
          </a:p>
          <a:p>
            <a:pPr algn="just"/>
            <a:r>
              <a:rPr lang="ru-RU" dirty="0" smtClean="0"/>
              <a:t>Вырабатывается стойкий иммунитет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2837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Дифтерия зева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5840" y="1825625"/>
            <a:ext cx="4307840" cy="435133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3360" y="1825625"/>
            <a:ext cx="4236720" cy="4351337"/>
          </a:xfrm>
        </p:spPr>
      </p:pic>
    </p:spTree>
    <p:extLst>
      <p:ext uri="{BB962C8B-B14F-4D97-AF65-F5344CB8AC3E}">
        <p14:creationId xmlns:p14="http://schemas.microsoft.com/office/powerpoint/2010/main" xmlns="" val="356637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dirty="0" smtClean="0"/>
              <a:t>Общая характеристика воздушно-капельных инфекций</a:t>
            </a:r>
          </a:p>
          <a:p>
            <a:pPr marL="742950" indent="-742950">
              <a:buAutoNum type="arabicPeriod"/>
            </a:pPr>
            <a:r>
              <a:rPr lang="ru-RU" dirty="0" smtClean="0"/>
              <a:t>Характеристика </a:t>
            </a:r>
            <a:r>
              <a:rPr lang="ru-RU" dirty="0" err="1" smtClean="0"/>
              <a:t>бордетелл</a:t>
            </a:r>
            <a:r>
              <a:rPr lang="ru-RU" dirty="0" smtClean="0"/>
              <a:t>, патогенез,  клиника и профилактика коклюша</a:t>
            </a:r>
          </a:p>
          <a:p>
            <a:pPr marL="742950" indent="-742950">
              <a:buAutoNum type="arabicPeriod"/>
            </a:pPr>
            <a:r>
              <a:rPr lang="ru-RU" dirty="0" smtClean="0"/>
              <a:t>Характеристика </a:t>
            </a:r>
            <a:r>
              <a:rPr lang="ru-RU" dirty="0" err="1" smtClean="0"/>
              <a:t>коринебактерий</a:t>
            </a:r>
            <a:r>
              <a:rPr lang="ru-RU" dirty="0" smtClean="0"/>
              <a:t>. Патогенез, клиника и профилактика дифтерии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036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Профилактика и лечение дифтерии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Вакцинация всех детей в возрасте от 3-х месяцев вакциной АКДС – содержит дифтерийный анатоксин. </a:t>
            </a:r>
          </a:p>
          <a:p>
            <a:r>
              <a:rPr lang="ru-RU" dirty="0" smtClean="0"/>
              <a:t>При эпидемических вспышках вакцинируют и взрослое население</a:t>
            </a:r>
          </a:p>
          <a:p>
            <a:r>
              <a:rPr lang="ru-RU" dirty="0" smtClean="0"/>
              <a:t>Больных обязательно госпитализируют, контактных проверяют на носительство</a:t>
            </a:r>
          </a:p>
          <a:p>
            <a:r>
              <a:rPr lang="ru-RU" dirty="0" smtClean="0"/>
              <a:t>Выявление носителей у сотрудников детских учреждений и больниц</a:t>
            </a:r>
          </a:p>
          <a:p>
            <a:r>
              <a:rPr lang="ru-RU" dirty="0" smtClean="0"/>
              <a:t>Лечение - кроме антибиотикотерапии, требуется обязательное введение противодифтерийной сыворотки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2883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Вакцина АКДС и противодифтерийная сыворотка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8720" y="1690688"/>
            <a:ext cx="4815840" cy="454755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1690688"/>
            <a:ext cx="5750560" cy="454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3522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Основные симптомы коклюша</a:t>
            </a:r>
          </a:p>
          <a:p>
            <a:r>
              <a:rPr lang="ru-RU" dirty="0" smtClean="0"/>
              <a:t>2. Морфологические признаки </a:t>
            </a:r>
            <a:r>
              <a:rPr lang="ru-RU" dirty="0" err="1" smtClean="0"/>
              <a:t>коринебактерий</a:t>
            </a:r>
            <a:endParaRPr lang="ru-RU" dirty="0" smtClean="0"/>
          </a:p>
          <a:p>
            <a:r>
              <a:rPr lang="ru-RU" dirty="0" smtClean="0"/>
              <a:t>3. Чем отличаются друг от друга </a:t>
            </a:r>
            <a:r>
              <a:rPr lang="ru-RU" dirty="0" err="1" smtClean="0"/>
              <a:t>биовары</a:t>
            </a:r>
            <a:r>
              <a:rPr lang="ru-RU" dirty="0" smtClean="0"/>
              <a:t> </a:t>
            </a:r>
            <a:r>
              <a:rPr lang="ru-RU" dirty="0" err="1" smtClean="0"/>
              <a:t>коринебактерий</a:t>
            </a:r>
            <a:r>
              <a:rPr lang="ru-RU" dirty="0" smtClean="0"/>
              <a:t>?</a:t>
            </a:r>
          </a:p>
          <a:p>
            <a:r>
              <a:rPr lang="ru-RU" dirty="0" smtClean="0"/>
              <a:t>4. Из чего состоит вакцина АКДС, кому вводится?</a:t>
            </a:r>
          </a:p>
          <a:p>
            <a:r>
              <a:rPr lang="ru-RU" dirty="0" smtClean="0"/>
              <a:t>5. В чем опасность дифтерии?</a:t>
            </a:r>
          </a:p>
          <a:p>
            <a:r>
              <a:rPr lang="ru-RU" dirty="0" smtClean="0"/>
              <a:t>6. Путь передачи коклюша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7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Черкес Ф.К. Микробиология, стр. 357-376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91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Общая характеристика воздушно-капельных инфекций (ВКИ)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Путь передачи – преимущественно воздушно-капельный,  возможен  контактно-бытовой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Входные ворота – слизистые оболочки дыхательных путей, возможно – повреждения на коже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Место локализации возбудителя в организме – преимущественно носоглотка, легкие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4695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Бордетеллы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Семейство – </a:t>
            </a:r>
            <a:r>
              <a:rPr lang="en-US" sz="3600" dirty="0" err="1" smtClean="0"/>
              <a:t>Alcaligenaceae</a:t>
            </a:r>
            <a:endParaRPr lang="en-US" sz="3600" dirty="0" smtClean="0"/>
          </a:p>
          <a:p>
            <a:pPr marL="0" indent="0">
              <a:buNone/>
            </a:pPr>
            <a:r>
              <a:rPr lang="ru-RU" sz="3600" dirty="0" smtClean="0"/>
              <a:t>Род – </a:t>
            </a:r>
            <a:r>
              <a:rPr lang="en-US" sz="3600" dirty="0" err="1" smtClean="0"/>
              <a:t>Bordetella</a:t>
            </a:r>
            <a:endParaRPr lang="en-US" sz="3600" dirty="0" smtClean="0"/>
          </a:p>
          <a:p>
            <a:pPr marL="0" indent="0">
              <a:buNone/>
            </a:pPr>
            <a:r>
              <a:rPr lang="ru-RU" sz="3600" dirty="0" smtClean="0"/>
              <a:t>Виды – </a:t>
            </a:r>
            <a:r>
              <a:rPr lang="en-US" sz="3600" dirty="0" err="1" smtClean="0"/>
              <a:t>Bordetella</a:t>
            </a:r>
            <a:r>
              <a:rPr lang="en-US" sz="3600" dirty="0" smtClean="0"/>
              <a:t> pertussis </a:t>
            </a:r>
            <a:r>
              <a:rPr lang="ru-RU" sz="3600" dirty="0" smtClean="0"/>
              <a:t>(вызывает коклюш)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</a:t>
            </a:r>
            <a:r>
              <a:rPr lang="en-US" sz="3600" dirty="0" err="1" smtClean="0"/>
              <a:t>Bordetella</a:t>
            </a:r>
            <a:r>
              <a:rPr lang="en-US" sz="3600" dirty="0" smtClean="0"/>
              <a:t> </a:t>
            </a:r>
            <a:r>
              <a:rPr lang="en-US" sz="3600" dirty="0" err="1" smtClean="0"/>
              <a:t>parapertussis</a:t>
            </a:r>
            <a:r>
              <a:rPr lang="ru-RU" sz="3600" dirty="0" smtClean="0"/>
              <a:t> (вызывает              паракоклюш)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</a:t>
            </a:r>
            <a:r>
              <a:rPr lang="en-US" sz="3600" dirty="0" err="1" smtClean="0"/>
              <a:t>Bordetella</a:t>
            </a:r>
            <a:r>
              <a:rPr lang="en-US" sz="3600" dirty="0" smtClean="0"/>
              <a:t> </a:t>
            </a:r>
            <a:r>
              <a:rPr lang="en-US" sz="3600" dirty="0" err="1" smtClean="0"/>
              <a:t>bronchiseptica</a:t>
            </a:r>
            <a:r>
              <a:rPr lang="ru-RU" sz="3600" dirty="0" smtClean="0"/>
              <a:t> (редко вызывает у человека респираторные инфекции)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0281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Морфологические и </a:t>
            </a:r>
            <a:r>
              <a:rPr lang="ru-RU" dirty="0" err="1" smtClean="0"/>
              <a:t>культуральные</a:t>
            </a:r>
            <a:r>
              <a:rPr lang="ru-RU" dirty="0" smtClean="0"/>
              <a:t> свойства </a:t>
            </a:r>
            <a:r>
              <a:rPr lang="ru-RU" dirty="0" err="1" smtClean="0"/>
              <a:t>бордетелл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Маленькие </a:t>
            </a:r>
            <a:r>
              <a:rPr lang="ru-RU" dirty="0" err="1" smtClean="0"/>
              <a:t>грам</a:t>
            </a:r>
            <a:r>
              <a:rPr lang="ru-RU" dirty="0" smtClean="0"/>
              <a:t>- палочки</a:t>
            </a:r>
          </a:p>
          <a:p>
            <a:r>
              <a:rPr lang="ru-RU" dirty="0" smtClean="0"/>
              <a:t>Неподвижные</a:t>
            </a:r>
          </a:p>
          <a:p>
            <a:r>
              <a:rPr lang="ru-RU" dirty="0" smtClean="0"/>
              <a:t>Спор не образуют, образуют</a:t>
            </a:r>
          </a:p>
          <a:p>
            <a:pPr marL="0" indent="0">
              <a:buNone/>
            </a:pPr>
            <a:r>
              <a:rPr lang="ru-RU" dirty="0" smtClean="0"/>
              <a:t>микрокапсулы</a:t>
            </a:r>
          </a:p>
          <a:p>
            <a:r>
              <a:rPr lang="ru-RU" dirty="0" smtClean="0"/>
              <a:t> Аэробы, прихотливы к </a:t>
            </a:r>
          </a:p>
          <a:p>
            <a:pPr marL="0" indent="0">
              <a:buNone/>
            </a:pPr>
            <a:r>
              <a:rPr lang="ru-RU" dirty="0" smtClean="0"/>
              <a:t>питательным средам. </a:t>
            </a:r>
          </a:p>
          <a:p>
            <a:r>
              <a:rPr lang="ru-RU" dirty="0" smtClean="0"/>
              <a:t>Элективная среда – КУА</a:t>
            </a:r>
          </a:p>
          <a:p>
            <a:pPr marL="0" indent="0">
              <a:buNone/>
            </a:pPr>
            <a:r>
              <a:rPr lang="ru-RU" dirty="0" smtClean="0"/>
              <a:t>казеиново-угольный </a:t>
            </a:r>
            <a:r>
              <a:rPr lang="ru-RU" dirty="0" err="1" smtClean="0"/>
              <a:t>агар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(колонии блестящие черноватые</a:t>
            </a:r>
          </a:p>
          <a:p>
            <a:pPr marL="0" indent="0">
              <a:buNone/>
            </a:pPr>
            <a:r>
              <a:rPr lang="ru-RU" dirty="0" smtClean="0"/>
              <a:t>напоминают капельки ртути</a:t>
            </a:r>
          </a:p>
          <a:p>
            <a:r>
              <a:rPr lang="ru-RU" dirty="0" smtClean="0"/>
              <a:t>При снятии колонии остается</a:t>
            </a:r>
          </a:p>
          <a:p>
            <a:pPr marL="0" indent="0">
              <a:buNone/>
            </a:pPr>
            <a:r>
              <a:rPr lang="ru-RU" dirty="0" smtClean="0"/>
              <a:t>след (диагностический признак)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8400" y="1690688"/>
            <a:ext cx="6979920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112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Ферментативные и антигенные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Не расщепляют углеводы и белки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Бактерии паракоклюша образуют ферменты </a:t>
            </a:r>
            <a:r>
              <a:rPr lang="ru-RU" dirty="0" err="1" smtClean="0"/>
              <a:t>уреазу</a:t>
            </a:r>
            <a:r>
              <a:rPr lang="ru-RU" dirty="0" smtClean="0"/>
              <a:t> и </a:t>
            </a:r>
            <a:r>
              <a:rPr lang="ru-RU" dirty="0" err="1" smtClean="0"/>
              <a:t>тирозиназу</a:t>
            </a:r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На </a:t>
            </a:r>
            <a:r>
              <a:rPr lang="ru-RU" dirty="0" err="1" smtClean="0"/>
              <a:t>агаре</a:t>
            </a:r>
            <a:r>
              <a:rPr lang="ru-RU" dirty="0" smtClean="0"/>
              <a:t> с кровью образуют зону гемолиза  </a:t>
            </a:r>
          </a:p>
          <a:p>
            <a:pPr marL="0" indent="0" algn="just">
              <a:buNone/>
            </a:pPr>
            <a:r>
              <a:rPr lang="ru-RU" dirty="0" smtClean="0"/>
              <a:t>4. Вырабатывают эндотоксин и ферменты агрессии   (</a:t>
            </a:r>
            <a:r>
              <a:rPr lang="ru-RU" dirty="0" err="1" smtClean="0"/>
              <a:t>гиалуронидазу</a:t>
            </a:r>
            <a:r>
              <a:rPr lang="ru-RU" dirty="0" smtClean="0"/>
              <a:t>, </a:t>
            </a:r>
            <a:r>
              <a:rPr lang="ru-RU" dirty="0" err="1" smtClean="0"/>
              <a:t>плазмокоагулазу</a:t>
            </a:r>
            <a:r>
              <a:rPr lang="ru-RU" dirty="0" smtClean="0"/>
              <a:t>, </a:t>
            </a:r>
            <a:r>
              <a:rPr lang="ru-RU" dirty="0" err="1" smtClean="0"/>
              <a:t>лецитиназу</a:t>
            </a:r>
            <a:r>
              <a:rPr lang="ru-RU" dirty="0" smtClean="0"/>
              <a:t>)</a:t>
            </a:r>
          </a:p>
          <a:p>
            <a:pPr marL="0" indent="0" algn="just">
              <a:buNone/>
            </a:pPr>
            <a:r>
              <a:rPr lang="ru-RU" dirty="0" smtClean="0"/>
              <a:t>5. Имеют сложную антигенную структуру (О-антигены), имеющую важное  диагностическое значение. По наличию тех или иных антигенов определяют род и вид возбудителя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09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Устойчивость во внешней среде, источники инфекции, пути передачи  коклюша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 внешней среде малоустойчивы, погибают при высыхании и температуре 56 градусов</a:t>
            </a:r>
          </a:p>
          <a:p>
            <a:r>
              <a:rPr lang="ru-RU" sz="3200" dirty="0" err="1" smtClean="0"/>
              <a:t>Бордетеллы</a:t>
            </a:r>
            <a:r>
              <a:rPr lang="ru-RU" sz="3200" dirty="0" smtClean="0"/>
              <a:t> мало чувствительны к антибиотикам</a:t>
            </a:r>
          </a:p>
          <a:p>
            <a:r>
              <a:rPr lang="ru-RU" sz="3200" dirty="0" smtClean="0"/>
              <a:t>Источник – больной человек, особенно в начальном катаральном периоде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Путь передачи: воздушно-капельный</a:t>
            </a:r>
          </a:p>
          <a:p>
            <a:r>
              <a:rPr lang="ru-RU" sz="3200" dirty="0" smtClean="0"/>
              <a:t> Входные ворота: слизистые оболочки верхних дыхательных путей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69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Клиника коклюша и паракоклюша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Инкубационный период от 3 до 15 дней</a:t>
            </a:r>
          </a:p>
          <a:p>
            <a:r>
              <a:rPr lang="ru-RU" dirty="0" smtClean="0"/>
              <a:t>Течение медленное с постепенным нарастанием симптомов (до 2 месяцев)</a:t>
            </a:r>
          </a:p>
          <a:p>
            <a:r>
              <a:rPr lang="ru-RU" dirty="0" smtClean="0"/>
              <a:t>Токсин действует на ЦНС, раздражая кашлевой центр, поэтому основной синдром коклюша - </a:t>
            </a:r>
            <a:r>
              <a:rPr lang="ru-RU" dirty="0" smtClean="0">
                <a:solidFill>
                  <a:srgbClr val="C00000"/>
                </a:solidFill>
              </a:rPr>
              <a:t>спазматический кашель</a:t>
            </a:r>
          </a:p>
          <a:p>
            <a:r>
              <a:rPr lang="ru-RU" dirty="0" smtClean="0"/>
              <a:t>Выделяют 3 периода</a:t>
            </a:r>
          </a:p>
          <a:p>
            <a:pPr>
              <a:buFontTx/>
              <a:buChar char="-"/>
            </a:pPr>
            <a:r>
              <a:rPr lang="ru-RU" dirty="0" smtClean="0"/>
              <a:t>Катаральный (2-3 недели) – сухой кашель, насморк, субфебрильная температура</a:t>
            </a:r>
          </a:p>
          <a:p>
            <a:pPr>
              <a:buFontTx/>
              <a:buChar char="-"/>
            </a:pPr>
            <a:r>
              <a:rPr lang="ru-RU" dirty="0" smtClean="0"/>
              <a:t>Период спазматического неукротимого кашля (до 8 недель)</a:t>
            </a:r>
          </a:p>
          <a:p>
            <a:pPr>
              <a:buFontTx/>
              <a:buChar char="-"/>
            </a:pPr>
            <a:r>
              <a:rPr lang="ru-RU" dirty="0" smtClean="0"/>
              <a:t>Период разрешения (2-4 недели) – появляется вязкая мокрота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595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347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Иммунитет и профилактика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08" r="4408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39788" y="1584960"/>
            <a:ext cx="3932237" cy="428402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Паракоклюш протекает в более легкой форме</a:t>
            </a:r>
          </a:p>
          <a:p>
            <a:pPr algn="just"/>
            <a:r>
              <a:rPr lang="ru-RU" sz="2400" dirty="0" smtClean="0"/>
              <a:t>Иммунитет стойкий, но перекрестного иммунитета между коклюшем и паракоклюшем нет</a:t>
            </a:r>
          </a:p>
          <a:p>
            <a:pPr algn="just"/>
            <a:r>
              <a:rPr lang="ru-RU" sz="2400" dirty="0" smtClean="0"/>
              <a:t>Профилактика – вакцина </a:t>
            </a:r>
            <a:r>
              <a:rPr lang="ru-RU" sz="2400" dirty="0" smtClean="0">
                <a:solidFill>
                  <a:srgbClr val="C00000"/>
                </a:solidFill>
              </a:rPr>
              <a:t>АКДС (Ассоциированная коклюшно-дифтерийно-столбнячная </a:t>
            </a:r>
            <a:r>
              <a:rPr lang="ru-RU" sz="2400" dirty="0" smtClean="0"/>
              <a:t>вакцина) входит в календарь прививок. Вводится троекратно всем детям с 3-х месяцев.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77808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8712</TotalTime>
  <Words>901</Words>
  <Application>Microsoft Office PowerPoint</Application>
  <PresentationFormat>Произвольный</PresentationFormat>
  <Paragraphs>159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университет» имени профессора В.Ф. Войно-Ясенецкого Министерства здравоохранения  Российской Федерации Фармацевтический колледж</vt:lpstr>
      <vt:lpstr>План лекции</vt:lpstr>
      <vt:lpstr>Общая характеристика воздушно-капельных инфекций (ВКИ)</vt:lpstr>
      <vt:lpstr>Бордетеллы</vt:lpstr>
      <vt:lpstr>Морфологические и культуральные свойства бордетелл</vt:lpstr>
      <vt:lpstr>Ферментативные и антигенные свойства</vt:lpstr>
      <vt:lpstr>Устойчивость во внешней среде, источники инфекции, пути передачи  коклюша</vt:lpstr>
      <vt:lpstr>Клиника коклюша и паракоклюша</vt:lpstr>
      <vt:lpstr>Иммунитет и профилактика</vt:lpstr>
      <vt:lpstr>Коринебактерии</vt:lpstr>
      <vt:lpstr>Морфологические  свойства коринебактерий</vt:lpstr>
      <vt:lpstr>Культуральные свойства</vt:lpstr>
      <vt:lpstr>Колонии биовара gravis и mitis</vt:lpstr>
      <vt:lpstr>Колонии коринебактерий на кровяном агаре и теллуритовой среде</vt:lpstr>
      <vt:lpstr>Ферментативные и антигенные свойства</vt:lpstr>
      <vt:lpstr>Дифференциация коринебактерий</vt:lpstr>
      <vt:lpstr>Устойчивость во внешней среде, источники и пути передачи дифтерии </vt:lpstr>
      <vt:lpstr>Патогенез и клиника дифтерии</vt:lpstr>
      <vt:lpstr>Дифтерия зева</vt:lpstr>
      <vt:lpstr>Профилактика и лечение дифтерии</vt:lpstr>
      <vt:lpstr>Вакцина АКДС и противодифтерийная сыворотка</vt:lpstr>
      <vt:lpstr>Контрольные вопросы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и иммунотерапия инфекционных заболований</dc:title>
  <dc:creator>Феткулина Валентина Борисовна</dc:creator>
  <cp:lastModifiedBy>Алексей Жуков</cp:lastModifiedBy>
  <cp:revision>154</cp:revision>
  <dcterms:created xsi:type="dcterms:W3CDTF">2020-09-04T04:53:43Z</dcterms:created>
  <dcterms:modified xsi:type="dcterms:W3CDTF">2020-12-01T13:23:07Z</dcterms:modified>
</cp:coreProperties>
</file>