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60" r:id="rId5"/>
    <p:sldId id="265" r:id="rId6"/>
    <p:sldId id="277" r:id="rId7"/>
    <p:sldId id="274" r:id="rId8"/>
    <p:sldId id="275" r:id="rId9"/>
    <p:sldId id="272" r:id="rId10"/>
    <p:sldId id="273" r:id="rId11"/>
    <p:sldId id="278" r:id="rId12"/>
    <p:sldId id="268" r:id="rId13"/>
    <p:sldId id="276" r:id="rId14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2CC50A2-7DD1-493E-A8A0-8287EE670BE3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13561DF-7217-400E-A0BD-CD6BF732C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4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Фенилкетонурия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561DF-7217-400E-A0BD-CD6BF732C4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39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4939F-B67B-36D0-0069-4F48A889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D3C52D-7EF0-910C-B552-2A4B20BBC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CCA0C0-A683-DF60-3A7E-7E32D07B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88B54F-D503-6A80-86D6-F04B5DC5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96E45F-7AC4-71D9-0DE4-6C109E6D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2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7D218-8C66-3331-0462-3740934A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EAEC35-03CC-734B-CA0F-2F5D450DC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C7806-C390-162D-2B9A-68FCAE1F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0F26D6-E775-E93F-CCB2-C0B11C52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953030-CEE3-03ED-280D-40A82CDC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7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1B2314A-5663-8C3A-0A63-FF879B909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9F8261-BFC2-2641-DB26-3120C147D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F40448-E7B6-75CE-0015-AA4E771F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0C2064-3541-63EF-9390-992C08FD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F7DB17-11AB-6130-87C9-806F4D75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2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75DDF-7E13-2649-96C6-3740A7A9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27EA51-F96A-835D-8A49-1196EFF3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65A7A1-EEF2-8167-DEF0-7BE889E2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0B7BF7-A961-2DFB-AE05-CC39C966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038C4C-1056-4CFA-B57B-53EB489C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9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34536-5AAA-1794-F82D-C76C9133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BBB2CE-52A7-0FD5-95B5-35649BA9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033BB8-B058-4ADF-8C3C-DD2967B5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5889C9-1A23-F2D6-0918-CF78C634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90DE82-801A-4387-1076-CD1D4250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3EA74-518F-B70D-4AAC-A80C404F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02E16E-388D-0873-44F4-00C121D1D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D9A3C-30A5-2F61-0391-250EC9FED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FAF975-177D-2E86-0380-CCCD906A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5B5441-C114-E855-A932-6014A3A9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155984-807A-4284-3BF3-8243DBA9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8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1DAE0-47BD-F964-FC2B-EDD67B86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A61A6E-53D2-3C3C-B214-7F64AF1AA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74A842-A5B8-FBD5-05B5-5014B2FD1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115BC7-37D1-46F7-4B5B-121880E59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F2DF7C-55B0-308F-051C-EE3462C55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DF8CAF7-5C27-EA87-ADDD-94F1B8AB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B69422-0113-9B32-0F89-9F3EDF20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59DCADE-1617-6169-1654-9B9593E9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62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067E7-D5CF-96BE-5C1C-A626BEC2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8DB5BC-D80F-7307-C017-F4243EFE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B14706-6064-1E4F-74BD-42286B26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FDD5F8-8AD4-C293-28B1-90CA0D95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0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F56BB7-D316-470C-8461-40C709E3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83315E-04C7-B679-0134-40D1BAC2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5812FC-80EC-1C98-5E50-B814A961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4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CC267-8C61-F627-7F0F-DB62E9FC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74190C-316A-D1F2-8037-6F3A8F3B2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CD3096-60E2-93C1-9750-FDE39A7FE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593923-773F-905D-0ADF-A58C3B63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BBEE19-77E2-F5A2-31E1-806500FC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59FBC4-9FA2-4649-2936-9FA2EDAD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3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B90BEA-50EC-BB3E-CA3D-00EA9CA9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AAF97E-64F5-1AAA-CC83-14E671521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52A79C-24D5-E63B-2C88-9E85BC5EA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FAD187-4101-793B-E6EA-5B3C671E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2C3A80-8190-BC61-D1E9-CF03C5B6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893694-603C-CDEB-C7E3-D1AD2434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90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3E154-0B25-2509-5D1A-5A990B3E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904A65-4514-34D0-C9D6-93672ECD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0A4672-DCEF-3483-98D2-C938BCB27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C333-050A-4CFC-A877-836FA550E96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44AC-CD9E-AAFF-121D-515EA078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7167EF-E8EB-1471-EAFB-B767FEF4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2F16-E576-4133-859F-D1C6F1FF6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3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85207" TargetMode="External"/><Relationship Id="rId2" Type="http://schemas.openxmlformats.org/officeDocument/2006/relationships/hyperlink" Target="https://infotable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lbest.ru/" TargetMode="External"/><Relationship Id="rId4" Type="http://schemas.openxmlformats.org/officeDocument/2006/relationships/hyperlink" Target="https://ru.wikipedia.org/wiki/&#1057;&#1080;&#1085;&#1076;&#1088;&#1086;&#1084;_&#1069;&#1076;&#1074;&#1072;&#1088;&#1076;&#1089;&#1072;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867ED-AA11-E820-74B0-343A11B2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613"/>
            <a:ext cx="9144000" cy="3018350"/>
          </a:xfrm>
        </p:spPr>
        <p:txBody>
          <a:bodyPr>
            <a:normAutofit fontScale="90000"/>
          </a:bodyPr>
          <a:lstStyle/>
          <a:p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ФГБОУ ВО «Красноярский государственный медицинский университет имени профессора В.Ф. Войно-Ясенецкого»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7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Мутации</a:t>
            </a:r>
            <a:endParaRPr lang="ru-RU" sz="7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53D840-3D03-88E6-37E7-8EB092EC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8877"/>
            <a:ext cx="9144000" cy="233024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200" dirty="0" smtClean="0"/>
              <a:t>Иванова Елена Сергеевна </a:t>
            </a:r>
          </a:p>
          <a:p>
            <a:pPr algn="r"/>
            <a:r>
              <a:rPr lang="ru-RU" sz="2200" dirty="0" smtClean="0"/>
              <a:t>Педиатрический факультет</a:t>
            </a:r>
          </a:p>
          <a:p>
            <a:pPr algn="r"/>
            <a:r>
              <a:rPr lang="ru-RU" sz="2200" dirty="0" smtClean="0"/>
              <a:t>203 группа</a:t>
            </a:r>
            <a:endParaRPr lang="ru-RU" sz="2200" dirty="0"/>
          </a:p>
          <a:p>
            <a:pPr algn="r"/>
            <a:endParaRPr lang="ru-RU" sz="1800" dirty="0"/>
          </a:p>
          <a:p>
            <a:pPr algn="r"/>
            <a:endParaRPr lang="ru-RU" sz="1800" dirty="0"/>
          </a:p>
          <a:p>
            <a:pPr algn="r"/>
            <a:endParaRPr lang="ru-RU" sz="1800" dirty="0"/>
          </a:p>
          <a:p>
            <a:r>
              <a:rPr lang="ru-RU" sz="2200" dirty="0"/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xmlns="" val="30976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По влиянию на жизнеспособность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ru-RU" b="1" dirty="0" smtClean="0"/>
              <a:t>Летальные</a:t>
            </a:r>
            <a:endParaRPr lang="ru-RU" b="1" dirty="0" smtClean="0"/>
          </a:p>
          <a:p>
            <a:pPr fontAlgn="t"/>
            <a:r>
              <a:rPr lang="ru-RU" dirty="0" smtClean="0"/>
              <a:t>Это мутация, вызывающая гибель содержащего её организма. Доминантная летальная мутация губительна для всех (как </a:t>
            </a:r>
            <a:r>
              <a:rPr lang="ru-RU" dirty="0" err="1" smtClean="0"/>
              <a:t>гомозигот</a:t>
            </a:r>
            <a:r>
              <a:rPr lang="ru-RU" dirty="0" smtClean="0"/>
              <a:t>, так и </a:t>
            </a:r>
            <a:r>
              <a:rPr lang="ru-RU" dirty="0" err="1" smtClean="0"/>
              <a:t>гетерозигот</a:t>
            </a:r>
            <a:r>
              <a:rPr lang="ru-RU" dirty="0" smtClean="0"/>
              <a:t>), а рецессивная летальная мутация — только для </a:t>
            </a:r>
            <a:r>
              <a:rPr lang="ru-RU" dirty="0" err="1" smtClean="0"/>
              <a:t>гомозигот</a:t>
            </a:r>
            <a:r>
              <a:rPr lang="ru-RU" dirty="0" smtClean="0"/>
              <a:t>.</a:t>
            </a:r>
          </a:p>
          <a:p>
            <a:pPr fontAlgn="t"/>
            <a:r>
              <a:rPr lang="ru-RU" b="1" dirty="0" smtClean="0"/>
              <a:t>Вредные</a:t>
            </a:r>
          </a:p>
          <a:p>
            <a:pPr fontAlgn="t"/>
            <a:r>
              <a:rPr lang="ru-RU" dirty="0" smtClean="0"/>
              <a:t>Вредные мутации нередко понижают жизнеспособность или плодовитость. Могут быть полулетальными и летальными. </a:t>
            </a:r>
          </a:p>
          <a:p>
            <a:pPr fontAlgn="t"/>
            <a:r>
              <a:rPr lang="ru-RU" b="1" dirty="0" smtClean="0"/>
              <a:t>Нейтральные</a:t>
            </a:r>
          </a:p>
          <a:p>
            <a:pPr fontAlgn="t"/>
            <a:r>
              <a:rPr lang="ru-RU" dirty="0" smtClean="0"/>
              <a:t>Нейтральные мутации никак не отражаются на жизнеспособности организма (цвет глаз, группа крови). </a:t>
            </a:r>
          </a:p>
          <a:p>
            <a:pPr fontAlgn="t"/>
            <a:r>
              <a:rPr lang="ru-RU" b="1" dirty="0" smtClean="0"/>
              <a:t>Полезные</a:t>
            </a:r>
          </a:p>
          <a:p>
            <a:pPr fontAlgn="t"/>
            <a:r>
              <a:rPr lang="ru-RU" dirty="0" smtClean="0"/>
              <a:t>Полезные мутации – </a:t>
            </a:r>
            <a:r>
              <a:rPr lang="ru-RU" dirty="0" err="1" smtClean="0"/>
              <a:t>мутации</a:t>
            </a:r>
            <a:r>
              <a:rPr lang="ru-RU" dirty="0" smtClean="0"/>
              <a:t>, которые приводят к повышенной устойчивости организма (устойчивость тараканов к ядохимикатам), в конечном итоге, повышают приспособленность особей.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Мутации </a:t>
            </a:r>
            <a:r>
              <a:rPr lang="ru-RU" dirty="0" smtClean="0"/>
              <a:t>являются результатом сложных физиологических и биохимических процессов, происходящих в клетках и имеющих физико-химическую природу</a:t>
            </a:r>
            <a:r>
              <a:rPr lang="ru-RU" dirty="0" smtClean="0"/>
              <a:t>.</a:t>
            </a:r>
            <a:r>
              <a:rPr lang="ru-RU" dirty="0" smtClean="0"/>
              <a:t> Изменения генетических структур клетки, происходящие в результате мутаций, обусловливают различные фенотипические изменения, касающиеся любых внешних (морфологических) или внутренних (физиологических, биохимических) особенностей организма. Они наследуются и стойко сохраняются в ряду последующих поколений.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4DE6078-3AB9-4692-F52D-86B0A04D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r>
              <a:rPr lang="ru-RU" dirty="0"/>
              <a:t>Литература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9849846-FD58-A89C-3348-B6CD5C19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/>
          <a:lstStyle/>
          <a:p>
            <a:r>
              <a:rPr lang="en-US" dirty="0" smtClean="0">
                <a:solidFill>
                  <a:srgbClr val="A12A30"/>
                </a:solidFill>
                <a:latin typeface="tahoma" panose="020B0604030504040204" pitchFamily="34" charset="0"/>
                <a:hlinkClick r:id="rId2"/>
              </a:rPr>
              <a:t>https://</a:t>
            </a:r>
            <a:r>
              <a:rPr lang="en-US" dirty="0" smtClean="0">
                <a:solidFill>
                  <a:srgbClr val="A12A30"/>
                </a:solidFill>
                <a:latin typeface="tahoma" panose="020B0604030504040204" pitchFamily="34" charset="0"/>
                <a:hlinkClick r:id="rId2"/>
              </a:rPr>
              <a:t>infotables.ru/</a:t>
            </a:r>
            <a:r>
              <a:rPr lang="ru-RU" dirty="0" smtClean="0">
                <a:solidFill>
                  <a:srgbClr val="A12A30"/>
                </a:solidFill>
                <a:latin typeface="tahoma" panose="020B0604030504040204" pitchFamily="34" charset="0"/>
              </a:rPr>
              <a:t> </a:t>
            </a:r>
            <a:r>
              <a:rPr lang="ru-RU" dirty="0" smtClean="0"/>
              <a:t>Справочные </a:t>
            </a:r>
            <a:r>
              <a:rPr lang="ru-RU" dirty="0" smtClean="0"/>
              <a:t>таблицы на </a:t>
            </a:r>
            <a:r>
              <a:rPr lang="en-US" dirty="0" smtClean="0"/>
              <a:t>InfoTables.ru</a:t>
            </a:r>
          </a:p>
          <a:p>
            <a:pPr marL="571500" indent="-571500"/>
            <a:r>
              <a:rPr lang="ru-RU" dirty="0" smtClean="0">
                <a:solidFill>
                  <a:srgbClr val="A12A30"/>
                </a:solidFill>
                <a:latin typeface="tahoma" panose="020B0604030504040204" pitchFamily="34" charset="0"/>
                <a:hlinkClick r:id="rId3"/>
              </a:rPr>
              <a:t> </a:t>
            </a:r>
            <a:r>
              <a:rPr lang="ru-RU" b="0" i="0" u="none" strike="noStrike" dirty="0" smtClean="0">
                <a:solidFill>
                  <a:srgbClr val="A12A30"/>
                </a:solidFill>
                <a:effectLst/>
                <a:latin typeface="tahoma" panose="020B0604030504040204" pitchFamily="34" charset="0"/>
                <a:hlinkClick r:id="rId3"/>
              </a:rPr>
              <a:t>Биохимия</a:t>
            </a: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 : учебник / ред. Е. С. Северин. - 5-е изд.,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испр</a:t>
            </a: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. и доп. - М. : ГЭОТАР-Медиа, 2016. - 768 с. : ил. - ISBN 978-5-9704-3762-9 : 1870.50</a:t>
            </a:r>
            <a:endParaRPr lang="ru-RU" dirty="0">
              <a:hlinkClick r:id="rId4"/>
            </a:endParaRPr>
          </a:p>
          <a:p>
            <a:r>
              <a:rPr lang="en-US" dirty="0" smtClean="0">
                <a:hlinkClick r:id="rId5"/>
              </a:rPr>
              <a:t>https://allbest.ru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Молекулярные </a:t>
            </a:r>
            <a:r>
              <a:rPr lang="ru-RU" dirty="0" smtClean="0"/>
              <a:t>механизмы генетической изменчивости ДНК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87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6B2C2-026F-A17F-47A0-AA98119F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/>
              <a:t>Мутации</a:t>
            </a:r>
            <a:r>
              <a:rPr lang="ru-RU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0D60431-D714-A933-79F1-C1AA2868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Мутации </a:t>
            </a:r>
            <a:r>
              <a:rPr lang="ru-RU" sz="3200" dirty="0" smtClean="0"/>
              <a:t>- это внезапные, естественные или искусственно наследуемые изменения генетического материала, приводящие к изменению тех или иных признаков организма.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3716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щая классификация мутаций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27" y="0"/>
            <a:ext cx="10754867" cy="6463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BBD56-A7A7-C3DA-9923-67E355E9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183"/>
            <a:ext cx="10515600" cy="775417"/>
          </a:xfrm>
        </p:spPr>
        <p:txBody>
          <a:bodyPr/>
          <a:lstStyle/>
          <a:p>
            <a:pPr algn="ctr"/>
            <a:r>
              <a:rPr lang="ru-RU" dirty="0"/>
              <a:t>Генная мутация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BFF6EC-112E-1DA6-8194-D1D1978E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1" y="1809135"/>
            <a:ext cx="5985387" cy="3897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 нарушении репликации может произойти изменение последовательности нуклеотидов в каком-нибудь участке ДНК. Это может быть: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замена</a:t>
            </a:r>
            <a:r>
              <a:rPr lang="ru-RU" dirty="0"/>
              <a:t> нуклеотида;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вставка</a:t>
            </a:r>
            <a:r>
              <a:rPr lang="ru-RU" dirty="0"/>
              <a:t> нуклеотида;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выпадение</a:t>
            </a:r>
            <a:r>
              <a:rPr lang="ru-RU" dirty="0"/>
              <a:t> нуклеотида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*Синдром </a:t>
            </a:r>
            <a:r>
              <a:rPr lang="ru-RU" dirty="0" err="1" smtClean="0"/>
              <a:t>Морфана</a:t>
            </a:r>
            <a:r>
              <a:rPr lang="ru-RU" dirty="0" smtClean="0"/>
              <a:t>;  </a:t>
            </a:r>
            <a:r>
              <a:rPr lang="ru-RU" dirty="0" err="1" smtClean="0"/>
              <a:t>Фенилкетонурия</a:t>
            </a:r>
            <a:r>
              <a:rPr lang="ru-RU" dirty="0" smtClean="0"/>
              <a:t>; </a:t>
            </a:r>
            <a:r>
              <a:rPr lang="ru-RU" dirty="0" err="1" smtClean="0"/>
              <a:t>Серповидноклеточная</a:t>
            </a:r>
            <a:r>
              <a:rPr lang="ru-RU" dirty="0" smtClean="0"/>
              <a:t> анемия.</a:t>
            </a:r>
            <a:endParaRPr lang="ru-RU" dirty="0"/>
          </a:p>
        </p:txBody>
      </p:sp>
      <p:pic>
        <p:nvPicPr>
          <p:cNvPr id="9218" name="Picture 2" descr="https://sun1.userapi.com/sun1-88/s/v1/ig2/thaqmT1KCeLOtSuYaN5R91TWki0eZA37bcMcKxlYjsDrwxk_7FGJQeKlBQN_5kjDfjsMwjEYuBa-4Jh6t34tbe8M.jpg?size=20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434" y="1801090"/>
            <a:ext cx="4770619" cy="3816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682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1EFA1-31FF-1F1F-28B2-4AC32176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4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Фенилкетонурия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1C915-CDFD-4E88-792B-D79BD698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0" y="1543665"/>
            <a:ext cx="5474110" cy="422787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Наследственное нарушение аминокислотного обмена, </a:t>
            </a:r>
            <a:r>
              <a:rPr lang="ru-RU" b="1" dirty="0"/>
              <a:t>обусловленное недостаточностью печеночных ферментов</a:t>
            </a:r>
            <a:r>
              <a:rPr lang="ru-RU" dirty="0"/>
              <a:t>, участвующих в метаболизме фенилаланина до тирозина.</a:t>
            </a:r>
          </a:p>
          <a:p>
            <a:r>
              <a:rPr lang="ru-RU" dirty="0"/>
              <a:t>Является заболеванием с </a:t>
            </a:r>
            <a:r>
              <a:rPr lang="ru-RU" b="1" dirty="0"/>
              <a:t>аутосомно-рецессивным характером</a:t>
            </a:r>
            <a:r>
              <a:rPr lang="ru-RU" dirty="0"/>
              <a:t> наследования.</a:t>
            </a:r>
          </a:p>
          <a:p>
            <a:r>
              <a:rPr lang="ru-RU" b="1" dirty="0"/>
              <a:t>К развитию фенилкетонурии</a:t>
            </a:r>
            <a:r>
              <a:rPr lang="ru-RU" dirty="0"/>
              <a:t> приводит мутация гена, кодирующего фермент фенилаланин-4-гидроксилазу и расположенного на длинном плече 12 хромосомы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0D7887-543F-6DE6-D70B-9E3C60AF4F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00760"/>
            <a:ext cx="499915" cy="45724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02" y="1537854"/>
            <a:ext cx="5772211" cy="432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19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Альбинизм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овокупность </a:t>
            </a:r>
            <a:r>
              <a:rPr lang="ru-RU" dirty="0" smtClean="0"/>
              <a:t>генетических патологий, при которых нарушаются процессы формирования или накопления пигмента меланина в клетках кожи, ее придатков, радужной оболочке и сетчатке глаза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3" y="1423843"/>
            <a:ext cx="4052960" cy="40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Хромосомная мутация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Хромосомные мутации –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структурные изменения </a:t>
            </a:r>
            <a:endParaRPr lang="ru-RU" dirty="0" smtClean="0"/>
          </a:p>
          <a:p>
            <a:r>
              <a:rPr lang="ru-RU" dirty="0" smtClean="0"/>
              <a:t>отдельных хромосом.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1600" dirty="0" smtClean="0"/>
              <a:t>1</a:t>
            </a:r>
            <a:r>
              <a:rPr lang="ru-RU" sz="1600" dirty="0" smtClean="0"/>
              <a:t>. Хромосомные дупликации — удвоение участка хромосомы.</a:t>
            </a:r>
          </a:p>
          <a:p>
            <a:pPr>
              <a:buNone/>
            </a:pPr>
            <a:r>
              <a:rPr lang="ru-RU" sz="1600" dirty="0" smtClean="0"/>
              <a:t>2. Хромосомные </a:t>
            </a:r>
            <a:r>
              <a:rPr lang="ru-RU" sz="1600" dirty="0" err="1" smtClean="0"/>
              <a:t>делеции</a:t>
            </a:r>
            <a:r>
              <a:rPr lang="ru-RU" sz="1600" dirty="0" smtClean="0"/>
              <a:t> — утрата хромосомой какого-либо участка.</a:t>
            </a:r>
          </a:p>
          <a:p>
            <a:pPr>
              <a:buNone/>
            </a:pPr>
            <a:r>
              <a:rPr lang="ru-RU" sz="1600" dirty="0" smtClean="0"/>
              <a:t>3. Хромосомные инверсии — разрыв хромосомы,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переворачивание </a:t>
            </a:r>
            <a:r>
              <a:rPr lang="ru-RU" sz="1600" dirty="0" smtClean="0"/>
              <a:t>оторвавшегося участка на 180°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встраивание </a:t>
            </a:r>
            <a:r>
              <a:rPr lang="ru-RU" sz="1600" dirty="0" smtClean="0"/>
              <a:t>его на прежнее место.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s://myslide.ru/documents_7/3e00cd09de2ee3785929137ee828b732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734" y="2050473"/>
            <a:ext cx="508090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Геномная мутация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74" y="1354570"/>
            <a:ext cx="7614322" cy="51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Мутагенные факторы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14945"/>
            <a:ext cx="10515600" cy="436201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ФИЗИЧЕСКИЕ</a:t>
            </a:r>
            <a:r>
              <a:rPr lang="ru-RU" dirty="0" smtClean="0"/>
              <a:t>                       ХИМИЧЕСКИЕ                БИОЛОГИЧЕСКИЕ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02873" y="2036618"/>
            <a:ext cx="1094509" cy="1246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1200" y="2036618"/>
            <a:ext cx="41564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091055" y="2161309"/>
            <a:ext cx="1011381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s://avatars.mds.yandex.net/i?id=0855073a96b33ba4eb59fa9d1e2281c657f2e53d-548059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58" y="3934691"/>
            <a:ext cx="3268670" cy="2216728"/>
          </a:xfrm>
          <a:prstGeom prst="rect">
            <a:avLst/>
          </a:prstGeom>
          <a:noFill/>
        </p:spPr>
      </p:pic>
      <p:pic>
        <p:nvPicPr>
          <p:cNvPr id="29700" name="Picture 4" descr="https://a.d-cd.net/bdb7609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184" y="3879272"/>
            <a:ext cx="3519054" cy="2244436"/>
          </a:xfrm>
          <a:prstGeom prst="rect">
            <a:avLst/>
          </a:prstGeom>
          <a:noFill/>
        </p:spPr>
      </p:pic>
      <p:pic>
        <p:nvPicPr>
          <p:cNvPr id="29702" name="Picture 6" descr="https://druzhniy-center.ru/wp-content/uploads/b/c/3/bc3e69a97251215cf1f2182b763c057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922" y="3879273"/>
            <a:ext cx="3713019" cy="2230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339</Words>
  <Application>Microsoft Office PowerPoint</Application>
  <PresentationFormat>Произвольный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ФГБОУ ВО «Красноярский государственный медицинский университет имени профессора В.Ф. Войно-Ясенецкого»               Мутации</vt:lpstr>
      <vt:lpstr>Мутации </vt:lpstr>
      <vt:lpstr>Слайд 3</vt:lpstr>
      <vt:lpstr>Генная мутация </vt:lpstr>
      <vt:lpstr>Фенилкетонурия</vt:lpstr>
      <vt:lpstr>Альбинизм</vt:lpstr>
      <vt:lpstr>                  Хромосомная мутация </vt:lpstr>
      <vt:lpstr>Геномная мутация</vt:lpstr>
      <vt:lpstr>Мутагенные факторы </vt:lpstr>
      <vt:lpstr> По влиянию на жизнеспособность .</vt:lpstr>
      <vt:lpstr>Вывод</vt:lpstr>
      <vt:lpstr>Литература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«Красноярский государственный медицинский университет имени профессора В.Ф. Войно-Ясенецкого»               Мутации</dc:title>
  <dc:creator>Аржаана Куулар</dc:creator>
  <cp:lastModifiedBy>Яна</cp:lastModifiedBy>
  <cp:revision>17</cp:revision>
  <dcterms:created xsi:type="dcterms:W3CDTF">2023-03-16T10:35:01Z</dcterms:created>
  <dcterms:modified xsi:type="dcterms:W3CDTF">2023-03-16T15:49:15Z</dcterms:modified>
</cp:coreProperties>
</file>