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1" r:id="rId1"/>
  </p:sldMasterIdLst>
  <p:notesMasterIdLst>
    <p:notesMasterId r:id="rId44"/>
  </p:notesMasterIdLst>
  <p:sldIdLst>
    <p:sldId id="295" r:id="rId2"/>
    <p:sldId id="296" r:id="rId3"/>
    <p:sldId id="338" r:id="rId4"/>
    <p:sldId id="339" r:id="rId5"/>
    <p:sldId id="340" r:id="rId6"/>
    <p:sldId id="347" r:id="rId7"/>
    <p:sldId id="342" r:id="rId8"/>
    <p:sldId id="343" r:id="rId9"/>
    <p:sldId id="344" r:id="rId10"/>
    <p:sldId id="341" r:id="rId11"/>
    <p:sldId id="345" r:id="rId12"/>
    <p:sldId id="346" r:id="rId13"/>
    <p:sldId id="348" r:id="rId14"/>
    <p:sldId id="349" r:id="rId15"/>
    <p:sldId id="350" r:id="rId16"/>
    <p:sldId id="351" r:id="rId17"/>
    <p:sldId id="352" r:id="rId18"/>
    <p:sldId id="329" r:id="rId19"/>
    <p:sldId id="337" r:id="rId20"/>
    <p:sldId id="332" r:id="rId21"/>
    <p:sldId id="307" r:id="rId22"/>
    <p:sldId id="325" r:id="rId23"/>
    <p:sldId id="327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28" r:id="rId32"/>
    <p:sldId id="361" r:id="rId33"/>
    <p:sldId id="308" r:id="rId34"/>
    <p:sldId id="297" r:id="rId35"/>
    <p:sldId id="360" r:id="rId36"/>
    <p:sldId id="362" r:id="rId37"/>
    <p:sldId id="363" r:id="rId38"/>
    <p:sldId id="326" r:id="rId39"/>
    <p:sldId id="364" r:id="rId40"/>
    <p:sldId id="299" r:id="rId41"/>
    <p:sldId id="318" r:id="rId42"/>
    <p:sldId id="313" r:id="rId43"/>
  </p:sldIdLst>
  <p:sldSz cx="10080625" cy="7559675"/>
  <p:notesSz cx="6797675" cy="9874250"/>
  <p:defaultTextStyle>
    <a:defPPr>
      <a:defRPr lang="en-GB"/>
    </a:defPPr>
    <a:lvl1pPr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31665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647499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863332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079164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5289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2347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199405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6462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60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A5C3D3"/>
    <a:srgbClr val="9AB8C8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97" autoAdjust="0"/>
  </p:normalViewPr>
  <p:slideViewPr>
    <p:cSldViewPr>
      <p:cViewPr>
        <p:scale>
          <a:sx n="65" d="100"/>
          <a:sy n="65" d="100"/>
        </p:scale>
        <p:origin x="-1144" y="-4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110" y="5467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60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image" Target="../media/image4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82650" y="1008063"/>
            <a:ext cx="4841875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22079" y="4995037"/>
            <a:ext cx="4566519" cy="403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0439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719" indent="-285662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643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702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760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289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7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5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50530" y="9378464"/>
            <a:ext cx="2946058" cy="4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275452-4F68-47C3-987E-6699344E726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64517" name="Дата 4"/>
          <p:cNvSpPr>
            <a:spLocks noGrp="1"/>
          </p:cNvSpPr>
          <p:nvPr>
            <p:ph type="dt" sz="quarter" idx="1"/>
          </p:nvPr>
        </p:nvSpPr>
        <p:spPr bwMode="auto">
          <a:xfrm>
            <a:off x="3850530" y="1"/>
            <a:ext cx="2946058" cy="4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mtClean="0"/>
              <a:t>Лекция 2</a:t>
            </a:r>
          </a:p>
        </p:txBody>
      </p:sp>
    </p:spTree>
    <p:extLst>
      <p:ext uri="{BB962C8B-B14F-4D97-AF65-F5344CB8AC3E}">
        <p14:creationId xmlns:p14="http://schemas.microsoft.com/office/powerpoint/2010/main" val="302470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89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68996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50530" y="9378464"/>
            <a:ext cx="2946058" cy="4934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785920D-DCC0-413E-BF17-96BBA9ACFE4D}" type="slidenum">
              <a:rPr lang="ru-RU" sz="1200" b="0" smtClean="0">
                <a:latin typeface="Arial" pitchFamily="34" charset="0"/>
              </a:rPr>
              <a:pPr eaLnBrk="1" hangingPunct="1"/>
              <a:t>21</a:t>
            </a:fld>
            <a:endParaRPr lang="ru-RU" sz="1200" b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9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7104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50530" y="9378464"/>
            <a:ext cx="2946058" cy="4934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3B958EB-8E7E-43C0-A5B9-C0A586411426}" type="slidenum">
              <a:rPr lang="ru-RU" sz="1200" b="0" smtClean="0">
                <a:latin typeface="Arial" pitchFamily="34" charset="0"/>
              </a:rPr>
              <a:pPr eaLnBrk="1" hangingPunct="1"/>
              <a:t>33</a:t>
            </a:fld>
            <a:endParaRPr lang="ru-RU" sz="1200" b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73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756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5471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091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671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7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6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2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0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8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1422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4789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4060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979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3912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35AB-7D8C-42E8-9663-DE05755A2BA2}" type="datetime1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458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932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248" y="300991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6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34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816" indent="0">
              <a:buNone/>
              <a:defRPr sz="3100"/>
            </a:lvl2pPr>
            <a:lvl3pPr marL="1007630" indent="0">
              <a:buNone/>
              <a:defRPr sz="2600"/>
            </a:lvl3pPr>
            <a:lvl4pPr marL="1511445" indent="0">
              <a:buNone/>
              <a:defRPr sz="2200"/>
            </a:lvl4pPr>
            <a:lvl5pPr marL="2015259" indent="0">
              <a:buNone/>
              <a:defRPr sz="2200"/>
            </a:lvl5pPr>
            <a:lvl6pPr marL="2519074" indent="0">
              <a:buNone/>
              <a:defRPr sz="2200"/>
            </a:lvl6pPr>
            <a:lvl7pPr marL="3022888" indent="0">
              <a:buNone/>
              <a:defRPr sz="2200"/>
            </a:lvl7pPr>
            <a:lvl8pPr marL="3526703" indent="0">
              <a:buNone/>
              <a:defRPr sz="2200"/>
            </a:lvl8pPr>
            <a:lvl9pPr marL="4030518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81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61" tIns="50382" rIns="100761" bIns="50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2"/>
            <a:ext cx="3192198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00763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61" indent="-377861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99" indent="-314883" algn="l" defTabSz="1007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539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35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167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98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797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61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426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16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63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445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259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074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88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703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51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9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1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2.jpe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575816" y="286988"/>
            <a:ext cx="9217024" cy="698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+mn-lt"/>
              </a:rPr>
              <a:t>Кафедра общественного здоровья и здравоохранения</a:t>
            </a:r>
          </a:p>
          <a:p>
            <a:pPr algn="ctr"/>
            <a:r>
              <a:rPr lang="ru-RU" sz="3500" dirty="0">
                <a:solidFill>
                  <a:schemeClr val="tx1"/>
                </a:solidFill>
                <a:latin typeface="+mn-lt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Дисциплина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«Доказательная медицина»</a:t>
            </a:r>
          </a:p>
          <a:p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sz="3500" dirty="0" smtClean="0">
                <a:solidFill>
                  <a:schemeClr val="tx1"/>
                </a:solidFill>
                <a:latin typeface="+mn-lt"/>
              </a:rPr>
              <a:t>Лекция № 3. </a:t>
            </a:r>
            <a:r>
              <a:rPr lang="ru-RU" sz="3500" b="1" dirty="0">
                <a:solidFill>
                  <a:srgbClr val="990000"/>
                </a:solidFill>
                <a:latin typeface="+mn-lt"/>
              </a:rPr>
              <a:t>Основы выбора методов сравнения и корреляции двух групп медицинских данных.</a:t>
            </a:r>
            <a:endParaRPr lang="ru-RU" sz="3500" b="1" dirty="0" smtClean="0">
              <a:solidFill>
                <a:srgbClr val="990000"/>
              </a:solidFill>
              <a:latin typeface="+mn-lt"/>
            </a:endParaRPr>
          </a:p>
          <a:p>
            <a:endParaRPr lang="ru-RU" sz="3500" b="1" dirty="0">
              <a:solidFill>
                <a:schemeClr val="tx1"/>
              </a:solidFill>
              <a:latin typeface="+mn-lt"/>
            </a:endParaRPr>
          </a:p>
          <a:p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endParaRPr lang="ru-RU" sz="35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+mn-lt"/>
              </a:rPr>
              <a:t>Доцент кафедры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ОЗиЗ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к.ф.м.н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+mn-lt"/>
              </a:rPr>
              <a:t>Аршукова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Ирина Леонидовна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sz="3500" dirty="0">
                <a:solidFill>
                  <a:schemeClr val="tx1"/>
                </a:solidFill>
                <a:latin typeface="+mn-lt"/>
              </a:rPr>
              <a:t> </a:t>
            </a:r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endParaRPr lang="ru-RU" sz="35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+mn-lt"/>
              </a:rPr>
              <a:t>Красноярск,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201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9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79869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5040" y="3405765"/>
                <a:ext cx="2451953" cy="867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0" y="3405765"/>
                <a:ext cx="2451953" cy="8670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400352" y="5565489"/>
                <a:ext cx="1561261" cy="756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352" y="5565489"/>
                <a:ext cx="1561261" cy="7563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071006" y="4617025"/>
            <a:ext cx="3647152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Для независимых данных: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632600" y="5565490"/>
                <a:ext cx="1575496" cy="756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600" y="5565490"/>
                <a:ext cx="1575496" cy="7563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40248" y="5689528"/>
                <a:ext cx="3051413" cy="5082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48" y="5689528"/>
                <a:ext cx="3051413" cy="5082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863848" y="539477"/>
            <a:ext cx="374288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1. Количественные 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54819" y="1012742"/>
                <a:ext cx="3655616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2. В каждой группе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819" y="1012742"/>
                <a:ext cx="3655616" cy="435825"/>
              </a:xfrm>
              <a:prstGeom prst="rect">
                <a:avLst/>
              </a:prstGeom>
              <a:blipFill rotWithShape="0">
                <a:blip r:embed="rId6"/>
                <a:stretch>
                  <a:fillRect l="-2500" t="-16667"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852909" y="1486007"/>
            <a:ext cx="5726761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 Нормальное распределение в группах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2735290" y="2123653"/>
            <a:ext cx="1656950" cy="576064"/>
          </a:xfrm>
          <a:prstGeom prst="straightConnector1">
            <a:avLst/>
          </a:prstGeom>
          <a:ln w="38100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06732" y="2613690"/>
            <a:ext cx="290842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Критерий Стьюдента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84433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840" y="539477"/>
            <a:ext cx="2910669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990000"/>
                </a:solidFill>
                <a:latin typeface="+mn-lt"/>
              </a:rPr>
              <a:t>Европеоиды-хакасы</a:t>
            </a:r>
            <a:endParaRPr lang="ru-RU" b="1" dirty="0">
              <a:solidFill>
                <a:srgbClr val="99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0437618"/>
                  </p:ext>
                </p:extLst>
              </p:nvPr>
            </p:nvGraphicFramePr>
            <p:xfrm>
              <a:off x="564549" y="1259557"/>
              <a:ext cx="3628414" cy="1584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6206"/>
                    <a:gridCol w="1872208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solidFill>
                                <a:srgbClr val="990000"/>
                              </a:solidFill>
                              <a:latin typeface="+mn-lt"/>
                            </a:rPr>
                            <a:t>европеоиды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solidFill>
                                <a:srgbClr val="990000"/>
                              </a:solidFill>
                              <a:latin typeface="+mn-lt"/>
                            </a:rPr>
                            <a:t>хакасы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89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86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42.68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43.05 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3.10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3.04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0437618"/>
                  </p:ext>
                </p:extLst>
              </p:nvPr>
            </p:nvGraphicFramePr>
            <p:xfrm>
              <a:off x="564549" y="1259557"/>
              <a:ext cx="3628414" cy="1584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6206"/>
                    <a:gridCol w="1872208"/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solidFill>
                                <a:srgbClr val="990000"/>
                              </a:solidFill>
                              <a:latin typeface="+mn-lt"/>
                            </a:rPr>
                            <a:t>европеоиды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solidFill>
                                <a:srgbClr val="990000"/>
                              </a:solidFill>
                              <a:latin typeface="+mn-lt"/>
                            </a:rPr>
                            <a:t>хакасы</a:t>
                          </a: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7" t="-106061" r="-10763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3831" t="-106061" r="-649" b="-200000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7" t="-209231" r="-107639" b="-10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3831" t="-209231" r="-649" b="-103077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7" t="-309231" r="-107639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3831" t="-309231" r="-649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184328" y="1259557"/>
                <a:ext cx="3502947" cy="815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3.10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89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≈0.33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328" y="1259557"/>
                <a:ext cx="3502947" cy="8158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184328" y="2283951"/>
                <a:ext cx="3587008" cy="815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3.04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86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≈0.33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328" y="2283951"/>
                <a:ext cx="3587008" cy="81580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65915" y="3669468"/>
                <a:ext cx="6275692" cy="524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0.33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0.33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0.47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15" y="3669468"/>
                <a:ext cx="6275692" cy="5246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1800" y="4864639"/>
                <a:ext cx="5344476" cy="756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43.05−42.68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0.47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≈0.79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4864639"/>
                <a:ext cx="5344476" cy="75642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336456" y="5625858"/>
                <a:ext cx="3080074" cy="466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=2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 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для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≤0.05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456" y="5625858"/>
                <a:ext cx="3080074" cy="466666"/>
              </a:xfrm>
              <a:prstGeom prst="rect">
                <a:avLst/>
              </a:prstGeom>
              <a:blipFill rotWithShape="0">
                <a:blip r:embed="rId7"/>
                <a:stretch>
                  <a:fillRect t="-15789" b="-23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2507" y="6372125"/>
                <a:ext cx="5058693" cy="537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ru-RU" sz="280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ru-RU" sz="28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- различия незначимы</a:t>
                </a:r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07" y="6372125"/>
                <a:ext cx="5058693" cy="537198"/>
              </a:xfrm>
              <a:prstGeom prst="rect">
                <a:avLst/>
              </a:prstGeom>
              <a:blipFill rotWithShape="0">
                <a:blip r:embed="rId8"/>
                <a:stretch>
                  <a:fillRect t="-13636" r="-1448" b="-26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7232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56431" y="139850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Критерий Фишера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983" y="1979637"/>
            <a:ext cx="5269458" cy="398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9803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Сравнение двух групп</a:t>
            </a:r>
            <a:endParaRPr lang="ru-RU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168104" y="1403573"/>
            <a:ext cx="1296144" cy="1224136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16376" y="1403573"/>
            <a:ext cx="1368152" cy="1173653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16152" y="2771725"/>
            <a:ext cx="2993833" cy="89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Параметрические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методы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922" y="2740543"/>
            <a:ext cx="3367332" cy="89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Непараметрические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методы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364" y="3828638"/>
            <a:ext cx="374288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1. Количественные 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2335" y="4301903"/>
                <a:ext cx="3655616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2. В каждой группе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5" y="4301903"/>
                <a:ext cx="3655616" cy="435825"/>
              </a:xfrm>
              <a:prstGeom prst="rect">
                <a:avLst/>
              </a:prstGeom>
              <a:blipFill rotWithShape="0">
                <a:blip r:embed="rId2"/>
                <a:stretch>
                  <a:fillRect l="-2667" t="-16901" b="-32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10425" y="4775168"/>
            <a:ext cx="4303358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 Нормальное распределение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в группах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376278" y="3707829"/>
            <a:ext cx="1392226" cy="2285478"/>
          </a:xfrm>
          <a:prstGeom prst="straightConnector1">
            <a:avLst/>
          </a:prstGeom>
          <a:ln w="28575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776616" y="3707829"/>
            <a:ext cx="504056" cy="936104"/>
          </a:xfrm>
          <a:prstGeom prst="straightConnector1">
            <a:avLst/>
          </a:prstGeom>
          <a:ln w="28575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32600" y="4704886"/>
            <a:ext cx="2103846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Качественные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40143" y="5993307"/>
            <a:ext cx="7475380" cy="1122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Данные порядковые или данные количественные,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о нарушается одной из условий для параметрических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методов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931083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Непараметрические методы</a:t>
            </a:r>
            <a:endParaRPr lang="ru-RU" sz="4400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91840" y="3275781"/>
                <a:ext cx="8424936" cy="1122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chemeClr val="tx1"/>
                    </a:solidFill>
                    <a:latin typeface="+mn-lt"/>
                  </a:rPr>
                  <a:t>Данные </a:t>
                </a:r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порядковые</a:t>
                </a:r>
              </a:p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Данные количественные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30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или распределение асимметрично)</a:t>
                </a:r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40" y="3275781"/>
                <a:ext cx="8424936" cy="1122808"/>
              </a:xfrm>
              <a:prstGeom prst="rect">
                <a:avLst/>
              </a:prstGeom>
              <a:blipFill rotWithShape="0">
                <a:blip r:embed="rId2"/>
                <a:stretch>
                  <a:fillRect l="-1158" t="-6486" b="-10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1840" y="1979637"/>
                <a:ext cx="8712746" cy="435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Качественные данные – критерий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 (критерий Пирсона)</a:t>
                </a:r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40" y="1979637"/>
                <a:ext cx="8712746" cy="435825"/>
              </a:xfrm>
              <a:prstGeom prst="rect">
                <a:avLst/>
              </a:prstGeom>
              <a:blipFill rotWithShape="0">
                <a:blip r:embed="rId3"/>
                <a:stretch>
                  <a:fillRect l="-1120" t="-16901" b="-32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>
            <a:off x="3960192" y="4211885"/>
            <a:ext cx="72008" cy="576064"/>
          </a:xfrm>
          <a:prstGeom prst="straightConnector1">
            <a:avLst/>
          </a:prstGeom>
          <a:ln w="76200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36056" y="4823083"/>
            <a:ext cx="273209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Ранговые критерии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7864" y="5465488"/>
            <a:ext cx="326512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Критерий Манна-Уитни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4839" y="5465487"/>
            <a:ext cx="3048463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Критерий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Вилкоксона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096096" y="5258908"/>
            <a:ext cx="360040" cy="321129"/>
          </a:xfrm>
          <a:prstGeom prst="straightConnector1">
            <a:avLst/>
          </a:prstGeom>
          <a:ln w="19050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004308" y="5258908"/>
            <a:ext cx="396044" cy="206579"/>
          </a:xfrm>
          <a:prstGeom prst="straightConnector1">
            <a:avLst/>
          </a:prstGeom>
          <a:ln w="19050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1354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44440" y="1581314"/>
            <a:ext cx="3595151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 ЧСС в двух группах детей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8456" y="2216316"/>
            <a:ext cx="7343898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x(2-3 года): 102, 87, 105, 110, 99, 90 (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n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x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=6)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y(4-5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лет): 98, 100, 88, 92, 83, 95, 100, 92, 85, 94 (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n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y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=10)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9269" y="3906282"/>
            <a:ext cx="8928744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Вариационный ряд и ранги: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83, 85, 87, 88, 90, 92, 92, 94, 95, 98, 99, 100, 100, 102, 105,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110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1     2       3     4      5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6.5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6.5    8      9     10   11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12.5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12.5    14      15 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16 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47824" y="47134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Критерий Манна-Уитни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72632" y="1893892"/>
            <a:ext cx="3240360" cy="37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14      3 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15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    16     11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5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36705" y="1836632"/>
            <a:ext cx="495649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  <a:latin typeface="+mn-lt"/>
              </a:rPr>
              <a:t>64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11611" y="2632107"/>
            <a:ext cx="5038725" cy="3785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10    12.5   4     6.5    1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9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  12.5   6.5    2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8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111774" y="2592037"/>
            <a:ext cx="495649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990000"/>
                </a:solidFill>
                <a:latin typeface="+mn-lt"/>
              </a:rPr>
              <a:t>72</a:t>
            </a:r>
            <a:endParaRPr lang="ru-RU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6411" y="5739151"/>
            <a:ext cx="8958735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Насчитывают параметры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U.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Сравнивают с критическим табличным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значением.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938755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904" y="1043533"/>
            <a:ext cx="7488832" cy="5780661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19832" y="107429"/>
            <a:ext cx="9072563" cy="1259946"/>
          </a:xfrm>
          <a:prstGeom prst="rect">
            <a:avLst/>
          </a:prstGeom>
        </p:spPr>
        <p:txBody>
          <a:bodyPr/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smtClean="0">
                <a:solidFill>
                  <a:srgbClr val="990000"/>
                </a:solidFill>
                <a:latin typeface="Segoe Print" panose="02000600000000000000" pitchFamily="2" charset="0"/>
              </a:rPr>
              <a:t>Сравнение двух групп</a:t>
            </a:r>
            <a:endParaRPr lang="ru-RU" sz="4400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9649" y="6948189"/>
                <a:ext cx="8712746" cy="435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Качественные данные – критерий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 (критерий Пирсона)</a:t>
                </a:r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49" y="6948189"/>
                <a:ext cx="8712746" cy="435825"/>
              </a:xfrm>
              <a:prstGeom prst="rect">
                <a:avLst/>
              </a:prstGeom>
              <a:blipFill rotWithShape="0">
                <a:blip r:embed="rId3"/>
                <a:stretch>
                  <a:fillRect l="-1050" t="-16901" b="-32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80498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3807" y="611485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 fontScale="92500" lnSpcReduction="10000"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Исследование взаимосвязи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9649" y="2627709"/>
            <a:ext cx="7920880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ru-RU" altLang="ru-RU" dirty="0">
                <a:solidFill>
                  <a:schemeClr val="tx1"/>
                </a:solidFill>
                <a:latin typeface="+mn-lt"/>
              </a:rPr>
              <a:t>Знание взаимосвязи отдельных признаков дает возможность решать одну из основных задач научного исследования:</a:t>
            </a:r>
          </a:p>
          <a:p>
            <a:pPr marL="137160" indent="0">
              <a:buNone/>
            </a:pPr>
            <a:r>
              <a:rPr lang="ru-RU" alt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b="1" i="1" dirty="0">
                <a:solidFill>
                  <a:schemeClr val="tx1"/>
                </a:solidFill>
                <a:latin typeface="+mn-lt"/>
              </a:rPr>
              <a:t>возможность предвидеть, прогнозировать развитие ситуации при изменении тех или иных характеристик объекта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9183549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/>
        </p:nvSpPr>
        <p:spPr bwMode="auto">
          <a:xfrm>
            <a:off x="1137444" y="950912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i="1" dirty="0" smtClean="0"/>
              <a:t>По характеру связь может быть:</a:t>
            </a:r>
            <a:endParaRPr lang="ru-RU" i="1" dirty="0"/>
          </a:p>
        </p:txBody>
      </p:sp>
      <p:sp>
        <p:nvSpPr>
          <p:cNvPr id="6" name="Объект 2"/>
          <p:cNvSpPr>
            <a:spLocks noGrp="1"/>
          </p:cNvSpPr>
          <p:nvPr/>
        </p:nvSpPr>
        <p:spPr bwMode="auto">
          <a:xfrm>
            <a:off x="1137444" y="2289175"/>
            <a:ext cx="780573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</a:t>
            </a:r>
            <a:r>
              <a:rPr lang="ru-RU" dirty="0" smtClean="0"/>
              <a:t>ункциональной – зависимость, когда каждому значению одного признака соответствует точное значение другого признака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731" y="4099619"/>
            <a:ext cx="3658907" cy="249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8352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 bwMode="auto">
          <a:xfrm>
            <a:off x="1137444" y="748841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i="1" dirty="0"/>
              <a:t>По характеру связь может быть: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/>
        </p:nvSpPr>
        <p:spPr bwMode="auto">
          <a:xfrm>
            <a:off x="1137444" y="2087104"/>
            <a:ext cx="780573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к</a:t>
            </a:r>
            <a:r>
              <a:rPr lang="ru-RU" dirty="0" smtClean="0"/>
              <a:t>орреляционной – зависимость, когда при изменении величины одного признака наблюдается тенденция изменения значений другого признака.</a:t>
            </a: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683" y="3816255"/>
            <a:ext cx="4104456" cy="299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76228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872" y="971525"/>
            <a:ext cx="8035790" cy="41402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Цель лекции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овладеть навыками трактовки информации: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о сравнении групп медицинских данных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о связи явлений в медицине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745965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 bwMode="auto">
          <a:xfrm>
            <a:off x="1137444" y="748841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i="1" dirty="0" smtClean="0"/>
              <a:t>По направленности связь может быть:</a:t>
            </a:r>
            <a:endParaRPr lang="ru-RU" i="1" dirty="0"/>
          </a:p>
        </p:txBody>
      </p:sp>
      <p:sp>
        <p:nvSpPr>
          <p:cNvPr id="6" name="Объект 2"/>
          <p:cNvSpPr>
            <a:spLocks noGrp="1"/>
          </p:cNvSpPr>
          <p:nvPr/>
        </p:nvSpPr>
        <p:spPr bwMode="auto">
          <a:xfrm>
            <a:off x="1137444" y="2087104"/>
            <a:ext cx="780573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п</a:t>
            </a:r>
            <a:r>
              <a:rPr lang="ru-RU" dirty="0" smtClean="0"/>
              <a:t>рямая (положительная) – зависимость, при которой увеличение или уменьшение значения одного признака, ведет к увеличению или уменьшению второго</a:t>
            </a:r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683" y="3816255"/>
            <a:ext cx="4104456" cy="299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95000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689229" y="3106118"/>
            <a:ext cx="10080625" cy="44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3689229" y="3106118"/>
            <a:ext cx="10080625" cy="44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3689229" y="3106118"/>
            <a:ext cx="10080625" cy="44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3689229" y="3106118"/>
            <a:ext cx="10080625" cy="44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51565" name="Rectangle 16"/>
          <p:cNvSpPr>
            <a:spLocks noChangeArrowheads="1"/>
          </p:cNvSpPr>
          <p:nvPr/>
        </p:nvSpPr>
        <p:spPr bwMode="auto">
          <a:xfrm>
            <a:off x="9247574" y="7083695"/>
            <a:ext cx="159260" cy="47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/>
        </p:nvSpPr>
        <p:spPr bwMode="auto">
          <a:xfrm>
            <a:off x="1137444" y="950912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i="1" dirty="0"/>
              <a:t>По направленности связь может быть:</a:t>
            </a:r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/>
        </p:nvSpPr>
        <p:spPr bwMode="auto">
          <a:xfrm>
            <a:off x="1137444" y="2289175"/>
            <a:ext cx="780573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</a:t>
            </a:r>
            <a:r>
              <a:rPr lang="ru-RU" dirty="0" smtClean="0"/>
              <a:t>братная (отрицательная) -  </a:t>
            </a:r>
            <a:r>
              <a:rPr lang="ru-RU" dirty="0"/>
              <a:t>зависимость, при которой увеличение </a:t>
            </a:r>
            <a:r>
              <a:rPr lang="ru-RU" dirty="0" smtClean="0"/>
              <a:t>одного признака ведет </a:t>
            </a:r>
            <a:r>
              <a:rPr lang="ru-RU" dirty="0"/>
              <a:t>к </a:t>
            </a:r>
            <a:r>
              <a:rPr lang="ru-RU" dirty="0" smtClean="0"/>
              <a:t>уменьшению второго, или наоборот.</a:t>
            </a:r>
            <a:endParaRPr lang="ru-RU" dirty="0"/>
          </a:p>
          <a:p>
            <a:endParaRPr lang="ru-RU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715" y="4027611"/>
            <a:ext cx="3744416" cy="24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35042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08" y="1079538"/>
            <a:ext cx="727280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6660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1"/>
          <p:cNvSpPr>
            <a:spLocks noGrp="1"/>
          </p:cNvSpPr>
          <p:nvPr/>
        </p:nvSpPr>
        <p:spPr bwMode="auto">
          <a:xfrm>
            <a:off x="935856" y="467469"/>
            <a:ext cx="8352928" cy="655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425" indent="0" algn="ctr">
              <a:buNone/>
            </a:pPr>
            <a:r>
              <a:rPr lang="ru-RU" altLang="ru-RU" i="1" dirty="0" smtClean="0">
                <a:solidFill>
                  <a:srgbClr val="990000"/>
                </a:solidFill>
              </a:rPr>
              <a:t>Одна из задач большинства исследований – выявление связи между явлениями</a:t>
            </a:r>
          </a:p>
          <a:p>
            <a:pPr marL="98425" indent="0" algn="ctr">
              <a:buNone/>
            </a:pPr>
            <a:endParaRPr lang="ru-RU" altLang="ru-RU" i="1" dirty="0" smtClean="0">
              <a:solidFill>
                <a:srgbClr val="0070C0"/>
              </a:solidFill>
            </a:endParaRPr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692" y="1782110"/>
            <a:ext cx="7201565" cy="5113554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984528" y="3635821"/>
            <a:ext cx="1584176" cy="216024"/>
          </a:xfrm>
          <a:prstGeom prst="roundRect">
            <a:avLst/>
          </a:prstGeom>
          <a:solidFill>
            <a:srgbClr val="A5C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7511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820626" y="899517"/>
            <a:ext cx="8439372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sz="4000" i="1" dirty="0" smtClean="0">
                <a:solidFill>
                  <a:srgbClr val="990000"/>
                </a:solidFill>
              </a:rPr>
              <a:t>Коэффициент корреляции Пирсона</a:t>
            </a:r>
            <a:endParaRPr lang="ru-RU" sz="4000" i="1" dirty="0">
              <a:solidFill>
                <a:srgbClr val="990000"/>
              </a:solidFill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692" y="2739945"/>
            <a:ext cx="7635240" cy="3718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70352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>
            <a:spLocks noGrp="1"/>
          </p:cNvSpPr>
          <p:nvPr/>
        </p:nvSpPr>
        <p:spPr bwMode="auto">
          <a:xfrm>
            <a:off x="1137444" y="950912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sz="4000" i="1" dirty="0">
                <a:solidFill>
                  <a:srgbClr val="990000"/>
                </a:solidFill>
              </a:rPr>
              <a:t>Коэффициент корреляции </a:t>
            </a:r>
            <a:r>
              <a:rPr lang="ru-RU" sz="4000" i="1" dirty="0" err="1" smtClean="0">
                <a:solidFill>
                  <a:srgbClr val="990000"/>
                </a:solidFill>
              </a:rPr>
              <a:t>Спирмэна</a:t>
            </a:r>
            <a:endParaRPr lang="ru-RU" sz="4000" dirty="0">
              <a:solidFill>
                <a:srgbClr val="99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/>
            </p:nvSpPr>
            <p:spPr bwMode="auto">
              <a:xfrm>
                <a:off x="863848" y="2267669"/>
                <a:ext cx="7805737" cy="431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390525" indent="-292100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1288"/>
                  </a:spcAft>
                  <a:buClr>
                    <a:srgbClr val="000000"/>
                  </a:buClr>
                  <a:buSzPct val="45000"/>
                  <a:buFont typeface="Wingdings" pitchFamily="2" charset="2"/>
                  <a:buChar char=""/>
                  <a:defRPr sz="29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82638" indent="-260350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1038"/>
                  </a:spcAft>
                  <a:buClr>
                    <a:srgbClr val="000000"/>
                  </a:buClr>
                  <a:buSzPct val="75000"/>
                  <a:buFont typeface="Symbol" pitchFamily="18" charset="2"/>
                  <a:buChar char=""/>
                  <a:defRPr sz="25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1173163" indent="-195263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775"/>
                  </a:spcAft>
                  <a:buClr>
                    <a:srgbClr val="000000"/>
                  </a:buClr>
                  <a:buSzPct val="45000"/>
                  <a:buFont typeface="Wingdings" pitchFamily="2" charset="2"/>
                  <a:buChar char=""/>
                  <a:defRPr sz="21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565275" indent="-195263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525"/>
                  </a:spcAft>
                  <a:buClr>
                    <a:srgbClr val="000000"/>
                  </a:buClr>
                  <a:buSzPct val="75000"/>
                  <a:buFont typeface="Symbol" pitchFamily="18" charset="2"/>
                  <a:buChar char=""/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957388" indent="-195263" algn="l" defTabSz="650875" rtl="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3"/>
                  </a:spcAft>
                  <a:buClr>
                    <a:srgbClr val="000000"/>
                  </a:buClr>
                  <a:buSzPct val="45000"/>
                  <a:buFont typeface="Wingdings" pitchFamily="2" charset="2"/>
                  <a:buChar char=""/>
                  <a:defRPr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372417" indent="-195783" algn="l" defTabSz="652126" rtl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1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1814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6pPr>
                <a:lvl7pPr marL="2787014" indent="-195783" algn="l" defTabSz="652126" rtl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1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1814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7pPr>
                <a:lvl8pPr marL="3201611" indent="-195783" algn="l" defTabSz="652126" rtl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1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1814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8pPr>
                <a:lvl9pPr marL="3616208" indent="-195783" algn="l" defTabSz="652126" rtl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261"/>
                  </a:spcAft>
                  <a:buClr>
                    <a:srgbClr val="000000"/>
                  </a:buClr>
                  <a:buSzPct val="45000"/>
                  <a:buFont typeface="Wingdings" charset="2"/>
                  <a:buChar char=""/>
                  <a:defRPr sz="1814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8425" indent="0">
                  <a:buNone/>
                </a:pPr>
                <a:endParaRPr lang="en-US" dirty="0" smtClean="0"/>
              </a:p>
              <a:p>
                <a:pPr marL="98425" indent="0">
                  <a:buNone/>
                </a:pPr>
                <a:endParaRPr lang="en-US" dirty="0"/>
              </a:p>
              <a:p>
                <a:pPr marL="98425" indent="0">
                  <a:buNone/>
                </a:pPr>
                <a:r>
                  <a:rPr lang="en-US" sz="4000" dirty="0" smtClean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kern="1200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 kern="1200" dirty="0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sz="4000" b="1" i="1" kern="1200" dirty="0">
                            <a:latin typeface="Cambria Math"/>
                          </a:rPr>
                          <m:t>𝒔</m:t>
                        </m:r>
                      </m:sub>
                    </m:sSub>
                    <m:r>
                      <a:rPr lang="en-US" sz="540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4000" dirty="0" smtClean="0"/>
                  <a:t>1- 6∑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4000" dirty="0"/>
                                  <m:t>Ry</m:t>
                                </m:r>
                                <m:r>
                                  <a:rPr lang="en-US" sz="400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4000" dirty="0"/>
                                  <m:t>Rx</m:t>
                                </m:r>
                              </m:e>
                            </m:d>
                          </m:e>
                          <m:sup>
                            <m:r>
                              <a:rPr lang="en-US" sz="400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endParaRPr lang="en-US" sz="40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3848" y="2267669"/>
                <a:ext cx="7805737" cy="43195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45439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848" y="1475581"/>
            <a:ext cx="8928992" cy="2553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chemeClr val="tx1"/>
              </a:solidFill>
              <a:latin typeface="+mn-lt"/>
            </a:endParaRPr>
          </a:p>
          <a:p>
            <a:r>
              <a:rPr lang="ru-RU" sz="4400" i="1" dirty="0">
                <a:solidFill>
                  <a:srgbClr val="990000"/>
                </a:solidFill>
                <a:latin typeface="+mn-lt"/>
              </a:rPr>
              <a:t>Свойства коэффициента корреляции </a:t>
            </a:r>
          </a:p>
          <a:p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Коэффициент корреляции изменяется в интервале от -1 до +1; </a:t>
            </a:r>
          </a:p>
        </p:txBody>
      </p:sp>
    </p:spTree>
    <p:extLst>
      <p:ext uri="{BB962C8B-B14F-4D97-AF65-F5344CB8AC3E}">
        <p14:creationId xmlns:p14="http://schemas.microsoft.com/office/powerpoint/2010/main" val="15580664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088" y="3333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 i="1" dirty="0">
                <a:solidFill>
                  <a:srgbClr val="990000"/>
                </a:solidFill>
                <a:effectLst/>
                <a:latin typeface="+mn-lt"/>
              </a:rPr>
              <a:t>Свойства коэффициента корреляции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148125"/>
              </p:ext>
            </p:extLst>
          </p:nvPr>
        </p:nvGraphicFramePr>
        <p:xfrm>
          <a:off x="4716463" y="3213100"/>
          <a:ext cx="3313112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Диаграмма" r:id="rId3" imgW="3705149" imgH="2714549" progId="Excel.Chart.8">
                  <p:embed/>
                </p:oleObj>
              </mc:Choice>
              <mc:Fallback>
                <p:oleObj name="Диаграмма" r:id="rId3" imgW="3705149" imgH="27145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213100"/>
                        <a:ext cx="3313112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73444"/>
              </p:ext>
            </p:extLst>
          </p:nvPr>
        </p:nvGraphicFramePr>
        <p:xfrm>
          <a:off x="1187450" y="3213100"/>
          <a:ext cx="3260725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Диаграмма" r:id="rId5" imgW="3714902" imgH="2724302" progId="Excel.Chart.8">
                  <p:embed/>
                </p:oleObj>
              </mc:Choice>
              <mc:Fallback>
                <p:oleObj name="Диаграмма" r:id="rId5" imgW="3714902" imgH="27243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213100"/>
                        <a:ext cx="3260725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35150" y="5805488"/>
            <a:ext cx="20161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effectLst/>
                <a:latin typeface="+mn-lt"/>
              </a:rPr>
              <a:t>Положительная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435600" y="5805488"/>
            <a:ext cx="18732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effectLst/>
                <a:latin typeface="+mn-lt"/>
              </a:rPr>
              <a:t>Отрицательная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8313" y="2276475"/>
            <a:ext cx="81375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2. По направленности связь может быть прямой (положительной) и обратной (отрицательной):</a:t>
            </a:r>
          </a:p>
        </p:txBody>
      </p:sp>
    </p:spTree>
    <p:extLst>
      <p:ext uri="{BB962C8B-B14F-4D97-AF65-F5344CB8AC3E}">
        <p14:creationId xmlns:p14="http://schemas.microsoft.com/office/powerpoint/2010/main" val="52259865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088" y="3333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 i="1" dirty="0">
                <a:solidFill>
                  <a:srgbClr val="990000"/>
                </a:solidFill>
                <a:effectLst/>
                <a:latin typeface="+mn-lt"/>
              </a:rPr>
              <a:t>Свойства коэффициента корреляции</a:t>
            </a: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602578"/>
              </p:ext>
            </p:extLst>
          </p:nvPr>
        </p:nvGraphicFramePr>
        <p:xfrm>
          <a:off x="5364163" y="4337050"/>
          <a:ext cx="3081337" cy="225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Диаграмма" r:id="rId3" imgW="3714902" imgH="2724302" progId="Excel.Chart.8">
                  <p:embed/>
                </p:oleObj>
              </mc:Choice>
              <mc:Fallback>
                <p:oleObj name="Диаграмма" r:id="rId3" imgW="3714902" imgH="27243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337050"/>
                        <a:ext cx="3081337" cy="225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71550" y="3500438"/>
            <a:ext cx="720090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Если </a:t>
            </a:r>
            <a:r>
              <a:rPr lang="en-US" altLang="ru-RU" sz="2400">
                <a:effectLst/>
                <a:latin typeface="+mn-lt"/>
              </a:rPr>
              <a:t>r </a:t>
            </a:r>
            <a:r>
              <a:rPr lang="ru-RU" altLang="ru-RU" sz="2400">
                <a:effectLst/>
                <a:latin typeface="+mn-lt"/>
              </a:rPr>
              <a:t>= </a:t>
            </a:r>
            <a:r>
              <a:rPr lang="en-US" altLang="ru-RU" sz="2400">
                <a:effectLst/>
                <a:latin typeface="+mn-lt"/>
              </a:rPr>
              <a:t>±</a:t>
            </a:r>
            <a:r>
              <a:rPr lang="ru-RU" altLang="ru-RU" sz="2400">
                <a:effectLst/>
                <a:latin typeface="+mn-lt"/>
              </a:rPr>
              <a:t>1, то связь полная (функциональная).</a:t>
            </a:r>
            <a:br>
              <a:rPr lang="ru-RU" altLang="ru-RU" sz="2400">
                <a:effectLst/>
                <a:latin typeface="+mn-lt"/>
              </a:rPr>
            </a:br>
            <a:endParaRPr lang="ru-RU" altLang="ru-RU" sz="2400">
              <a:effectLst/>
              <a:latin typeface="+mn-lt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71550" y="3933825"/>
            <a:ext cx="453707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Если </a:t>
            </a:r>
            <a:r>
              <a:rPr lang="en-US" altLang="ru-RU" sz="2400">
                <a:effectLst/>
                <a:latin typeface="+mn-lt"/>
              </a:rPr>
              <a:t>r </a:t>
            </a:r>
            <a:r>
              <a:rPr lang="ru-RU" altLang="ru-RU" sz="2400">
                <a:effectLst/>
                <a:latin typeface="+mn-lt"/>
              </a:rPr>
              <a:t>= 0, то линейной связи нет.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351837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3. Его величина указывает, как близко расположены точки к прямой линии.</a:t>
            </a:r>
          </a:p>
        </p:txBody>
      </p:sp>
    </p:spTree>
    <p:extLst>
      <p:ext uri="{BB962C8B-B14F-4D97-AF65-F5344CB8AC3E}">
        <p14:creationId xmlns:p14="http://schemas.microsoft.com/office/powerpoint/2010/main" val="16681737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1880" y="133156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 i="1" dirty="0">
                <a:solidFill>
                  <a:srgbClr val="990000"/>
                </a:solidFill>
                <a:effectLst/>
                <a:latin typeface="+mn-lt"/>
              </a:rPr>
              <a:t>Свойства коэффициента корреляции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5617" y="3419128"/>
            <a:ext cx="8713788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952500" indent="-952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4"/>
            </a:pPr>
            <a:endParaRPr lang="ru-RU" altLang="ru-RU" sz="3200"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93105" y="3274665"/>
            <a:ext cx="8351837" cy="180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4.  Коэффициент корреляции безразмерен, то есть не имеет единиц измерения.</a:t>
            </a:r>
            <a:r>
              <a:rPr lang="en-US" altLang="ru-RU" sz="2400">
                <a:effectLst/>
                <a:latin typeface="+mn-lt"/>
              </a:rPr>
              <a:t/>
            </a:r>
            <a:br>
              <a:rPr lang="en-US" altLang="ru-RU" sz="2400">
                <a:effectLst/>
                <a:latin typeface="+mn-lt"/>
              </a:rPr>
            </a:br>
            <a:r>
              <a:rPr lang="ru-RU" altLang="ru-RU" sz="2400">
                <a:effectLst/>
                <a:latin typeface="+mn-lt"/>
              </a:rPr>
              <a:t/>
            </a:r>
            <a:br>
              <a:rPr lang="ru-RU" altLang="ru-RU" sz="2400">
                <a:effectLst/>
                <a:latin typeface="+mn-lt"/>
              </a:rPr>
            </a:br>
            <a:r>
              <a:rPr lang="ru-RU" altLang="ru-RU" sz="2400">
                <a:effectLst/>
                <a:latin typeface="+mn-lt"/>
              </a:rPr>
              <a:t>	Его величина обоснована только в диапазоне значений </a:t>
            </a:r>
            <a:r>
              <a:rPr lang="en-US" altLang="ru-RU" sz="2400">
                <a:effectLst/>
                <a:latin typeface="+mn-lt"/>
              </a:rPr>
              <a:t>x </a:t>
            </a:r>
            <a:r>
              <a:rPr lang="ru-RU" altLang="ru-RU" sz="2400">
                <a:effectLst/>
                <a:latin typeface="+mn-lt"/>
              </a:rPr>
              <a:t>и </a:t>
            </a:r>
            <a:r>
              <a:rPr lang="en-US" altLang="ru-RU" sz="2400">
                <a:effectLst/>
                <a:latin typeface="+mn-lt"/>
              </a:rPr>
              <a:t>y</a:t>
            </a:r>
            <a:r>
              <a:rPr lang="ru-RU" altLang="ru-RU" sz="2400">
                <a:effectLst/>
                <a:latin typeface="+mn-lt"/>
              </a:rPr>
              <a:t> в выборке.</a:t>
            </a:r>
          </a:p>
        </p:txBody>
      </p:sp>
    </p:spTree>
    <p:extLst>
      <p:ext uri="{BB962C8B-B14F-4D97-AF65-F5344CB8AC3E}">
        <p14:creationId xmlns:p14="http://schemas.microsoft.com/office/powerpoint/2010/main" val="40234389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Сравнение</a:t>
            </a:r>
            <a:endParaRPr lang="ru-RU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Примеры:</a:t>
            </a:r>
          </a:p>
          <a:p>
            <a:r>
              <a:rPr lang="ru-RU" dirty="0" smtClean="0"/>
              <a:t>сравнение данных клинического испытания по опытной и контрольной группе</a:t>
            </a:r>
          </a:p>
          <a:p>
            <a:r>
              <a:rPr lang="ru-RU" dirty="0"/>
              <a:t>с</a:t>
            </a:r>
            <a:r>
              <a:rPr lang="ru-RU" dirty="0" smtClean="0"/>
              <a:t>равнение показателей крови до лечения с этими же показателями после по группе пациентов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60534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67904" y="755501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 i="1" dirty="0">
                <a:solidFill>
                  <a:srgbClr val="990000"/>
                </a:solidFill>
                <a:effectLst/>
                <a:latin typeface="+mn-lt"/>
              </a:rPr>
              <a:t>Свойства коэффициента корреляции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009129" y="2698601"/>
            <a:ext cx="8351837" cy="289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5. </a:t>
            </a:r>
            <a:r>
              <a:rPr lang="en-US" altLang="ru-RU" sz="2400">
                <a:effectLst/>
                <a:latin typeface="+mn-lt"/>
              </a:rPr>
              <a:t>x </a:t>
            </a:r>
            <a:r>
              <a:rPr lang="ru-RU" altLang="ru-RU" sz="2400">
                <a:effectLst/>
                <a:latin typeface="+mn-lt"/>
              </a:rPr>
              <a:t>и </a:t>
            </a:r>
            <a:r>
              <a:rPr lang="en-US" altLang="ru-RU" sz="2400">
                <a:effectLst/>
                <a:latin typeface="+mn-lt"/>
              </a:rPr>
              <a:t>y </a:t>
            </a:r>
            <a:r>
              <a:rPr lang="ru-RU" altLang="ru-RU" sz="2400">
                <a:effectLst/>
                <a:latin typeface="+mn-lt"/>
              </a:rPr>
              <a:t>могут взаимозаменяться, не влияя на величину </a:t>
            </a:r>
            <a:r>
              <a:rPr lang="en-US" altLang="ru-RU" sz="2400">
                <a:effectLst/>
                <a:latin typeface="+mn-lt"/>
              </a:rPr>
              <a:t>r</a:t>
            </a:r>
            <a:r>
              <a:rPr lang="ru-RU" altLang="ru-RU" sz="2400">
                <a:effectLst/>
                <a:latin typeface="+mn-lt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effectLst/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effectLst/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effectLst/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	Корреляция между </a:t>
            </a:r>
            <a:r>
              <a:rPr lang="en-US" altLang="ru-RU" sz="2400">
                <a:effectLst/>
                <a:latin typeface="+mn-lt"/>
              </a:rPr>
              <a:t>x </a:t>
            </a:r>
            <a:r>
              <a:rPr lang="ru-RU" altLang="ru-RU" sz="2400">
                <a:effectLst/>
                <a:latin typeface="+mn-lt"/>
              </a:rPr>
              <a:t>и </a:t>
            </a:r>
            <a:r>
              <a:rPr lang="en-US" altLang="ru-RU" sz="2400">
                <a:effectLst/>
                <a:latin typeface="+mn-lt"/>
              </a:rPr>
              <a:t>y</a:t>
            </a:r>
            <a:r>
              <a:rPr lang="ru-RU" altLang="ru-RU" sz="2400">
                <a:effectLst/>
                <a:latin typeface="+mn-lt"/>
              </a:rPr>
              <a:t> не обязательно означает соотношение причины и следствия.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557010"/>
              </p:ext>
            </p:extLst>
          </p:nvPr>
        </p:nvGraphicFramePr>
        <p:xfrm>
          <a:off x="4033316" y="3419326"/>
          <a:ext cx="15827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3" imgW="508000" imgH="241300" progId="Equation.3">
                  <p:embed/>
                </p:oleObj>
              </mc:Choice>
              <mc:Fallback>
                <p:oleObj name="Формула" r:id="rId3" imgW="50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316" y="3419326"/>
                        <a:ext cx="1582738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344249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/>
        </p:nvSpPr>
        <p:spPr bwMode="auto">
          <a:xfrm>
            <a:off x="1389818" y="107429"/>
            <a:ext cx="7805737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2pPr>
            <a:lvl3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3pPr>
            <a:lvl4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4pPr>
            <a:lvl5pPr algn="ctr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900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5pPr>
            <a:lvl6pPr marL="1720290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6pPr>
            <a:lvl7pPr marL="2134888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7pPr>
            <a:lvl8pPr marL="25494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8pPr>
            <a:lvl9pPr marL="2964083" algn="ctr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 sz="3991">
                <a:solidFill>
                  <a:srgbClr val="000000"/>
                </a:solidFill>
                <a:latin typeface="Times New Roman" pitchFamily="16" charset="0"/>
                <a:ea typeface="msmincho" charset="0"/>
                <a:cs typeface="msmincho" charset="0"/>
              </a:defRPr>
            </a:lvl9pPr>
          </a:lstStyle>
          <a:p>
            <a:r>
              <a:rPr lang="ru-RU" sz="3200" i="1" dirty="0" smtClean="0">
                <a:solidFill>
                  <a:srgbClr val="990000"/>
                </a:solidFill>
              </a:rPr>
              <a:t>Оценка силы связи по величине коэффициента корреляции</a:t>
            </a:r>
            <a:endParaRPr lang="ru-RU" sz="3200" i="1" dirty="0">
              <a:solidFill>
                <a:srgbClr val="990000"/>
              </a:solidFill>
            </a:endParaRPr>
          </a:p>
        </p:txBody>
      </p:sp>
      <p:pic>
        <p:nvPicPr>
          <p:cNvPr id="2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417" y="1475581"/>
            <a:ext cx="7488138" cy="378042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968" y="5652045"/>
            <a:ext cx="6390538" cy="166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116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25680"/>
              </p:ext>
            </p:extLst>
          </p:nvPr>
        </p:nvGraphicFramePr>
        <p:xfrm>
          <a:off x="1583928" y="1907629"/>
          <a:ext cx="7008812" cy="2774952"/>
        </p:xfrm>
        <a:graphic>
          <a:graphicData uri="http://schemas.openxmlformats.org/drawingml/2006/table">
            <a:tbl>
              <a:tblPr/>
              <a:tblGrid>
                <a:gridCol w="2808287"/>
                <a:gridCol w="1863725"/>
                <a:gridCol w="2336800"/>
              </a:tblGrid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Прямая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Обратная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Отсутствует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Слабая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0; 0,3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Умеренная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[0,3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[-0,3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Значительная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[0,5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[-0,5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Сильно выраженная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[0,7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[-0,7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Очень сильная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[0,9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1]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[-0,9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-1]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74920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40" y="1835621"/>
            <a:ext cx="4896544" cy="385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14963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" y="35083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781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35162" y="612253"/>
            <a:ext cx="838968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>
                <a:effectLst/>
                <a:latin typeface="+mn-lt"/>
              </a:rPr>
              <a:t>Когда не следует ра</a:t>
            </a:r>
            <a:r>
              <a:rPr lang="en-US" altLang="ru-RU" sz="4500">
                <a:effectLst/>
                <a:latin typeface="+mn-lt"/>
              </a:rPr>
              <a:t>cc</a:t>
            </a:r>
            <a:r>
              <a:rPr lang="ru-RU" altLang="ru-RU" sz="4500">
                <a:effectLst/>
                <a:latin typeface="+mn-lt"/>
              </a:rPr>
              <a:t>читывать </a:t>
            </a:r>
            <a:r>
              <a:rPr lang="en-US" altLang="ru-RU" sz="4500">
                <a:effectLst/>
                <a:latin typeface="+mn-lt"/>
              </a:rPr>
              <a:t>r</a:t>
            </a:r>
            <a:r>
              <a:rPr lang="ru-RU" altLang="ru-RU" sz="4500">
                <a:effectLst/>
                <a:latin typeface="+mn-lt"/>
              </a:rPr>
              <a:t>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6387" y="2555353"/>
            <a:ext cx="4895698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1. Соотношение между двумя переменными нелинейное;</a:t>
            </a:r>
            <a:br>
              <a:rPr lang="ru-RU" altLang="ru-RU" sz="2400">
                <a:effectLst/>
                <a:latin typeface="+mn-lt"/>
              </a:rPr>
            </a:br>
            <a:r>
              <a:rPr lang="ru-RU" altLang="ru-RU" sz="2400">
                <a:effectLst/>
                <a:latin typeface="+mn-lt"/>
              </a:rPr>
              <a:t>	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47824" y="4715941"/>
            <a:ext cx="8938034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2. Данные включают более одного наблюдения по каждому пациенту;</a:t>
            </a:r>
            <a:br>
              <a:rPr lang="ru-RU" altLang="ru-RU" sz="2400">
                <a:effectLst/>
                <a:latin typeface="+mn-lt"/>
              </a:rPr>
            </a:br>
            <a:r>
              <a:rPr lang="ru-RU" altLang="ru-RU" sz="2400">
                <a:effectLst/>
                <a:latin typeface="+mn-lt"/>
              </a:rPr>
              <a:t>	</a:t>
            </a: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066943"/>
              </p:ext>
            </p:extLst>
          </p:nvPr>
        </p:nvGraphicFramePr>
        <p:xfrm>
          <a:off x="5400799" y="2268016"/>
          <a:ext cx="3535116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Диаграмма" r:id="rId3" imgW="3724351" imgH="2733751" progId="Excel.Chart.8">
                  <p:embed/>
                </p:oleObj>
              </mc:Choice>
              <mc:Fallback>
                <p:oleObj name="Диаграмма" r:id="rId3" imgW="3724351" imgH="273375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799" y="2268016"/>
                        <a:ext cx="3535116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36487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67904" y="1475581"/>
            <a:ext cx="8208912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>
                <a:effectLst/>
                <a:latin typeface="+mn-lt"/>
              </a:rPr>
              <a:t>Когда не следует ра</a:t>
            </a:r>
            <a:r>
              <a:rPr lang="en-US" altLang="ru-RU" sz="4500">
                <a:effectLst/>
                <a:latin typeface="+mn-lt"/>
              </a:rPr>
              <a:t>cc</a:t>
            </a:r>
            <a:r>
              <a:rPr lang="ru-RU" altLang="ru-RU" sz="4500">
                <a:effectLst/>
                <a:latin typeface="+mn-lt"/>
              </a:rPr>
              <a:t>читывать </a:t>
            </a:r>
            <a:r>
              <a:rPr lang="en-US" altLang="ru-RU" sz="4500">
                <a:effectLst/>
                <a:latin typeface="+mn-lt"/>
              </a:rPr>
              <a:t>r</a:t>
            </a:r>
            <a:r>
              <a:rPr lang="ru-RU" altLang="ru-RU" sz="4500">
                <a:effectLst/>
                <a:latin typeface="+mn-lt"/>
              </a:rPr>
              <a:t>: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09128" y="3418681"/>
            <a:ext cx="889801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3. Есть аномальные значения;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65098"/>
              </p:ext>
            </p:extLst>
          </p:nvPr>
        </p:nvGraphicFramePr>
        <p:xfrm>
          <a:off x="5833541" y="3131344"/>
          <a:ext cx="3458944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Диаграмма" r:id="rId3" imgW="3724351" imgH="2733751" progId="Excel.Chart.8">
                  <p:embed/>
                </p:oleObj>
              </mc:Choice>
              <mc:Fallback>
                <p:oleObj name="Диаграмма" r:id="rId3" imgW="3724351" imgH="273375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3541" y="3131344"/>
                        <a:ext cx="3458944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23743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23888" y="1331565"/>
            <a:ext cx="831768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500">
                <a:effectLst/>
                <a:latin typeface="+mn-lt"/>
              </a:rPr>
              <a:t>Когда не следует ра</a:t>
            </a:r>
            <a:r>
              <a:rPr lang="en-US" altLang="ru-RU" sz="4500">
                <a:effectLst/>
                <a:latin typeface="+mn-lt"/>
              </a:rPr>
              <a:t>cc</a:t>
            </a:r>
            <a:r>
              <a:rPr lang="ru-RU" altLang="ru-RU" sz="4500">
                <a:effectLst/>
                <a:latin typeface="+mn-lt"/>
              </a:rPr>
              <a:t>читывать </a:t>
            </a:r>
            <a:r>
              <a:rPr lang="en-US" altLang="ru-RU" sz="4500">
                <a:effectLst/>
                <a:latin typeface="+mn-lt"/>
              </a:rPr>
              <a:t>r</a:t>
            </a:r>
            <a:r>
              <a:rPr lang="ru-RU" altLang="ru-RU" sz="4500">
                <a:effectLst/>
                <a:latin typeface="+mn-lt"/>
              </a:rPr>
              <a:t>: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65113" y="3274665"/>
            <a:ext cx="5008276" cy="180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effectLst/>
                <a:latin typeface="+mn-lt"/>
              </a:rPr>
              <a:t>4. Данные содержат подгруппы пациентов, для которых средние уровни наблюдений по крайней мере по одной из переменных, отличаются;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736431"/>
              </p:ext>
            </p:extLst>
          </p:nvPr>
        </p:nvGraphicFramePr>
        <p:xfrm>
          <a:off x="5689525" y="2987328"/>
          <a:ext cx="3504775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Диаграмма" r:id="rId3" imgW="3724351" imgH="2733751" progId="Excel.Chart.8">
                  <p:embed/>
                </p:oleObj>
              </mc:Choice>
              <mc:Fallback>
                <p:oleObj name="Диаграмма" r:id="rId3" imgW="3724351" imgH="2733751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525" y="2987328"/>
                        <a:ext cx="3504775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6770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>
            <a:spLocks noGrp="1"/>
          </p:cNvSpPr>
          <p:nvPr/>
        </p:nvSpPr>
        <p:spPr bwMode="auto">
          <a:xfrm>
            <a:off x="935856" y="755501"/>
            <a:ext cx="7805737" cy="546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90525" indent="-29210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9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82638" indent="-260350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0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73163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77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5275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52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57388" indent="-195263" algn="l" defTabSz="650875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263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372417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87014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1611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16208" indent="-195783" algn="l" defTabSz="652126" rtl="0" fontAlgn="base" hangingPunct="0">
              <a:lnSpc>
                <a:spcPct val="95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Линия, наилучшим образом описывающая данные (расстояния от точек до прямой минимальны) – </a:t>
            </a:r>
            <a:r>
              <a:rPr lang="ru-RU" b="1" i="1" dirty="0" smtClean="0">
                <a:solidFill>
                  <a:srgbClr val="990000"/>
                </a:solidFill>
              </a:rPr>
              <a:t>линия регрессии</a:t>
            </a:r>
            <a:endParaRPr lang="ru-RU" b="1" i="1" dirty="0">
              <a:solidFill>
                <a:srgbClr val="99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8" y="2470980"/>
            <a:ext cx="2562878" cy="184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184" y="2470980"/>
            <a:ext cx="5733333" cy="4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7041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960" y="1259557"/>
            <a:ext cx="650071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9193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Сравнение двух групп</a:t>
            </a:r>
            <a:endParaRPr lang="ru-RU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168104" y="1403573"/>
            <a:ext cx="1296144" cy="1224136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16376" y="1403573"/>
            <a:ext cx="1368152" cy="1173653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16152" y="2771725"/>
            <a:ext cx="2993833" cy="89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Параметрические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методы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7922" y="2740543"/>
            <a:ext cx="3367332" cy="89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Непараметрические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методы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566" y="4139877"/>
            <a:ext cx="5071004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Основаны на сравнении параметров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нормального распределения – М и 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σ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824" y="5364012"/>
            <a:ext cx="198528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Более точные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574274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48" y="683493"/>
            <a:ext cx="5040560" cy="58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6271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90000"/>
                </a:solidFill>
              </a:rPr>
              <a:t>Выводы</a:t>
            </a:r>
          </a:p>
        </p:txBody>
      </p:sp>
      <p:sp>
        <p:nvSpPr>
          <p:cNvPr id="604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Мы познакомились с основными методами научного исследования: сравнением и корреляцией.</a:t>
            </a:r>
          </a:p>
          <a:p>
            <a:pPr eaLnBrk="1" hangingPunct="1"/>
            <a:r>
              <a:rPr lang="ru-RU" dirty="0" smtClean="0"/>
              <a:t>Изучили условия применения основных критериев.</a:t>
            </a:r>
          </a:p>
          <a:p>
            <a:pPr eaLnBrk="1" hangingPunct="1"/>
            <a:r>
              <a:rPr lang="ru-RU" dirty="0" smtClean="0"/>
              <a:t>Познакомились с основами интерпретации результатов научного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7519318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872" y="2699717"/>
            <a:ext cx="8533555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rgbClr val="990000"/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Благодарю за внимание</a:t>
            </a:r>
            <a:endParaRPr lang="ru-RU" sz="5400" b="1" cap="none" spc="0" dirty="0">
              <a:ln w="18000">
                <a:solidFill>
                  <a:srgbClr val="990000"/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740100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Параметрические методы</a:t>
            </a:r>
            <a:endParaRPr lang="ru-RU" sz="4400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9871" y="5546359"/>
            <a:ext cx="5714578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Критерий Стьюдента – сравнение </a:t>
            </a:r>
            <a:r>
              <a:rPr lang="ru-RU" sz="2800" i="1" dirty="0" smtClean="0">
                <a:solidFill>
                  <a:schemeClr val="tx1"/>
                </a:solidFill>
                <a:latin typeface="+mn-lt"/>
              </a:rPr>
              <a:t>М</a:t>
            </a:r>
            <a:endParaRPr lang="ru-RU" sz="28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9871" y="6388871"/>
            <a:ext cx="5214954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Критерий Фишера – сравнение </a:t>
            </a:r>
            <a:r>
              <a:rPr lang="ru-RU" sz="2800" i="1" dirty="0">
                <a:solidFill>
                  <a:schemeClr val="tx1"/>
                </a:solidFill>
                <a:latin typeface="+mn-lt"/>
              </a:rPr>
              <a:t>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83" y="1763613"/>
            <a:ext cx="5880058" cy="30918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98451" y="4790915"/>
            <a:ext cx="587020" cy="500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М</a:t>
            </a:r>
            <a:r>
              <a:rPr lang="ru-RU" sz="1800" dirty="0">
                <a:solidFill>
                  <a:srgbClr val="990000"/>
                </a:solidFill>
                <a:latin typeface="Monotype Corsiva" panose="03010101010201010101" pitchFamily="66" charset="0"/>
              </a:rPr>
              <a:t>1</a:t>
            </a:r>
            <a:endParaRPr lang="ru-RU" sz="2800" dirty="0">
              <a:solidFill>
                <a:srgbClr val="99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42267" y="4790305"/>
            <a:ext cx="587020" cy="500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М</a:t>
            </a:r>
            <a:r>
              <a:rPr lang="ru-RU" sz="1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2</a:t>
            </a:r>
            <a:endParaRPr lang="ru-RU" sz="2800" dirty="0">
              <a:solidFill>
                <a:srgbClr val="990000"/>
              </a:solidFill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08464" y="2901255"/>
                <a:ext cx="563616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solidFill>
                                <a:srgbClr val="99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rgbClr val="99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464" y="2901255"/>
                <a:ext cx="563616" cy="435825"/>
              </a:xfrm>
              <a:prstGeom prst="rect">
                <a:avLst/>
              </a:prstGeom>
              <a:blipFill rotWithShape="1">
                <a:blip r:embed="rId3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58504" y="2891053"/>
                <a:ext cx="570734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solidFill>
                                <a:srgbClr val="99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rgbClr val="99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504" y="2891053"/>
                <a:ext cx="570734" cy="435825"/>
              </a:xfrm>
              <a:prstGeom prst="rect">
                <a:avLst/>
              </a:prstGeom>
              <a:blipFill rotWithShape="1">
                <a:blip r:embed="rId4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59781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6260" y="683493"/>
            <a:ext cx="9072563" cy="125994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Условия применения параметрических методов</a:t>
            </a:r>
            <a:endParaRPr lang="ru-RU" sz="4400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294" y="2694277"/>
            <a:ext cx="4928913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</a:rPr>
              <a:t>1. Количественные данные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93270" y="3702389"/>
                <a:ext cx="4823243" cy="550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tx1"/>
                    </a:solidFill>
                    <a:latin typeface="+mn-lt"/>
                  </a:rPr>
                  <a:t>2. В каждой группе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endParaRPr lang="ru-RU" sz="32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270" y="3702389"/>
                <a:ext cx="4823243" cy="550279"/>
              </a:xfrm>
              <a:prstGeom prst="rect">
                <a:avLst/>
              </a:prstGeom>
              <a:blipFill rotWithShape="1">
                <a:blip r:embed="rId2"/>
                <a:stretch>
                  <a:fillRect l="-3157" t="-19780" b="-35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22402" y="4697609"/>
            <a:ext cx="8438720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3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. Нормальное распределение в обеих группах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613" y="5998726"/>
            <a:ext cx="9217024" cy="89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Нормальность распределения – проверяется по критерию Колмогорова-Смирнова или критерию Шапиро-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</a:rPr>
              <a:t>Уилка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19818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56431" y="139850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Критерий Стьюдента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2892" y="5458059"/>
                <a:ext cx="2451953" cy="867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892" y="5458059"/>
                <a:ext cx="2451953" cy="8670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53292" y="5201618"/>
                <a:ext cx="4688399" cy="528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ru-RU" sz="2800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ru-RU" sz="28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- различия значимы</a:t>
                </a:r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292" y="5201618"/>
                <a:ext cx="4688399" cy="528991"/>
              </a:xfrm>
              <a:prstGeom prst="rect">
                <a:avLst/>
              </a:prstGeom>
              <a:blipFill rotWithShape="1">
                <a:blip r:embed="rId4"/>
                <a:stretch>
                  <a:fillRect t="-13793" r="-1691" b="-27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85927" y="5852315"/>
                <a:ext cx="5058693" cy="528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ru-RU" sz="280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ru-RU" sz="28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- различия незначимы</a:t>
                </a:r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927" y="5852315"/>
                <a:ext cx="5058693" cy="528991"/>
              </a:xfrm>
              <a:prstGeom prst="rect">
                <a:avLst/>
              </a:prstGeom>
              <a:blipFill rotWithShape="1">
                <a:blip r:embed="rId5"/>
                <a:stretch>
                  <a:fillRect t="-13793" r="-1325" b="-27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26874" y="6505471"/>
                <a:ext cx="3211585" cy="528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- для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0.05</m:t>
                    </m:r>
                  </m:oMath>
                </a14:m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874" y="6505471"/>
                <a:ext cx="3211585" cy="528991"/>
              </a:xfrm>
              <a:prstGeom prst="rect">
                <a:avLst/>
              </a:prstGeom>
              <a:blipFill rotWithShape="0">
                <a:blip r:embed="rId6"/>
                <a:stretch>
                  <a:fillRect t="-13793" b="-27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83" y="1577957"/>
            <a:ext cx="5880058" cy="309186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832400" y="4541232"/>
            <a:ext cx="587020" cy="500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М</a:t>
            </a:r>
            <a:r>
              <a:rPr lang="ru-RU" sz="1800" dirty="0">
                <a:solidFill>
                  <a:srgbClr val="990000"/>
                </a:solidFill>
                <a:latin typeface="Monotype Corsiva" panose="03010101010201010101" pitchFamily="66" charset="0"/>
              </a:rPr>
              <a:t>1</a:t>
            </a:r>
            <a:endParaRPr lang="ru-RU" sz="2800" dirty="0">
              <a:solidFill>
                <a:srgbClr val="99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76216" y="4540622"/>
            <a:ext cx="587020" cy="500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М</a:t>
            </a:r>
            <a:r>
              <a:rPr lang="ru-RU" sz="1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2</a:t>
            </a:r>
            <a:endParaRPr lang="ru-RU" sz="2800" dirty="0">
              <a:solidFill>
                <a:srgbClr val="99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4464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8746" y="611485"/>
                <a:ext cx="2451953" cy="867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746" y="611485"/>
                <a:ext cx="2451953" cy="8670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53801" y="1691605"/>
                <a:ext cx="6910225" cy="493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 – ошибка определения разности средних</a:t>
                </a:r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801" y="1691605"/>
                <a:ext cx="6910225" cy="493084"/>
              </a:xfrm>
              <a:prstGeom prst="rect">
                <a:avLst/>
              </a:prstGeom>
              <a:blipFill rotWithShape="1">
                <a:blip r:embed="rId3"/>
                <a:stretch>
                  <a:fillRect t="-17284" r="-618" b="-345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1"/>
          <p:cNvSpPr txBox="1">
            <a:spLocks/>
          </p:cNvSpPr>
          <p:nvPr/>
        </p:nvSpPr>
        <p:spPr>
          <a:xfrm>
            <a:off x="698285" y="2663907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36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Критерий Стьюдента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099532" y="3563813"/>
            <a:ext cx="720080" cy="828286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94606" y="3563813"/>
            <a:ext cx="745286" cy="828286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82317" y="4540005"/>
            <a:ext cx="2834430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+mn-lt"/>
              </a:rPr>
              <a:t>двухвыборочный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4333" y="4527685"/>
            <a:ext cx="1358064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парный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892" y="5614346"/>
            <a:ext cx="310533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д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анные независимые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8706" y="5614346"/>
            <a:ext cx="2717411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д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анные зависимые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(связанные)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858989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98284" y="251445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36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Пример использования критерия Стьюдента для независимых данных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1880" y="1854608"/>
            <a:ext cx="182934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европеоиды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6256" y="1833732"/>
            <a:ext cx="108587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хакасы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6576" y="1833731"/>
            <a:ext cx="129394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тувинцы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15313" y="2460405"/>
                <a:ext cx="1191224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313" y="2460405"/>
                <a:ext cx="1191224" cy="4358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12309" y="2410919"/>
                <a:ext cx="1191224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=99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309" y="2410919"/>
                <a:ext cx="1191224" cy="4358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68150" y="2418940"/>
                <a:ext cx="1191224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150" y="2418940"/>
                <a:ext cx="1191224" cy="4358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48" y="3491805"/>
            <a:ext cx="2205616" cy="126447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385" y="3491805"/>
            <a:ext cx="2205616" cy="12644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536" y="3479517"/>
            <a:ext cx="2205616" cy="12644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13924" y="5174640"/>
                <a:ext cx="2144561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42.68 мм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924" y="5174640"/>
                <a:ext cx="2144561" cy="4358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409751" y="5174640"/>
                <a:ext cx="1663661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44.63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751" y="5174640"/>
                <a:ext cx="1663661" cy="4358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7440" y="5174639"/>
                <a:ext cx="2144561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43.05 мм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440" y="5174639"/>
                <a:ext cx="2144561" cy="4358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88135" y="5762867"/>
                <a:ext cx="1418402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3.10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135" y="5762867"/>
                <a:ext cx="1418402" cy="4358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32380" y="5736041"/>
                <a:ext cx="1418402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2.86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380" y="5736041"/>
                <a:ext cx="1418402" cy="4358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09253" y="5762867"/>
                <a:ext cx="1418402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3.04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253" y="5762867"/>
                <a:ext cx="1418402" cy="4358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1175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2497</TotalTime>
  <Words>1152</Words>
  <Application>Microsoft Office PowerPoint</Application>
  <PresentationFormat>Произвольный</PresentationFormat>
  <Paragraphs>206</Paragraphs>
  <Slides>42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45" baseType="lpstr">
      <vt:lpstr>Тема Office</vt:lpstr>
      <vt:lpstr>Диаграмма</vt:lpstr>
      <vt:lpstr>Формула</vt:lpstr>
      <vt:lpstr>Презентация PowerPoint</vt:lpstr>
      <vt:lpstr>Презентация PowerPoint</vt:lpstr>
      <vt:lpstr>Сравнение</vt:lpstr>
      <vt:lpstr>Сравнение двух групп</vt:lpstr>
      <vt:lpstr>Параметрические методы</vt:lpstr>
      <vt:lpstr>Условия применения параметрических методов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Сравнение двух групп</vt:lpstr>
      <vt:lpstr>Непараметрические методы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стратегии</dc:title>
  <dc:creator>shulmin</dc:creator>
  <dc:description>Предложение пути развития и альтернатив, рекомендации по использованию той или другой стратегии</dc:description>
  <cp:lastModifiedBy>Nina</cp:lastModifiedBy>
  <cp:revision>189</cp:revision>
  <cp:lastPrinted>2012-10-09T07:26:14Z</cp:lastPrinted>
  <dcterms:modified xsi:type="dcterms:W3CDTF">2020-03-13T12:55:47Z</dcterms:modified>
</cp:coreProperties>
</file>