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94" r:id="rId4"/>
    <p:sldId id="262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95" r:id="rId13"/>
    <p:sldId id="296" r:id="rId14"/>
    <p:sldId id="297" r:id="rId15"/>
    <p:sldId id="298" r:id="rId16"/>
    <p:sldId id="281" r:id="rId17"/>
    <p:sldId id="282" r:id="rId18"/>
    <p:sldId id="283" r:id="rId19"/>
    <p:sldId id="285" r:id="rId20"/>
    <p:sldId id="287" r:id="rId21"/>
    <p:sldId id="286" r:id="rId22"/>
    <p:sldId id="284" r:id="rId23"/>
    <p:sldId id="299" r:id="rId24"/>
    <p:sldId id="300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8" autoAdjust="0"/>
    <p:restoredTop sz="94660"/>
  </p:normalViewPr>
  <p:slideViewPr>
    <p:cSldViewPr>
      <p:cViewPr varScale="1">
        <p:scale>
          <a:sx n="74" d="100"/>
          <a:sy n="7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org&amp;id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489848"/>
            <a:ext cx="2987824" cy="13681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Выполнила: студентка 504группы Педиатрия        </a:t>
            </a:r>
            <a:r>
              <a:rPr lang="ru-RU" sz="2000" dirty="0" err="1" smtClean="0">
                <a:solidFill>
                  <a:schemeClr val="tx1"/>
                </a:solidFill>
              </a:rPr>
              <a:t>Дядичкина</a:t>
            </a:r>
            <a:r>
              <a:rPr lang="ru-RU" sz="2000" dirty="0" smtClean="0">
                <a:solidFill>
                  <a:schemeClr val="tx1"/>
                </a:solidFill>
              </a:rPr>
              <a:t> В.В.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8460432" cy="3158207"/>
          </a:xfrm>
        </p:spPr>
        <p:txBody>
          <a:bodyPr/>
          <a:lstStyle/>
          <a:p>
            <a:r>
              <a:rPr lang="ru-RU" sz="5400" dirty="0"/>
              <a:t>  Врожденный вывих бедра</a:t>
            </a:r>
            <a:br>
              <a:rPr lang="ru-RU" sz="5400" dirty="0"/>
            </a:br>
            <a:r>
              <a:rPr lang="ru-RU" sz="5400" dirty="0"/>
              <a:t>     </a:t>
            </a:r>
            <a:r>
              <a:rPr lang="ru-RU" sz="3600" dirty="0"/>
              <a:t>(дисплазия тазобедренного сустава) </a:t>
            </a:r>
            <a:endParaRPr lang="ru-RU" sz="5400" dirty="0"/>
          </a:p>
        </p:txBody>
      </p:sp>
      <p:pic>
        <p:nvPicPr>
          <p:cNvPr id="4" name="Рисунок 3" descr="simptomy-vyviha-bedra-u-novorozhdenn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5796136" cy="34776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3"/>
              </a:rPr>
              <a:t>Красноярский государственный медицинский университет им. проф. </a:t>
            </a:r>
            <a:r>
              <a:rPr lang="ru-RU" dirty="0" err="1">
                <a:hlinkClick r:id="rId3"/>
              </a:rPr>
              <a:t>В.Ф.Войно-Ясенецкого</a:t>
            </a:r>
            <a:r>
              <a:rPr lang="ru-RU" dirty="0">
                <a:hlinkClick r:id="rId3"/>
              </a:rPr>
              <a:t> Минздрава России</a:t>
            </a:r>
            <a:endParaRPr lang="ru-RU" dirty="0"/>
          </a:p>
          <a:p>
            <a:pPr algn="ctr"/>
            <a:r>
              <a:rPr lang="ru-RU" dirty="0"/>
              <a:t>Кафедра травматологии, ортопедии и нейрохирургии с курсом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7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2B389-78F7-48D9-AEA0-8E159120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940966"/>
          </a:xfrm>
        </p:spPr>
        <p:txBody>
          <a:bodyPr/>
          <a:lstStyle/>
          <a:p>
            <a:pPr algn="ctr"/>
            <a:r>
              <a:rPr lang="ru-RU" dirty="0"/>
              <a:t>Симптомы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864097-95E0-4A0B-995E-A9679473EED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5184576" cy="5069160"/>
          </a:xfrm>
        </p:spPr>
        <p:txBody>
          <a:bodyPr>
            <a:normAutofit/>
          </a:bodyPr>
          <a:lstStyle/>
          <a:p>
            <a:r>
              <a:rPr lang="ru-RU" sz="1600" b="1" dirty="0"/>
              <a:t>Укорочение конечности</a:t>
            </a:r>
          </a:p>
          <a:p>
            <a:pPr marL="411480" lvl="1" indent="0">
              <a:buNone/>
            </a:pPr>
            <a:r>
              <a:rPr lang="ru-RU" sz="1600" dirty="0"/>
              <a:t>Ребенка укладывают на спину, его ножки сгибают и прижимают к животу. При односторонней дисплазии тазобедренного сустава выявляется несимметричность расположения коленных суставов, вызванная укорочением бедра на пораженной стороне</a:t>
            </a:r>
          </a:p>
          <a:p>
            <a:pPr marL="411480" lvl="1" indent="0">
              <a:buNone/>
            </a:pPr>
            <a:endParaRPr lang="ru-RU" sz="1600" dirty="0"/>
          </a:p>
          <a:p>
            <a:r>
              <a:rPr lang="ru-RU" sz="1600" b="1" dirty="0"/>
              <a:t>Асимметрия кожных складок</a:t>
            </a:r>
          </a:p>
          <a:p>
            <a:pPr marL="411480" lvl="1" indent="0">
              <a:buNone/>
            </a:pPr>
            <a:r>
              <a:rPr lang="ru-RU" sz="1600" dirty="0"/>
              <a:t>Ребенка укладывают сначала на спину, а затем на живот для осмотра паховых, ягодичных и подколенных кожных складок. В норме все складки симметричны. Асимметрия является свидетельством врожденной патологии.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28FF03-FEE6-475D-A15B-7AC55F1C44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8" y="980728"/>
            <a:ext cx="2376082" cy="2587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8F1E8E-4A1E-4A92-8F56-7E13A409F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1049"/>
            <a:ext cx="2970524" cy="297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C6A28F-F55E-440A-941B-C88EB762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68958"/>
          </a:xfrm>
        </p:spPr>
        <p:txBody>
          <a:bodyPr/>
          <a:lstStyle/>
          <a:p>
            <a:pPr algn="ctr"/>
            <a:r>
              <a:rPr lang="ru-RU" dirty="0"/>
              <a:t>Симптомы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B9A962-C3C7-431C-BDC9-BAE23D436F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5616624" cy="5257800"/>
          </a:xfrm>
        </p:spPr>
        <p:txBody>
          <a:bodyPr>
            <a:normAutofit/>
          </a:bodyPr>
          <a:lstStyle/>
          <a:p>
            <a:r>
              <a:rPr lang="ru-RU" sz="1600" b="1" dirty="0"/>
              <a:t>Наружная ротация конечности</a:t>
            </a:r>
          </a:p>
          <a:p>
            <a:pPr marL="411480" lvl="1" indent="0">
              <a:buNone/>
            </a:pPr>
            <a:r>
              <a:rPr lang="ru-RU" sz="1600" dirty="0"/>
              <a:t>Стопа ребенка на стороне поражения вывернута кнаружи. Симптом лучше заметен, когда ребенок спит. Необходимо учитывать, что наружная ротация конечности может выявляться и у здоровых детей</a:t>
            </a:r>
          </a:p>
          <a:p>
            <a:endParaRPr lang="ru-RU" sz="1600" dirty="0"/>
          </a:p>
          <a:p>
            <a:r>
              <a:rPr lang="ru-RU" sz="1600" b="1" dirty="0"/>
              <a:t>Другие симптомы</a:t>
            </a:r>
            <a:endParaRPr lang="ru-RU" sz="1600" dirty="0"/>
          </a:p>
          <a:p>
            <a:pPr marL="411480" lvl="1" indent="0">
              <a:buNone/>
            </a:pPr>
            <a:r>
              <a:rPr lang="ru-RU" sz="1600" dirty="0"/>
              <a:t>У детей в возрасте старше 1 года выявляется нарушение походки («утиная походка», хромота), недостаточность ягодичных мышц (симптом </a:t>
            </a:r>
            <a:r>
              <a:rPr lang="ru-RU" sz="1600" dirty="0" err="1"/>
              <a:t>Дюшена-Тренделенбурга</a:t>
            </a:r>
            <a:r>
              <a:rPr lang="ru-RU" sz="1600" dirty="0"/>
              <a:t>) и более высокое расположение большого вертела</a:t>
            </a:r>
          </a:p>
          <a:p>
            <a:pPr marL="411480" lvl="1" indent="0">
              <a:buNone/>
            </a:pPr>
            <a:endParaRPr lang="ru-RU" sz="1600" dirty="0"/>
          </a:p>
          <a:p>
            <a:pPr marL="114300" indent="0">
              <a:buNone/>
            </a:pPr>
            <a:r>
              <a:rPr lang="ru-RU" sz="1600" dirty="0"/>
              <a:t>Диагноз выставляется на основании рентгенографии, УЗИ и МРТ тазобедренного сустава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527FDB3-B512-4195-ACFF-8D12CAAC78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7171"/>
            <a:ext cx="2039468" cy="3156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03E5E1-C435-4E71-8166-B66A71713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4" y="3527747"/>
            <a:ext cx="1915232" cy="333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08720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cs typeface="Times New Roman" pitchFamily="18" charset="0"/>
              </a:rPr>
              <a:t>Диагностика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>
              <a:tabLst>
                <a:tab pos="914400" algn="l"/>
              </a:tabLst>
            </a:pPr>
            <a:r>
              <a:rPr lang="uk-UA" dirty="0" smtClean="0">
                <a:cs typeface="Times New Roman" pitchFamily="18" charset="0"/>
              </a:rPr>
              <a:t>Анамнез;</a:t>
            </a:r>
            <a:endParaRPr lang="ru-RU" dirty="0" smtClean="0">
              <a:cs typeface="Times New Roman" pitchFamily="18" charset="0"/>
            </a:endParaRPr>
          </a:p>
          <a:p>
            <a:pPr lvl="1">
              <a:tabLst>
                <a:tab pos="914400" algn="l"/>
              </a:tabLst>
            </a:pPr>
            <a:r>
              <a:rPr lang="uk-UA" dirty="0" err="1" smtClean="0">
                <a:cs typeface="Times New Roman" pitchFamily="18" charset="0"/>
              </a:rPr>
              <a:t>Ультразвуковое</a:t>
            </a:r>
            <a:r>
              <a:rPr lang="uk-UA" dirty="0" smtClean="0">
                <a:cs typeface="Times New Roman" pitchFamily="18" charset="0"/>
              </a:rPr>
              <a:t> </a:t>
            </a:r>
            <a:r>
              <a:rPr lang="uk-UA" dirty="0" err="1" smtClean="0">
                <a:cs typeface="Times New Roman" pitchFamily="18" charset="0"/>
              </a:rPr>
              <a:t>сканирование</a:t>
            </a:r>
            <a:r>
              <a:rPr lang="uk-UA" dirty="0" smtClean="0">
                <a:cs typeface="Times New Roman" pitchFamily="18" charset="0"/>
              </a:rPr>
              <a:t>;</a:t>
            </a:r>
            <a:endParaRPr lang="ru-RU" dirty="0" smtClean="0">
              <a:cs typeface="Times New Roman" pitchFamily="18" charset="0"/>
            </a:endParaRPr>
          </a:p>
          <a:p>
            <a:pPr lvl="1">
              <a:tabLst>
                <a:tab pos="914400" algn="l"/>
              </a:tabLst>
            </a:pPr>
            <a:r>
              <a:rPr lang="uk-UA" dirty="0" err="1" smtClean="0">
                <a:cs typeface="Times New Roman" pitchFamily="18" charset="0"/>
              </a:rPr>
              <a:t>Реография</a:t>
            </a:r>
            <a:r>
              <a:rPr lang="uk-UA" dirty="0" smtClean="0">
                <a:cs typeface="Times New Roman" pitchFamily="18" charset="0"/>
              </a:rPr>
              <a:t> костей </a:t>
            </a:r>
            <a:r>
              <a:rPr lang="uk-UA" dirty="0" err="1" smtClean="0">
                <a:cs typeface="Times New Roman" pitchFamily="18" charset="0"/>
              </a:rPr>
              <a:t>образующих</a:t>
            </a:r>
            <a:r>
              <a:rPr lang="uk-UA" dirty="0" smtClean="0">
                <a:cs typeface="Times New Roman" pitchFamily="18" charset="0"/>
              </a:rPr>
              <a:t> </a:t>
            </a:r>
            <a:r>
              <a:rPr lang="uk-UA" dirty="0" err="1" smtClean="0">
                <a:cs typeface="Times New Roman" pitchFamily="18" charset="0"/>
              </a:rPr>
              <a:t>бедренные</a:t>
            </a:r>
            <a:r>
              <a:rPr lang="uk-UA" dirty="0" smtClean="0">
                <a:cs typeface="Times New Roman" pitchFamily="18" charset="0"/>
              </a:rPr>
              <a:t> </a:t>
            </a:r>
            <a:r>
              <a:rPr lang="uk-UA" dirty="0" err="1" smtClean="0">
                <a:cs typeface="Times New Roman" pitchFamily="18" charset="0"/>
              </a:rPr>
              <a:t>суставы</a:t>
            </a:r>
            <a:r>
              <a:rPr lang="uk-UA" dirty="0" smtClean="0">
                <a:cs typeface="Times New Roman" pitchFamily="18" charset="0"/>
              </a:rPr>
              <a:t>.</a:t>
            </a:r>
            <a:endParaRPr lang="ru-RU" dirty="0" smtClean="0">
              <a:cs typeface="Times New Roman" pitchFamily="18" charset="0"/>
            </a:endParaRPr>
          </a:p>
          <a:p>
            <a:pPr indent="533400">
              <a:tabLst>
                <a:tab pos="914400" algn="l"/>
              </a:tabLst>
            </a:pPr>
            <a:endParaRPr lang="ru-RU" sz="2400" u="sng" dirty="0" smtClean="0">
              <a:cs typeface="Times New Roman" pitchFamily="18" charset="0"/>
            </a:endParaRPr>
          </a:p>
          <a:p>
            <a:pPr indent="533400">
              <a:tabLst>
                <a:tab pos="914400" algn="l"/>
              </a:tabLst>
            </a:pPr>
            <a:r>
              <a:rPr lang="ru-RU" sz="2400" u="sng" dirty="0" smtClean="0">
                <a:cs typeface="Times New Roman" pitchFamily="18" charset="0"/>
              </a:rPr>
              <a:t>Схема </a:t>
            </a:r>
            <a:r>
              <a:rPr lang="ru-RU" sz="2400" u="sng" dirty="0" err="1" smtClean="0">
                <a:cs typeface="Times New Roman" pitchFamily="18" charset="0"/>
              </a:rPr>
              <a:t>Хильгенрайнера</a:t>
            </a:r>
            <a:r>
              <a:rPr lang="ru-RU" sz="2400" u="sng" dirty="0" smtClean="0">
                <a:cs typeface="Times New Roman" pitchFamily="18" charset="0"/>
              </a:rPr>
              <a:t>.</a:t>
            </a:r>
            <a:endParaRPr lang="ru-RU" sz="2400" dirty="0" smtClean="0">
              <a:cs typeface="Times New Roman" pitchFamily="18" charset="0"/>
            </a:endParaRPr>
          </a:p>
          <a:p>
            <a:pPr indent="533400">
              <a:buNone/>
              <a:tabLst>
                <a:tab pos="914400" algn="l"/>
              </a:tabLst>
            </a:pPr>
            <a:r>
              <a:rPr lang="ru-RU" sz="2400" dirty="0" smtClean="0">
                <a:cs typeface="Times New Roman" pitchFamily="18" charset="0"/>
              </a:rPr>
              <a:t>а – линия </a:t>
            </a:r>
            <a:r>
              <a:rPr lang="ru-RU" sz="2400" dirty="0" err="1" smtClean="0">
                <a:cs typeface="Times New Roman" pitchFamily="18" charset="0"/>
              </a:rPr>
              <a:t>Келера</a:t>
            </a:r>
            <a:endParaRPr lang="ru-RU" sz="2400" dirty="0" smtClean="0">
              <a:cs typeface="Times New Roman" pitchFamily="18" charset="0"/>
            </a:endParaRPr>
          </a:p>
          <a:p>
            <a:pPr indent="533400">
              <a:buNone/>
              <a:tabLst>
                <a:tab pos="914400" algn="l"/>
              </a:tabLst>
            </a:pPr>
            <a:r>
              <a:rPr lang="en-US" sz="2400" dirty="0" smtClean="0">
                <a:cs typeface="Times New Roman" pitchFamily="18" charset="0"/>
              </a:rPr>
              <a:t>h</a:t>
            </a:r>
            <a:r>
              <a:rPr lang="ru-RU" sz="2400" dirty="0" smtClean="0">
                <a:cs typeface="Times New Roman" pitchFamily="18" charset="0"/>
              </a:rPr>
              <a:t> – </a:t>
            </a:r>
            <a:r>
              <a:rPr lang="ru-RU" sz="2400" dirty="0" err="1" smtClean="0">
                <a:cs typeface="Times New Roman" pitchFamily="18" charset="0"/>
              </a:rPr>
              <a:t>перепендикуляр</a:t>
            </a:r>
            <a:r>
              <a:rPr lang="ru-RU" sz="2400" dirty="0" smtClean="0">
                <a:cs typeface="Times New Roman" pitchFamily="18" charset="0"/>
              </a:rPr>
              <a:t> от наивысшей точки </a:t>
            </a:r>
            <a:r>
              <a:rPr lang="ru-RU" sz="2400" dirty="0" err="1" smtClean="0">
                <a:cs typeface="Times New Roman" pitchFamily="18" charset="0"/>
              </a:rPr>
              <a:t>метафиза</a:t>
            </a:r>
            <a:r>
              <a:rPr lang="ru-RU" sz="2400" dirty="0" smtClean="0">
                <a:cs typeface="Times New Roman" pitchFamily="18" charset="0"/>
              </a:rPr>
              <a:t> до линии </a:t>
            </a:r>
            <a:r>
              <a:rPr lang="ru-RU" sz="2400" dirty="0" err="1" smtClean="0">
                <a:cs typeface="Times New Roman" pitchFamily="18" charset="0"/>
              </a:rPr>
              <a:t>Келера</a:t>
            </a:r>
            <a:r>
              <a:rPr lang="ru-RU" sz="2400" dirty="0" smtClean="0">
                <a:cs typeface="Times New Roman" pitchFamily="18" charset="0"/>
              </a:rPr>
              <a:t> (до 1 см).</a:t>
            </a:r>
          </a:p>
          <a:p>
            <a:pPr indent="533400">
              <a:buNone/>
              <a:tabLst>
                <a:tab pos="914400" algn="l"/>
              </a:tabLst>
            </a:pPr>
            <a:r>
              <a:rPr lang="ru-RU" sz="2400" dirty="0" smtClean="0">
                <a:cs typeface="Times New Roman" pitchFamily="18" charset="0"/>
              </a:rPr>
              <a:t>б – линия </a:t>
            </a:r>
            <a:r>
              <a:rPr lang="ru-RU" sz="2400" dirty="0" err="1" smtClean="0">
                <a:cs typeface="Times New Roman" pitchFamily="18" charset="0"/>
              </a:rPr>
              <a:t>Омбредана</a:t>
            </a:r>
            <a:endParaRPr lang="ru-RU" sz="2400" dirty="0" smtClean="0">
              <a:cs typeface="Times New Roman" pitchFamily="18" charset="0"/>
            </a:endParaRPr>
          </a:p>
          <a:p>
            <a:pPr indent="533400">
              <a:buNone/>
              <a:tabLst>
                <a:tab pos="914400" algn="l"/>
              </a:tabLst>
            </a:pPr>
            <a:r>
              <a:rPr lang="en-US" sz="2400" dirty="0" smtClean="0">
                <a:cs typeface="Times New Roman" pitchFamily="18" charset="0"/>
              </a:rPr>
              <a:t>L</a:t>
            </a:r>
            <a:r>
              <a:rPr lang="uk-UA" sz="2400" dirty="0" smtClean="0">
                <a:cs typeface="Times New Roman" pitchFamily="18" charset="0"/>
              </a:rPr>
              <a:t> – </a:t>
            </a:r>
            <a:r>
              <a:rPr lang="uk-UA" sz="2400" dirty="0" err="1" smtClean="0">
                <a:cs typeface="Times New Roman" pitchFamily="18" charset="0"/>
              </a:rPr>
              <a:t>ацетабулярный</a:t>
            </a:r>
            <a:r>
              <a:rPr lang="uk-UA" sz="2400" dirty="0" smtClean="0">
                <a:cs typeface="Times New Roman" pitchFamily="18" charset="0"/>
              </a:rPr>
              <a:t> </a:t>
            </a:r>
            <a:r>
              <a:rPr lang="uk-UA" sz="2400" dirty="0" err="1" smtClean="0">
                <a:cs typeface="Times New Roman" pitchFamily="18" charset="0"/>
              </a:rPr>
              <a:t>угол</a:t>
            </a:r>
            <a:r>
              <a:rPr lang="uk-UA" sz="2400" dirty="0" smtClean="0">
                <a:cs typeface="Times New Roman" pitchFamily="18" charset="0"/>
              </a:rPr>
              <a:t> (</a:t>
            </a:r>
            <a:r>
              <a:rPr lang="uk-UA" sz="2400" dirty="0" err="1" smtClean="0">
                <a:cs typeface="Times New Roman" pitchFamily="18" charset="0"/>
              </a:rPr>
              <a:t>индекс</a:t>
            </a:r>
            <a:r>
              <a:rPr lang="uk-UA" sz="2400" dirty="0" smtClean="0">
                <a:cs typeface="Times New Roman" pitchFamily="18" charset="0"/>
              </a:rPr>
              <a:t>) .</a:t>
            </a:r>
            <a:endParaRPr lang="ru-RU" sz="2400" dirty="0" smtClean="0">
              <a:cs typeface="Times New Roman" pitchFamily="18" charset="0"/>
            </a:endParaRPr>
          </a:p>
          <a:p>
            <a:pPr indent="533400">
              <a:tabLst>
                <a:tab pos="914400" algn="l"/>
              </a:tabLst>
            </a:pPr>
            <a:r>
              <a:rPr lang="ru-RU" sz="2400" dirty="0" smtClean="0">
                <a:cs typeface="Times New Roman" pitchFamily="18" charset="0"/>
              </a:rPr>
              <a:t>В норме не более чем 30 ( у новорождённых)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3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960812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36713"/>
            <a:ext cx="40671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836613"/>
            <a:ext cx="9197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uk-UA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Путти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(рис. в)                    Схема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Хильгенрейнера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(рис. г)</a:t>
            </a:r>
          </a:p>
        </p:txBody>
      </p:sp>
    </p:spTree>
    <p:extLst>
      <p:ext uri="{BB962C8B-B14F-4D97-AF65-F5344CB8AC3E}">
        <p14:creationId xmlns:p14="http://schemas.microsoft.com/office/powerpoint/2010/main" val="13982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629655" y="3019044"/>
            <a:ext cx="483108" cy="679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6876" y="3384803"/>
            <a:ext cx="2534412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5903" y="3384803"/>
            <a:ext cx="2061972" cy="679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2491" y="3384803"/>
            <a:ext cx="481584" cy="6797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9203" y="6377940"/>
            <a:ext cx="78657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ИСТИННАЯ </a:t>
            </a:r>
            <a:r>
              <a:rPr sz="1200" b="1" spc="-5" dirty="0">
                <a:latin typeface="Times New Roman"/>
                <a:cs typeface="Times New Roman"/>
              </a:rPr>
              <a:t>АНТЕВЕРСИЯ  </a:t>
            </a:r>
            <a:r>
              <a:rPr sz="1200" b="1" dirty="0">
                <a:latin typeface="Times New Roman"/>
                <a:cs typeface="Times New Roman"/>
              </a:rPr>
              <a:t>=   </a:t>
            </a:r>
            <a:r>
              <a:rPr sz="1200" b="1" spc="-5" dirty="0">
                <a:latin typeface="Times New Roman"/>
                <a:cs typeface="Times New Roman"/>
              </a:rPr>
              <a:t>ВЕРСИЯ </a:t>
            </a:r>
            <a:r>
              <a:rPr sz="1200" b="1" dirty="0">
                <a:latin typeface="Times New Roman"/>
                <a:cs typeface="Times New Roman"/>
              </a:rPr>
              <a:t>ШЕЙКИ </a:t>
            </a:r>
            <a:r>
              <a:rPr sz="1200" b="1" spc="-35" dirty="0">
                <a:latin typeface="Times New Roman"/>
                <a:cs typeface="Times New Roman"/>
              </a:rPr>
              <a:t>БЕДРА   </a:t>
            </a:r>
            <a:r>
              <a:rPr sz="1200" b="1" dirty="0">
                <a:latin typeface="Arial"/>
                <a:cs typeface="Arial"/>
              </a:rPr>
              <a:t>±   </a:t>
            </a:r>
            <a:r>
              <a:rPr sz="1200" b="1" spc="-25" dirty="0">
                <a:latin typeface="Times New Roman"/>
                <a:cs typeface="Times New Roman"/>
              </a:rPr>
              <a:t>УГОЛ </a:t>
            </a:r>
            <a:r>
              <a:rPr sz="1200" b="1" spc="-10" dirty="0">
                <a:latin typeface="Times New Roman"/>
                <a:cs typeface="Times New Roman"/>
              </a:rPr>
              <a:t>ГОРИЗОНТАЛЬНОЙ </a:t>
            </a:r>
            <a:r>
              <a:rPr sz="1200" b="1" spc="5" dirty="0">
                <a:latin typeface="Times New Roman"/>
                <a:cs typeface="Times New Roman"/>
              </a:rPr>
              <a:t>ОСИ</a:t>
            </a:r>
            <a:r>
              <a:rPr sz="1200" b="1" spc="1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МЫЩЕЛКОВ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9512" y="0"/>
            <a:ext cx="8964488" cy="1025023"/>
          </a:xfrm>
          <a:prstGeom prst="rect">
            <a:avLst/>
          </a:prstGeom>
        </p:spPr>
        <p:txBody>
          <a:bodyPr vert="horz" wrap="square" lIns="0" tIns="161670" rIns="0" bIns="0" rtlCol="0">
            <a:spAutoFit/>
          </a:bodyPr>
          <a:lstStyle/>
          <a:p>
            <a:pPr marL="391160" algn="ctr">
              <a:lnSpc>
                <a:spcPct val="100000"/>
              </a:lnSpc>
            </a:pPr>
            <a:r>
              <a:rPr sz="2800" spc="-30" dirty="0"/>
              <a:t>РЕНТГЕНОГРАФИЯ </a:t>
            </a:r>
            <a:r>
              <a:rPr sz="2800" spc="5" dirty="0" smtClean="0"/>
              <a:t>И</a:t>
            </a:r>
            <a:r>
              <a:rPr lang="ru-RU" sz="2800" spc="35" dirty="0" smtClean="0"/>
              <a:t> </a:t>
            </a:r>
            <a:r>
              <a:rPr sz="2800" spc="-25" dirty="0" smtClean="0"/>
              <a:t>КОМПЬЮТЕРНО</a:t>
            </a:r>
            <a:r>
              <a:rPr lang="ru-RU" sz="2800" spc="-25" dirty="0" smtClean="0"/>
              <a:t> </a:t>
            </a:r>
            <a:r>
              <a:rPr sz="2800" spc="-25" dirty="0" smtClean="0"/>
              <a:t>ТОМОГРАФИЧЕСКОЕ</a:t>
            </a:r>
            <a:r>
              <a:rPr lang="ru-RU" sz="2800" spc="-25" dirty="0" smtClean="0"/>
              <a:t> </a:t>
            </a:r>
            <a:r>
              <a:rPr sz="2800" spc="-15" dirty="0" smtClean="0"/>
              <a:t>ИССЛЕДОВАНИЕ</a:t>
            </a:r>
            <a:endParaRPr spc="-15" dirty="0"/>
          </a:p>
        </p:txBody>
      </p:sp>
      <p:sp>
        <p:nvSpPr>
          <p:cNvPr id="11" name="object 11"/>
          <p:cNvSpPr/>
          <p:nvPr/>
        </p:nvSpPr>
        <p:spPr>
          <a:xfrm>
            <a:off x="3059832" y="1196752"/>
            <a:ext cx="2843149" cy="2181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520" y="1196752"/>
            <a:ext cx="2755900" cy="21257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04504" y="3828288"/>
            <a:ext cx="365759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9592" y="3429000"/>
            <a:ext cx="7865109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730375" marR="622935" indent="-1718310">
              <a:lnSpc>
                <a:spcPct val="100000"/>
              </a:lnSpc>
              <a:tabLst>
                <a:tab pos="1961514" algn="l"/>
                <a:tab pos="6906259" algn="l"/>
              </a:tabLst>
            </a:pPr>
            <a:r>
              <a:rPr sz="2400" b="1" dirty="0">
                <a:latin typeface="Times New Roman"/>
                <a:cs typeface="Times New Roman"/>
              </a:rPr>
              <a:t>Опр</a:t>
            </a:r>
            <a:r>
              <a:rPr sz="2400" b="1" spc="-3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деление	</a:t>
            </a:r>
            <a:r>
              <a:rPr sz="2400" b="1" spc="-5" dirty="0">
                <a:latin typeface="Times New Roman"/>
                <a:cs typeface="Times New Roman"/>
              </a:rPr>
              <a:t>истин</a:t>
            </a:r>
            <a:r>
              <a:rPr sz="2400" b="1" spc="-15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ой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антеверсии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шейки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б</a:t>
            </a:r>
            <a:r>
              <a:rPr sz="2400" b="1" spc="-35" dirty="0">
                <a:latin typeface="Times New Roman"/>
                <a:cs typeface="Times New Roman"/>
              </a:rPr>
              <a:t>е</a:t>
            </a:r>
            <a:r>
              <a:rPr sz="2400" b="1" dirty="0">
                <a:latin typeface="Times New Roman"/>
                <a:cs typeface="Times New Roman"/>
              </a:rPr>
              <a:t>дра	</a:t>
            </a:r>
            <a:r>
              <a:rPr sz="2400" b="1" spc="-15" dirty="0">
                <a:latin typeface="Times New Roman"/>
                <a:cs typeface="Times New Roman"/>
              </a:rPr>
              <a:t>н</a:t>
            </a:r>
            <a:r>
              <a:rPr sz="2400" b="1" dirty="0">
                <a:latin typeface="Times New Roman"/>
                <a:cs typeface="Times New Roman"/>
              </a:rPr>
              <a:t>а  </a:t>
            </a:r>
            <a:r>
              <a:rPr sz="2400" b="1" spc="-15" dirty="0" err="1">
                <a:latin typeface="Times New Roman"/>
                <a:cs typeface="Times New Roman"/>
              </a:rPr>
              <a:t>компьютерной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 err="1" smtClean="0">
                <a:latin typeface="Times New Roman"/>
                <a:cs typeface="Times New Roman"/>
              </a:rPr>
              <a:t>томограмме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3528" y="4437112"/>
            <a:ext cx="3906774" cy="1714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0072" y="4293096"/>
            <a:ext cx="1558925" cy="1508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76256" y="4293096"/>
            <a:ext cx="1457325" cy="15128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2160" y="1196752"/>
            <a:ext cx="2952750" cy="2232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75708" y="5754623"/>
            <a:ext cx="388048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505" marR="5080" indent="-85344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с вычислением </a:t>
            </a:r>
            <a:r>
              <a:rPr sz="1800" b="1" spc="-25" dirty="0">
                <a:latin typeface="Times New Roman"/>
                <a:cs typeface="Times New Roman"/>
              </a:rPr>
              <a:t>угла </a:t>
            </a:r>
            <a:r>
              <a:rPr sz="1800" b="1" spc="-5" dirty="0">
                <a:latin typeface="Times New Roman"/>
                <a:cs typeface="Times New Roman"/>
              </a:rPr>
              <a:t>горизонтальной  </a:t>
            </a:r>
            <a:r>
              <a:rPr sz="1800" b="1" dirty="0">
                <a:latin typeface="Times New Roman"/>
                <a:cs typeface="Times New Roman"/>
              </a:rPr>
              <a:t>оси </a:t>
            </a:r>
            <a:r>
              <a:rPr sz="1800" b="1" spc="-15" dirty="0">
                <a:latin typeface="Times New Roman"/>
                <a:cs typeface="Times New Roman"/>
              </a:rPr>
              <a:t>мыщелков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бедра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73211" y="1371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679" y="77571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28349"/>
          </a:xfrm>
          <a:prstGeom prst="rect">
            <a:avLst/>
          </a:prstGeom>
        </p:spPr>
        <p:txBody>
          <a:bodyPr vert="horz" wrap="square" lIns="0" tIns="96519" rIns="0" bIns="0" rtlCol="0">
            <a:spAutoFit/>
          </a:bodyPr>
          <a:lstStyle/>
          <a:p>
            <a:pPr marL="288290">
              <a:lnSpc>
                <a:spcPct val="100000"/>
              </a:lnSpc>
            </a:pPr>
            <a:r>
              <a:rPr sz="2800" spc="-10" dirty="0"/>
              <a:t>КОМПЬЮТЕРНАЯ </a:t>
            </a:r>
            <a:r>
              <a:rPr sz="2800" spc="-40" dirty="0"/>
              <a:t>ТОМОГРАФИЯ  </a:t>
            </a:r>
            <a:r>
              <a:rPr sz="2800" dirty="0"/>
              <a:t>С</a:t>
            </a:r>
            <a:r>
              <a:rPr sz="2800" spc="-15" dirty="0"/>
              <a:t> </a:t>
            </a:r>
            <a:r>
              <a:rPr lang="ru-RU" sz="2800" spc="-15" dirty="0" smtClean="0"/>
              <a:t> к</a:t>
            </a:r>
            <a:r>
              <a:rPr sz="2800" spc="-30" dirty="0" smtClean="0"/>
              <a:t>ОНТРАСТИРОВАНИЕМ</a:t>
            </a:r>
            <a:endParaRPr sz="2800" spc="-30" dirty="0"/>
          </a:p>
        </p:txBody>
      </p:sp>
      <p:sp>
        <p:nvSpPr>
          <p:cNvPr id="8" name="object 8"/>
          <p:cNvSpPr txBox="1"/>
          <p:nvPr/>
        </p:nvSpPr>
        <p:spPr>
          <a:xfrm>
            <a:off x="170815" y="548680"/>
            <a:ext cx="89731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ПОЛОСТИ </a:t>
            </a:r>
            <a:r>
              <a:rPr sz="2000" b="1" spc="-15" dirty="0">
                <a:latin typeface="Times New Roman"/>
                <a:cs typeface="Times New Roman"/>
              </a:rPr>
              <a:t>ТАЗОБЕДРЕННОГО </a:t>
            </a:r>
            <a:r>
              <a:rPr sz="2000" b="1" spc="-35" dirty="0">
                <a:latin typeface="Times New Roman"/>
                <a:cs typeface="Times New Roman"/>
              </a:rPr>
              <a:t>СУСТАВА </a:t>
            </a:r>
            <a:r>
              <a:rPr sz="2000" b="1" dirty="0">
                <a:latin typeface="Times New Roman"/>
                <a:cs typeface="Times New Roman"/>
              </a:rPr>
              <a:t>ПРИ </a:t>
            </a:r>
            <a:r>
              <a:rPr sz="2000" b="1" spc="-5" dirty="0">
                <a:latin typeface="Times New Roman"/>
                <a:cs typeface="Times New Roman"/>
              </a:rPr>
              <a:t>ВРОЖДЕННОМ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ВЫВИХЕ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5" dirty="0">
                <a:latin typeface="Times New Roman"/>
                <a:cs typeface="Times New Roman"/>
              </a:rPr>
              <a:t>БЕДРА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22825" y="1370075"/>
            <a:ext cx="3671824" cy="203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7998" y="1365250"/>
            <a:ext cx="3681729" cy="2043430"/>
          </a:xfrm>
          <a:custGeom>
            <a:avLst/>
            <a:gdLst/>
            <a:ahLst/>
            <a:cxnLst/>
            <a:rect l="l" t="t" r="r" b="b"/>
            <a:pathLst>
              <a:path w="3681729" h="2043429">
                <a:moveTo>
                  <a:pt x="0" y="2043049"/>
                </a:moveTo>
                <a:lnTo>
                  <a:pt x="3681476" y="2043049"/>
                </a:lnTo>
                <a:lnTo>
                  <a:pt x="3681476" y="0"/>
                </a:lnTo>
                <a:lnTo>
                  <a:pt x="0" y="0"/>
                </a:lnTo>
                <a:lnTo>
                  <a:pt x="0" y="2043049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0376" y="4286250"/>
            <a:ext cx="2271649" cy="2012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5550" y="4281487"/>
            <a:ext cx="2281555" cy="2022475"/>
          </a:xfrm>
          <a:custGeom>
            <a:avLst/>
            <a:gdLst/>
            <a:ahLst/>
            <a:cxnLst/>
            <a:rect l="l" t="t" r="r" b="b"/>
            <a:pathLst>
              <a:path w="2281554" h="2022475">
                <a:moveTo>
                  <a:pt x="0" y="2022475"/>
                </a:moveTo>
                <a:lnTo>
                  <a:pt x="2281174" y="2022475"/>
                </a:lnTo>
                <a:lnTo>
                  <a:pt x="2281174" y="0"/>
                </a:lnTo>
                <a:lnTo>
                  <a:pt x="0" y="0"/>
                </a:lnTo>
                <a:lnTo>
                  <a:pt x="0" y="2022475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937" y="1214500"/>
            <a:ext cx="3492500" cy="2617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175" y="1209675"/>
            <a:ext cx="3502025" cy="2627630"/>
          </a:xfrm>
          <a:custGeom>
            <a:avLst/>
            <a:gdLst/>
            <a:ahLst/>
            <a:cxnLst/>
            <a:rect l="l" t="t" r="r" b="b"/>
            <a:pathLst>
              <a:path w="3502025" h="2627629">
                <a:moveTo>
                  <a:pt x="0" y="2627249"/>
                </a:moveTo>
                <a:lnTo>
                  <a:pt x="3502025" y="2627249"/>
                </a:lnTo>
                <a:lnTo>
                  <a:pt x="3502025" y="0"/>
                </a:lnTo>
                <a:lnTo>
                  <a:pt x="0" y="0"/>
                </a:lnTo>
                <a:lnTo>
                  <a:pt x="0" y="2627249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312" y="4286250"/>
            <a:ext cx="2182749" cy="2012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550" y="4281487"/>
            <a:ext cx="2192655" cy="2022475"/>
          </a:xfrm>
          <a:custGeom>
            <a:avLst/>
            <a:gdLst/>
            <a:ahLst/>
            <a:cxnLst/>
            <a:rect l="l" t="t" r="r" b="b"/>
            <a:pathLst>
              <a:path w="2192655" h="2022475">
                <a:moveTo>
                  <a:pt x="0" y="2022475"/>
                </a:moveTo>
                <a:lnTo>
                  <a:pt x="2192274" y="2022475"/>
                </a:lnTo>
                <a:lnTo>
                  <a:pt x="2192274" y="0"/>
                </a:lnTo>
                <a:lnTo>
                  <a:pt x="0" y="0"/>
                </a:lnTo>
                <a:lnTo>
                  <a:pt x="0" y="2022475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72248" y="4071937"/>
            <a:ext cx="1800225" cy="22701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67550" y="4067175"/>
            <a:ext cx="1809750" cy="2279650"/>
          </a:xfrm>
          <a:custGeom>
            <a:avLst/>
            <a:gdLst/>
            <a:ahLst/>
            <a:cxnLst/>
            <a:rect l="l" t="t" r="r" b="b"/>
            <a:pathLst>
              <a:path w="1809750" h="2279650">
                <a:moveTo>
                  <a:pt x="0" y="2279650"/>
                </a:moveTo>
                <a:lnTo>
                  <a:pt x="1809750" y="2279650"/>
                </a:lnTo>
                <a:lnTo>
                  <a:pt x="1809750" y="0"/>
                </a:lnTo>
                <a:lnTo>
                  <a:pt x="0" y="0"/>
                </a:lnTo>
                <a:lnTo>
                  <a:pt x="0" y="2279650"/>
                </a:lnTo>
                <a:close/>
              </a:path>
            </a:pathLst>
          </a:custGeom>
          <a:ln w="9525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94560" y="6254494"/>
            <a:ext cx="2855976" cy="513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54679" y="6528816"/>
            <a:ext cx="874775" cy="329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1608" y="6528816"/>
            <a:ext cx="365760" cy="329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26639" y="6323076"/>
            <a:ext cx="251396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2819" marR="5080" indent="-960119">
              <a:lnSpc>
                <a:spcPct val="100000"/>
              </a:lnSpc>
            </a:pPr>
            <a:r>
              <a:rPr sz="1800" b="1" spc="-20" dirty="0">
                <a:latin typeface="Times New Roman"/>
                <a:cs typeface="Times New Roman"/>
              </a:rPr>
              <a:t>Круглая </a:t>
            </a:r>
            <a:r>
              <a:rPr sz="1800" b="1" spc="-10" dirty="0">
                <a:latin typeface="Times New Roman"/>
                <a:cs typeface="Times New Roman"/>
              </a:rPr>
              <a:t>связка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головки  </a:t>
            </a:r>
            <a:r>
              <a:rPr sz="1800" b="1" spc="-10" dirty="0">
                <a:latin typeface="Times New Roman"/>
                <a:cs typeface="Times New Roman"/>
              </a:rPr>
              <a:t>бедра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99129" y="5143372"/>
            <a:ext cx="879475" cy="1236980"/>
          </a:xfrm>
          <a:custGeom>
            <a:avLst/>
            <a:gdLst/>
            <a:ahLst/>
            <a:cxnLst/>
            <a:rect l="l" t="t" r="r" b="b"/>
            <a:pathLst>
              <a:path w="879475" h="1236979">
                <a:moveTo>
                  <a:pt x="835667" y="61830"/>
                </a:moveTo>
                <a:lnTo>
                  <a:pt x="801305" y="77525"/>
                </a:lnTo>
                <a:lnTo>
                  <a:pt x="0" y="1214704"/>
                </a:lnTo>
                <a:lnTo>
                  <a:pt x="31114" y="1236649"/>
                </a:lnTo>
                <a:lnTo>
                  <a:pt x="832441" y="99465"/>
                </a:lnTo>
                <a:lnTo>
                  <a:pt x="835667" y="61830"/>
                </a:lnTo>
                <a:close/>
              </a:path>
              <a:path w="879475" h="1236979">
                <a:moveTo>
                  <a:pt x="877511" y="19938"/>
                </a:moveTo>
                <a:lnTo>
                  <a:pt x="841882" y="19938"/>
                </a:lnTo>
                <a:lnTo>
                  <a:pt x="872997" y="41909"/>
                </a:lnTo>
                <a:lnTo>
                  <a:pt x="832441" y="99465"/>
                </a:lnTo>
                <a:lnTo>
                  <a:pt x="827150" y="161162"/>
                </a:lnTo>
                <a:lnTo>
                  <a:pt x="828010" y="168699"/>
                </a:lnTo>
                <a:lnTo>
                  <a:pt x="831548" y="175069"/>
                </a:lnTo>
                <a:lnTo>
                  <a:pt x="837205" y="179629"/>
                </a:lnTo>
                <a:lnTo>
                  <a:pt x="844422" y="181736"/>
                </a:lnTo>
                <a:lnTo>
                  <a:pt x="851979" y="180877"/>
                </a:lnTo>
                <a:lnTo>
                  <a:pt x="858393" y="177339"/>
                </a:lnTo>
                <a:lnTo>
                  <a:pt x="862996" y="171682"/>
                </a:lnTo>
                <a:lnTo>
                  <a:pt x="865123" y="164464"/>
                </a:lnTo>
                <a:lnTo>
                  <a:pt x="877511" y="19938"/>
                </a:lnTo>
                <a:close/>
              </a:path>
              <a:path w="879475" h="1236979">
                <a:moveTo>
                  <a:pt x="879220" y="0"/>
                </a:moveTo>
                <a:lnTo>
                  <a:pt x="729107" y="68706"/>
                </a:lnTo>
                <a:lnTo>
                  <a:pt x="723012" y="73118"/>
                </a:lnTo>
                <a:lnTo>
                  <a:pt x="719216" y="79327"/>
                </a:lnTo>
                <a:lnTo>
                  <a:pt x="718016" y="86512"/>
                </a:lnTo>
                <a:lnTo>
                  <a:pt x="719708" y="93852"/>
                </a:lnTo>
                <a:lnTo>
                  <a:pt x="724193" y="100018"/>
                </a:lnTo>
                <a:lnTo>
                  <a:pt x="730440" y="103838"/>
                </a:lnTo>
                <a:lnTo>
                  <a:pt x="737639" y="105015"/>
                </a:lnTo>
                <a:lnTo>
                  <a:pt x="744982" y="103250"/>
                </a:lnTo>
                <a:lnTo>
                  <a:pt x="801305" y="77525"/>
                </a:lnTo>
                <a:lnTo>
                  <a:pt x="841882" y="19938"/>
                </a:lnTo>
                <a:lnTo>
                  <a:pt x="877511" y="19938"/>
                </a:lnTo>
                <a:lnTo>
                  <a:pt x="879220" y="0"/>
                </a:lnTo>
                <a:close/>
              </a:path>
              <a:path w="879475" h="1236979">
                <a:moveTo>
                  <a:pt x="855192" y="29337"/>
                </a:moveTo>
                <a:lnTo>
                  <a:pt x="838454" y="29337"/>
                </a:lnTo>
                <a:lnTo>
                  <a:pt x="865378" y="48259"/>
                </a:lnTo>
                <a:lnTo>
                  <a:pt x="835667" y="61830"/>
                </a:lnTo>
                <a:lnTo>
                  <a:pt x="832441" y="99465"/>
                </a:lnTo>
                <a:lnTo>
                  <a:pt x="872997" y="41909"/>
                </a:lnTo>
                <a:lnTo>
                  <a:pt x="855192" y="29337"/>
                </a:lnTo>
                <a:close/>
              </a:path>
              <a:path w="879475" h="1236979">
                <a:moveTo>
                  <a:pt x="841882" y="19938"/>
                </a:moveTo>
                <a:lnTo>
                  <a:pt x="801305" y="77525"/>
                </a:lnTo>
                <a:lnTo>
                  <a:pt x="835667" y="61830"/>
                </a:lnTo>
                <a:lnTo>
                  <a:pt x="838454" y="29337"/>
                </a:lnTo>
                <a:lnTo>
                  <a:pt x="855192" y="29337"/>
                </a:lnTo>
                <a:lnTo>
                  <a:pt x="841882" y="19938"/>
                </a:lnTo>
                <a:close/>
              </a:path>
              <a:path w="879475" h="1236979">
                <a:moveTo>
                  <a:pt x="838454" y="29337"/>
                </a:moveTo>
                <a:lnTo>
                  <a:pt x="835667" y="61830"/>
                </a:lnTo>
                <a:lnTo>
                  <a:pt x="865378" y="48259"/>
                </a:lnTo>
                <a:lnTo>
                  <a:pt x="838454" y="2933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216" y="6271258"/>
            <a:ext cx="1080516" cy="5135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7883" y="6271258"/>
            <a:ext cx="365759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6686" y="6340449"/>
            <a:ext cx="83097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Лим</a:t>
            </a:r>
            <a:r>
              <a:rPr sz="1800" b="1" spc="-85" dirty="0">
                <a:latin typeface="Times New Roman"/>
                <a:cs typeface="Times New Roman"/>
              </a:rPr>
              <a:t>б</a:t>
            </a:r>
            <a:r>
              <a:rPr sz="1800" b="1" spc="-5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4395" y="5214873"/>
            <a:ext cx="356870" cy="1225550"/>
          </a:xfrm>
          <a:custGeom>
            <a:avLst/>
            <a:gdLst/>
            <a:ahLst/>
            <a:cxnLst/>
            <a:rect l="l" t="t" r="r" b="b"/>
            <a:pathLst>
              <a:path w="356869" h="1225550">
                <a:moveTo>
                  <a:pt x="290080" y="73568"/>
                </a:moveTo>
                <a:lnTo>
                  <a:pt x="264003" y="100982"/>
                </a:lnTo>
                <a:lnTo>
                  <a:pt x="0" y="1216456"/>
                </a:lnTo>
                <a:lnTo>
                  <a:pt x="37084" y="1225232"/>
                </a:lnTo>
                <a:lnTo>
                  <a:pt x="301091" y="109728"/>
                </a:lnTo>
                <a:lnTo>
                  <a:pt x="290080" y="73568"/>
                </a:lnTo>
                <a:close/>
              </a:path>
              <a:path w="356869" h="1225550">
                <a:moveTo>
                  <a:pt x="317353" y="32384"/>
                </a:moveTo>
                <a:lnTo>
                  <a:pt x="280238" y="32384"/>
                </a:lnTo>
                <a:lnTo>
                  <a:pt x="317322" y="41147"/>
                </a:lnTo>
                <a:lnTo>
                  <a:pt x="301091" y="109728"/>
                </a:lnTo>
                <a:lnTo>
                  <a:pt x="319112" y="168909"/>
                </a:lnTo>
                <a:lnTo>
                  <a:pt x="322709" y="175555"/>
                </a:lnTo>
                <a:lnTo>
                  <a:pt x="328380" y="180165"/>
                </a:lnTo>
                <a:lnTo>
                  <a:pt x="335361" y="182322"/>
                </a:lnTo>
                <a:lnTo>
                  <a:pt x="342887" y="181609"/>
                </a:lnTo>
                <a:lnTo>
                  <a:pt x="349546" y="178024"/>
                </a:lnTo>
                <a:lnTo>
                  <a:pt x="354149" y="172354"/>
                </a:lnTo>
                <a:lnTo>
                  <a:pt x="356288" y="165375"/>
                </a:lnTo>
                <a:lnTo>
                  <a:pt x="355561" y="157860"/>
                </a:lnTo>
                <a:lnTo>
                  <a:pt x="317353" y="32384"/>
                </a:lnTo>
                <a:close/>
              </a:path>
              <a:path w="356869" h="1225550">
                <a:moveTo>
                  <a:pt x="307492" y="0"/>
                </a:moveTo>
                <a:lnTo>
                  <a:pt x="193776" y="119506"/>
                </a:lnTo>
                <a:lnTo>
                  <a:pt x="189748" y="125910"/>
                </a:lnTo>
                <a:lnTo>
                  <a:pt x="188529" y="133111"/>
                </a:lnTo>
                <a:lnTo>
                  <a:pt x="190099" y="140241"/>
                </a:lnTo>
                <a:lnTo>
                  <a:pt x="194436" y="146431"/>
                </a:lnTo>
                <a:lnTo>
                  <a:pt x="200846" y="150457"/>
                </a:lnTo>
                <a:lnTo>
                  <a:pt x="208048" y="151685"/>
                </a:lnTo>
                <a:lnTo>
                  <a:pt x="215178" y="150127"/>
                </a:lnTo>
                <a:lnTo>
                  <a:pt x="221373" y="145795"/>
                </a:lnTo>
                <a:lnTo>
                  <a:pt x="264003" y="100982"/>
                </a:lnTo>
                <a:lnTo>
                  <a:pt x="280238" y="32384"/>
                </a:lnTo>
                <a:lnTo>
                  <a:pt x="317353" y="32384"/>
                </a:lnTo>
                <a:lnTo>
                  <a:pt x="307492" y="0"/>
                </a:lnTo>
                <a:close/>
              </a:path>
              <a:path w="356869" h="1225550">
                <a:moveTo>
                  <a:pt x="317051" y="42290"/>
                </a:moveTo>
                <a:lnTo>
                  <a:pt x="280555" y="42290"/>
                </a:lnTo>
                <a:lnTo>
                  <a:pt x="312585" y="49910"/>
                </a:lnTo>
                <a:lnTo>
                  <a:pt x="290080" y="73568"/>
                </a:lnTo>
                <a:lnTo>
                  <a:pt x="301091" y="109728"/>
                </a:lnTo>
                <a:lnTo>
                  <a:pt x="317051" y="42290"/>
                </a:lnTo>
                <a:close/>
              </a:path>
              <a:path w="356869" h="1225550">
                <a:moveTo>
                  <a:pt x="280238" y="32384"/>
                </a:moveTo>
                <a:lnTo>
                  <a:pt x="264003" y="100982"/>
                </a:lnTo>
                <a:lnTo>
                  <a:pt x="290080" y="73568"/>
                </a:lnTo>
                <a:lnTo>
                  <a:pt x="280555" y="42290"/>
                </a:lnTo>
                <a:lnTo>
                  <a:pt x="317051" y="42290"/>
                </a:lnTo>
                <a:lnTo>
                  <a:pt x="317322" y="41147"/>
                </a:lnTo>
                <a:lnTo>
                  <a:pt x="280238" y="32384"/>
                </a:lnTo>
                <a:close/>
              </a:path>
              <a:path w="356869" h="1225550">
                <a:moveTo>
                  <a:pt x="280555" y="42290"/>
                </a:moveTo>
                <a:lnTo>
                  <a:pt x="290080" y="73568"/>
                </a:lnTo>
                <a:lnTo>
                  <a:pt x="312585" y="49910"/>
                </a:lnTo>
                <a:lnTo>
                  <a:pt x="280555" y="4229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66609" y="6326123"/>
            <a:ext cx="1888489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Складки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капсулы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12664" y="3400044"/>
            <a:ext cx="2383536" cy="5135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88352" y="3400044"/>
            <a:ext cx="365759" cy="513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43854" y="3467989"/>
            <a:ext cx="210185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Стриктура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капсулы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5898" y="2852673"/>
            <a:ext cx="589915" cy="589915"/>
          </a:xfrm>
          <a:custGeom>
            <a:avLst/>
            <a:gdLst/>
            <a:ahLst/>
            <a:cxnLst/>
            <a:rect l="l" t="t" r="r" b="b"/>
            <a:pathLst>
              <a:path w="589914" h="589914">
                <a:moveTo>
                  <a:pt x="53546" y="53546"/>
                </a:moveTo>
                <a:lnTo>
                  <a:pt x="63190" y="90229"/>
                </a:lnTo>
                <a:lnTo>
                  <a:pt x="562863" y="589788"/>
                </a:lnTo>
                <a:lnTo>
                  <a:pt x="589788" y="562863"/>
                </a:lnTo>
                <a:lnTo>
                  <a:pt x="90229" y="63190"/>
                </a:lnTo>
                <a:lnTo>
                  <a:pt x="53546" y="53546"/>
                </a:lnTo>
                <a:close/>
              </a:path>
              <a:path w="589914" h="589914">
                <a:moveTo>
                  <a:pt x="0" y="0"/>
                </a:moveTo>
                <a:lnTo>
                  <a:pt x="42037" y="159512"/>
                </a:lnTo>
                <a:lnTo>
                  <a:pt x="45364" y="166296"/>
                </a:lnTo>
                <a:lnTo>
                  <a:pt x="50847" y="171116"/>
                </a:lnTo>
                <a:lnTo>
                  <a:pt x="57735" y="173531"/>
                </a:lnTo>
                <a:lnTo>
                  <a:pt x="65277" y="173100"/>
                </a:lnTo>
                <a:lnTo>
                  <a:pt x="72062" y="169773"/>
                </a:lnTo>
                <a:lnTo>
                  <a:pt x="76882" y="164290"/>
                </a:lnTo>
                <a:lnTo>
                  <a:pt x="79297" y="157402"/>
                </a:lnTo>
                <a:lnTo>
                  <a:pt x="78866" y="149860"/>
                </a:lnTo>
                <a:lnTo>
                  <a:pt x="63190" y="90229"/>
                </a:lnTo>
                <a:lnTo>
                  <a:pt x="13208" y="40259"/>
                </a:lnTo>
                <a:lnTo>
                  <a:pt x="40259" y="13208"/>
                </a:lnTo>
                <a:lnTo>
                  <a:pt x="50118" y="13208"/>
                </a:lnTo>
                <a:lnTo>
                  <a:pt x="0" y="0"/>
                </a:lnTo>
                <a:close/>
              </a:path>
              <a:path w="589914" h="589914">
                <a:moveTo>
                  <a:pt x="40259" y="13208"/>
                </a:moveTo>
                <a:lnTo>
                  <a:pt x="13208" y="40259"/>
                </a:lnTo>
                <a:lnTo>
                  <a:pt x="63190" y="90229"/>
                </a:lnTo>
                <a:lnTo>
                  <a:pt x="53546" y="53546"/>
                </a:lnTo>
                <a:lnTo>
                  <a:pt x="21843" y="45212"/>
                </a:lnTo>
                <a:lnTo>
                  <a:pt x="45212" y="21843"/>
                </a:lnTo>
                <a:lnTo>
                  <a:pt x="48893" y="21843"/>
                </a:lnTo>
                <a:lnTo>
                  <a:pt x="40259" y="13208"/>
                </a:lnTo>
                <a:close/>
              </a:path>
              <a:path w="589914" h="589914">
                <a:moveTo>
                  <a:pt x="50118" y="13208"/>
                </a:moveTo>
                <a:lnTo>
                  <a:pt x="40259" y="13208"/>
                </a:lnTo>
                <a:lnTo>
                  <a:pt x="90229" y="63190"/>
                </a:lnTo>
                <a:lnTo>
                  <a:pt x="149860" y="78866"/>
                </a:lnTo>
                <a:lnTo>
                  <a:pt x="157402" y="79297"/>
                </a:lnTo>
                <a:lnTo>
                  <a:pt x="164290" y="76882"/>
                </a:lnTo>
                <a:lnTo>
                  <a:pt x="169773" y="72062"/>
                </a:lnTo>
                <a:lnTo>
                  <a:pt x="173100" y="65277"/>
                </a:lnTo>
                <a:lnTo>
                  <a:pt x="173531" y="57735"/>
                </a:lnTo>
                <a:lnTo>
                  <a:pt x="171116" y="50847"/>
                </a:lnTo>
                <a:lnTo>
                  <a:pt x="166296" y="45364"/>
                </a:lnTo>
                <a:lnTo>
                  <a:pt x="159512" y="42037"/>
                </a:lnTo>
                <a:lnTo>
                  <a:pt x="50118" y="13208"/>
                </a:lnTo>
                <a:close/>
              </a:path>
              <a:path w="589914" h="589914">
                <a:moveTo>
                  <a:pt x="48893" y="21843"/>
                </a:moveTo>
                <a:lnTo>
                  <a:pt x="45212" y="21843"/>
                </a:lnTo>
                <a:lnTo>
                  <a:pt x="53546" y="53546"/>
                </a:lnTo>
                <a:lnTo>
                  <a:pt x="90229" y="63190"/>
                </a:lnTo>
                <a:lnTo>
                  <a:pt x="48893" y="21843"/>
                </a:lnTo>
                <a:close/>
              </a:path>
              <a:path w="589914" h="589914">
                <a:moveTo>
                  <a:pt x="45212" y="21843"/>
                </a:moveTo>
                <a:lnTo>
                  <a:pt x="21843" y="45212"/>
                </a:lnTo>
                <a:lnTo>
                  <a:pt x="53546" y="53546"/>
                </a:lnTo>
                <a:lnTo>
                  <a:pt x="45212" y="21843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72045" y="2852673"/>
            <a:ext cx="786130" cy="591820"/>
          </a:xfrm>
          <a:custGeom>
            <a:avLst/>
            <a:gdLst/>
            <a:ahLst/>
            <a:cxnLst/>
            <a:rect l="l" t="t" r="r" b="b"/>
            <a:pathLst>
              <a:path w="786129" h="591820">
                <a:moveTo>
                  <a:pt x="725418" y="45169"/>
                </a:moveTo>
                <a:lnTo>
                  <a:pt x="687830" y="49378"/>
                </a:lnTo>
                <a:lnTo>
                  <a:pt x="0" y="561086"/>
                </a:lnTo>
                <a:lnTo>
                  <a:pt x="22732" y="591565"/>
                </a:lnTo>
                <a:lnTo>
                  <a:pt x="710556" y="79980"/>
                </a:lnTo>
                <a:lnTo>
                  <a:pt x="725418" y="45169"/>
                </a:lnTo>
                <a:close/>
              </a:path>
              <a:path w="786129" h="591820">
                <a:moveTo>
                  <a:pt x="783040" y="7238"/>
                </a:moveTo>
                <a:lnTo>
                  <a:pt x="744474" y="7238"/>
                </a:lnTo>
                <a:lnTo>
                  <a:pt x="767206" y="37846"/>
                </a:lnTo>
                <a:lnTo>
                  <a:pt x="710556" y="79980"/>
                </a:lnTo>
                <a:lnTo>
                  <a:pt x="686307" y="136778"/>
                </a:lnTo>
                <a:lnTo>
                  <a:pt x="684805" y="144242"/>
                </a:lnTo>
                <a:lnTo>
                  <a:pt x="686196" y="151431"/>
                </a:lnTo>
                <a:lnTo>
                  <a:pt x="690183" y="157549"/>
                </a:lnTo>
                <a:lnTo>
                  <a:pt x="696468" y="161798"/>
                </a:lnTo>
                <a:lnTo>
                  <a:pt x="703857" y="163355"/>
                </a:lnTo>
                <a:lnTo>
                  <a:pt x="711009" y="161972"/>
                </a:lnTo>
                <a:lnTo>
                  <a:pt x="717113" y="157993"/>
                </a:lnTo>
                <a:lnTo>
                  <a:pt x="721359" y="151764"/>
                </a:lnTo>
                <a:lnTo>
                  <a:pt x="783040" y="7238"/>
                </a:lnTo>
                <a:close/>
              </a:path>
              <a:path w="786129" h="591820">
                <a:moveTo>
                  <a:pt x="750322" y="15112"/>
                </a:moveTo>
                <a:lnTo>
                  <a:pt x="738251" y="15112"/>
                </a:lnTo>
                <a:lnTo>
                  <a:pt x="757935" y="41528"/>
                </a:lnTo>
                <a:lnTo>
                  <a:pt x="725418" y="45169"/>
                </a:lnTo>
                <a:lnTo>
                  <a:pt x="710556" y="79980"/>
                </a:lnTo>
                <a:lnTo>
                  <a:pt x="767206" y="37846"/>
                </a:lnTo>
                <a:lnTo>
                  <a:pt x="750322" y="15112"/>
                </a:lnTo>
                <a:close/>
              </a:path>
              <a:path w="786129" h="591820">
                <a:moveTo>
                  <a:pt x="786129" y="0"/>
                </a:moveTo>
                <a:lnTo>
                  <a:pt x="622173" y="18414"/>
                </a:lnTo>
                <a:lnTo>
                  <a:pt x="605408" y="39370"/>
                </a:lnTo>
                <a:lnTo>
                  <a:pt x="607700" y="46616"/>
                </a:lnTo>
                <a:lnTo>
                  <a:pt x="612409" y="52197"/>
                </a:lnTo>
                <a:lnTo>
                  <a:pt x="618857" y="55586"/>
                </a:lnTo>
                <a:lnTo>
                  <a:pt x="626363" y="56261"/>
                </a:lnTo>
                <a:lnTo>
                  <a:pt x="687830" y="49378"/>
                </a:lnTo>
                <a:lnTo>
                  <a:pt x="744474" y="7238"/>
                </a:lnTo>
                <a:lnTo>
                  <a:pt x="783040" y="7238"/>
                </a:lnTo>
                <a:lnTo>
                  <a:pt x="786129" y="0"/>
                </a:lnTo>
                <a:close/>
              </a:path>
              <a:path w="786129" h="591820">
                <a:moveTo>
                  <a:pt x="744474" y="7238"/>
                </a:moveTo>
                <a:lnTo>
                  <a:pt x="687830" y="49378"/>
                </a:lnTo>
                <a:lnTo>
                  <a:pt x="725418" y="45169"/>
                </a:lnTo>
                <a:lnTo>
                  <a:pt x="738251" y="15112"/>
                </a:lnTo>
                <a:lnTo>
                  <a:pt x="750322" y="15112"/>
                </a:lnTo>
                <a:lnTo>
                  <a:pt x="744474" y="7238"/>
                </a:lnTo>
                <a:close/>
              </a:path>
              <a:path w="786129" h="591820">
                <a:moveTo>
                  <a:pt x="738251" y="15112"/>
                </a:moveTo>
                <a:lnTo>
                  <a:pt x="725418" y="45169"/>
                </a:lnTo>
                <a:lnTo>
                  <a:pt x="757935" y="41528"/>
                </a:lnTo>
                <a:lnTo>
                  <a:pt x="738251" y="1511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84581" y="5286247"/>
            <a:ext cx="270510" cy="1130935"/>
          </a:xfrm>
          <a:custGeom>
            <a:avLst/>
            <a:gdLst/>
            <a:ahLst/>
            <a:cxnLst/>
            <a:rect l="l" t="t" r="r" b="b"/>
            <a:pathLst>
              <a:path w="270509" h="1130935">
                <a:moveTo>
                  <a:pt x="71923" y="74623"/>
                </a:moveTo>
                <a:lnTo>
                  <a:pt x="58661" y="109856"/>
                </a:lnTo>
                <a:lnTo>
                  <a:pt x="232523" y="1130452"/>
                </a:lnTo>
                <a:lnTo>
                  <a:pt x="270115" y="1124051"/>
                </a:lnTo>
                <a:lnTo>
                  <a:pt x="96142" y="103548"/>
                </a:lnTo>
                <a:lnTo>
                  <a:pt x="71923" y="74623"/>
                </a:lnTo>
                <a:close/>
              </a:path>
              <a:path w="270509" h="1130935">
                <a:moveTo>
                  <a:pt x="59168" y="0"/>
                </a:moveTo>
                <a:lnTo>
                  <a:pt x="1256" y="154431"/>
                </a:lnTo>
                <a:lnTo>
                  <a:pt x="0" y="161925"/>
                </a:lnTo>
                <a:lnTo>
                  <a:pt x="1684" y="169037"/>
                </a:lnTo>
                <a:lnTo>
                  <a:pt x="5917" y="175006"/>
                </a:lnTo>
                <a:lnTo>
                  <a:pt x="12305" y="179069"/>
                </a:lnTo>
                <a:lnTo>
                  <a:pt x="19796" y="180252"/>
                </a:lnTo>
                <a:lnTo>
                  <a:pt x="26894" y="178530"/>
                </a:lnTo>
                <a:lnTo>
                  <a:pt x="32825" y="174283"/>
                </a:lnTo>
                <a:lnTo>
                  <a:pt x="36816" y="167893"/>
                </a:lnTo>
                <a:lnTo>
                  <a:pt x="58661" y="109856"/>
                </a:lnTo>
                <a:lnTo>
                  <a:pt x="46849" y="40512"/>
                </a:lnTo>
                <a:lnTo>
                  <a:pt x="84314" y="34162"/>
                </a:lnTo>
                <a:lnTo>
                  <a:pt x="87745" y="34162"/>
                </a:lnTo>
                <a:lnTo>
                  <a:pt x="59168" y="0"/>
                </a:lnTo>
                <a:close/>
              </a:path>
              <a:path w="270509" h="1130935">
                <a:moveTo>
                  <a:pt x="87745" y="34162"/>
                </a:moveTo>
                <a:lnTo>
                  <a:pt x="84314" y="34162"/>
                </a:lnTo>
                <a:lnTo>
                  <a:pt x="96142" y="103548"/>
                </a:lnTo>
                <a:lnTo>
                  <a:pt x="135876" y="151002"/>
                </a:lnTo>
                <a:lnTo>
                  <a:pt x="141777" y="155755"/>
                </a:lnTo>
                <a:lnTo>
                  <a:pt x="148798" y="157781"/>
                </a:lnTo>
                <a:lnTo>
                  <a:pt x="156057" y="157021"/>
                </a:lnTo>
                <a:lnTo>
                  <a:pt x="162673" y="153415"/>
                </a:lnTo>
                <a:lnTo>
                  <a:pt x="167425" y="147514"/>
                </a:lnTo>
                <a:lnTo>
                  <a:pt x="169451" y="140493"/>
                </a:lnTo>
                <a:lnTo>
                  <a:pt x="168691" y="133234"/>
                </a:lnTo>
                <a:lnTo>
                  <a:pt x="165086" y="126618"/>
                </a:lnTo>
                <a:lnTo>
                  <a:pt x="87745" y="34162"/>
                </a:lnTo>
                <a:close/>
              </a:path>
              <a:path w="270509" h="1130935">
                <a:moveTo>
                  <a:pt x="84314" y="34162"/>
                </a:moveTo>
                <a:lnTo>
                  <a:pt x="46849" y="40512"/>
                </a:lnTo>
                <a:lnTo>
                  <a:pt x="58661" y="109856"/>
                </a:lnTo>
                <a:lnTo>
                  <a:pt x="71923" y="74623"/>
                </a:lnTo>
                <a:lnTo>
                  <a:pt x="50913" y="49529"/>
                </a:lnTo>
                <a:lnTo>
                  <a:pt x="83425" y="44068"/>
                </a:lnTo>
                <a:lnTo>
                  <a:pt x="86002" y="44068"/>
                </a:lnTo>
                <a:lnTo>
                  <a:pt x="84314" y="34162"/>
                </a:lnTo>
                <a:close/>
              </a:path>
              <a:path w="270509" h="1130935">
                <a:moveTo>
                  <a:pt x="86002" y="44068"/>
                </a:moveTo>
                <a:lnTo>
                  <a:pt x="83425" y="44068"/>
                </a:lnTo>
                <a:lnTo>
                  <a:pt x="71923" y="74623"/>
                </a:lnTo>
                <a:lnTo>
                  <a:pt x="96142" y="103548"/>
                </a:lnTo>
                <a:lnTo>
                  <a:pt x="86002" y="44068"/>
                </a:lnTo>
                <a:close/>
              </a:path>
              <a:path w="270509" h="1130935">
                <a:moveTo>
                  <a:pt x="83425" y="44068"/>
                </a:moveTo>
                <a:lnTo>
                  <a:pt x="50913" y="49529"/>
                </a:lnTo>
                <a:lnTo>
                  <a:pt x="71923" y="74623"/>
                </a:lnTo>
                <a:lnTo>
                  <a:pt x="83425" y="4406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29251" y="4143375"/>
            <a:ext cx="2020824" cy="21431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2901" y="4137025"/>
            <a:ext cx="2033905" cy="2155825"/>
          </a:xfrm>
          <a:custGeom>
            <a:avLst/>
            <a:gdLst/>
            <a:ahLst/>
            <a:cxnLst/>
            <a:rect l="l" t="t" r="r" b="b"/>
            <a:pathLst>
              <a:path w="2033904" h="2155825">
                <a:moveTo>
                  <a:pt x="0" y="2155825"/>
                </a:moveTo>
                <a:lnTo>
                  <a:pt x="2033524" y="2155825"/>
                </a:lnTo>
                <a:lnTo>
                  <a:pt x="2033524" y="0"/>
                </a:lnTo>
                <a:lnTo>
                  <a:pt x="0" y="0"/>
                </a:lnTo>
                <a:lnTo>
                  <a:pt x="0" y="2155825"/>
                </a:lnTo>
                <a:close/>
              </a:path>
            </a:pathLst>
          </a:custGeom>
          <a:ln w="127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28132" y="4837176"/>
            <a:ext cx="397763" cy="5562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37733" y="5049392"/>
            <a:ext cx="294005" cy="123189"/>
          </a:xfrm>
          <a:custGeom>
            <a:avLst/>
            <a:gdLst/>
            <a:ahLst/>
            <a:cxnLst/>
            <a:rect l="l" t="t" r="r" b="b"/>
            <a:pathLst>
              <a:path w="294004" h="123189">
                <a:moveTo>
                  <a:pt x="68706" y="41528"/>
                </a:moveTo>
                <a:lnTo>
                  <a:pt x="0" y="108330"/>
                </a:lnTo>
                <a:lnTo>
                  <a:pt x="94741" y="123189"/>
                </a:lnTo>
                <a:lnTo>
                  <a:pt x="87453" y="100329"/>
                </a:lnTo>
                <a:lnTo>
                  <a:pt x="72389" y="100329"/>
                </a:lnTo>
                <a:lnTo>
                  <a:pt x="63753" y="73024"/>
                </a:lnTo>
                <a:lnTo>
                  <a:pt x="77371" y="68705"/>
                </a:lnTo>
                <a:lnTo>
                  <a:pt x="68706" y="41528"/>
                </a:lnTo>
                <a:close/>
              </a:path>
              <a:path w="294004" h="123189">
                <a:moveTo>
                  <a:pt x="77371" y="68705"/>
                </a:moveTo>
                <a:lnTo>
                  <a:pt x="63753" y="73024"/>
                </a:lnTo>
                <a:lnTo>
                  <a:pt x="72389" y="100329"/>
                </a:lnTo>
                <a:lnTo>
                  <a:pt x="86067" y="95980"/>
                </a:lnTo>
                <a:lnTo>
                  <a:pt x="77371" y="68705"/>
                </a:lnTo>
                <a:close/>
              </a:path>
              <a:path w="294004" h="123189">
                <a:moveTo>
                  <a:pt x="86067" y="95980"/>
                </a:moveTo>
                <a:lnTo>
                  <a:pt x="72389" y="100329"/>
                </a:lnTo>
                <a:lnTo>
                  <a:pt x="87453" y="100329"/>
                </a:lnTo>
                <a:lnTo>
                  <a:pt x="86067" y="95980"/>
                </a:lnTo>
                <a:close/>
              </a:path>
              <a:path w="294004" h="123189">
                <a:moveTo>
                  <a:pt x="207909" y="27294"/>
                </a:moveTo>
                <a:lnTo>
                  <a:pt x="77371" y="68705"/>
                </a:lnTo>
                <a:lnTo>
                  <a:pt x="86067" y="95980"/>
                </a:lnTo>
                <a:lnTo>
                  <a:pt x="216523" y="54490"/>
                </a:lnTo>
                <a:lnTo>
                  <a:pt x="207909" y="27294"/>
                </a:lnTo>
                <a:close/>
              </a:path>
              <a:path w="294004" h="123189">
                <a:moveTo>
                  <a:pt x="285648" y="22986"/>
                </a:moveTo>
                <a:lnTo>
                  <a:pt x="221487" y="22986"/>
                </a:lnTo>
                <a:lnTo>
                  <a:pt x="230124" y="50164"/>
                </a:lnTo>
                <a:lnTo>
                  <a:pt x="216523" y="54490"/>
                </a:lnTo>
                <a:lnTo>
                  <a:pt x="225170" y="81787"/>
                </a:lnTo>
                <a:lnTo>
                  <a:pt x="285648" y="22986"/>
                </a:lnTo>
                <a:close/>
              </a:path>
              <a:path w="294004" h="123189">
                <a:moveTo>
                  <a:pt x="221487" y="22986"/>
                </a:moveTo>
                <a:lnTo>
                  <a:pt x="207909" y="27294"/>
                </a:lnTo>
                <a:lnTo>
                  <a:pt x="216523" y="54490"/>
                </a:lnTo>
                <a:lnTo>
                  <a:pt x="230124" y="50164"/>
                </a:lnTo>
                <a:lnTo>
                  <a:pt x="221487" y="22986"/>
                </a:lnTo>
                <a:close/>
              </a:path>
              <a:path w="294004" h="123189">
                <a:moveTo>
                  <a:pt x="199262" y="0"/>
                </a:moveTo>
                <a:lnTo>
                  <a:pt x="207909" y="27294"/>
                </a:lnTo>
                <a:lnTo>
                  <a:pt x="221487" y="22986"/>
                </a:lnTo>
                <a:lnTo>
                  <a:pt x="285648" y="22986"/>
                </a:lnTo>
                <a:lnTo>
                  <a:pt x="293877" y="14985"/>
                </a:lnTo>
                <a:lnTo>
                  <a:pt x="1992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37733" y="4885054"/>
            <a:ext cx="220979" cy="85725"/>
          </a:xfrm>
          <a:custGeom>
            <a:avLst/>
            <a:gdLst/>
            <a:ahLst/>
            <a:cxnLst/>
            <a:rect l="l" t="t" r="r" b="b"/>
            <a:pathLst>
              <a:path w="220979" h="85725">
                <a:moveTo>
                  <a:pt x="85725" y="0"/>
                </a:moveTo>
                <a:lnTo>
                  <a:pt x="0" y="42799"/>
                </a:lnTo>
                <a:lnTo>
                  <a:pt x="85725" y="85725"/>
                </a:lnTo>
                <a:lnTo>
                  <a:pt x="85725" y="57150"/>
                </a:lnTo>
                <a:lnTo>
                  <a:pt x="71500" y="57150"/>
                </a:lnTo>
                <a:lnTo>
                  <a:pt x="71500" y="28575"/>
                </a:lnTo>
                <a:lnTo>
                  <a:pt x="85725" y="28575"/>
                </a:lnTo>
                <a:lnTo>
                  <a:pt x="85725" y="0"/>
                </a:lnTo>
                <a:close/>
              </a:path>
              <a:path w="220979" h="85725">
                <a:moveTo>
                  <a:pt x="134746" y="0"/>
                </a:moveTo>
                <a:lnTo>
                  <a:pt x="134746" y="85725"/>
                </a:lnTo>
                <a:lnTo>
                  <a:pt x="191812" y="57150"/>
                </a:lnTo>
                <a:lnTo>
                  <a:pt x="148970" y="57150"/>
                </a:lnTo>
                <a:lnTo>
                  <a:pt x="148970" y="28575"/>
                </a:lnTo>
                <a:lnTo>
                  <a:pt x="191981" y="28575"/>
                </a:lnTo>
                <a:lnTo>
                  <a:pt x="134746" y="0"/>
                </a:lnTo>
                <a:close/>
              </a:path>
              <a:path w="220979" h="85725">
                <a:moveTo>
                  <a:pt x="85725" y="28575"/>
                </a:moveTo>
                <a:lnTo>
                  <a:pt x="71500" y="28575"/>
                </a:lnTo>
                <a:lnTo>
                  <a:pt x="71500" y="57150"/>
                </a:lnTo>
                <a:lnTo>
                  <a:pt x="85725" y="57150"/>
                </a:lnTo>
                <a:lnTo>
                  <a:pt x="85725" y="28575"/>
                </a:lnTo>
                <a:close/>
              </a:path>
              <a:path w="220979" h="85725">
                <a:moveTo>
                  <a:pt x="134746" y="28575"/>
                </a:moveTo>
                <a:lnTo>
                  <a:pt x="85725" y="28575"/>
                </a:lnTo>
                <a:lnTo>
                  <a:pt x="85725" y="57150"/>
                </a:lnTo>
                <a:lnTo>
                  <a:pt x="134746" y="57150"/>
                </a:lnTo>
                <a:lnTo>
                  <a:pt x="134746" y="28575"/>
                </a:lnTo>
                <a:close/>
              </a:path>
              <a:path w="220979" h="85725">
                <a:moveTo>
                  <a:pt x="191981" y="28575"/>
                </a:moveTo>
                <a:lnTo>
                  <a:pt x="148970" y="28575"/>
                </a:lnTo>
                <a:lnTo>
                  <a:pt x="148970" y="57150"/>
                </a:lnTo>
                <a:lnTo>
                  <a:pt x="191812" y="57150"/>
                </a:lnTo>
                <a:lnTo>
                  <a:pt x="220471" y="42799"/>
                </a:lnTo>
                <a:lnTo>
                  <a:pt x="191981" y="285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58204" y="5166740"/>
            <a:ext cx="147320" cy="136525"/>
          </a:xfrm>
          <a:custGeom>
            <a:avLst/>
            <a:gdLst/>
            <a:ahLst/>
            <a:cxnLst/>
            <a:rect l="l" t="t" r="r" b="b"/>
            <a:pathLst>
              <a:path w="147320" h="136525">
                <a:moveTo>
                  <a:pt x="33655" y="46608"/>
                </a:moveTo>
                <a:lnTo>
                  <a:pt x="0" y="136397"/>
                </a:lnTo>
                <a:lnTo>
                  <a:pt x="91948" y="109473"/>
                </a:lnTo>
                <a:lnTo>
                  <a:pt x="81584" y="98297"/>
                </a:lnTo>
                <a:lnTo>
                  <a:pt x="62103" y="98297"/>
                </a:lnTo>
                <a:lnTo>
                  <a:pt x="42545" y="77342"/>
                </a:lnTo>
                <a:lnTo>
                  <a:pt x="53084" y="67562"/>
                </a:lnTo>
                <a:lnTo>
                  <a:pt x="33655" y="46608"/>
                </a:lnTo>
                <a:close/>
              </a:path>
              <a:path w="147320" h="136525">
                <a:moveTo>
                  <a:pt x="53084" y="67562"/>
                </a:moveTo>
                <a:lnTo>
                  <a:pt x="42545" y="77342"/>
                </a:lnTo>
                <a:lnTo>
                  <a:pt x="62103" y="98297"/>
                </a:lnTo>
                <a:lnTo>
                  <a:pt x="72560" y="88565"/>
                </a:lnTo>
                <a:lnTo>
                  <a:pt x="53084" y="67562"/>
                </a:lnTo>
                <a:close/>
              </a:path>
              <a:path w="147320" h="136525">
                <a:moveTo>
                  <a:pt x="72560" y="88565"/>
                </a:moveTo>
                <a:lnTo>
                  <a:pt x="62103" y="98297"/>
                </a:lnTo>
                <a:lnTo>
                  <a:pt x="81584" y="98297"/>
                </a:lnTo>
                <a:lnTo>
                  <a:pt x="72560" y="88565"/>
                </a:lnTo>
                <a:close/>
              </a:path>
              <a:path w="147320" h="136525">
                <a:moveTo>
                  <a:pt x="132638" y="38099"/>
                </a:moveTo>
                <a:lnTo>
                  <a:pt x="84836" y="38099"/>
                </a:lnTo>
                <a:lnTo>
                  <a:pt x="104267" y="59054"/>
                </a:lnTo>
                <a:lnTo>
                  <a:pt x="93852" y="68748"/>
                </a:lnTo>
                <a:lnTo>
                  <a:pt x="113284" y="89661"/>
                </a:lnTo>
                <a:lnTo>
                  <a:pt x="132638" y="38099"/>
                </a:lnTo>
                <a:close/>
              </a:path>
              <a:path w="147320" h="136525">
                <a:moveTo>
                  <a:pt x="74385" y="47797"/>
                </a:moveTo>
                <a:lnTo>
                  <a:pt x="53084" y="67562"/>
                </a:lnTo>
                <a:lnTo>
                  <a:pt x="72560" y="88565"/>
                </a:lnTo>
                <a:lnTo>
                  <a:pt x="93852" y="68748"/>
                </a:lnTo>
                <a:lnTo>
                  <a:pt x="74385" y="47797"/>
                </a:lnTo>
                <a:close/>
              </a:path>
              <a:path w="147320" h="136525">
                <a:moveTo>
                  <a:pt x="84836" y="38099"/>
                </a:moveTo>
                <a:lnTo>
                  <a:pt x="74385" y="47797"/>
                </a:lnTo>
                <a:lnTo>
                  <a:pt x="93852" y="68748"/>
                </a:lnTo>
                <a:lnTo>
                  <a:pt x="104267" y="59054"/>
                </a:lnTo>
                <a:lnTo>
                  <a:pt x="84836" y="38099"/>
                </a:lnTo>
                <a:close/>
              </a:path>
              <a:path w="147320" h="136525">
                <a:moveTo>
                  <a:pt x="146939" y="0"/>
                </a:moveTo>
                <a:lnTo>
                  <a:pt x="54991" y="26923"/>
                </a:lnTo>
                <a:lnTo>
                  <a:pt x="74385" y="47797"/>
                </a:lnTo>
                <a:lnTo>
                  <a:pt x="84836" y="38099"/>
                </a:lnTo>
                <a:lnTo>
                  <a:pt x="132638" y="38099"/>
                </a:lnTo>
                <a:lnTo>
                  <a:pt x="1469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08879" y="5697321"/>
            <a:ext cx="1282065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Ве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6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л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spc="-25" dirty="0">
                <a:latin typeface="Times New Roman"/>
                <a:cs typeface="Times New Roman"/>
              </a:rPr>
              <a:t>ж</a:t>
            </a:r>
            <a:r>
              <a:rPr sz="1800" b="1" dirty="0">
                <a:latin typeface="Times New Roman"/>
                <a:cs typeface="Times New Roman"/>
              </a:rPr>
              <a:t>ная  </a:t>
            </a:r>
            <a:r>
              <a:rPr sz="1800" b="1" spc="-5" dirty="0">
                <a:latin typeface="Times New Roman"/>
                <a:cs typeface="Times New Roman"/>
              </a:rPr>
              <a:t>впадина  </a:t>
            </a:r>
            <a:r>
              <a:rPr sz="1800" b="1" spc="-10" dirty="0">
                <a:latin typeface="Times New Roman"/>
                <a:cs typeface="Times New Roman"/>
              </a:rPr>
              <a:t>заполнена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08879" y="6520586"/>
            <a:ext cx="9086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spc="-5" dirty="0">
                <a:latin typeface="Times New Roman"/>
                <a:cs typeface="Times New Roman"/>
              </a:rPr>
              <a:t>бца</a:t>
            </a:r>
            <a:r>
              <a:rPr sz="1800" b="1" spc="-15" dirty="0">
                <a:latin typeface="Times New Roman"/>
                <a:cs typeface="Times New Roman"/>
              </a:rPr>
              <a:t>м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5ACE63C-AB52-4B4C-95DF-878A34EA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68958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493E06D-A978-426B-8B89-B9A8989D5B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Консервативная терапия</a:t>
            </a:r>
          </a:p>
          <a:p>
            <a:pPr marL="411480" lvl="1" indent="0">
              <a:buNone/>
            </a:pPr>
            <a:r>
              <a:rPr lang="ru-RU" dirty="0"/>
              <a:t>При своевременном начале лечения применяется консервативная терапия. Используется специальная индивидуально подобранная шина, позволяющая удерживать ножки ребенка отведенными и согнутыми в тазобедренных и коленных суставах. Своевременное сопоставление головки бедра с вертлужной впадиной создает нормальные условия для правильного развития сустава. Чем раньше начинается лечение, тем лучших результатов удается добиться.</a:t>
            </a:r>
          </a:p>
          <a:p>
            <a:pPr marL="411480" lvl="1" indent="0">
              <a:buNone/>
            </a:pPr>
            <a:r>
              <a:rPr lang="ru-RU" dirty="0"/>
              <a:t>Лучше всего, если лечение начинается в первые дни жизни малыша. Начало лечения дисплазии тазобедренного сустава считается своевременным, если ребенку еще не исполнилось 3 месяца. Во всех остальных случаях лечение принято считать запоздалым.</a:t>
            </a:r>
          </a:p>
        </p:txBody>
      </p:sp>
    </p:spTree>
    <p:extLst>
      <p:ext uri="{BB962C8B-B14F-4D97-AF65-F5344CB8AC3E}">
        <p14:creationId xmlns:p14="http://schemas.microsoft.com/office/powerpoint/2010/main" val="353250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B87FDE-38EB-4611-9257-1222CC2D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868958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8AF9C9-4A8D-4EC1-893B-70465B51D6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ЛФК для устранения контрактуры приводящих мышц бедра в виде ненасильственных движений в тазобедренных суставах (сгибание, разгибание в коленных и тазобедренных суставах под прямым углом, разведение бедер и вращательные движения при </a:t>
            </a:r>
            <a:r>
              <a:rPr lang="ru-RU" dirty="0" err="1"/>
              <a:t>центрации</a:t>
            </a:r>
            <a:r>
              <a:rPr lang="ru-RU" dirty="0"/>
              <a:t> головки во впадине с сочетанием движений в обратном направлении). ЛФК проводят 8—10 раз в сутки по 15—20 упражнений за одно занятие. Легкий массаж мышц спины, ягодиц и задней поверхности бедер также выполняют ежедневно.</a:t>
            </a:r>
          </a:p>
        </p:txBody>
      </p:sp>
    </p:spTree>
    <p:extLst>
      <p:ext uri="{BB962C8B-B14F-4D97-AF65-F5344CB8AC3E}">
        <p14:creationId xmlns:p14="http://schemas.microsoft.com/office/powerpoint/2010/main" val="30916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88549A-DA63-48BE-B3BE-9CEF0022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940966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23F057F-A3D3-424A-9F76-6E6311F46E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536192"/>
            <a:ext cx="4007296" cy="520517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Важнейшим элементом лечения является широкое пеленание с разведением ножек с помощью пеленки, затем — на подушке </a:t>
            </a:r>
            <a:r>
              <a:rPr lang="ru-RU" dirty="0" err="1"/>
              <a:t>Фрейка</a:t>
            </a:r>
            <a:r>
              <a:rPr lang="ru-RU" dirty="0"/>
              <a:t>. У детей с неустойчивым бедром при начальных изменениях тазобедренного сустава до 4-месячного возраста лечение проводят на отводящей шине </a:t>
            </a:r>
            <a:r>
              <a:rPr lang="ru-RU" dirty="0" err="1"/>
              <a:t>Кошля</a:t>
            </a:r>
            <a:r>
              <a:rPr lang="ru-RU" dirty="0"/>
              <a:t> или с применением подушки </a:t>
            </a:r>
            <a:r>
              <a:rPr lang="ru-RU" dirty="0" err="1"/>
              <a:t>Фрейка</a:t>
            </a:r>
            <a:r>
              <a:rPr lang="ru-RU" dirty="0"/>
              <a:t> (рис. 2, а) или ЦИТО (рис. 3, б). Они позволяют ногам ребенка постоянно находиться в положении отведения и сгибания в тазобедренных суставах. При этом головка центрируется в вертлужной впадине и сустав развивается правильно.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F461499-96A9-4D2A-A81C-878ADDB5434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24875"/>
            <a:ext cx="4554833" cy="2713905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C651B53-EDD4-447C-A90A-F577C2A76FF9}"/>
              </a:ext>
            </a:extLst>
          </p:cNvPr>
          <p:cNvSpPr txBox="1"/>
          <p:nvPr/>
        </p:nvSpPr>
        <p:spPr>
          <a:xfrm>
            <a:off x="3923928" y="1124744"/>
            <a:ext cx="455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Подушка </a:t>
            </a:r>
            <a:r>
              <a:rPr lang="ru-RU" sz="1600" dirty="0" err="1"/>
              <a:t>Фрейка</a:t>
            </a:r>
            <a:r>
              <a:rPr lang="ru-RU" sz="1600" dirty="0"/>
              <a:t> (а) и отводящая шина ЦИТО (б)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690D2B-C2EF-4497-8D29-68E01876AC5C}"/>
              </a:ext>
            </a:extLst>
          </p:cNvPr>
          <p:cNvSpPr txBox="1"/>
          <p:nvPr/>
        </p:nvSpPr>
        <p:spPr>
          <a:xfrm>
            <a:off x="4932040" y="4133389"/>
            <a:ext cx="34496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/>
              <a:t>Обеспечивают положение Лоренц 1 – </a:t>
            </a:r>
          </a:p>
          <a:p>
            <a:pPr algn="r"/>
            <a:r>
              <a:rPr lang="ru-RU" sz="1400" dirty="0"/>
              <a:t>ноги согнуты в коленных и тазобедренных</a:t>
            </a:r>
          </a:p>
          <a:p>
            <a:pPr algn="r"/>
            <a:r>
              <a:rPr lang="ru-RU" sz="1400" dirty="0"/>
              <a:t>суставах под прямым углом и разведены</a:t>
            </a:r>
          </a:p>
          <a:p>
            <a:pPr algn="r"/>
            <a:r>
              <a:rPr lang="ru-RU" sz="1400" dirty="0"/>
              <a:t>в стороны до касания плоскости, на</a:t>
            </a:r>
          </a:p>
          <a:p>
            <a:pPr algn="r"/>
            <a:r>
              <a:rPr lang="ru-RU" sz="1400" dirty="0"/>
              <a:t>которой лежит ребёнок (поза лягушки).</a:t>
            </a:r>
          </a:p>
        </p:txBody>
      </p:sp>
    </p:spTree>
    <p:extLst>
      <p:ext uri="{BB962C8B-B14F-4D97-AF65-F5344CB8AC3E}">
        <p14:creationId xmlns:p14="http://schemas.microsoft.com/office/powerpoint/2010/main" val="168886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2FC6E94-0641-4427-8744-15E70CC42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56616"/>
            <a:ext cx="4928085" cy="3699263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3C04754-626E-4F57-86A0-55324633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868958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="" xmlns:a16="http://schemas.microsoft.com/office/drawing/2014/main" id="{90DAA297-0B5E-4842-B407-A2977FB819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36192"/>
            <a:ext cx="3707904" cy="45902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Шина </a:t>
            </a:r>
            <a:r>
              <a:rPr lang="ru-RU" dirty="0" err="1"/>
              <a:t>Кошля</a:t>
            </a:r>
            <a:r>
              <a:rPr lang="ru-RU" dirty="0"/>
              <a:t> состоит из двух металлических </a:t>
            </a:r>
            <a:r>
              <a:rPr lang="ru-RU" dirty="0" err="1"/>
              <a:t>полудуг</a:t>
            </a:r>
            <a:r>
              <a:rPr lang="ru-RU" dirty="0"/>
              <a:t>, которые соединены телескопической муфтой для их раздвижения. Конструкция в виде распорки при дисплазии необходима для растягивания приводящих мышц, вправления и удержания бедра в физиологически правильном положении.</a:t>
            </a:r>
          </a:p>
          <a:p>
            <a:endParaRPr lang="ru-RU" dirty="0"/>
          </a:p>
          <a:p>
            <a:r>
              <a:rPr lang="ru-RU" dirty="0"/>
              <a:t>Шина </a:t>
            </a:r>
            <a:r>
              <a:rPr lang="ru-RU" dirty="0" err="1"/>
              <a:t>Кошля</a:t>
            </a:r>
            <a:r>
              <a:rPr lang="ru-RU" dirty="0"/>
              <a:t> сохраняет подвижность коленного и тазобедренного сустава во фронтальной плоскости. Устройство назначают детям неонатального (до 28 дней) и грудного (до 1 года) возраста.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9D4583B8-D00C-4C79-A445-256777A4C72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319"/>
            <a:ext cx="2159670" cy="2824637"/>
          </a:xfrm>
        </p:spPr>
      </p:pic>
    </p:spTree>
    <p:extLst>
      <p:ext uri="{BB962C8B-B14F-4D97-AF65-F5344CB8AC3E}">
        <p14:creationId xmlns:p14="http://schemas.microsoft.com/office/powerpoint/2010/main" val="295205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897688" cy="79208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992888" cy="5328592"/>
          </a:xfrm>
        </p:spPr>
        <p:txBody>
          <a:bodyPr>
            <a:normAutofit/>
          </a:bodyPr>
          <a:lstStyle/>
          <a:p>
            <a:r>
              <a:rPr lang="ru-RU" dirty="0"/>
              <a:t>врожденное нарушение развития </a:t>
            </a:r>
            <a:r>
              <a:rPr lang="ru-RU" dirty="0" smtClean="0"/>
              <a:t>костно-хрящевых</a:t>
            </a:r>
            <a:r>
              <a:rPr lang="ru-RU" dirty="0"/>
              <a:t>, связочно-капсульных и мышечных структур тазобедренного сустава, приводящее к стойкому смещению( подвывиху, вывиху) суставных концов костей, образующих этот состав.</a:t>
            </a:r>
          </a:p>
          <a:p>
            <a:endParaRPr lang="ru-RU" dirty="0"/>
          </a:p>
        </p:txBody>
      </p:sp>
      <p:pic>
        <p:nvPicPr>
          <p:cNvPr id="5" name="Рисунок 4" descr="vyvih-bedra-u-novorozhdenny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924944"/>
            <a:ext cx="5724128" cy="375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4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C5B9C7-8231-4C96-93D9-29DBAA2C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868958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74A5CB-7372-49AA-A935-66FF877E6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Стремена Павлика - конструкция состоит из тканевого грудного бандажа, подколенных и плечевых ремешков, имеет размерно-возрастной ряд.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CE0612E-89B1-4B5B-B414-B1EB529E47D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3657600" cy="3657600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5A0AB03-DB29-4EF5-910F-7570268DDC1A}"/>
              </a:ext>
            </a:extLst>
          </p:cNvPr>
          <p:cNvSpPr txBox="1"/>
          <p:nvPr/>
        </p:nvSpPr>
        <p:spPr>
          <a:xfrm>
            <a:off x="4355976" y="4869160"/>
            <a:ext cx="4215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Обеспечивает положения Лоренц 1, Лоренц 2</a:t>
            </a:r>
          </a:p>
        </p:txBody>
      </p:sp>
    </p:spTree>
    <p:extLst>
      <p:ext uri="{BB962C8B-B14F-4D97-AF65-F5344CB8AC3E}">
        <p14:creationId xmlns:p14="http://schemas.microsoft.com/office/powerpoint/2010/main" val="325581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F8268F8-0935-45E2-B632-AC3DBECF38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81" y="3885481"/>
            <a:ext cx="2972519" cy="29725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982B2-3D10-4A35-A271-2F3DBA4C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620000" cy="923527"/>
          </a:xfrm>
        </p:spPr>
        <p:txBody>
          <a:bodyPr/>
          <a:lstStyle/>
          <a:p>
            <a:pPr algn="ctr"/>
            <a:r>
              <a:rPr lang="ru-RU" dirty="0"/>
              <a:t>Шина </a:t>
            </a:r>
            <a:r>
              <a:rPr lang="ru-RU" dirty="0" err="1"/>
              <a:t>Виленского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9ABE65-70AC-4EC5-BFC5-13759FA3F7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3657600" cy="5085216"/>
          </a:xfrm>
        </p:spPr>
        <p:txBody>
          <a:bodyPr>
            <a:normAutofit fontScale="92500"/>
          </a:bodyPr>
          <a:lstStyle/>
          <a:p>
            <a:r>
              <a:rPr lang="ru-RU" dirty="0"/>
              <a:t>Вариант телескопической распорки. Концы распорки крепятся к широким манжетам, надеваемым на бёдра ребёнка. Рассчитана на детей возрастом от 2 недель до 3 лет (чаще до 1 года).</a:t>
            </a:r>
          </a:p>
          <a:p>
            <a:endParaRPr lang="ru-RU" dirty="0"/>
          </a:p>
          <a:p>
            <a:r>
              <a:rPr lang="ru-RU" dirty="0"/>
              <a:t>Обеспечивает положение Лоренц 3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="" xmlns:a16="http://schemas.microsoft.com/office/drawing/2014/main" id="{B14B7F55-5B09-4908-A426-160AEA3E371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3688758" cy="2766569"/>
          </a:xfrm>
        </p:spPr>
      </p:pic>
    </p:spTree>
    <p:extLst>
      <p:ext uri="{BB962C8B-B14F-4D97-AF65-F5344CB8AC3E}">
        <p14:creationId xmlns:p14="http://schemas.microsoft.com/office/powerpoint/2010/main" val="2672307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CAE19D4-2A26-45C1-9895-78FB71BD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940966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A0A239C-0EBE-492E-B818-EF742BDAB1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возрасте 4 мес. после рентгенографии обоих тазобедренных суставов окончательно устанавливают диагноз, и специалист-ортопед определяет тактику дальнейшего лечения, давая соответствующие рекомендации.</a:t>
            </a:r>
          </a:p>
          <a:p>
            <a:endParaRPr lang="ru-RU" dirty="0"/>
          </a:p>
          <a:p>
            <a:r>
              <a:rPr lang="ru-RU" dirty="0"/>
              <a:t>Обычно лечение на шине продолжают еще 4—6 </a:t>
            </a:r>
            <a:r>
              <a:rPr lang="ru-RU" dirty="0" err="1"/>
              <a:t>мес</a:t>
            </a:r>
            <a:r>
              <a:rPr lang="ru-RU" dirty="0"/>
              <a:t>, ребенку не разрешают ходить до 1 года, а наблюдение ортопедом длится до 5 лет при благоприятном исходе лечения дисплазии тазобедренного сустава</a:t>
            </a:r>
          </a:p>
        </p:txBody>
      </p:sp>
    </p:spTree>
    <p:extLst>
      <p:ext uri="{BB962C8B-B14F-4D97-AF65-F5344CB8AC3E}">
        <p14:creationId xmlns:p14="http://schemas.microsoft.com/office/powerpoint/2010/main" val="427471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/>
              <a:t>Оперативное лечение врожденного вывиха бедра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124744"/>
            <a:ext cx="4176464" cy="5328592"/>
          </a:xfrm>
          <a:ln/>
        </p:spPr>
        <p:txBody>
          <a:bodyPr>
            <a:normAutofit/>
          </a:bodyPr>
          <a:lstStyle/>
          <a:p>
            <a:pPr marL="609600" indent="-609600" algn="l">
              <a:lnSpc>
                <a:spcPct val="80000"/>
              </a:lnSpc>
            </a:pPr>
            <a:r>
              <a:rPr lang="ru-RU" sz="2400" dirty="0"/>
              <a:t>1.Открытое вправление вывиха головки бедра (старше 1-2 лет)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2400" dirty="0"/>
              <a:t>2. Открытое вправление вывиха головки бедра с артропластикой по методу Колонна (старше 3 лет)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2400" dirty="0"/>
              <a:t>3. Остеотомии бедра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2400" dirty="0"/>
              <a:t>4. Остеотомии таза</a:t>
            </a:r>
          </a:p>
          <a:p>
            <a:pPr marL="609600" indent="-609600" algn="l">
              <a:lnSpc>
                <a:spcPct val="80000"/>
              </a:lnSpc>
            </a:pPr>
            <a:r>
              <a:rPr lang="ru-RU" sz="2400" dirty="0"/>
              <a:t>5. </a:t>
            </a:r>
            <a:r>
              <a:rPr lang="ru-RU" sz="2400" dirty="0" err="1"/>
              <a:t>Ацетабулопластика</a:t>
            </a:r>
            <a:endParaRPr lang="ru-RU" sz="2400" dirty="0"/>
          </a:p>
        </p:txBody>
      </p:sp>
      <p:pic>
        <p:nvPicPr>
          <p:cNvPr id="140292" name="Picture 4" descr="Кло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1992313" cy="2152650"/>
          </a:xfrm>
          <a:prstGeom prst="rect">
            <a:avLst/>
          </a:prstGeom>
          <a:noFill/>
        </p:spPr>
      </p:pic>
      <p:pic>
        <p:nvPicPr>
          <p:cNvPr id="140293" name="Picture 5" descr="Остеотомия бедра"/>
          <p:cNvPicPr>
            <a:picLocks noChangeAspect="1" noChangeArrowheads="1"/>
          </p:cNvPicPr>
          <p:nvPr/>
        </p:nvPicPr>
        <p:blipFill>
          <a:blip r:embed="rId3" cstate="print"/>
          <a:srcRect b="8513"/>
          <a:stretch>
            <a:fillRect/>
          </a:stretch>
        </p:blipFill>
        <p:spPr bwMode="auto">
          <a:xfrm>
            <a:off x="4732337" y="3717032"/>
            <a:ext cx="4411663" cy="2627312"/>
          </a:xfrm>
          <a:prstGeom prst="rect">
            <a:avLst/>
          </a:prstGeom>
          <a:noFill/>
        </p:spPr>
      </p:pic>
      <p:pic>
        <p:nvPicPr>
          <p:cNvPr id="140294" name="Picture 6" descr="Хиа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08720"/>
            <a:ext cx="1746250" cy="2152650"/>
          </a:xfrm>
          <a:prstGeom prst="rect">
            <a:avLst/>
          </a:prstGeom>
          <a:noFill/>
        </p:spPr>
      </p:pic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499992" y="3068960"/>
            <a:ext cx="1921446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Артропластика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7151687" y="3068960"/>
            <a:ext cx="1992313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800" b="1" dirty="0">
                <a:solidFill>
                  <a:schemeClr val="tx2"/>
                </a:solidFill>
              </a:rPr>
              <a:t>Остеотомия таза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5341938" y="6343650"/>
            <a:ext cx="2289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1800" b="1">
                <a:solidFill>
                  <a:schemeClr val="tx2"/>
                </a:solidFill>
              </a:rPr>
              <a:t>Остеотомия  бедра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utoUpdateAnimBg="0"/>
      <p:bldP spid="140291" grpId="0" animBg="1" autoUpdateAnimBg="0"/>
      <p:bldP spid="140295" grpId="0" autoUpdateAnimBg="0"/>
      <p:bldP spid="140296" grpId="0" autoUpdateAnimBg="0"/>
      <p:bldP spid="14029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Профилактика врожденного вывиха бедра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7772400" cy="1909192"/>
          </a:xfrm>
          <a:ln/>
        </p:spPr>
        <p:txBody>
          <a:bodyPr>
            <a:normAutofit fontScale="92500" lnSpcReduction="20000"/>
          </a:bodyPr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Свободное пеленание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После рождения ребенка производить систематические </a:t>
            </a:r>
            <a:r>
              <a:rPr lang="ru-RU" dirty="0" err="1"/>
              <a:t>абдукционно-круговые</a:t>
            </a:r>
            <a:r>
              <a:rPr lang="ru-RU" dirty="0"/>
              <a:t> движения в тазобедренных суставах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Лечебная гимнастика, массаж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ru-RU" dirty="0"/>
              <a:t>Система обязательного двойного обследования (в родильном доме и в 3-месячном возрасте)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endParaRPr lang="ru-RU" dirty="0"/>
          </a:p>
        </p:txBody>
      </p:sp>
      <p:pic>
        <p:nvPicPr>
          <p:cNvPr id="4" name="Рисунок 3" descr="admin-aj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343728"/>
            <a:ext cx="5292080" cy="351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4" name="Содержимое 3" descr="displaziya_750x5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5307" y="1447800"/>
            <a:ext cx="6090586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 данным международных исследователей этой врожденной патологией страдает 1 из 7000 новорожденных. Заболевание поражает девочек примерно в 6 раз чаще, чем мальчиков. Одностороннее поражение встречается 1,5-2 раза чаще двустороннего. Не диагностированный в грудном возрасте вывих бедра проявляется хромотой ребенка при первых попытка самостоятельной ходьбы. Наиболее эффективно консервативное лечение врожденного вывиха бедра у детей первых 3-4-х месяцев жизни. При его неэффективности или запоздалой диагностике патологии проводится оперативное лечение. Отсутствие своевременного лечения врожденного вывиха бедра приводит к постепенному развитию </a:t>
            </a:r>
            <a:r>
              <a:rPr lang="ru-RU" dirty="0" err="1" smtClean="0"/>
              <a:t>коксартроза</a:t>
            </a:r>
            <a:r>
              <a:rPr lang="ru-RU" dirty="0" smtClean="0"/>
              <a:t> и </a:t>
            </a:r>
            <a:r>
              <a:rPr lang="ru-RU" dirty="0" err="1" smtClean="0"/>
              <a:t>инвалидизации</a:t>
            </a:r>
            <a:r>
              <a:rPr lang="ru-RU" dirty="0" smtClean="0"/>
              <a:t> больного.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4901"/>
            <a:ext cx="3888432" cy="240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980728"/>
            <a:ext cx="2552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4440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Факторы риска тазобедренной дисплазии: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620000" cy="4800600"/>
          </a:xfrm>
        </p:spPr>
        <p:txBody>
          <a:bodyPr>
            <a:normAutofit/>
          </a:bodyPr>
          <a:lstStyle/>
          <a:p>
            <a:pPr fontAlgn="base">
              <a:buFont typeface="Arial"/>
              <a:buChar char="•"/>
            </a:pPr>
            <a:r>
              <a:rPr lang="ru-RU" sz="2000" dirty="0"/>
              <a:t>тазовое </a:t>
            </a:r>
            <a:r>
              <a:rPr lang="ru-RU" sz="2000" dirty="0" err="1"/>
              <a:t>предлежание</a:t>
            </a:r>
            <a:r>
              <a:rPr lang="ru-RU" sz="2000" dirty="0"/>
              <a:t> плода в матке;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крупные размеры плода;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отягощенный семейный анамнез (присутствие данного заболевания у одного из членов семьи);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токсикоз во время беременности у матери;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молодой возраст матери (менее 18 лет);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задержка внутриутробного развития плода;</a:t>
            </a:r>
          </a:p>
          <a:p>
            <a:pPr fontAlgn="base">
              <a:buFont typeface="Arial"/>
              <a:buChar char="•"/>
            </a:pPr>
            <a:r>
              <a:rPr lang="ru-RU" sz="2000" dirty="0"/>
              <a:t>гормональные заболевания у матери во время беременности.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3131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53672" cy="76470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Патогенез.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7969696" cy="5564088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/>
              <a:t>Врожденного вывиха связан с предшествующим </a:t>
            </a:r>
            <a:r>
              <a:rPr lang="ru-RU" sz="2000" dirty="0" smtClean="0"/>
              <a:t>подвывихом</a:t>
            </a:r>
            <a:r>
              <a:rPr lang="ru-RU" sz="2000" dirty="0"/>
              <a:t>, неустойчивостью бедра (или дисплазией). Последняя характеризуется гипоплазией вертлужной впадины плода, ее уплощением, развитие головки бедренной кости замедляется, верхний конец бедренной кости поворачивается кпереди (</a:t>
            </a:r>
            <a:r>
              <a:rPr lang="ru-RU" sz="2000" dirty="0" err="1"/>
              <a:t>антеторсия</a:t>
            </a:r>
            <a:r>
              <a:rPr lang="ru-RU" dirty="0" smtClean="0"/>
              <a:t>);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692353" cy="375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1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одновременно </a:t>
            </a:r>
            <a:r>
              <a:rPr lang="ru-RU" sz="2400" dirty="0"/>
              <a:t>замедляется развитие нервно-мышечного и </a:t>
            </a:r>
            <a:r>
              <a:rPr lang="ru-RU" sz="2400" dirty="0" err="1"/>
              <a:t>сумочно-связочного</a:t>
            </a:r>
            <a:r>
              <a:rPr lang="ru-RU" sz="2400" dirty="0"/>
              <a:t> аппарата. Если после рождения у ребенка определяется дисплазия бедренной кости или ее подвывих, то с ростом ребенка и при отсутствии раннего неоперативного лечения к времени начала ходьбы развива­ется врожденный вывих бедра.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4752528" cy="380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3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244408" cy="5904655"/>
          </a:xfrm>
        </p:spPr>
        <p:txBody>
          <a:bodyPr>
            <a:normAutofit fontScale="85000" lnSpcReduction="20000"/>
          </a:bodyPr>
          <a:lstStyle/>
          <a:p>
            <a:pPr lvl="0" fontAlgn="base">
              <a:lnSpc>
                <a:spcPct val="120000"/>
              </a:lnSpc>
              <a:buClr>
                <a:srgbClr val="FF388C"/>
              </a:buClr>
            </a:pPr>
            <a:r>
              <a:rPr lang="ru-RU" b="1" u="sng" dirty="0"/>
              <a:t>Дисплазия тазобедренного сустава</a:t>
            </a:r>
            <a:r>
              <a:rPr lang="ru-RU" dirty="0"/>
              <a:t>. Суставная впадина, головка и шейка бедра изменены. Нормальное соотношение суставных поверхностей сохраняется.</a:t>
            </a:r>
          </a:p>
          <a:p>
            <a:pPr>
              <a:lnSpc>
                <a:spcPct val="120000"/>
              </a:lnSpc>
            </a:pPr>
            <a:r>
              <a:rPr lang="ru-RU" b="1" u="sng" dirty="0" err="1"/>
              <a:t>Предвывих</a:t>
            </a:r>
            <a:r>
              <a:rPr lang="ru-RU" dirty="0"/>
              <a:t> - сохранением соотношений голов­ки бедренной кости и вертлужной впадины, однако дисплазия </a:t>
            </a:r>
            <a:r>
              <a:rPr lang="ru-RU" dirty="0" err="1"/>
              <a:t>связочно</a:t>
            </a:r>
            <a:r>
              <a:rPr lang="ru-RU" dirty="0"/>
              <a:t>-капсульных структур сустава способствует </a:t>
            </a:r>
            <a:r>
              <a:rPr lang="ru-RU" dirty="0" err="1"/>
              <a:t>вывихиванию</a:t>
            </a:r>
            <a:r>
              <a:rPr lang="ru-RU" dirty="0"/>
              <a:t> головки бедренной кости из вертлужной впадины с последующим ее легким вправлением. </a:t>
            </a:r>
          </a:p>
          <a:p>
            <a:pPr>
              <a:lnSpc>
                <a:spcPct val="120000"/>
              </a:lnSpc>
            </a:pPr>
            <a:r>
              <a:rPr lang="ru-RU" b="1" u="sng" dirty="0"/>
              <a:t>Подвывих</a:t>
            </a:r>
            <a:r>
              <a:rPr lang="ru-RU" u="sng" dirty="0"/>
              <a:t> </a:t>
            </a:r>
            <a:r>
              <a:rPr lang="ru-RU" dirty="0"/>
              <a:t>характеризуется смещением головки бедренной кости вверх, не выходя за пределы вертлужной впадины, при этом верт­лужная впадина уплощена и вытянута. </a:t>
            </a:r>
          </a:p>
          <a:p>
            <a:pPr>
              <a:lnSpc>
                <a:spcPct val="120000"/>
              </a:lnSpc>
            </a:pPr>
            <a:r>
              <a:rPr lang="ru-RU" b="1" u="sng" dirty="0"/>
              <a:t>Вывих</a:t>
            </a:r>
            <a:r>
              <a:rPr lang="ru-RU" dirty="0"/>
              <a:t> сопровождается растяжением </a:t>
            </a:r>
            <a:r>
              <a:rPr lang="ru-RU" dirty="0" err="1"/>
              <a:t>связочно</a:t>
            </a:r>
            <a:r>
              <a:rPr lang="ru-RU" dirty="0"/>
              <a:t>-капсульных струк­тур сустава с уплощением вертлужной впадины и смещением головки бедренной кости за пределы вертлужной впадины.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0"/>
            <a:ext cx="7825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284984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352928" cy="42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0"/>
            <a:ext cx="7825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/>
              <a:t>Классификация</a:t>
            </a:r>
          </a:p>
        </p:txBody>
      </p:sp>
    </p:spTree>
    <p:extLst>
      <p:ext uri="{BB962C8B-B14F-4D97-AF65-F5344CB8AC3E}">
        <p14:creationId xmlns:p14="http://schemas.microsoft.com/office/powerpoint/2010/main" val="31687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79D78F-1565-4F15-8C6E-ED8B79C86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940966"/>
          </a:xfrm>
        </p:spPr>
        <p:txBody>
          <a:bodyPr/>
          <a:lstStyle/>
          <a:p>
            <a:pPr algn="ctr"/>
            <a:r>
              <a:rPr lang="ru-RU" dirty="0"/>
              <a:t>Симптомы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FD7377-1ABA-4CA4-947E-EFAD881A4E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4968552" cy="5400600"/>
          </a:xfrm>
        </p:spPr>
        <p:txBody>
          <a:bodyPr>
            <a:normAutofit fontScale="92500"/>
          </a:bodyPr>
          <a:lstStyle/>
          <a:p>
            <a:r>
              <a:rPr lang="ru-RU" sz="1600" b="1" dirty="0"/>
              <a:t>Симптом щелчка (симптом Маркса-</a:t>
            </a:r>
            <a:r>
              <a:rPr lang="ru-RU" sz="1600" b="1" dirty="0" err="1"/>
              <a:t>Ортолани</a:t>
            </a:r>
            <a:r>
              <a:rPr lang="ru-RU" sz="1600" b="1" dirty="0"/>
              <a:t>)</a:t>
            </a:r>
          </a:p>
          <a:p>
            <a:pPr marL="411480" lvl="1" indent="0">
              <a:buNone/>
            </a:pPr>
            <a:r>
              <a:rPr lang="ru-RU" sz="1600" dirty="0"/>
              <a:t>Выявляется только у детей в возрасте до 2-3 месяцев. Малыша укладывают на спину, его ножки сгибают, а затем аккуратно сводят и разводят. При нестабильном тазобедренном суставе происходит </a:t>
            </a:r>
            <a:r>
              <a:rPr lang="ru-RU" sz="1600" dirty="0" err="1"/>
              <a:t>вывихивание</a:t>
            </a:r>
            <a:r>
              <a:rPr lang="ru-RU" sz="1600" dirty="0"/>
              <a:t> и вправление бедра, сопровождающееся характерным щелчком</a:t>
            </a:r>
          </a:p>
          <a:p>
            <a:pPr marL="411480" lvl="1" indent="0">
              <a:buNone/>
            </a:pPr>
            <a:endParaRPr lang="ru-RU" sz="1600" dirty="0"/>
          </a:p>
          <a:p>
            <a:r>
              <a:rPr lang="ru-RU" sz="1600" b="1" dirty="0"/>
              <a:t>Ограничение отведения</a:t>
            </a:r>
          </a:p>
          <a:p>
            <a:pPr marL="411480" lvl="1" indent="0">
              <a:buNone/>
            </a:pPr>
            <a:r>
              <a:rPr lang="ru-RU" sz="1600" dirty="0"/>
              <a:t>Выявляется у детей до года. Ребенка укладывают на спину, его ножки сгибают, а затем без усилия разводят в стороны. У здорового ребенка угол отведения бедра равняется 80–90°. Ограничение отведения может свидетельствовать о дисплазии тазобедренного сустава.</a:t>
            </a:r>
          </a:p>
          <a:p>
            <a:pPr marL="411480" lvl="1" indent="0">
              <a:buNone/>
            </a:pPr>
            <a:r>
              <a:rPr lang="ru-RU" sz="1600" dirty="0"/>
              <a:t>Следует учитывать, что в некоторых случаях ограничение отведения обусловлено естественным повышением мышечного тонуса у здорового ребенка. В этой связи большее диагностическое значение имеет одностороннее ограничение отведения бедер, которое не может быть связано с изменением тонуса мышц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E09DF31-A822-4B5C-B678-501B0C491E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1" y="2672916"/>
            <a:ext cx="32403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1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327</TotalTime>
  <Words>1342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Справедливость</vt:lpstr>
      <vt:lpstr>  Врожденный вывих бедра      (дисплазия тазобедренного сустава) </vt:lpstr>
      <vt:lpstr>Определение</vt:lpstr>
      <vt:lpstr>Презентация PowerPoint</vt:lpstr>
      <vt:lpstr>Факторы риска тазобедренной дисплазии:</vt:lpstr>
      <vt:lpstr>Патогенез.</vt:lpstr>
      <vt:lpstr>Презентация PowerPoint</vt:lpstr>
      <vt:lpstr>Презентация PowerPoint</vt:lpstr>
      <vt:lpstr>Презентация PowerPoint</vt:lpstr>
      <vt:lpstr>Симптомы</vt:lpstr>
      <vt:lpstr>Симптомы</vt:lpstr>
      <vt:lpstr>Симптомы</vt:lpstr>
      <vt:lpstr>Диагностика</vt:lpstr>
      <vt:lpstr>Презентация PowerPoint</vt:lpstr>
      <vt:lpstr>РЕНТГЕНОГРАФИЯ И КОМПЬЮТЕРНО ТОМОГРАФИЧЕСКОЕ ИССЛЕДОВАНИЕ</vt:lpstr>
      <vt:lpstr>КОМПЬЮТЕРНАЯ ТОМОГРАФИЯ  С  кОНТРАСТИРОВАНИЕМ</vt:lpstr>
      <vt:lpstr>Лечение</vt:lpstr>
      <vt:lpstr>Лечение</vt:lpstr>
      <vt:lpstr>Лечение</vt:lpstr>
      <vt:lpstr>Лечение</vt:lpstr>
      <vt:lpstr>Лечение</vt:lpstr>
      <vt:lpstr>Шина Виленского</vt:lpstr>
      <vt:lpstr>Лечение</vt:lpstr>
      <vt:lpstr>Оперативное лечение врожденного вывиха бедра</vt:lpstr>
      <vt:lpstr>Профилактика врожденного вывиха бедра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Врожденный вывих бедра</dc:title>
  <dc:creator>1</dc:creator>
  <cp:lastModifiedBy>Windows User</cp:lastModifiedBy>
  <cp:revision>31</cp:revision>
  <dcterms:created xsi:type="dcterms:W3CDTF">2017-12-05T06:35:43Z</dcterms:created>
  <dcterms:modified xsi:type="dcterms:W3CDTF">2019-04-04T12:46:02Z</dcterms:modified>
</cp:coreProperties>
</file>