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2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9652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761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978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497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13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34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2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97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53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5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5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2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8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89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72FE-67BE-4747-98BF-0743B7001A5A}" type="datetimeFigureOut">
              <a:rPr lang="ru-RU" smtClean="0"/>
              <a:t>25.12.2021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51F0AD-4B2C-44A2-8383-2748A359C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2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474" y="3027989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dirty="0"/>
              <a:t>ТРЕНДЫ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ПРОГНОЗЫ РАЗВИТИЯ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МЕДИЦИНСКИХ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ИНФОРМАЦИОННЫХ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СИСТЕМ В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7178" y="4674291"/>
            <a:ext cx="2815014" cy="670793"/>
          </a:xfrm>
        </p:spPr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Тепляшин</a:t>
            </a:r>
            <a:r>
              <a:rPr lang="ru-RU" dirty="0" smtClean="0"/>
              <a:t> В.В. 112 </a:t>
            </a:r>
            <a:r>
              <a:rPr lang="ru-RU" dirty="0" err="1" smtClean="0"/>
              <a:t>леч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253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ЦЕНТРАЛИЗАЦИЯ СИСТЕМ И ОБЛАКА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1229"/>
            <a:ext cx="8596668" cy="4520133"/>
          </a:xfrm>
        </p:spPr>
        <p:txBody>
          <a:bodyPr>
            <a:normAutofit fontScale="92500"/>
          </a:bodyPr>
          <a:lstStyle/>
          <a:p>
            <a:r>
              <a:rPr lang="ru-RU" dirty="0"/>
              <a:t>По нашему мнению, определяющими факторами скорости перехода в облако будут </a:t>
            </a:r>
            <a:r>
              <a:rPr lang="ru-RU" dirty="0" smtClean="0"/>
              <a:t>следующие</a:t>
            </a:r>
            <a:r>
              <a:rPr lang="ru-RU" dirty="0"/>
              <a:t>: скорость фактического доступа до облаков и центров обработки данных (</a:t>
            </a:r>
            <a:r>
              <a:rPr lang="ru-RU" dirty="0" err="1"/>
              <a:t>ping</a:t>
            </a:r>
            <a:r>
              <a:rPr lang="ru-RU" dirty="0"/>
              <a:t>) и </a:t>
            </a:r>
            <a:r>
              <a:rPr lang="ru-RU" dirty="0" smtClean="0"/>
              <a:t>качество </a:t>
            </a:r>
            <a:r>
              <a:rPr lang="ru-RU" dirty="0"/>
              <a:t>связи, цена хранения информации и цена за аренду процессорных мощностей на </a:t>
            </a:r>
            <a:r>
              <a:rPr lang="ru-RU" dirty="0" smtClean="0"/>
              <a:t>рынке хранения </a:t>
            </a:r>
            <a:r>
              <a:rPr lang="ru-RU" dirty="0"/>
              <a:t>и обработки данных. Чем быстрее телеком-операторы будут расширять </a:t>
            </a:r>
            <a:r>
              <a:rPr lang="ru-RU" dirty="0" smtClean="0"/>
              <a:t>региональное </a:t>
            </a:r>
            <a:r>
              <a:rPr lang="ru-RU" dirty="0"/>
              <a:t>покрытие высокоскоростным доступом в Интернет, чем быстрее они будут </a:t>
            </a:r>
            <a:r>
              <a:rPr lang="ru-RU" dirty="0" smtClean="0"/>
              <a:t>внедрять новые </a:t>
            </a:r>
            <a:r>
              <a:rPr lang="ru-RU" dirty="0"/>
              <a:t>технологии оптической коммутации, чем быстрее будет внедряться технология </a:t>
            </a:r>
            <a:r>
              <a:rPr lang="ru-RU" dirty="0" smtClean="0"/>
              <a:t>5G в </a:t>
            </a:r>
            <a:r>
              <a:rPr lang="ru-RU" dirty="0"/>
              <a:t>мобильную связь и расширяться ее зона покрытия, чем быстрее будут развернуты </a:t>
            </a:r>
            <a:r>
              <a:rPr lang="ru-RU" dirty="0" smtClean="0"/>
              <a:t>низкоорбитальные </a:t>
            </a:r>
            <a:r>
              <a:rPr lang="ru-RU" dirty="0"/>
              <a:t>спутниковые проекты широкополосного доступа в Интернет, чем </a:t>
            </a:r>
            <a:r>
              <a:rPr lang="ru-RU" dirty="0" smtClean="0"/>
              <a:t>больше и </a:t>
            </a:r>
            <a:r>
              <a:rPr lang="ru-RU" dirty="0"/>
              <a:t>дешевле будут предоставлять услуги центры обработки данных – тем быстрее будет </a:t>
            </a:r>
            <a:r>
              <a:rPr lang="ru-RU" dirty="0" smtClean="0"/>
              <a:t>происходить </a:t>
            </a:r>
            <a:r>
              <a:rPr lang="ru-RU" dirty="0"/>
              <a:t>миграция информационных систем из клиник в облака на всей территории </a:t>
            </a:r>
            <a:r>
              <a:rPr lang="ru-RU" dirty="0" smtClean="0"/>
              <a:t>страны. Затем </a:t>
            </a:r>
            <a:r>
              <a:rPr lang="ru-RU" dirty="0"/>
              <a:t>количество перейдет в качество, и миграция информационных систем в </a:t>
            </a:r>
            <a:r>
              <a:rPr lang="ru-RU" dirty="0" smtClean="0"/>
              <a:t>облако заменит </a:t>
            </a:r>
            <a:r>
              <a:rPr lang="ru-RU" dirty="0"/>
              <a:t>не только способ осуществления информационного решения, но также </a:t>
            </a:r>
            <a:r>
              <a:rPr lang="ru-RU" dirty="0" smtClean="0"/>
              <a:t>поменяет </a:t>
            </a:r>
            <a:r>
              <a:rPr lang="ru-RU" dirty="0"/>
              <a:t>организационную культуру осуществления функции, место ее реализации, да и </a:t>
            </a:r>
            <a:r>
              <a:rPr lang="ru-RU" dirty="0" smtClean="0"/>
              <a:t>самого ответственного </a:t>
            </a:r>
            <a:r>
              <a:rPr lang="ru-RU" dirty="0"/>
              <a:t>за 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67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СОКРАЩЕНИЕ ФУНКЦИОНАЛЬНЫХ МОДУЛЕЙ МИС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И ПЕРЕТЕКАНИЕ ИХ В РЕГИОНАЛЬНЫЕ СЕРВИСЫ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7228070" cy="388077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смену текущему принципу «все в одном» придет более эффективный подход </a:t>
            </a:r>
            <a:r>
              <a:rPr lang="ru-RU" dirty="0" smtClean="0"/>
              <a:t>выпуска интегрированных </a:t>
            </a:r>
            <a:r>
              <a:rPr lang="ru-RU" dirty="0"/>
              <a:t>между собой специализированных продуктов, которые, вполне </a:t>
            </a:r>
            <a:r>
              <a:rPr lang="ru-RU" dirty="0" smtClean="0"/>
              <a:t>возможно</a:t>
            </a:r>
            <a:r>
              <a:rPr lang="ru-RU" dirty="0"/>
              <a:t>, будут делать отдельные </a:t>
            </a:r>
            <a:r>
              <a:rPr lang="ru-RU" dirty="0" err="1"/>
              <a:t>вендоры</a:t>
            </a:r>
            <a:r>
              <a:rPr lang="ru-RU" dirty="0"/>
              <a:t>. Вместо единой МИС на всю медицинскую </a:t>
            </a:r>
            <a:r>
              <a:rPr lang="ru-RU" dirty="0" smtClean="0"/>
              <a:t>организацию </a:t>
            </a:r>
            <a:r>
              <a:rPr lang="ru-RU" dirty="0"/>
              <a:t>будут применяться отдельные решения для ведения </a:t>
            </a:r>
            <a:r>
              <a:rPr lang="ru-RU" dirty="0" smtClean="0"/>
              <a:t>электронной  </a:t>
            </a:r>
            <a:r>
              <a:rPr lang="ru-RU" dirty="0"/>
              <a:t>медицинской </a:t>
            </a:r>
            <a:r>
              <a:rPr lang="ru-RU" dirty="0" smtClean="0"/>
              <a:t>карты, в </a:t>
            </a:r>
            <a:r>
              <a:rPr lang="ru-RU" dirty="0"/>
              <a:t>которых упор будет сделан на дружественный интерфейс, доведенный до ума в </a:t>
            </a:r>
            <a:r>
              <a:rPr lang="ru-RU" dirty="0" smtClean="0"/>
              <a:t>каждой мелочи </a:t>
            </a:r>
            <a:r>
              <a:rPr lang="ru-RU" dirty="0"/>
              <a:t>и интеграции с другими системами, такими как ЛИС, PACS и </a:t>
            </a:r>
            <a:r>
              <a:rPr lang="ru-RU" dirty="0" smtClean="0"/>
              <a:t>централизованные сервисы </a:t>
            </a:r>
            <a:r>
              <a:rPr lang="ru-RU" dirty="0"/>
              <a:t>вроде СППВР и систем управления потоками </a:t>
            </a:r>
            <a:r>
              <a:rPr lang="ru-RU" dirty="0" smtClean="0"/>
              <a:t>пациентов. </a:t>
            </a:r>
            <a:r>
              <a:rPr lang="ru-RU" dirty="0"/>
              <a:t>Таким образом, </a:t>
            </a:r>
            <a:r>
              <a:rPr lang="ru-RU" dirty="0" smtClean="0"/>
              <a:t>МИС на </a:t>
            </a:r>
            <a:r>
              <a:rPr lang="ru-RU" dirty="0"/>
              <a:t>новом витке своей эволюции станут не «</a:t>
            </a:r>
            <a:r>
              <a:rPr lang="ru-RU" dirty="0" err="1" smtClean="0"/>
              <a:t>МИСами</a:t>
            </a:r>
            <a:r>
              <a:rPr lang="ru-RU" dirty="0"/>
              <a:t>», а именно системами ведения </a:t>
            </a:r>
            <a:r>
              <a:rPr lang="ru-RU" dirty="0" smtClean="0"/>
              <a:t>электронных медицинских </a:t>
            </a:r>
            <a:r>
              <a:rPr lang="ru-RU" dirty="0"/>
              <a:t>карт. В США и Европе это уже </a:t>
            </a:r>
            <a:r>
              <a:rPr lang="ru-RU" dirty="0" smtClean="0"/>
              <a:t>произошло</a:t>
            </a:r>
            <a:r>
              <a:rPr lang="ru-RU" dirty="0"/>
              <a:t>, там давно сформировался рынок </a:t>
            </a:r>
            <a:r>
              <a:rPr lang="ru-RU" dirty="0" err="1" smtClean="0"/>
              <a:t>Electronic</a:t>
            </a:r>
            <a:r>
              <a:rPr lang="ru-RU" dirty="0" smtClean="0"/>
              <a:t> </a:t>
            </a:r>
            <a:r>
              <a:rPr lang="ru-RU" dirty="0" err="1" smtClean="0"/>
              <a:t>Medical</a:t>
            </a:r>
            <a:r>
              <a:rPr lang="ru-RU" dirty="0" smtClean="0"/>
              <a:t> </a:t>
            </a:r>
            <a:r>
              <a:rPr lang="ru-RU" dirty="0" err="1"/>
              <a:t>Records</a:t>
            </a:r>
            <a:r>
              <a:rPr lang="ru-RU" dirty="0"/>
              <a:t> (EMR – к ним относятся </a:t>
            </a:r>
            <a:r>
              <a:rPr lang="ru-RU" dirty="0" smtClean="0"/>
              <a:t>обычно продукты </a:t>
            </a:r>
            <a:r>
              <a:rPr lang="ru-RU" dirty="0"/>
              <a:t>для ведения истории болезни в </a:t>
            </a:r>
            <a:r>
              <a:rPr lang="ru-RU" dirty="0" smtClean="0"/>
              <a:t>стационаре</a:t>
            </a:r>
            <a:r>
              <a:rPr lang="ru-RU" dirty="0"/>
              <a:t>, небольшой практики или семейного </a:t>
            </a:r>
            <a:r>
              <a:rPr lang="ru-RU" dirty="0" smtClean="0"/>
              <a:t>врача) или </a:t>
            </a:r>
            <a:r>
              <a:rPr lang="ru-RU" dirty="0" err="1"/>
              <a:t>Electronic</a:t>
            </a:r>
            <a:r>
              <a:rPr lang="ru-RU" dirty="0"/>
              <a:t> </a:t>
            </a:r>
            <a:r>
              <a:rPr lang="ru-RU" dirty="0" err="1"/>
              <a:t>Health</a:t>
            </a:r>
            <a:r>
              <a:rPr lang="ru-RU" dirty="0"/>
              <a:t> </a:t>
            </a:r>
            <a:r>
              <a:rPr lang="ru-RU" dirty="0" err="1"/>
              <a:t>Record</a:t>
            </a:r>
            <a:r>
              <a:rPr lang="ru-RU" dirty="0"/>
              <a:t> (EHR, это более </a:t>
            </a:r>
            <a:r>
              <a:rPr lang="ru-RU" dirty="0" err="1" smtClean="0"/>
              <a:t>разви</a:t>
            </a:r>
            <a:r>
              <a:rPr lang="ru-RU" dirty="0" smtClean="0"/>
              <a:t> </a:t>
            </a:r>
            <a:r>
              <a:rPr lang="ru-RU" dirty="0" err="1" smtClean="0"/>
              <a:t>тый</a:t>
            </a:r>
            <a:r>
              <a:rPr lang="ru-RU" dirty="0" smtClean="0"/>
              <a:t> </a:t>
            </a:r>
            <a:r>
              <a:rPr lang="ru-RU" dirty="0"/>
              <a:t>класс решений, в том числе для более </a:t>
            </a:r>
            <a:r>
              <a:rPr lang="ru-RU" dirty="0" smtClean="0"/>
              <a:t>общего предоставления </a:t>
            </a:r>
            <a:r>
              <a:rPr lang="ru-RU" dirty="0"/>
              <a:t>информации и ее обмена с </a:t>
            </a:r>
            <a:r>
              <a:rPr lang="ru-RU" dirty="0" smtClean="0"/>
              <a:t>другими </a:t>
            </a:r>
            <a:r>
              <a:rPr lang="ru-RU" dirty="0"/>
              <a:t>провайдерами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421" y="1930400"/>
            <a:ext cx="35242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6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КОНСОЛИДАЦИЯ РЫНКА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Консолидация рынка информационных систем в здравоохранении – неизбежный </a:t>
            </a:r>
            <a:r>
              <a:rPr lang="ru-RU" dirty="0" smtClean="0"/>
              <a:t>процесс, который </a:t>
            </a:r>
            <a:r>
              <a:rPr lang="ru-RU" dirty="0"/>
              <a:t>наблюдается уже не первый год – продолжит свое развитие в ближайшие </a:t>
            </a:r>
            <a:r>
              <a:rPr lang="ru-RU" dirty="0" smtClean="0"/>
              <a:t>несколько </a:t>
            </a:r>
            <a:r>
              <a:rPr lang="ru-RU" dirty="0"/>
              <a:t>лет. Предпосылками для этого являются постоянное усложнение требований и </a:t>
            </a:r>
            <a:r>
              <a:rPr lang="ru-RU" dirty="0" smtClean="0"/>
              <a:t>повышение </a:t>
            </a:r>
            <a:r>
              <a:rPr lang="ru-RU" dirty="0"/>
              <a:t>ожиданий от программных продуктов, нормативное регулирование, требования </a:t>
            </a:r>
            <a:r>
              <a:rPr lang="ru-RU" dirty="0" smtClean="0"/>
              <a:t>по ускорению </a:t>
            </a:r>
            <a:r>
              <a:rPr lang="ru-RU" dirty="0"/>
              <a:t>доработок систем и доставки обновлений до конечных пользователей, </a:t>
            </a:r>
            <a:r>
              <a:rPr lang="ru-RU" dirty="0" smtClean="0"/>
              <a:t>повышение </a:t>
            </a:r>
            <a:r>
              <a:rPr lang="ru-RU" dirty="0"/>
              <a:t>требований к компетенциям </a:t>
            </a:r>
            <a:r>
              <a:rPr lang="ru-RU" dirty="0" smtClean="0"/>
              <a:t>разработчиков. Все </a:t>
            </a:r>
            <a:r>
              <a:rPr lang="ru-RU" dirty="0"/>
              <a:t>это создает условия, когда на </a:t>
            </a:r>
            <a:r>
              <a:rPr lang="ru-RU" dirty="0" err="1"/>
              <a:t>нишевом</a:t>
            </a:r>
            <a:r>
              <a:rPr lang="ru-RU" dirty="0"/>
              <a:t> рынке </a:t>
            </a:r>
            <a:r>
              <a:rPr lang="ru-RU" dirty="0" err="1"/>
              <a:t>МИСов</a:t>
            </a:r>
            <a:r>
              <a:rPr lang="ru-RU" dirty="0"/>
              <a:t>, лишенном перспектив </a:t>
            </a:r>
            <a:r>
              <a:rPr lang="ru-RU" dirty="0" smtClean="0"/>
              <a:t>свободного </a:t>
            </a:r>
            <a:r>
              <a:rPr lang="ru-RU" dirty="0"/>
              <a:t>выхода в другие страны, выжить и сохранить рентабельность смогут только </a:t>
            </a:r>
            <a:r>
              <a:rPr lang="ru-RU" dirty="0" smtClean="0"/>
              <a:t>крупные игроки</a:t>
            </a:r>
            <a:r>
              <a:rPr lang="ru-RU" dirty="0"/>
              <a:t>, имеющие диверсифицированные клиентскую базу и портфель решений.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980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203" y="1602509"/>
            <a:ext cx="6687742" cy="475288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Мы уверены, что в России игроки, обладающие только одной МИС, как якорным </a:t>
            </a:r>
            <a:r>
              <a:rPr lang="ru-RU" dirty="0" smtClean="0"/>
              <a:t>продуктом, либо </a:t>
            </a:r>
            <a:r>
              <a:rPr lang="ru-RU" dirty="0"/>
              <a:t>присутствующие в ограниченном количестве медицинских организаций, </a:t>
            </a:r>
            <a:r>
              <a:rPr lang="ru-RU" dirty="0" smtClean="0"/>
              <a:t>окончательно </a:t>
            </a:r>
            <a:r>
              <a:rPr lang="ru-RU" dirty="0"/>
              <a:t>перестанут справляться с вызовами </a:t>
            </a:r>
            <a:r>
              <a:rPr lang="ru-RU" dirty="0" smtClean="0"/>
              <a:t>времени </a:t>
            </a:r>
            <a:r>
              <a:rPr lang="ru-RU" dirty="0"/>
              <a:t>интенсивным развитием информационных </a:t>
            </a:r>
            <a:r>
              <a:rPr lang="ru-RU" dirty="0" smtClean="0"/>
              <a:t>технологий </a:t>
            </a:r>
            <a:r>
              <a:rPr lang="ru-RU" dirty="0"/>
              <a:t>и будут заменены пусть может быть </a:t>
            </a:r>
            <a:r>
              <a:rPr lang="ru-RU" dirty="0" smtClean="0"/>
              <a:t>менее развитыми </a:t>
            </a:r>
            <a:r>
              <a:rPr lang="ru-RU" dirty="0"/>
              <a:t>с функциональной точки зрения </a:t>
            </a:r>
            <a:r>
              <a:rPr lang="ru-RU" dirty="0" smtClean="0"/>
              <a:t>продуктами</a:t>
            </a:r>
            <a:r>
              <a:rPr lang="ru-RU" dirty="0"/>
              <a:t>, но зато имеющими более низкую </a:t>
            </a:r>
            <a:r>
              <a:rPr lang="ru-RU" dirty="0" smtClean="0"/>
              <a:t>себестоимость </a:t>
            </a:r>
            <a:r>
              <a:rPr lang="ru-RU" dirty="0"/>
              <a:t>сопровождения за счет эффекта </a:t>
            </a:r>
            <a:r>
              <a:rPr lang="ru-RU" dirty="0" smtClean="0"/>
              <a:t>масштаба и </a:t>
            </a:r>
            <a:r>
              <a:rPr lang="ru-RU" dirty="0"/>
              <a:t>выстроенными зрелыми процессами </a:t>
            </a:r>
            <a:r>
              <a:rPr lang="ru-RU" dirty="0" smtClean="0"/>
              <a:t>разработки, контроля </a:t>
            </a:r>
            <a:r>
              <a:rPr lang="ru-RU" dirty="0"/>
              <a:t>качества и технического </a:t>
            </a:r>
            <a:r>
              <a:rPr lang="ru-RU" dirty="0" smtClean="0"/>
              <a:t>сопровождения. Это </a:t>
            </a:r>
            <a:r>
              <a:rPr lang="ru-RU" dirty="0"/>
              <a:t>приведет к унификации решений внутри </a:t>
            </a:r>
            <a:r>
              <a:rPr lang="ru-RU" dirty="0" smtClean="0"/>
              <a:t>регионов </a:t>
            </a:r>
            <a:r>
              <a:rPr lang="ru-RU" dirty="0"/>
              <a:t>и в целом по стране. Достаточно типичная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настоящее время ситуация, когда в ряде </a:t>
            </a:r>
            <a:r>
              <a:rPr lang="ru-RU" dirty="0" smtClean="0"/>
              <a:t>субъектов </a:t>
            </a:r>
            <a:r>
              <a:rPr lang="ru-RU" dirty="0"/>
              <a:t>РФ присутствуют сразу несколько МИС, </a:t>
            </a:r>
            <a:r>
              <a:rPr lang="ru-RU" dirty="0" smtClean="0"/>
              <a:t>толком не </a:t>
            </a:r>
            <a:r>
              <a:rPr lang="ru-RU" dirty="0"/>
              <a:t>связанных ни друг с другом, ни с </a:t>
            </a:r>
            <a:r>
              <a:rPr lang="ru-RU" dirty="0" smtClean="0"/>
              <a:t>региональными </a:t>
            </a:r>
            <a:r>
              <a:rPr lang="ru-RU" dirty="0"/>
              <a:t>сервисами, будет в итоге сама собой </a:t>
            </a:r>
            <a:r>
              <a:rPr lang="ru-RU" dirty="0" smtClean="0"/>
              <a:t>исправлена</a:t>
            </a:r>
            <a:r>
              <a:rPr lang="ru-RU" dirty="0"/>
              <a:t>. Региональные заказчики будут </a:t>
            </a:r>
            <a:r>
              <a:rPr lang="ru-RU" dirty="0" smtClean="0"/>
              <a:t>конструировать под </a:t>
            </a:r>
            <a:r>
              <a:rPr lang="ru-RU" dirty="0"/>
              <a:t>себя экосистему решений на базе МИС: </a:t>
            </a:r>
            <a:r>
              <a:rPr lang="ru-RU" dirty="0" smtClean="0"/>
              <a:t>выбирать </a:t>
            </a:r>
            <a:r>
              <a:rPr lang="ru-RU" dirty="0"/>
              <a:t>одну типовую МИС и одну базовую региональную управленческую систему, </a:t>
            </a:r>
            <a:r>
              <a:rPr lang="ru-RU" dirty="0" smtClean="0"/>
              <a:t>которые будут </a:t>
            </a:r>
            <a:r>
              <a:rPr lang="ru-RU" dirty="0"/>
              <a:t>интегрированы с рядом дополнительных специализированных систем и сервисов</a:t>
            </a:r>
            <a:r>
              <a:rPr lang="ru-RU" dirty="0" smtClean="0"/>
              <a:t>, а </a:t>
            </a:r>
            <a:r>
              <a:rPr lang="ru-RU" dirty="0"/>
              <a:t>также с ЕГИСЗ.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264" y="1823099"/>
            <a:ext cx="341947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5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ИМПОРТОЗАМЕЩЕНИЕ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82788" y="1512325"/>
            <a:ext cx="3895725" cy="37814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2681" y="1930399"/>
            <a:ext cx="63574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effectLst/>
                <a:latin typeface="Arial" panose="020B0604020202020204" pitchFamily="34" charset="0"/>
              </a:rPr>
              <a:t>Этот тренд будет по-прежнему развиваться в ближайшее время. Вслед за ужесточением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effectLst/>
                <a:latin typeface="Arial" panose="020B0604020202020204" pitchFamily="34" charset="0"/>
              </a:rPr>
              <a:t>требований, которые теперь относятся не только к прикладным программным продуктам,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effectLst/>
                <a:latin typeface="Arial" panose="020B0604020202020204" pitchFamily="34" charset="0"/>
              </a:rPr>
              <a:t>но и к общесистемному ПО, высока вероятность появления аналогичных требований к «железу» и инфраструктуре. Это будет создавать дополнительное давление на разработчиков, которые вынуждены будут использовать отечественные продукты класса </a:t>
            </a:r>
            <a:r>
              <a:rPr lang="ru-RU" sz="1200" dirty="0" err="1" smtClean="0">
                <a:effectLst/>
                <a:latin typeface="Arial" panose="020B0604020202020204" pitchFamily="34" charset="0"/>
              </a:rPr>
              <a:t>middleware</a:t>
            </a:r>
            <a:r>
              <a:rPr lang="ru-RU" sz="1200" dirty="0" smtClean="0">
                <a:effectLst/>
                <a:latin typeface="Arial" panose="020B0604020202020204" pitchFamily="34" charset="0"/>
              </a:rPr>
              <a:t>, поддерживать работу на отечественных серверах и рабочих станциях и т. д.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effectLst/>
                <a:latin typeface="Arial" panose="020B0604020202020204" pitchFamily="34" charset="0"/>
              </a:rPr>
              <a:t>По мировым меркам наш рынок очень маленький. В текущей политической и экономической ситуации у наших компаний долго не будет возможности резкого роста базы клиентов и масштабного выхода на международные рынки, цена входа на которые постоянно растет. Но и наш рынок защищен нормативно-правовыми барьерами и спецификой процессов в здравоохранении. Поскольку подавляющая часть российской системы здравоохранения является государственной (более 89% в денежном выражении), процессы </a:t>
            </a:r>
            <a:r>
              <a:rPr lang="ru-RU" sz="1200" dirty="0" err="1" smtClean="0">
                <a:effectLst/>
                <a:latin typeface="Arial" panose="020B0604020202020204" pitchFamily="34" charset="0"/>
              </a:rPr>
              <a:t>импортозамещения</a:t>
            </a:r>
            <a:r>
              <a:rPr lang="ru-RU" sz="1200" dirty="0" smtClean="0">
                <a:effectLst/>
                <a:latin typeface="Arial" panose="020B0604020202020204" pitchFamily="34" charset="0"/>
              </a:rPr>
              <a:t> будут набирать силу.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47230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СППВР И ИСКУССТВЕННЫЙ ИНТЕЛЛЕКТ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920499" cy="388077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Еще недавно мы наблюдали медленное развитие телемедицины, которая, несмотря </a:t>
            </a:r>
            <a:r>
              <a:rPr lang="ru-RU" dirty="0" smtClean="0"/>
              <a:t>на отдельные </a:t>
            </a:r>
            <a:r>
              <a:rPr lang="ru-RU" dirty="0"/>
              <a:t>проекты и яркие команды разработчиков, оставалась на периферии </a:t>
            </a:r>
            <a:r>
              <a:rPr lang="ru-RU" dirty="0" smtClean="0"/>
              <a:t>приоритетов </a:t>
            </a:r>
            <a:r>
              <a:rPr lang="ru-RU" dirty="0"/>
              <a:t>рынка. Благодаря повышению внимания к этим технологиям, которые </a:t>
            </a:r>
            <a:r>
              <a:rPr lang="ru-RU" dirty="0" smtClean="0"/>
              <a:t>позволили оказывать телемедицинские </a:t>
            </a:r>
            <a:r>
              <a:rPr lang="ru-RU" dirty="0"/>
              <a:t>услуги, этот рынок пережил бурный рост, </a:t>
            </a:r>
            <a:r>
              <a:rPr lang="ru-RU" dirty="0" smtClean="0"/>
              <a:t>буквально за </a:t>
            </a:r>
            <a:r>
              <a:rPr lang="ru-RU" dirty="0"/>
              <a:t>1–2 года пройдя классическую стадию взрывного интереса, массового </a:t>
            </a:r>
            <a:r>
              <a:rPr lang="ru-RU" dirty="0" smtClean="0"/>
              <a:t>появления очень </a:t>
            </a:r>
            <a:r>
              <a:rPr lang="ru-RU" dirty="0"/>
              <a:t>разных продуктов, и в итоге закономерно не сумел избежать участи </a:t>
            </a:r>
            <a:r>
              <a:rPr lang="ru-RU" dirty="0" smtClean="0"/>
              <a:t>завышенных ожиданий</a:t>
            </a:r>
            <a:r>
              <a:rPr lang="ru-RU" dirty="0"/>
              <a:t>. Сейчас данная группа технологий проходит через «долину смерти» (это </a:t>
            </a:r>
            <a:r>
              <a:rPr lang="ru-RU" dirty="0" smtClean="0"/>
              <a:t>термины </a:t>
            </a:r>
            <a:r>
              <a:rPr lang="ru-RU" dirty="0"/>
              <a:t>из регулярно публикуемого отчета компании </a:t>
            </a:r>
            <a:r>
              <a:rPr lang="ru-RU" dirty="0" err="1"/>
              <a:t>Gartner</a:t>
            </a:r>
            <a:r>
              <a:rPr lang="ru-RU" dirty="0"/>
              <a:t> графика жизненного </a:t>
            </a:r>
            <a:r>
              <a:rPr lang="ru-RU" dirty="0" smtClean="0"/>
              <a:t>цикла инноваций). Мы </a:t>
            </a:r>
            <a:r>
              <a:rPr lang="ru-RU" dirty="0"/>
              <a:t>практически уверены, что в ближайшие несколько лет история повторится, но на </a:t>
            </a:r>
            <a:r>
              <a:rPr lang="ru-RU" dirty="0" smtClean="0"/>
              <a:t>этот раз </a:t>
            </a:r>
            <a:r>
              <a:rPr lang="ru-RU" dirty="0"/>
              <a:t>с системами поддержки принятия врачебных решений, искусственным </a:t>
            </a:r>
            <a:r>
              <a:rPr lang="ru-RU" dirty="0" smtClean="0"/>
              <a:t>интеллектом и </a:t>
            </a:r>
            <a:r>
              <a:rPr lang="ru-RU" dirty="0"/>
              <a:t>машинным обучением. Впечатляющие примеры эффективности этих технологий, их </a:t>
            </a:r>
            <a:r>
              <a:rPr lang="ru-RU" dirty="0" smtClean="0"/>
              <a:t>способности </a:t>
            </a:r>
            <a:r>
              <a:rPr lang="ru-RU" dirty="0"/>
              <a:t>и перспективы глубокой отраслевой трансформации, стабильно высокий </a:t>
            </a:r>
            <a:r>
              <a:rPr lang="ru-RU" dirty="0" smtClean="0"/>
              <a:t>уровень венчурных </a:t>
            </a:r>
            <a:r>
              <a:rPr lang="ru-RU" dirty="0"/>
              <a:t>инвестиций в это направление уже сейчас разгоняют маховик интереса. У </a:t>
            </a:r>
            <a:r>
              <a:rPr lang="ru-RU" dirty="0" smtClean="0"/>
              <a:t>нас в </a:t>
            </a:r>
            <a:r>
              <a:rPr lang="ru-RU" dirty="0"/>
              <a:t>России уже трудится несколько команд разработчиков систем на базе искусственного </a:t>
            </a:r>
            <a:r>
              <a:rPr lang="ru-RU" dirty="0" smtClean="0"/>
              <a:t>интеллекта </a:t>
            </a:r>
            <a:r>
              <a:rPr lang="ru-RU" dirty="0"/>
              <a:t>и СППВР, продвигающих свои решения. Сейчас мы проходим стадию </a:t>
            </a:r>
            <a:r>
              <a:rPr lang="ru-RU" dirty="0" err="1"/>
              <a:t>хайпа</a:t>
            </a:r>
            <a:r>
              <a:rPr lang="ru-RU" dirty="0"/>
              <a:t>, </a:t>
            </a:r>
            <a:r>
              <a:rPr lang="ru-RU" dirty="0" smtClean="0"/>
              <a:t>моды на </a:t>
            </a:r>
            <a:r>
              <a:rPr lang="ru-RU" dirty="0"/>
              <a:t>данные проекты. Самих же проектов, демонстрирующих реальные результаты в </a:t>
            </a:r>
            <a:r>
              <a:rPr lang="ru-RU" dirty="0" smtClean="0"/>
              <a:t>клинической </a:t>
            </a:r>
            <a:r>
              <a:rPr lang="ru-RU" dirty="0"/>
              <a:t>практике, пока единицы.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9325" y="1973811"/>
            <a:ext cx="330517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28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ЦИФРОВАЯ ТРАНСФОРМАЦИЯ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7237"/>
            <a:ext cx="6870622" cy="425412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Как естественное продолжение предыдущего тренда, мы видим перспективы и </a:t>
            </a:r>
            <a:r>
              <a:rPr lang="ru-RU" dirty="0" smtClean="0"/>
              <a:t>необходимость </a:t>
            </a:r>
            <a:r>
              <a:rPr lang="ru-RU" dirty="0"/>
              <a:t>еще одного изменения: переход от автоматизации существующих </a:t>
            </a:r>
            <a:r>
              <a:rPr lang="ru-RU" dirty="0" smtClean="0"/>
              <a:t>малоэффективных функций </a:t>
            </a:r>
            <a:r>
              <a:rPr lang="ru-RU" dirty="0"/>
              <a:t>в стандартизованные и прозрачные процессы, развитие </a:t>
            </a:r>
            <a:r>
              <a:rPr lang="ru-RU" dirty="0" err="1"/>
              <a:t>big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, машинного </a:t>
            </a:r>
            <a:r>
              <a:rPr lang="ru-RU" dirty="0" smtClean="0"/>
              <a:t>обучения</a:t>
            </a:r>
            <a:r>
              <a:rPr lang="ru-RU" dirty="0"/>
              <a:t>, искусственного интеллекта, появление сервисов, умеющих решать проблемы. </a:t>
            </a:r>
            <a:r>
              <a:rPr lang="ru-RU" dirty="0" smtClean="0"/>
              <a:t>Все это </a:t>
            </a:r>
            <a:r>
              <a:rPr lang="ru-RU" dirty="0"/>
              <a:t>вместе будет трансформировать привычный уклад и организацию работы </a:t>
            </a:r>
            <a:r>
              <a:rPr lang="ru-RU" dirty="0" smtClean="0"/>
              <a:t>медицинских </a:t>
            </a:r>
            <a:r>
              <a:rPr lang="ru-RU" dirty="0"/>
              <a:t>организаций и </a:t>
            </a:r>
            <a:r>
              <a:rPr lang="ru-RU" dirty="0" smtClean="0"/>
              <a:t>врачей. Вместо </a:t>
            </a:r>
            <a:r>
              <a:rPr lang="ru-RU" dirty="0"/>
              <a:t>автоматизированных, но устаревших и привычных подходов появятся </a:t>
            </a:r>
            <a:r>
              <a:rPr lang="ru-RU" dirty="0" smtClean="0"/>
              <a:t>совершенно </a:t>
            </a:r>
            <a:r>
              <a:rPr lang="ru-RU" dirty="0"/>
              <a:t>новые, которые изнутри обеспечат цифровую трансформацию. В основе </a:t>
            </a:r>
            <a:r>
              <a:rPr lang="ru-RU" dirty="0" smtClean="0"/>
              <a:t>лечебно-диагностической </a:t>
            </a:r>
            <a:r>
              <a:rPr lang="ru-RU" dirty="0"/>
              <a:t>помощи будут лежать не только искусство врачевания, нормативная </a:t>
            </a:r>
            <a:r>
              <a:rPr lang="ru-RU" dirty="0" err="1" smtClean="0"/>
              <a:t>регуляторика</a:t>
            </a:r>
            <a:r>
              <a:rPr lang="ru-RU" dirty="0" smtClean="0"/>
              <a:t> </a:t>
            </a:r>
            <a:r>
              <a:rPr lang="ru-RU" dirty="0"/>
              <a:t>и традиции, но и эффективные цифровые помощники и сервисы, </a:t>
            </a:r>
            <a:r>
              <a:rPr lang="ru-RU" dirty="0" smtClean="0"/>
              <a:t>обеспечивающие </a:t>
            </a:r>
            <a:r>
              <a:rPr lang="ru-RU" dirty="0"/>
              <a:t>обработку информации и автоматизацию всего, что целесообразно переложить </a:t>
            </a:r>
            <a:r>
              <a:rPr lang="ru-RU" dirty="0" smtClean="0"/>
              <a:t>на плечи машины. Врач </a:t>
            </a:r>
            <a:r>
              <a:rPr lang="ru-RU" dirty="0"/>
              <a:t>в этом новом будущем никуда не денется, но изменится его роль. Сейчас </a:t>
            </a:r>
            <a:r>
              <a:rPr lang="ru-RU" dirty="0" smtClean="0"/>
              <a:t>достаточно </a:t>
            </a:r>
            <a:r>
              <a:rPr lang="ru-RU" dirty="0"/>
              <a:t>часто у врача не хватает времени на пациента, на должное внимание к общению с </a:t>
            </a:r>
            <a:r>
              <a:rPr lang="ru-RU" dirty="0" smtClean="0"/>
              <a:t>ним и </a:t>
            </a:r>
            <a:r>
              <a:rPr lang="ru-RU" dirty="0"/>
              <a:t>уточнению важных деталей. Цифровая </a:t>
            </a:r>
            <a:r>
              <a:rPr lang="ru-RU" dirty="0" smtClean="0"/>
              <a:t> трансформация </a:t>
            </a:r>
            <a:r>
              <a:rPr lang="ru-RU" dirty="0"/>
              <a:t>меняет это во всем мире и </a:t>
            </a:r>
            <a:r>
              <a:rPr lang="ru-RU" dirty="0" smtClean="0"/>
              <a:t>изменит </a:t>
            </a:r>
            <a:r>
              <a:rPr lang="ru-RU" dirty="0"/>
              <a:t>это в нашей стране.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568" y="1838961"/>
            <a:ext cx="330517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86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ИЗМЕНЕНИЕ МОДЕЛИ УПРАВЛЕНИЯ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ЗДРАВООХРАНЕНИЕМ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6837371" cy="411096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Уже давно прошло то время, когда компьютеры и программы были экзотикой. Теперь </a:t>
            </a:r>
            <a:r>
              <a:rPr lang="ru-RU" dirty="0" smtClean="0"/>
              <a:t>большая </a:t>
            </a:r>
            <a:r>
              <a:rPr lang="ru-RU" dirty="0"/>
              <a:t>часть совещаний проходит вокруг анализа цифр, которые распечатаны или </a:t>
            </a:r>
            <a:r>
              <a:rPr lang="ru-RU" dirty="0" smtClean="0"/>
              <a:t>выведены </a:t>
            </a:r>
            <a:r>
              <a:rPr lang="ru-RU" dirty="0"/>
              <a:t>на экран, и которые получены из бухгалтерских или управленческих программ. </a:t>
            </a:r>
            <a:r>
              <a:rPr lang="ru-RU" dirty="0" smtClean="0"/>
              <a:t>Даже системы </a:t>
            </a:r>
            <a:r>
              <a:rPr lang="ru-RU" dirty="0"/>
              <a:t>управления здравоохранением, несмотря на свой традиционный </a:t>
            </a:r>
            <a:r>
              <a:rPr lang="ru-RU" dirty="0" smtClean="0"/>
              <a:t>консерватизм, в </a:t>
            </a:r>
            <a:r>
              <a:rPr lang="ru-RU" dirty="0"/>
              <a:t>подавляющем большинстве используют данные из одной или нескольких программ </a:t>
            </a:r>
            <a:r>
              <a:rPr lang="ru-RU" dirty="0" smtClean="0"/>
              <a:t>для анализа </a:t>
            </a:r>
            <a:r>
              <a:rPr lang="ru-RU" dirty="0"/>
              <a:t>и прогноза своей деятельности, отчетов и исследований. Документы </a:t>
            </a:r>
            <a:r>
              <a:rPr lang="ru-RU" dirty="0" smtClean="0"/>
              <a:t>создаются в </a:t>
            </a:r>
            <a:r>
              <a:rPr lang="ru-RU" dirty="0"/>
              <a:t>системах документооборота и согласовываются в </a:t>
            </a:r>
            <a:r>
              <a:rPr lang="ru-RU" dirty="0" smtClean="0"/>
              <a:t>мессенджерах. Сначала </a:t>
            </a:r>
            <a:r>
              <a:rPr lang="ru-RU" dirty="0"/>
              <a:t>функцию создания и обработки информации в электронном виде делали </a:t>
            </a:r>
            <a:r>
              <a:rPr lang="ru-RU" dirty="0" smtClean="0"/>
              <a:t>ИТ-отделы </a:t>
            </a:r>
            <a:r>
              <a:rPr lang="ru-RU" dirty="0"/>
              <a:t>и </a:t>
            </a:r>
            <a:r>
              <a:rPr lang="ru-RU" dirty="0" err="1"/>
              <a:t>МИАЦы</a:t>
            </a:r>
            <a:r>
              <a:rPr lang="ru-RU" dirty="0"/>
              <a:t>, которые, по сути, также были ИТ-отделами региональных </a:t>
            </a:r>
            <a:r>
              <a:rPr lang="ru-RU" dirty="0" err="1"/>
              <a:t>минздравов</a:t>
            </a:r>
            <a:r>
              <a:rPr lang="ru-RU" dirty="0"/>
              <a:t>. </a:t>
            </a:r>
            <a:r>
              <a:rPr lang="ru-RU" dirty="0" smtClean="0"/>
              <a:t>Потом ИТ-отделы </a:t>
            </a:r>
            <a:r>
              <a:rPr lang="ru-RU" dirty="0"/>
              <a:t>начали обслуживать программы – </a:t>
            </a:r>
            <a:r>
              <a:rPr lang="ru-RU" dirty="0" err="1"/>
              <a:t>МИСы</a:t>
            </a:r>
            <a:r>
              <a:rPr lang="ru-RU" dirty="0"/>
              <a:t> и </a:t>
            </a:r>
            <a:r>
              <a:rPr lang="ru-RU" dirty="0" err="1"/>
              <a:t>ГИСы</a:t>
            </a:r>
            <a:r>
              <a:rPr lang="ru-RU" dirty="0"/>
              <a:t>, а отчетность по </a:t>
            </a:r>
            <a:r>
              <a:rPr lang="ru-RU" dirty="0" smtClean="0"/>
              <a:t>выгрузкам начали </a:t>
            </a:r>
            <a:r>
              <a:rPr lang="ru-RU" dirty="0"/>
              <a:t>формировать в департаментах и рабочих группах, но большая часть управленцев </a:t>
            </a:r>
            <a:r>
              <a:rPr lang="ru-RU" dirty="0" smtClean="0"/>
              <a:t>не имела </a:t>
            </a:r>
            <a:r>
              <a:rPr lang="ru-RU" dirty="0"/>
              <a:t>отношения собственно к процессу формирования данных, для этого брали на </a:t>
            </a:r>
            <a:r>
              <a:rPr lang="ru-RU" dirty="0" smtClean="0"/>
              <a:t>работу несколько </a:t>
            </a:r>
            <a:r>
              <a:rPr lang="ru-RU" dirty="0"/>
              <a:t>умных </a:t>
            </a:r>
            <a:r>
              <a:rPr lang="ru-RU" dirty="0" smtClean="0"/>
              <a:t>студентов. Процессы </a:t>
            </a:r>
            <a:r>
              <a:rPr lang="ru-RU" dirty="0"/>
              <a:t>цифровой трансформации и развития ИТ-систем в здравоохранении </a:t>
            </a:r>
            <a:r>
              <a:rPr lang="ru-RU" dirty="0" smtClean="0"/>
              <a:t>ведут к </a:t>
            </a:r>
            <a:r>
              <a:rPr lang="ru-RU" dirty="0"/>
              <a:t>тому, что такими умными компьютерщиками и квалифицированными </a:t>
            </a:r>
            <a:r>
              <a:rPr lang="ru-RU" dirty="0" smtClean="0"/>
              <a:t>пользователями станет </a:t>
            </a:r>
            <a:r>
              <a:rPr lang="ru-RU" dirty="0"/>
              <a:t>подавляющая часть управленцев и врачей, а те, кто не умеет оперативно и </a:t>
            </a:r>
            <a:r>
              <a:rPr lang="ru-RU" dirty="0" smtClean="0"/>
              <a:t>эффективно </a:t>
            </a:r>
            <a:r>
              <a:rPr lang="ru-RU" dirty="0"/>
              <a:t>работать с информацией в электронном виде, потеряют любые карьерные </a:t>
            </a:r>
            <a:r>
              <a:rPr lang="ru-RU" dirty="0" smtClean="0"/>
              <a:t>перспективы</a:t>
            </a:r>
            <a:r>
              <a:rPr lang="ru-RU" dirty="0"/>
              <a:t>. Этот процесс медленно </a:t>
            </a:r>
            <a:r>
              <a:rPr lang="ru-RU" dirty="0" smtClean="0"/>
              <a:t> </a:t>
            </a:r>
            <a:r>
              <a:rPr lang="ru-RU" dirty="0" err="1" smtClean="0"/>
              <a:t>роисходит</a:t>
            </a:r>
            <a:r>
              <a:rPr lang="ru-RU" dirty="0" smtClean="0"/>
              <a:t> </a:t>
            </a:r>
            <a:r>
              <a:rPr lang="ru-RU" dirty="0"/>
              <a:t>сейчас. Уже в самое ближайшее время </a:t>
            </a:r>
            <a:r>
              <a:rPr lang="ru-RU" dirty="0" smtClean="0"/>
              <a:t>работа 24 медицинского </a:t>
            </a:r>
            <a:r>
              <a:rPr lang="ru-RU" dirty="0"/>
              <a:t>и управленческого аппарата будет полностью сконцентрирована вокруг </a:t>
            </a:r>
            <a:r>
              <a:rPr lang="ru-RU" dirty="0" smtClean="0"/>
              <a:t>обработки </a:t>
            </a:r>
            <a:r>
              <a:rPr lang="ru-RU" dirty="0"/>
              <a:t>и создания информации только в электронном виде. Но цифровая </a:t>
            </a:r>
            <a:r>
              <a:rPr lang="ru-RU" dirty="0" smtClean="0"/>
              <a:t>трансформация на </a:t>
            </a:r>
            <a:r>
              <a:rPr lang="ru-RU" dirty="0"/>
              <a:t>этом не остановится.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308" y="1930400"/>
            <a:ext cx="33147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31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НОВЫЙ ПАЦИЕНТ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7979"/>
            <a:ext cx="9223124" cy="455338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Пассивная модель советского пациента постепенно уходит в прошлое, а развитие </a:t>
            </a:r>
            <a:r>
              <a:rPr lang="ru-RU" dirty="0" smtClean="0"/>
              <a:t>Интернета</a:t>
            </a:r>
            <a:r>
              <a:rPr lang="ru-RU" dirty="0"/>
              <a:t>, мобильная связь и конкуренция на рынке частной медицины делают пациентов </a:t>
            </a:r>
            <a:r>
              <a:rPr lang="ru-RU" dirty="0" smtClean="0"/>
              <a:t>более требовательными </a:t>
            </a:r>
            <a:r>
              <a:rPr lang="ru-RU" dirty="0"/>
              <a:t>и, в хорошем смысле, привередливыми. Большое влияние на </a:t>
            </a:r>
            <a:r>
              <a:rPr lang="ru-RU" dirty="0" smtClean="0"/>
              <a:t>поведение пациентов </a:t>
            </a:r>
            <a:r>
              <a:rPr lang="ru-RU" dirty="0"/>
              <a:t>оказывает развитие сети Интернет. Интернет делает пациентов </a:t>
            </a:r>
            <a:r>
              <a:rPr lang="ru-RU" dirty="0" smtClean="0"/>
              <a:t>нелояльными. Если </a:t>
            </a:r>
            <a:r>
              <a:rPr lang="ru-RU" dirty="0"/>
              <a:t>они приходят на сайт клиники второй раз и видят ту же информацию, что была </a:t>
            </a:r>
            <a:r>
              <a:rPr lang="ru-RU" dirty="0" smtClean="0"/>
              <a:t>там в </a:t>
            </a:r>
            <a:r>
              <a:rPr lang="ru-RU" dirty="0"/>
              <a:t>прошлый раз – они больше на него не заходят. Если они приходят на сайт и не могут </a:t>
            </a:r>
            <a:r>
              <a:rPr lang="ru-RU" dirty="0" smtClean="0"/>
              <a:t>найти </a:t>
            </a:r>
            <a:r>
              <a:rPr lang="ru-RU" dirty="0"/>
              <a:t>нужную информацию за 2,5 клика – они уходят на другой сайт. Они ищут в </a:t>
            </a:r>
            <a:r>
              <a:rPr lang="ru-RU" dirty="0" smtClean="0"/>
              <a:t>Интернете информацию </a:t>
            </a:r>
            <a:r>
              <a:rPr lang="ru-RU" dirty="0"/>
              <a:t>для принятия решений о своем здоровье, которую текущая система </a:t>
            </a:r>
            <a:r>
              <a:rPr lang="ru-RU" dirty="0" smtClean="0"/>
              <a:t>здравоохранения </a:t>
            </a:r>
            <a:r>
              <a:rPr lang="ru-RU" dirty="0"/>
              <a:t>им пока не предоставляет, в отличие от официальных информационных </a:t>
            </a:r>
            <a:r>
              <a:rPr lang="ru-RU" dirty="0" smtClean="0"/>
              <a:t>ресурсов в </a:t>
            </a:r>
            <a:r>
              <a:rPr lang="ru-RU" dirty="0"/>
              <a:t>развитых </a:t>
            </a:r>
            <a:r>
              <a:rPr lang="ru-RU" dirty="0" smtClean="0"/>
              <a:t>странах. И </a:t>
            </a:r>
            <a:r>
              <a:rPr lang="ru-RU" dirty="0"/>
              <a:t>самое главное – они ожидают от государственного здравоохранения коммерческого, </a:t>
            </a:r>
            <a:r>
              <a:rPr lang="ru-RU" dirty="0" smtClean="0"/>
              <a:t>то есть </a:t>
            </a:r>
            <a:r>
              <a:rPr lang="ru-RU" dirty="0"/>
              <a:t>высокого уровня сервиса. И не получая его, они негативно оценивают работу </a:t>
            </a:r>
            <a:r>
              <a:rPr lang="ru-RU" dirty="0" smtClean="0"/>
              <a:t>системы здравоохранения</a:t>
            </a:r>
            <a:r>
              <a:rPr lang="ru-RU" dirty="0"/>
              <a:t>, так как не могут оценить качество собственно медицинской помощи (</a:t>
            </a:r>
            <a:r>
              <a:rPr lang="ru-RU" dirty="0" smtClean="0"/>
              <a:t>см. опросы </a:t>
            </a:r>
            <a:r>
              <a:rPr lang="ru-RU" dirty="0"/>
              <a:t>ВЦИОМ и ОНФ) и, соответственно, оценивают именно сервисную </a:t>
            </a:r>
            <a:r>
              <a:rPr lang="ru-RU" dirty="0" smtClean="0"/>
              <a:t>составляющую. Позитивная </a:t>
            </a:r>
            <a:r>
              <a:rPr lang="ru-RU" dirty="0"/>
              <a:t>же новость в том, что эти характеристики новых пациентов – следствие </a:t>
            </a:r>
            <a:r>
              <a:rPr lang="ru-RU" dirty="0" smtClean="0"/>
              <a:t>повышения </a:t>
            </a:r>
            <a:r>
              <a:rPr lang="ru-RU" dirty="0"/>
              <a:t>их самостоятельности. Да, все большее число пациентов способны сами </a:t>
            </a:r>
            <a:r>
              <a:rPr lang="ru-RU" dirty="0" smtClean="0"/>
              <a:t>принимать ряд </a:t>
            </a:r>
            <a:r>
              <a:rPr lang="ru-RU" dirty="0"/>
              <a:t>решений о своем здоровье в партнерском, а не патерналистском режиме. Они </a:t>
            </a:r>
            <a:r>
              <a:rPr lang="ru-RU" dirty="0" smtClean="0"/>
              <a:t>готовы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 диалогу о своей судьбе и ответственности за свое здоровье. Они просят не столько </a:t>
            </a:r>
            <a:r>
              <a:rPr lang="ru-RU" dirty="0" smtClean="0"/>
              <a:t>сервиса</a:t>
            </a:r>
            <a:r>
              <a:rPr lang="ru-RU" dirty="0"/>
              <a:t>, сколько диалога, к которому медицинские системы прошлого не были готовы со </a:t>
            </a:r>
            <a:r>
              <a:rPr lang="ru-RU" dirty="0" smtClean="0"/>
              <a:t>своей стороны </a:t>
            </a:r>
            <a:r>
              <a:rPr lang="ru-RU" dirty="0"/>
              <a:t>и, к сожалению, еще не готовы сейчас.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793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9665"/>
            <a:ext cx="9148310" cy="45616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Мы начали и закончили свою статью самым главным участником системы </a:t>
            </a:r>
            <a:r>
              <a:rPr lang="ru-RU" dirty="0" smtClean="0"/>
              <a:t>здравоохранения </a:t>
            </a:r>
            <a:r>
              <a:rPr lang="ru-RU" dirty="0"/>
              <a:t>– пациентом. Именно здоровье наших граждан является той целью, которая </a:t>
            </a:r>
            <a:r>
              <a:rPr lang="ru-RU" dirty="0" smtClean="0"/>
              <a:t>формально </a:t>
            </a:r>
            <a:r>
              <a:rPr lang="ru-RU" dirty="0"/>
              <a:t>описана юридическим и чиновничьим языком в майских указах президента и </a:t>
            </a:r>
            <a:r>
              <a:rPr lang="ru-RU" dirty="0" smtClean="0"/>
              <a:t>различных </a:t>
            </a:r>
            <a:r>
              <a:rPr lang="ru-RU" dirty="0"/>
              <a:t>программах правительства. Именно здоровье и качество жизни пациентов </a:t>
            </a:r>
            <a:r>
              <a:rPr lang="ru-RU" dirty="0" smtClean="0"/>
              <a:t>должно стать </a:t>
            </a:r>
            <a:r>
              <a:rPr lang="ru-RU" dirty="0"/>
              <a:t>и станет результатом цифровой трансформации и основой тех трендов, которые </a:t>
            </a:r>
            <a:r>
              <a:rPr lang="ru-RU" dirty="0" smtClean="0"/>
              <a:t>мы описали </a:t>
            </a:r>
            <a:r>
              <a:rPr lang="ru-RU" dirty="0"/>
              <a:t>выше.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Процессы цифровой трансформации систем, компаний, рынков, управления и социума </a:t>
            </a:r>
            <a:r>
              <a:rPr lang="ru-RU" dirty="0" smtClean="0"/>
              <a:t>набирают </a:t>
            </a:r>
            <a:r>
              <a:rPr lang="ru-RU" dirty="0"/>
              <a:t>обороты. Разные тренды, которые мы описали здесь, могут развиваться с </a:t>
            </a:r>
            <a:r>
              <a:rPr lang="ru-RU" dirty="0" smtClean="0"/>
              <a:t>разной скоростью</a:t>
            </a:r>
            <a:r>
              <a:rPr lang="ru-RU" dirty="0"/>
              <a:t>, однако в них нет необоснованных фантазий. В том или ином виде </a:t>
            </a:r>
            <a:r>
              <a:rPr lang="ru-RU" dirty="0" smtClean="0"/>
              <a:t>продукты и </a:t>
            </a:r>
            <a:r>
              <a:rPr lang="ru-RU" dirty="0"/>
              <a:t>явления, описанные выше, уже есть у нас в стране. Может быть экономические </a:t>
            </a:r>
            <a:r>
              <a:rPr lang="ru-RU" dirty="0" smtClean="0"/>
              <a:t>проблемы приведут </a:t>
            </a:r>
            <a:r>
              <a:rPr lang="ru-RU" dirty="0"/>
              <a:t>к тому, что часть наших прогнозов не сбудется, а может быть скорость их </a:t>
            </a:r>
            <a:r>
              <a:rPr lang="ru-RU" dirty="0" err="1" smtClean="0"/>
              <a:t>испол</a:t>
            </a:r>
            <a:r>
              <a:rPr lang="ru-RU" dirty="0" smtClean="0"/>
              <a:t> нения </a:t>
            </a:r>
            <a:r>
              <a:rPr lang="ru-RU" dirty="0"/>
              <a:t>удивит нас </a:t>
            </a:r>
            <a:r>
              <a:rPr lang="ru-RU" dirty="0" smtClean="0"/>
              <a:t>всех. Мы </a:t>
            </a:r>
            <a:r>
              <a:rPr lang="ru-RU" dirty="0"/>
              <a:t>лишь попытались идентифицировать текущие технологические тренды и </a:t>
            </a:r>
            <a:r>
              <a:rPr lang="ru-RU" dirty="0" smtClean="0"/>
              <a:t>попытались спрогнозировать</a:t>
            </a:r>
            <a:r>
              <a:rPr lang="ru-RU" dirty="0"/>
              <a:t>, как они будут развиваться в нашей стране. Мы надеемся, что </a:t>
            </a:r>
            <a:r>
              <a:rPr lang="ru-RU" dirty="0" smtClean="0"/>
              <a:t>все, что произойдет </a:t>
            </a:r>
            <a:r>
              <a:rPr lang="ru-RU" dirty="0"/>
              <a:t>в ближайшее время в области цифрового здравоохранения, </a:t>
            </a:r>
            <a:r>
              <a:rPr lang="ru-RU" dirty="0" smtClean="0"/>
              <a:t> </a:t>
            </a:r>
            <a:r>
              <a:rPr lang="ru-RU" dirty="0" err="1" smtClean="0"/>
              <a:t>риведет</a:t>
            </a:r>
            <a:r>
              <a:rPr lang="ru-RU" dirty="0" smtClean="0"/>
              <a:t> </a:t>
            </a:r>
            <a:r>
              <a:rPr lang="ru-RU" dirty="0"/>
              <a:t>к </a:t>
            </a:r>
            <a:r>
              <a:rPr lang="ru-RU" dirty="0" smtClean="0"/>
              <a:t>улучшению доступности </a:t>
            </a:r>
            <a:r>
              <a:rPr lang="ru-RU" dirty="0"/>
              <a:t>и качества медицинской помощи. А то, как это будет происходить, зависит </a:t>
            </a:r>
            <a:r>
              <a:rPr lang="ru-RU" dirty="0" smtClean="0"/>
              <a:t>от наших </a:t>
            </a:r>
            <a:r>
              <a:rPr lang="ru-RU" dirty="0"/>
              <a:t>общих усилий.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27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523" y="290211"/>
            <a:ext cx="8596668" cy="1320800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335463"/>
            <a:ext cx="7568891" cy="21759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Требования государства к развитию информационных технологий для медицины постоянно растут. Начиная с 2019 года, объем финансирования будет существен но увеличен. Главной статьей затрат в 2019–2024 гг. будет разработка, развитие и внедрение различных информационных систем для регионального здравоохранения – на это направление в целом будет потрачено порядка 85% от всего финансирования, выделенного на федеральную программу «Создание единого цифрового контура в сфере здравоохранения». Это значительные суммы, которые сравнимы с инвестициями в рамках первой волны информатизации в период</a:t>
            </a:r>
            <a:br>
              <a:rPr lang="ru-RU" dirty="0" smtClean="0"/>
            </a:br>
            <a:r>
              <a:rPr lang="ru-RU" dirty="0" smtClean="0"/>
              <a:t>программы модернизации здравоохранения 2011–</a:t>
            </a:r>
            <a:br>
              <a:rPr lang="ru-RU" dirty="0" smtClean="0"/>
            </a:br>
            <a:r>
              <a:rPr lang="ru-RU" dirty="0" smtClean="0"/>
              <a:t>2014 гг.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123431"/>
            <a:ext cx="6881899" cy="30392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4779" y="1123431"/>
            <a:ext cx="320992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1725"/>
            <a:ext cx="8596668" cy="4719638"/>
          </a:xfrm>
        </p:spPr>
        <p:txBody>
          <a:bodyPr>
            <a:normAutofit/>
          </a:bodyPr>
          <a:lstStyle/>
          <a:p>
            <a:r>
              <a:rPr lang="ru-RU" dirty="0"/>
              <a:t>Среди успехов предыдущей программы информатизации здравоохранения можно </a:t>
            </a:r>
            <a:r>
              <a:rPr lang="ru-RU" dirty="0" smtClean="0"/>
              <a:t>назвать резкое </a:t>
            </a:r>
            <a:r>
              <a:rPr lang="ru-RU" dirty="0"/>
              <a:t>увеличение количества медицинских информационных систем, постановку </a:t>
            </a:r>
            <a:r>
              <a:rPr lang="ru-RU" dirty="0" smtClean="0"/>
              <a:t>основных </a:t>
            </a:r>
            <a:r>
              <a:rPr lang="ru-RU" dirty="0"/>
              <a:t>процессов персонифицированного учета в электронном виде, создание базовой </a:t>
            </a:r>
            <a:r>
              <a:rPr lang="ru-RU" dirty="0" smtClean="0"/>
              <a:t>инфраструктуры</a:t>
            </a:r>
            <a:r>
              <a:rPr lang="ru-RU" dirty="0"/>
              <a:t>, необходимой для цифровой трансформации системы </a:t>
            </a:r>
            <a:r>
              <a:rPr lang="ru-RU" dirty="0" smtClean="0"/>
              <a:t>здравоохранения. К </a:t>
            </a:r>
            <a:r>
              <a:rPr lang="ru-RU" dirty="0"/>
              <a:t>ее недостаткам, широко обсуждаемым на различных площадках, можно отнести </a:t>
            </a:r>
            <a:r>
              <a:rPr lang="ru-RU" dirty="0" smtClean="0"/>
              <a:t>отсутствие </a:t>
            </a:r>
            <a:r>
              <a:rPr lang="ru-RU" dirty="0"/>
              <a:t>процессов принятия решений, основанных на данных, отсутствие обмена </a:t>
            </a:r>
            <a:r>
              <a:rPr lang="ru-RU" dirty="0" smtClean="0"/>
              <a:t>информацией </a:t>
            </a:r>
            <a:r>
              <a:rPr lang="ru-RU" dirty="0"/>
              <a:t>о пациенте, конфликт между бумажным и электронным документооборотом и </a:t>
            </a:r>
            <a:r>
              <a:rPr lang="ru-RU" dirty="0" smtClean="0"/>
              <a:t>неудовлетворенность </a:t>
            </a:r>
            <a:r>
              <a:rPr lang="ru-RU" dirty="0"/>
              <a:t>пациентов уровнем сервиса, главным образом, в государственных </a:t>
            </a:r>
            <a:r>
              <a:rPr lang="ru-RU" dirty="0" smtClean="0"/>
              <a:t>учреждениях </a:t>
            </a:r>
            <a:r>
              <a:rPr lang="ru-RU" dirty="0"/>
              <a:t>здравоохранения.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99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ПАЦИЕНТ В ЦЕНТРЕ ВНИМАНИЯ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Ключевой задачей МИС последних нескольких лет было внедрение в практику </a:t>
            </a:r>
            <a:r>
              <a:rPr lang="ru-RU" dirty="0" smtClean="0"/>
              <a:t>работы врача </a:t>
            </a:r>
            <a:r>
              <a:rPr lang="ru-RU" dirty="0"/>
              <a:t>электронной медицинской карты. Так или иначе, но развитие МИС в основном </a:t>
            </a:r>
            <a:r>
              <a:rPr lang="ru-RU" dirty="0" smtClean="0"/>
              <a:t>концентрировалось </a:t>
            </a:r>
            <a:r>
              <a:rPr lang="ru-RU" dirty="0"/>
              <a:t>именно на ЭМК: вначале просто внесение хоть каких-то данных и </a:t>
            </a:r>
            <a:r>
              <a:rPr lang="ru-RU" dirty="0" smtClean="0"/>
              <a:t>ведение </a:t>
            </a:r>
            <a:r>
              <a:rPr lang="ru-RU" dirty="0"/>
              <a:t>дублированного документооборота – когда бумажная история болезни по </a:t>
            </a:r>
            <a:r>
              <a:rPr lang="ru-RU" dirty="0" smtClean="0"/>
              <a:t>прежнему присутствовала</a:t>
            </a:r>
            <a:r>
              <a:rPr lang="ru-RU" dirty="0"/>
              <a:t>, но постепенно существенная ее часть накапливалась в МИС. </a:t>
            </a:r>
            <a:r>
              <a:rPr lang="ru-RU" dirty="0" smtClean="0"/>
              <a:t>Затем стала реализовываться </a:t>
            </a:r>
            <a:r>
              <a:rPr lang="ru-RU" dirty="0"/>
              <a:t>концепция безбумажных электронных документов, пионером </a:t>
            </a:r>
            <a:r>
              <a:rPr lang="ru-RU" dirty="0" smtClean="0"/>
              <a:t>которой, конечно</a:t>
            </a:r>
            <a:r>
              <a:rPr lang="ru-RU" dirty="0"/>
              <a:t>, стал проект ФСС по переходу на электронный листок нетрудоспособности. </a:t>
            </a:r>
            <a:r>
              <a:rPr lang="ru-RU" dirty="0" smtClean="0"/>
              <a:t>Сейчас </a:t>
            </a:r>
            <a:r>
              <a:rPr lang="ru-RU" dirty="0"/>
              <a:t>ведутся работы по переходу на электронный рецепт, электронный родовой сертификат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т. д. Значимая часть лабораторных анализов также переходит на цифровые модели </a:t>
            </a:r>
            <a:r>
              <a:rPr lang="ru-RU" dirty="0" smtClean="0"/>
              <a:t>предоставления </a:t>
            </a:r>
            <a:r>
              <a:rPr lang="ru-RU" dirty="0"/>
              <a:t>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63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2073"/>
            <a:ext cx="6628168" cy="388077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области управления взаимоотношениями с </a:t>
            </a:r>
            <a:r>
              <a:rPr lang="ru-RU" dirty="0" smtClean="0"/>
              <a:t>пациентами </a:t>
            </a:r>
            <a:r>
              <a:rPr lang="ru-RU" dirty="0"/>
              <a:t>начнется внедрение в практику концепции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Patient</a:t>
            </a:r>
            <a:r>
              <a:rPr lang="ru-RU" dirty="0"/>
              <a:t> </a:t>
            </a:r>
            <a:r>
              <a:rPr lang="ru-RU" dirty="0" err="1"/>
              <a:t>Relationship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(PRM), которое </a:t>
            </a:r>
            <a:r>
              <a:rPr lang="ru-RU" dirty="0" smtClean="0"/>
              <a:t>потребует </a:t>
            </a:r>
            <a:r>
              <a:rPr lang="ru-RU" dirty="0"/>
              <a:t>более развитых и удобных инструментов </a:t>
            </a:r>
            <a:r>
              <a:rPr lang="ru-RU" dirty="0" smtClean="0"/>
              <a:t>коммуникации </a:t>
            </a:r>
            <a:r>
              <a:rPr lang="ru-RU" dirty="0"/>
              <a:t>между врачом, клиникой и пациентом,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интеграции в социальные сети и мессенджеры, и </a:t>
            </a:r>
            <a:r>
              <a:rPr lang="ru-RU" dirty="0" smtClean="0"/>
              <a:t>наконец-то</a:t>
            </a:r>
            <a:r>
              <a:rPr lang="ru-RU" dirty="0"/>
              <a:t>, персонализации обслуживания пациентов.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Будут развиваться более близкие, простые и </a:t>
            </a:r>
            <a:r>
              <a:rPr lang="ru-RU" dirty="0" smtClean="0"/>
              <a:t>эффективные </a:t>
            </a:r>
            <a:r>
              <a:rPr lang="ru-RU" dirty="0"/>
              <a:t>каналы обмена информацией между </a:t>
            </a:r>
            <a:r>
              <a:rPr lang="ru-RU" dirty="0" smtClean="0"/>
              <a:t>врачом и </a:t>
            </a:r>
            <a:r>
              <a:rPr lang="ru-RU" dirty="0"/>
              <a:t>пациентом, клиникой и пациентом, </a:t>
            </a:r>
            <a:r>
              <a:rPr lang="ru-RU" dirty="0" smtClean="0"/>
              <a:t>увеличиваться количество </a:t>
            </a:r>
            <a:r>
              <a:rPr lang="ru-RU" dirty="0"/>
              <a:t>вспомогательных сервисов, типа </a:t>
            </a:r>
            <a:r>
              <a:rPr lang="ru-RU" dirty="0" smtClean="0"/>
              <a:t>чат-ботов</a:t>
            </a:r>
            <a:r>
              <a:rPr lang="ru-RU" dirty="0"/>
              <a:t>, различных телемедицинских сервисов, </a:t>
            </a:r>
            <a:r>
              <a:rPr lang="ru-RU" dirty="0" err="1" smtClean="0"/>
              <a:t>агрегаторов</a:t>
            </a:r>
            <a:r>
              <a:rPr lang="ru-RU" dirty="0"/>
              <a:t>, что повысит доступность медицинской </a:t>
            </a:r>
            <a:r>
              <a:rPr lang="ru-RU" dirty="0" smtClean="0"/>
              <a:t>помощи для </a:t>
            </a:r>
            <a:r>
              <a:rPr lang="ru-RU" dirty="0"/>
              <a:t>всех граждан страны.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502" y="1416023"/>
            <a:ext cx="32004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4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ОПТИМИЗАЦИЯ ПРОЦЕССОВ,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КЛИНИЧЕСКИЕ ПРОТОКОЛЫ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ПОРЯДКИ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роект </a:t>
            </a:r>
            <a:r>
              <a:rPr lang="ru-RU" dirty="0"/>
              <a:t>«Бережливая поликлиника», который реализуется в 52 субъектах РФ в более чем </a:t>
            </a:r>
            <a:r>
              <a:rPr lang="ru-RU" dirty="0" smtClean="0"/>
              <a:t>1000 медицинских </a:t>
            </a:r>
            <a:r>
              <a:rPr lang="ru-RU" dirty="0"/>
              <a:t>организаций позволяет применить лучшие международные </a:t>
            </a:r>
            <a:r>
              <a:rPr lang="ru-RU" dirty="0" smtClean="0"/>
              <a:t>практики для </a:t>
            </a:r>
            <a:r>
              <a:rPr lang="ru-RU" dirty="0"/>
              <a:t>организации первичной медико-социальной помощи в интересах пациента, и при </a:t>
            </a:r>
            <a:r>
              <a:rPr lang="ru-RU" dirty="0" smtClean="0"/>
              <a:t>этом 9 обеспечивает </a:t>
            </a:r>
            <a:r>
              <a:rPr lang="ru-RU" dirty="0"/>
              <a:t>многократное снижение времени ожидания пациентов в очереди, </a:t>
            </a:r>
            <a:r>
              <a:rPr lang="ru-RU" dirty="0" smtClean="0"/>
              <a:t>повышение </a:t>
            </a:r>
            <a:r>
              <a:rPr lang="ru-RU" dirty="0"/>
              <a:t>пропускной способности, новые комфортные условия пребывания в клинике и для </a:t>
            </a:r>
            <a:r>
              <a:rPr lang="ru-RU" dirty="0" smtClean="0"/>
              <a:t>пациентов</a:t>
            </a:r>
            <a:r>
              <a:rPr lang="ru-RU" dirty="0"/>
              <a:t>, и для медицинского персонала, и многое другое</a:t>
            </a:r>
            <a:r>
              <a:rPr lang="ru-RU" dirty="0" smtClean="0"/>
              <a:t>.</a:t>
            </a:r>
          </a:p>
          <a:p>
            <a:r>
              <a:rPr lang="ru-RU" dirty="0"/>
              <a:t>В ряде пилотных проектов по внедрению бережливых технологий, по результатам </a:t>
            </a:r>
            <a:r>
              <a:rPr lang="ru-RU" dirty="0" smtClean="0"/>
              <a:t>мониторинга</a:t>
            </a:r>
            <a:r>
              <a:rPr lang="ru-RU" dirty="0"/>
              <a:t>, стали явно видны недостатки в системе управления и обеспечения </a:t>
            </a:r>
            <a:r>
              <a:rPr lang="ru-RU" dirty="0" smtClean="0"/>
              <a:t>поликлиниками, например</a:t>
            </a:r>
            <a:r>
              <a:rPr lang="ru-RU" dirty="0"/>
              <a:t>, несмотря на повышение комфорта ожидания, при нехватке врачей </a:t>
            </a:r>
            <a:r>
              <a:rPr lang="ru-RU" dirty="0" smtClean="0"/>
              <a:t>определенных </a:t>
            </a:r>
            <a:r>
              <a:rPr lang="ru-RU" dirty="0"/>
              <a:t>специальностей, время ожидания сократилось незначительно. Внедрение </a:t>
            </a:r>
            <a:r>
              <a:rPr lang="ru-RU" dirty="0" smtClean="0"/>
              <a:t>процессного </a:t>
            </a:r>
            <a:r>
              <a:rPr lang="ru-RU" dirty="0"/>
              <a:t>подхода подсвечивает узкие места и обнажает недостатки в организации </a:t>
            </a:r>
            <a:r>
              <a:rPr lang="ru-RU" dirty="0" smtClean="0"/>
              <a:t>медицинской помощи</a:t>
            </a:r>
            <a:r>
              <a:rPr lang="ru-RU" dirty="0"/>
              <a:t>. Это вызывает сильное сопротивление внедрению. Так, в результате данные </a:t>
            </a:r>
            <a:r>
              <a:rPr lang="ru-RU" dirty="0" smtClean="0"/>
              <a:t>технологии </a:t>
            </a:r>
            <a:r>
              <a:rPr lang="ru-RU" dirty="0"/>
              <a:t>должны до 2024 года быть внедрены только в 1,3% поликлиник, что, конечно, не </a:t>
            </a:r>
            <a:r>
              <a:rPr lang="ru-RU" dirty="0" smtClean="0"/>
              <a:t>окажет </a:t>
            </a:r>
            <a:r>
              <a:rPr lang="ru-RU" dirty="0"/>
              <a:t>определяющего влияния на удобство пациентов по системе здравоохранения в </a:t>
            </a:r>
            <a:r>
              <a:rPr lang="ru-RU" dirty="0" smtClean="0"/>
              <a:t>целом в </a:t>
            </a:r>
            <a:r>
              <a:rPr lang="ru-RU" dirty="0"/>
              <a:t>ближайшее время.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31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13185"/>
            <a:ext cx="6754244" cy="493848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Одна из важнейших задач внедрения </a:t>
            </a:r>
            <a:r>
              <a:rPr lang="ru-RU" dirty="0" smtClean="0"/>
              <a:t>клинических рекомендаций </a:t>
            </a:r>
            <a:r>
              <a:rPr lang="ru-RU" dirty="0"/>
              <a:t>– изменение процесса оказания </a:t>
            </a:r>
            <a:r>
              <a:rPr lang="ru-RU" dirty="0" smtClean="0"/>
              <a:t>медицинской </a:t>
            </a:r>
            <a:r>
              <a:rPr lang="ru-RU" dirty="0"/>
              <a:t>помощи от контроля результатов </a:t>
            </a:r>
            <a:r>
              <a:rPr lang="ru-RU" dirty="0" smtClean="0"/>
              <a:t>лечения постфактум</a:t>
            </a:r>
            <a:r>
              <a:rPr lang="ru-RU" dirty="0"/>
              <a:t>, когда уже по большому </a:t>
            </a:r>
            <a:r>
              <a:rPr lang="ru-RU" dirty="0" smtClean="0"/>
              <a:t>счету малоэффективно </a:t>
            </a:r>
            <a:r>
              <a:rPr lang="ru-RU" dirty="0"/>
              <a:t>констатировать допущенные огрехи, в </a:t>
            </a:r>
            <a:r>
              <a:rPr lang="ru-RU" dirty="0" smtClean="0"/>
              <a:t>сторону </a:t>
            </a:r>
            <a:r>
              <a:rPr lang="ru-RU" dirty="0"/>
              <a:t>непрерывного аудита самого процесса оказания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медицинской помощи и своевременной </a:t>
            </a:r>
            <a:r>
              <a:rPr lang="ru-RU" dirty="0" smtClean="0"/>
              <a:t>поддержки принятия </a:t>
            </a:r>
            <a:r>
              <a:rPr lang="ru-RU" dirty="0"/>
              <a:t>врачебных решений в рамках </a:t>
            </a:r>
            <a:r>
              <a:rPr lang="ru-RU" dirty="0" smtClean="0"/>
              <a:t>открытого клинического </a:t>
            </a:r>
            <a:r>
              <a:rPr lang="ru-RU" dirty="0"/>
              <a:t>случая и, далее, в сторону </a:t>
            </a:r>
            <a:r>
              <a:rPr lang="ru-RU" dirty="0" smtClean="0"/>
              <a:t>предиктивного </a:t>
            </a:r>
            <a:r>
              <a:rPr lang="ru-RU" dirty="0"/>
              <a:t>прогнозирования развития заболеваний и </a:t>
            </a:r>
            <a:r>
              <a:rPr lang="ru-RU" dirty="0" smtClean="0"/>
              <a:t>принятия </a:t>
            </a:r>
            <a:r>
              <a:rPr lang="ru-RU" dirty="0"/>
              <a:t>превентивных мер для сохранения </a:t>
            </a:r>
            <a:r>
              <a:rPr lang="ru-RU" dirty="0" smtClean="0"/>
              <a:t>здоровья граждан. Для </a:t>
            </a:r>
            <a:r>
              <a:rPr lang="ru-RU" dirty="0"/>
              <a:t>этого формат описания клинических рекомендаций должен позволять проводить </a:t>
            </a:r>
            <a:r>
              <a:rPr lang="ru-RU" dirty="0" smtClean="0"/>
              <a:t>алгоритмизацию </a:t>
            </a:r>
            <a:r>
              <a:rPr lang="ru-RU" dirty="0"/>
              <a:t>большей части процессов оказания медицинской помощи. </a:t>
            </a:r>
            <a:r>
              <a:rPr lang="ru-RU" dirty="0" smtClean="0"/>
              <a:t>Современные стандарты </a:t>
            </a:r>
            <a:r>
              <a:rPr lang="ru-RU" dirty="0"/>
              <a:t>описания клинических рекомендаций пока не дают возможности полной </a:t>
            </a:r>
            <a:r>
              <a:rPr lang="ru-RU" dirty="0" smtClean="0"/>
              <a:t>алгоритмизации</a:t>
            </a:r>
            <a:r>
              <a:rPr lang="ru-RU" dirty="0"/>
              <a:t>, но мы надеемся, что внедрение процессного подхода приведет к </a:t>
            </a:r>
            <a:r>
              <a:rPr lang="ru-RU" dirty="0" smtClean="0"/>
              <a:t>усовершенствованию </a:t>
            </a:r>
            <a:r>
              <a:rPr lang="ru-RU" dirty="0"/>
              <a:t>стандартов их описания в самое ближайшее время.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533" y="1029725"/>
            <a:ext cx="328612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5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СПЕЦИАЛИЗАЦИЯ ПРОДУКТОВ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ВНЕШНЯЯ ИНТЕГРАЦИЯ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Наше здравоохранение входит в следующую стадию развития информационных систем –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стадию внешней интеграции. Основными драйверами данных процессов являются </a:t>
            </a:r>
            <a:r>
              <a:rPr lang="ru-RU" dirty="0" smtClean="0"/>
              <a:t>развитие </a:t>
            </a:r>
            <a:r>
              <a:rPr lang="ru-RU" dirty="0"/>
              <a:t>портала государственных услуг, развитие электронных сервисов в сфере </a:t>
            </a:r>
            <a:r>
              <a:rPr lang="ru-RU" dirty="0" smtClean="0"/>
              <a:t>здравоохранения</a:t>
            </a:r>
            <a:r>
              <a:rPr lang="ru-RU" dirty="0"/>
              <a:t>. Поэтому мы считаем, что в скором времени у нас почти все системы разделятся </a:t>
            </a:r>
            <a:r>
              <a:rPr lang="ru-RU" dirty="0" smtClean="0"/>
              <a:t>на две </a:t>
            </a:r>
            <a:r>
              <a:rPr lang="ru-RU" dirty="0"/>
              <a:t>основные группы: учетные системы и </a:t>
            </a:r>
            <a:r>
              <a:rPr lang="ru-RU" dirty="0" smtClean="0"/>
              <a:t>сервисы. Учетная </a:t>
            </a:r>
            <a:r>
              <a:rPr lang="ru-RU" dirty="0"/>
              <a:t>система предназначена для ввода, сбора и хранения первичных данных. Мы </a:t>
            </a:r>
            <a:r>
              <a:rPr lang="ru-RU" dirty="0" smtClean="0"/>
              <a:t>относим </a:t>
            </a:r>
            <a:r>
              <a:rPr lang="ru-RU" dirty="0"/>
              <a:t>к ним </a:t>
            </a:r>
            <a:r>
              <a:rPr lang="ru-RU" dirty="0" smtClean="0"/>
              <a:t>медицинские информационные </a:t>
            </a:r>
            <a:r>
              <a:rPr lang="ru-RU" dirty="0"/>
              <a:t>системы медицинской организации (МИС МО),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главная задача которых – это ведение электронной медицинской карты. К учетным </a:t>
            </a:r>
            <a:r>
              <a:rPr lang="ru-RU" dirty="0" smtClean="0"/>
              <a:t>системам </a:t>
            </a:r>
            <a:r>
              <a:rPr lang="ru-RU" dirty="0"/>
              <a:t>мы также относим лабораторные или PACS-системы, аптечное программное </a:t>
            </a:r>
            <a:r>
              <a:rPr lang="ru-RU" dirty="0" smtClean="0"/>
              <a:t>обеспечение</a:t>
            </a:r>
            <a:r>
              <a:rPr lang="ru-RU" dirty="0"/>
              <a:t>, кадровые и бухгалтерские системы и ряд </a:t>
            </a:r>
            <a:r>
              <a:rPr lang="ru-RU" dirty="0" smtClean="0"/>
              <a:t>других. Сервис </a:t>
            </a:r>
            <a:r>
              <a:rPr lang="ru-RU" dirty="0"/>
              <a:t>– это продукт, предназначенный для решения какой-то проблемы или </a:t>
            </a:r>
            <a:r>
              <a:rPr lang="ru-RU" dirty="0" smtClean="0"/>
              <a:t>управления </a:t>
            </a:r>
            <a:r>
              <a:rPr lang="ru-RU" dirty="0"/>
              <a:t>каким-либо процессом. Примеры: системы поддержки принятия врачебных </a:t>
            </a:r>
            <a:r>
              <a:rPr lang="ru-RU" dirty="0" smtClean="0"/>
              <a:t>решений в </a:t>
            </a:r>
            <a:r>
              <a:rPr lang="ru-RU" dirty="0"/>
              <a:t>онкологии, системы анализа лабораторных данных для выявления групп риска, </a:t>
            </a:r>
            <a:r>
              <a:rPr lang="ru-RU" dirty="0" smtClean="0"/>
              <a:t>централизованные </a:t>
            </a:r>
            <a:r>
              <a:rPr lang="ru-RU" dirty="0"/>
              <a:t>радиологические информационные системы, медицинские и </a:t>
            </a:r>
            <a:r>
              <a:rPr lang="ru-RU" dirty="0" smtClean="0"/>
              <a:t>медико- экономические </a:t>
            </a:r>
            <a:r>
              <a:rPr lang="ru-RU" dirty="0"/>
              <a:t>сервисы BI и т. 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65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0632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Учетные системы и сервисы в клинике будут работать вместе. Например, врачи будут </a:t>
            </a:r>
            <a:r>
              <a:rPr lang="ru-RU" dirty="0" smtClean="0"/>
              <a:t>заполнять </a:t>
            </a:r>
            <a:r>
              <a:rPr lang="ru-RU" dirty="0"/>
              <a:t>данные пациента в МИС, как в учетной системе, МИС распознает диагноз в </a:t>
            </a:r>
            <a:r>
              <a:rPr lang="ru-RU" dirty="0" smtClean="0"/>
              <a:t>области </a:t>
            </a:r>
            <a:r>
              <a:rPr lang="ru-RU" dirty="0"/>
              <a:t>кардиологии и сама будет вызывать из облака сервис поддержки принятия </a:t>
            </a:r>
            <a:r>
              <a:rPr lang="ru-RU" dirty="0" smtClean="0"/>
              <a:t>решений, который </a:t>
            </a:r>
            <a:r>
              <a:rPr lang="ru-RU" dirty="0"/>
              <a:t>дополнит электронную медицинскую карту рекомендациями врачу по </a:t>
            </a:r>
            <a:r>
              <a:rPr lang="ru-RU" dirty="0" smtClean="0"/>
              <a:t>диагностике </a:t>
            </a:r>
            <a:r>
              <a:rPr lang="ru-RU" dirty="0"/>
              <a:t>и лечению на основании клинических рекомендаций и алгоритмов, полученных с </a:t>
            </a:r>
            <a:r>
              <a:rPr lang="ru-RU" dirty="0" smtClean="0"/>
              <a:t>помощью </a:t>
            </a:r>
            <a:r>
              <a:rPr lang="ru-RU" dirty="0"/>
              <a:t>машинного </a:t>
            </a:r>
            <a:r>
              <a:rPr lang="ru-RU" dirty="0" smtClean="0"/>
              <a:t>обучения. Разделение </a:t>
            </a:r>
            <a:r>
              <a:rPr lang="ru-RU" dirty="0"/>
              <a:t>продуктов на учетные системы и сервисы и затем их интеграция с целью </a:t>
            </a:r>
            <a:r>
              <a:rPr lang="ru-RU" dirty="0" smtClean="0"/>
              <a:t>обмена </a:t>
            </a:r>
            <a:r>
              <a:rPr lang="ru-RU" dirty="0"/>
              <a:t>информацией – это оптимальный путь ускорения развития продуктов, </a:t>
            </a:r>
            <a:r>
              <a:rPr lang="ru-RU" dirty="0" smtClean="0"/>
              <a:t>повышение их </a:t>
            </a:r>
            <a:r>
              <a:rPr lang="ru-RU" dirty="0"/>
              <a:t>зрелости и эффективности. Но если продукты еще привязаны к клиникам (</a:t>
            </a:r>
            <a:r>
              <a:rPr lang="ru-RU" dirty="0" smtClean="0"/>
              <a:t>например, к </a:t>
            </a:r>
            <a:r>
              <a:rPr lang="ru-RU" dirty="0"/>
              <a:t>установленным там томографам или к регистратуре), то сервисы оптимально </a:t>
            </a:r>
            <a:r>
              <a:rPr lang="ru-RU" dirty="0" smtClean="0"/>
              <a:t>размещать </a:t>
            </a:r>
            <a:r>
              <a:rPr lang="ru-RU" dirty="0"/>
              <a:t>в централизованных центрах обработки данных, а не копировать в каждую </a:t>
            </a:r>
            <a:r>
              <a:rPr lang="ru-RU" dirty="0" smtClean="0"/>
              <a:t>клинику. Поэтому </a:t>
            </a:r>
            <a:r>
              <a:rPr lang="ru-RU" dirty="0"/>
              <a:t>мы считаем, при переходе на новую архитектуру внешней интеграции будут </a:t>
            </a:r>
            <a:r>
              <a:rPr lang="ru-RU" dirty="0" smtClean="0"/>
              <a:t>раз-</a:t>
            </a:r>
            <a:r>
              <a:rPr lang="ru-RU" dirty="0" err="1" smtClean="0"/>
              <a:t>виваться</a:t>
            </a:r>
            <a:r>
              <a:rPr lang="ru-RU" dirty="0" smtClean="0"/>
              <a:t> </a:t>
            </a:r>
            <a:r>
              <a:rPr lang="ru-RU" dirty="0"/>
              <a:t>централизованные облачные технологии.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3232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2082</Words>
  <Application>Microsoft Office PowerPoint</Application>
  <PresentationFormat>Широкоэкранный</PresentationFormat>
  <Paragraphs>34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Аспект</vt:lpstr>
      <vt:lpstr>ТРЕНДЫ И ПРОГНОЗЫ РАЗВИТИЯ МЕДИЦИНСКИХ ИНФОРМАЦИОННЫХ СИСТЕМ В РОССИИ</vt:lpstr>
      <vt:lpstr>Введение</vt:lpstr>
      <vt:lpstr>Презентация PowerPoint</vt:lpstr>
      <vt:lpstr>ПАЦИЕНТ В ЦЕНТРЕ ВНИМАНИЯ</vt:lpstr>
      <vt:lpstr>Презентация PowerPoint</vt:lpstr>
      <vt:lpstr>ОПТИМИЗАЦИЯ ПРОЦЕССОВ, КЛИНИЧЕСКИЕ ПРОТОКОЛЫ И ПОРЯДКИ РАБОТЫ</vt:lpstr>
      <vt:lpstr>Презентация PowerPoint</vt:lpstr>
      <vt:lpstr>СПЕЦИАЛИЗАЦИЯ ПРОДУКТОВ И ВНЕШНЯЯ ИНТЕГРАЦИЯ</vt:lpstr>
      <vt:lpstr>Презентация PowerPoint</vt:lpstr>
      <vt:lpstr>ЦЕНТРАЛИЗАЦИЯ СИСТЕМ И ОБЛАКА</vt:lpstr>
      <vt:lpstr>СОКРАЩЕНИЕ ФУНКЦИОНАЛЬНЫХ МОДУЛЕЙ МИС И ПЕРЕТЕКАНИЕ ИХ В РЕГИОНАЛЬНЫЕ СЕРВИСЫ</vt:lpstr>
      <vt:lpstr>КОНСОЛИДАЦИЯ РЫНКА</vt:lpstr>
      <vt:lpstr>Презентация PowerPoint</vt:lpstr>
      <vt:lpstr>ИМПОРТОЗАМЕЩЕНИЕ</vt:lpstr>
      <vt:lpstr>СППВР И ИСКУССТВЕННЫЙ ИНТЕЛЛЕКТ</vt:lpstr>
      <vt:lpstr>ЦИФРОВАЯ ТРАНСФОРМАЦИЯ</vt:lpstr>
      <vt:lpstr>ИЗМЕНЕНИЕ МОДЕЛИ УПРАВЛЕНИЯ ЗДРАВООХРАНЕНИЕМ</vt:lpstr>
      <vt:lpstr>НОВЫЙ ПАЦИЕНТ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ТРЕНДЫ И ПРОГНОЗЫ РАЗВИТИЯ МЕДИЦИНСКИХ ИНФОРМАЦИОННЫХ СИСТЕМ В РОССИИ</dc:title>
  <dc:creator>Пользователь</dc:creator>
  <cp:lastModifiedBy>Пользователь</cp:lastModifiedBy>
  <cp:revision>4</cp:revision>
  <dcterms:created xsi:type="dcterms:W3CDTF">2021-12-24T18:06:57Z</dcterms:created>
  <dcterms:modified xsi:type="dcterms:W3CDTF">2021-12-24T18:41:03Z</dcterms:modified>
</cp:coreProperties>
</file>