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440" r:id="rId3"/>
    <p:sldId id="449" r:id="rId4"/>
    <p:sldId id="466" r:id="rId5"/>
    <p:sldId id="467" r:id="rId6"/>
    <p:sldId id="468" r:id="rId7"/>
    <p:sldId id="464" r:id="rId8"/>
  </p:sldIdLst>
  <p:sldSz cx="9144000" cy="5715000" type="screen16x10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12B"/>
    <a:srgbClr val="0F2061"/>
    <a:srgbClr val="F5E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6" autoAdjust="0"/>
    <p:restoredTop sz="83977" autoAdjust="0"/>
  </p:normalViewPr>
  <p:slideViewPr>
    <p:cSldViewPr>
      <p:cViewPr>
        <p:scale>
          <a:sx n="75" d="100"/>
          <a:sy n="75" d="100"/>
        </p:scale>
        <p:origin x="-2592" y="-7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787D3-E6B2-41D1-972A-3C34BC1A574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DFC7E-F6ED-42B3-8074-3E09822F5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C404-FC9D-4468-B89B-64CC51DA7120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9718-F436-4574-9C4C-2A07327A11A5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F87B-E5E6-4DAC-AF18-9AFC9834659D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98F4-1360-454C-9B23-83A166757E42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CD0F-BB8F-467C-A050-19AA6EC9995B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942A-8918-4944-83A7-6A748A527A1C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EC6D-5BE1-465B-936C-441C3C655700}" type="datetime1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E-37B8-4692-8EEC-A20B0FBF18CE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FFF7-C587-46F8-B12C-409BE2E897C9}" type="datetime1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16F7-940B-48E5-9F9B-26279F4FD138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47A4-21CA-4F42-8736-CC37A9B171D9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B0363-7D32-458E-80BB-AA335CE7A550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0" y="5394856"/>
            <a:ext cx="7200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Century Gothic" panose="020B0502020202020204" pitchFamily="34" charset="0"/>
              </a:rPr>
              <a:t>28 сентября 20</a:t>
            </a:r>
            <a:r>
              <a:rPr lang="en-US" b="1" i="1" dirty="0" smtClean="0">
                <a:latin typeface="Century Gothic" panose="020B0502020202020204" pitchFamily="34" charset="0"/>
              </a:rPr>
              <a:t>23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0" y="3277547"/>
            <a:ext cx="7128793" cy="19202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b="1" u="sng" dirty="0" err="1" smtClean="0">
                <a:solidFill>
                  <a:srgbClr val="A0212B"/>
                </a:solidFill>
                <a:latin typeface="Century Gothic" panose="020B0502020202020204" pitchFamily="34" charset="0"/>
              </a:rPr>
              <a:t>Апанович</a:t>
            </a:r>
            <a:r>
              <a:rPr lang="ru-RU" b="1" u="sng" dirty="0" smtClean="0">
                <a:solidFill>
                  <a:srgbClr val="A0212B"/>
                </a:solidFill>
                <a:latin typeface="Century Gothic" panose="020B0502020202020204" pitchFamily="34" charset="0"/>
              </a:rPr>
              <a:t> Марина Степановна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b="1" dirty="0" smtClean="0">
              <a:solidFill>
                <a:srgbClr val="A0212B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A0212B"/>
                </a:solidFill>
                <a:latin typeface="Century Gothic" panose="020B0502020202020204" pitchFamily="34" charset="0"/>
              </a:rPr>
              <a:t>Председатель методической комиссии по специальности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A0212B"/>
                </a:solidFill>
                <a:latin typeface="Century Gothic" panose="020B0502020202020204" pitchFamily="34" charset="0"/>
              </a:rPr>
              <a:t>30.05.03 Медицинская кибернетика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ru-RU" sz="2600" b="1" dirty="0" smtClean="0">
              <a:solidFill>
                <a:srgbClr val="A0212B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A0212B"/>
                </a:solidFill>
                <a:latin typeface="Century Gothic" panose="020B0502020202020204" pitchFamily="34" charset="0"/>
              </a:rPr>
              <a:t>Доцент кафедры медицинской кибернетики и информатики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765200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ПЛАН работы </a:t>
            </a:r>
          </a:p>
          <a:p>
            <a:pPr algn="ctr"/>
            <a:r>
              <a:rPr lang="ru-RU" sz="3600" b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методической комиссии </a:t>
            </a:r>
          </a:p>
          <a:p>
            <a:pPr algn="ctr"/>
            <a:r>
              <a:rPr lang="ru-RU" sz="3600" b="1" dirty="0">
                <a:solidFill>
                  <a:srgbClr val="0F2061"/>
                </a:solidFill>
                <a:latin typeface="Century Gothic" panose="020B0502020202020204" pitchFamily="34" charset="0"/>
              </a:rPr>
              <a:t>п</a:t>
            </a:r>
            <a:r>
              <a:rPr lang="ru-RU" sz="3600" b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о специальности 30.05.03 Медицинская кибернетика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9711" y="-5147"/>
            <a:ext cx="71642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Century Gothic" panose="020B0502020202020204" pitchFamily="34" charset="0"/>
              </a:rPr>
              <a:t>ФГБОУ ВО </a:t>
            </a:r>
            <a:r>
              <a:rPr lang="ru-RU" sz="2000" b="1" i="1" dirty="0" err="1">
                <a:latin typeface="Century Gothic" panose="020B0502020202020204" pitchFamily="34" charset="0"/>
              </a:rPr>
              <a:t>КрасГМУ</a:t>
            </a:r>
            <a:r>
              <a:rPr lang="ru-RU" sz="2000" b="1" i="1" dirty="0">
                <a:latin typeface="Century Gothic" panose="020B0502020202020204" pitchFamily="34" charset="0"/>
              </a:rPr>
              <a:t> им. проф. </a:t>
            </a:r>
            <a:r>
              <a:rPr lang="ru-RU" sz="2000" b="1" i="1" dirty="0" err="1">
                <a:latin typeface="Century Gothic" panose="020B0502020202020204" pitchFamily="34" charset="0"/>
              </a:rPr>
              <a:t>В.Ф.Войно-Ясенецкого</a:t>
            </a:r>
            <a:r>
              <a:rPr lang="ru-RU" sz="2000" b="1" i="1" dirty="0">
                <a:latin typeface="Century Gothic" panose="020B0502020202020204" pitchFamily="34" charset="0"/>
              </a:rPr>
              <a:t> Минздрава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39490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46912" y="5433549"/>
            <a:ext cx="2133600" cy="304271"/>
          </a:xfrm>
        </p:spPr>
        <p:txBody>
          <a:bodyPr/>
          <a:lstStyle/>
          <a:p>
            <a:fld id="{B19B0651-EE4F-4900-A07F-96A6BFA9D0F0}" type="slidenum">
              <a:rPr lang="ru-RU" sz="2400" smtClean="0"/>
              <a:t>2</a:t>
            </a:fld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54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Состав методической комиссии по специальности </a:t>
            </a:r>
          </a:p>
          <a:p>
            <a:pPr algn="ctr"/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30.05.03 </a:t>
            </a:r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Медицинская </a:t>
            </a:r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кибернетика</a:t>
            </a:r>
            <a:endParaRPr lang="ru-RU" sz="2400" b="1" i="1" dirty="0">
              <a:solidFill>
                <a:srgbClr val="0F206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263686"/>
              </p:ext>
            </p:extLst>
          </p:nvPr>
        </p:nvGraphicFramePr>
        <p:xfrm>
          <a:off x="107504" y="877281"/>
          <a:ext cx="8892482" cy="4206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0749"/>
                <a:gridCol w="1876476"/>
                <a:gridCol w="1704392"/>
                <a:gridCol w="1111560"/>
                <a:gridCol w="963352"/>
                <a:gridCol w="2815953"/>
              </a:tblGrid>
              <a:tr h="51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F2061"/>
                          </a:solidFill>
                          <a:effectLst/>
                          <a:latin typeface="Century Gothic" panose="020B0502020202020204" pitchFamily="34" charset="0"/>
                        </a:rPr>
                        <a:t>№ п/п</a:t>
                      </a:r>
                      <a:endParaRPr lang="ru-RU" sz="1600" b="1" dirty="0">
                        <a:solidFill>
                          <a:srgbClr val="0F206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F2061"/>
                          </a:solidFill>
                          <a:effectLst/>
                          <a:latin typeface="Century Gothic" panose="020B0502020202020204" pitchFamily="34" charset="0"/>
                        </a:rPr>
                        <a:t>ФИО</a:t>
                      </a:r>
                      <a:endParaRPr lang="ru-RU" sz="1600" b="1" dirty="0">
                        <a:solidFill>
                          <a:srgbClr val="0F206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F2061"/>
                          </a:solidFill>
                          <a:effectLst/>
                          <a:latin typeface="Century Gothic" panose="020B0502020202020204" pitchFamily="34" charset="0"/>
                        </a:rPr>
                        <a:t>Функционал в комиссии</a:t>
                      </a:r>
                      <a:endParaRPr lang="ru-RU" sz="1600" b="1" dirty="0">
                        <a:solidFill>
                          <a:srgbClr val="0F206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F2061"/>
                          </a:solidFill>
                          <a:effectLst/>
                          <a:latin typeface="Century Gothic" panose="020B0502020202020204" pitchFamily="34" charset="0"/>
                        </a:rPr>
                        <a:t>Ученая степень</a:t>
                      </a:r>
                      <a:endParaRPr lang="ru-RU" sz="1600" b="1" dirty="0">
                        <a:solidFill>
                          <a:srgbClr val="0F206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F2061"/>
                          </a:solidFill>
                          <a:effectLst/>
                          <a:latin typeface="Century Gothic" panose="020B0502020202020204" pitchFamily="34" charset="0"/>
                        </a:rPr>
                        <a:t>Ученое звание</a:t>
                      </a:r>
                      <a:endParaRPr lang="ru-RU" sz="1600" b="1" dirty="0">
                        <a:solidFill>
                          <a:srgbClr val="0F206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F2061"/>
                          </a:solidFill>
                          <a:effectLst/>
                          <a:latin typeface="Century Gothic" panose="020B0502020202020204" pitchFamily="34" charset="0"/>
                        </a:rPr>
                        <a:t>Должность</a:t>
                      </a:r>
                      <a:endParaRPr lang="ru-RU" sz="1600" b="1" dirty="0">
                        <a:solidFill>
                          <a:srgbClr val="0F206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>
                    <a:solidFill>
                      <a:srgbClr val="F5E6DC"/>
                    </a:solidFill>
                  </a:tcPr>
                </a:tc>
              </a:tr>
              <a:tr h="51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entury Gothic" panose="020B0502020202020204" pitchFamily="34" charset="0"/>
                        </a:rPr>
                        <a:t>Апанович</a:t>
                      </a: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 Марина Степановна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anose="020B0502020202020204" pitchFamily="34" charset="0"/>
                        </a:rPr>
                        <a:t>Председатель комиссии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к.ф.-м.н.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Доцент кафедры </a:t>
                      </a:r>
                      <a:endParaRPr lang="en-US" sz="1600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мед</a:t>
                      </a:r>
                      <a:r>
                        <a:rPr lang="en-US" sz="1600" dirty="0" smtClean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 киб. </a:t>
                      </a:r>
                      <a:r>
                        <a:rPr lang="ru-RU" sz="1600" dirty="0">
                          <a:effectLst/>
                          <a:latin typeface="Century Gothic" panose="020B0502020202020204" pitchFamily="34" charset="0"/>
                        </a:rPr>
                        <a:t>и информатики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</a:tr>
              <a:tr h="51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entury Gothic" panose="020B0502020202020204" pitchFamily="34" charset="0"/>
                        </a:rPr>
                        <a:t>Голденок</a:t>
                      </a: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 Елена Евгеньевна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Член комиссии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anose="020B0502020202020204" pitchFamily="34" charset="0"/>
                        </a:rPr>
                        <a:t>к.ф.-м.н.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доцент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Century Gothic" panose="020B0502020202020204" pitchFamily="34" charset="0"/>
                        </a:rPr>
                        <a:t>Доцент кафедры </a:t>
                      </a:r>
                      <a:endParaRPr lang="en-US" sz="160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Century Gothic" panose="020B0502020202020204" pitchFamily="34" charset="0"/>
                        </a:rPr>
                        <a:t>мед</a:t>
                      </a:r>
                      <a:r>
                        <a:rPr lang="en-US" sz="1600" smtClean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ru-RU" sz="1600" smtClean="0">
                          <a:effectLst/>
                          <a:latin typeface="Century Gothic" panose="020B0502020202020204" pitchFamily="34" charset="0"/>
                        </a:rPr>
                        <a:t> киб. и информатики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</a:tr>
              <a:tr h="51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Лукьянова Наталья Александровна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anose="020B0502020202020204" pitchFamily="34" charset="0"/>
                        </a:rPr>
                        <a:t>Член комиссии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anose="020B0502020202020204" pitchFamily="34" charset="0"/>
                        </a:rPr>
                        <a:t>к.ф.-м.н.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Century Gothic" panose="020B0502020202020204" pitchFamily="34" charset="0"/>
                        </a:rPr>
                        <a:t>Доцент кафедры </a:t>
                      </a:r>
                      <a:endParaRPr lang="en-US" sz="160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Century Gothic" panose="020B0502020202020204" pitchFamily="34" charset="0"/>
                        </a:rPr>
                        <a:t>мед</a:t>
                      </a:r>
                      <a:r>
                        <a:rPr lang="en-US" sz="1600" smtClean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ru-RU" sz="1600" smtClean="0">
                          <a:effectLst/>
                          <a:latin typeface="Century Gothic" panose="020B0502020202020204" pitchFamily="34" charset="0"/>
                        </a:rPr>
                        <a:t> киб. и информатики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</a:tr>
              <a:tr h="51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entury Gothic" panose="020B0502020202020204" pitchFamily="34" charset="0"/>
                        </a:rPr>
                        <a:t>Шеломенцева</a:t>
                      </a: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 Инга Георгиевна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anose="020B0502020202020204" pitchFamily="34" charset="0"/>
                        </a:rPr>
                        <a:t>Член комиссии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к.т.н.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ru-RU" sz="16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Доцент кафедры </a:t>
                      </a:r>
                      <a:endParaRPr lang="en-US" sz="1600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мед</a:t>
                      </a:r>
                      <a:r>
                        <a:rPr lang="en-US" sz="1600" dirty="0" smtClean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 киб. и информатики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</a:tr>
              <a:tr h="51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Туценко</a:t>
                      </a: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Ксения Олеговна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Член комиссии</a:t>
                      </a:r>
                      <a:endParaRPr lang="ru-RU" sz="16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ru-RU" sz="16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ru-RU" sz="16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Преподаватель кафедры мед. киб. и информатики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9735" marR="597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3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856114"/>
              </p:ext>
            </p:extLst>
          </p:nvPr>
        </p:nvGraphicFramePr>
        <p:xfrm>
          <a:off x="251522" y="913284"/>
          <a:ext cx="8568950" cy="43609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0198"/>
                <a:gridCol w="6768752"/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5E6DC"/>
                          </a:solidFill>
                          <a:effectLst/>
                          <a:latin typeface="Century Gothic" panose="020B0502020202020204" pitchFamily="34" charset="0"/>
                        </a:rPr>
                        <a:t>Дата</a:t>
                      </a:r>
                      <a:endParaRPr lang="ru-RU" sz="1800" b="1" dirty="0">
                        <a:solidFill>
                          <a:srgbClr val="F5E6DC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rgbClr val="0F2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5E6DC"/>
                          </a:solidFill>
                          <a:effectLst/>
                          <a:latin typeface="Century Gothic" panose="020B0502020202020204" pitchFamily="34" charset="0"/>
                        </a:rPr>
                        <a:t>Вопросы</a:t>
                      </a:r>
                      <a:endParaRPr lang="ru-RU" sz="1800" b="1" dirty="0">
                        <a:solidFill>
                          <a:srgbClr val="F5E6DC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rgbClr val="0F2061"/>
                    </a:solidFill>
                  </a:tcPr>
                </a:tc>
              </a:tr>
              <a:tr h="72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сентября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г.</a:t>
                      </a: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Утверждение 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плана работы на </a:t>
                      </a: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2023-2024 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уч. </a:t>
                      </a: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0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26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октября 2023 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Рассмотрение и рекомендация учебных пособий и ЭК на конкурсы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00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23 ноября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2023 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Методическое обеспечение зимней учебно-экзаменационной сессии на кафедрах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18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План работы </a:t>
            </a:r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методической комиссии по специальности </a:t>
            </a:r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30.05.03 </a:t>
            </a:r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Медицинская </a:t>
            </a:r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кибернетика</a:t>
            </a:r>
            <a:endParaRPr lang="ru-RU" sz="2400" b="1" i="1" dirty="0">
              <a:solidFill>
                <a:srgbClr val="0F206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7020272" y="54335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2400" smtClean="0"/>
              <a:pPr/>
              <a:t>3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14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800" smtClean="0"/>
              <a:t>4</a:t>
            </a:fld>
            <a:endParaRPr lang="ru-RU" sz="180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86136"/>
              </p:ext>
            </p:extLst>
          </p:nvPr>
        </p:nvGraphicFramePr>
        <p:xfrm>
          <a:off x="251522" y="913284"/>
          <a:ext cx="8568950" cy="47456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0198"/>
                <a:gridCol w="6768752"/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5E6DC"/>
                          </a:solidFill>
                          <a:effectLst/>
                          <a:latin typeface="Century Gothic" panose="020B0502020202020204" pitchFamily="34" charset="0"/>
                        </a:rPr>
                        <a:t>Дата</a:t>
                      </a:r>
                      <a:endParaRPr lang="ru-RU" sz="1800" b="1" dirty="0">
                        <a:solidFill>
                          <a:srgbClr val="F5E6DC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rgbClr val="0F2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5E6DC"/>
                          </a:solidFill>
                          <a:effectLst/>
                          <a:latin typeface="Century Gothic" panose="020B0502020202020204" pitchFamily="34" charset="0"/>
                        </a:rPr>
                        <a:t>Вопросы</a:t>
                      </a:r>
                      <a:endParaRPr lang="ru-RU" sz="1800" b="1" dirty="0">
                        <a:solidFill>
                          <a:srgbClr val="F5E6DC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rgbClr val="0F2061"/>
                    </a:solidFill>
                  </a:tcPr>
                </a:tc>
              </a:tr>
              <a:tr h="100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21 декабря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г.</a:t>
                      </a: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 готовности к ГИА и обеспеченности учебно-методическими материалами 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Разное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7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25 января 2024 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Разное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00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Февраль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2024 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 результатах зимней экзаменационной сессии по студентам специальности Медицинская кибернетика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Разное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План работы </a:t>
            </a:r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методической комиссии по специальности </a:t>
            </a:r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30.05.03 </a:t>
            </a:r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Медицинская </a:t>
            </a:r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кибернетика</a:t>
            </a:r>
            <a:endParaRPr lang="ru-RU" sz="2400" b="1" i="1" dirty="0">
              <a:solidFill>
                <a:srgbClr val="0F206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7020272" y="54335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2400" smtClean="0"/>
              <a:pPr/>
              <a:t>4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0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18158"/>
              </p:ext>
            </p:extLst>
          </p:nvPr>
        </p:nvGraphicFramePr>
        <p:xfrm>
          <a:off x="251522" y="913284"/>
          <a:ext cx="8568950" cy="44493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0198"/>
                <a:gridCol w="6768752"/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5E6DC"/>
                          </a:solidFill>
                          <a:effectLst/>
                          <a:latin typeface="Century Gothic" panose="020B0502020202020204" pitchFamily="34" charset="0"/>
                        </a:rPr>
                        <a:t>Дата</a:t>
                      </a:r>
                      <a:endParaRPr lang="ru-RU" sz="1800" b="1" dirty="0">
                        <a:solidFill>
                          <a:srgbClr val="F5E6DC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rgbClr val="0F2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5E6DC"/>
                          </a:solidFill>
                          <a:effectLst/>
                          <a:latin typeface="Century Gothic" panose="020B0502020202020204" pitchFamily="34" charset="0"/>
                        </a:rPr>
                        <a:t>Вопросы</a:t>
                      </a:r>
                      <a:endParaRPr lang="ru-RU" sz="1800" b="1" dirty="0">
                        <a:solidFill>
                          <a:srgbClr val="F5E6DC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rgbClr val="0F2061"/>
                    </a:solidFill>
                  </a:tcPr>
                </a:tc>
              </a:tr>
              <a:tr h="100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Март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2024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г.</a:t>
                      </a: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Проверка готовности учебно-методических материалов к ГИА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Проверка готовности материалов к проведению учебных и производственных практик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18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0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Апрель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2024 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 подготовке к первичной аккредитации специальности 30.05.03 Медицинская кибернетика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18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План работы </a:t>
            </a:r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методической комиссии по специальности </a:t>
            </a:r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30.05.03 </a:t>
            </a:r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Медицинская </a:t>
            </a:r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кибернетика</a:t>
            </a:r>
            <a:endParaRPr lang="ru-RU" sz="2400" b="1" i="1" dirty="0">
              <a:solidFill>
                <a:srgbClr val="0F206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46912" y="5433549"/>
            <a:ext cx="2133600" cy="304271"/>
          </a:xfrm>
        </p:spPr>
        <p:txBody>
          <a:bodyPr/>
          <a:lstStyle/>
          <a:p>
            <a:fld id="{B19B0651-EE4F-4900-A07F-96A6BFA9D0F0}" type="slidenum">
              <a:rPr lang="ru-RU" sz="2400" smtClean="0"/>
              <a:t>5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13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22674"/>
              </p:ext>
            </p:extLst>
          </p:nvPr>
        </p:nvGraphicFramePr>
        <p:xfrm>
          <a:off x="251522" y="913284"/>
          <a:ext cx="8568950" cy="32774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0198"/>
                <a:gridCol w="6768752"/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5E6DC"/>
                          </a:solidFill>
                          <a:effectLst/>
                          <a:latin typeface="Century Gothic" panose="020B0502020202020204" pitchFamily="34" charset="0"/>
                        </a:rPr>
                        <a:t>Дата</a:t>
                      </a:r>
                      <a:endParaRPr lang="ru-RU" sz="1800" b="1" dirty="0">
                        <a:solidFill>
                          <a:srgbClr val="F5E6DC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rgbClr val="0F20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5E6DC"/>
                          </a:solidFill>
                          <a:effectLst/>
                          <a:latin typeface="Century Gothic" panose="020B0502020202020204" pitchFamily="34" charset="0"/>
                        </a:rPr>
                        <a:t>Вопросы</a:t>
                      </a:r>
                      <a:endParaRPr lang="ru-RU" sz="1800" b="1" dirty="0">
                        <a:solidFill>
                          <a:srgbClr val="F5E6DC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28938" marR="28938" marT="0" marB="0" anchor="ctr">
                    <a:solidFill>
                      <a:srgbClr val="0F2061"/>
                    </a:solidFill>
                  </a:tcPr>
                </a:tc>
              </a:tr>
              <a:tr h="100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Май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2024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г.</a:t>
                      </a: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Утверждение учебно-методических материалов, предложенных кафедрами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 готовности материалов к летней экзаменационной </a:t>
                      </a: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сессии</a:t>
                      </a:r>
                      <a:endParaRPr lang="ru-RU" sz="18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Разное</a:t>
                      </a:r>
                      <a:endParaRPr lang="ru-RU" sz="18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0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Июнь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2024 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E6D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Отчёт о работе методической комиссии по специальности </a:t>
                      </a:r>
                      <a:r>
                        <a:rPr lang="ru-RU" sz="180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за </a:t>
                      </a:r>
                      <a:r>
                        <a:rPr lang="ru-RU" sz="180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2023-2024</a:t>
                      </a:r>
                      <a:endParaRPr lang="ru-RU" sz="18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Разное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План работы </a:t>
            </a:r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методической комиссии по специальности </a:t>
            </a:r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30.05.03 </a:t>
            </a:r>
            <a:r>
              <a:rPr lang="ru-RU" sz="2400" b="1" i="1" dirty="0">
                <a:solidFill>
                  <a:srgbClr val="0F2061"/>
                </a:solidFill>
                <a:latin typeface="Century Gothic" panose="020B0502020202020204" pitchFamily="34" charset="0"/>
              </a:rPr>
              <a:t>Медицинская </a:t>
            </a:r>
            <a:r>
              <a:rPr lang="ru-RU" sz="2400" b="1" i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кибернетика</a:t>
            </a:r>
            <a:endParaRPr lang="ru-RU" sz="2400" b="1" i="1" dirty="0">
              <a:solidFill>
                <a:srgbClr val="0F206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7046912" y="54335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2400" smtClean="0"/>
              <a:pPr/>
              <a:t>6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437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0" y="5394856"/>
            <a:ext cx="7200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latin typeface="Century Gothic" panose="020B0502020202020204" pitchFamily="34" charset="0"/>
              </a:rPr>
              <a:t>28 сентября 20</a:t>
            </a:r>
            <a:r>
              <a:rPr lang="en-US" b="1" i="1" dirty="0" smtClean="0">
                <a:latin typeface="Century Gothic" panose="020B0502020202020204" pitchFamily="34" charset="0"/>
              </a:rPr>
              <a:t>23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0" y="3277547"/>
            <a:ext cx="7128793" cy="19202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b="1" u="sng" dirty="0" err="1" smtClean="0">
                <a:solidFill>
                  <a:srgbClr val="A0212B"/>
                </a:solidFill>
                <a:latin typeface="Century Gothic" panose="020B0502020202020204" pitchFamily="34" charset="0"/>
              </a:rPr>
              <a:t>Апанович</a:t>
            </a:r>
            <a:r>
              <a:rPr lang="ru-RU" b="1" u="sng" dirty="0" smtClean="0">
                <a:solidFill>
                  <a:srgbClr val="A0212B"/>
                </a:solidFill>
                <a:latin typeface="Century Gothic" panose="020B0502020202020204" pitchFamily="34" charset="0"/>
              </a:rPr>
              <a:t> Марина Степановна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b="1" dirty="0" smtClean="0">
              <a:solidFill>
                <a:srgbClr val="A0212B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A0212B"/>
                </a:solidFill>
                <a:latin typeface="Century Gothic" panose="020B0502020202020204" pitchFamily="34" charset="0"/>
              </a:rPr>
              <a:t>Председатель методической комиссии по специальности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A0212B"/>
                </a:solidFill>
                <a:latin typeface="Century Gothic" panose="020B0502020202020204" pitchFamily="34" charset="0"/>
              </a:rPr>
              <a:t>30.05.03 Медицинская кибернетика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ru-RU" sz="2600" b="1" dirty="0" smtClean="0">
              <a:solidFill>
                <a:srgbClr val="A0212B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A0212B"/>
                </a:solidFill>
                <a:latin typeface="Century Gothic" panose="020B0502020202020204" pitchFamily="34" charset="0"/>
              </a:rPr>
              <a:t>Доцент кафедры медицинской кибернетики и информатики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765200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ПЛАН работы </a:t>
            </a:r>
          </a:p>
          <a:p>
            <a:pPr algn="ctr"/>
            <a:r>
              <a:rPr lang="ru-RU" sz="3600" b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методической комиссии </a:t>
            </a:r>
          </a:p>
          <a:p>
            <a:pPr algn="ctr"/>
            <a:r>
              <a:rPr lang="ru-RU" sz="3600" b="1" dirty="0">
                <a:solidFill>
                  <a:srgbClr val="0F2061"/>
                </a:solidFill>
                <a:latin typeface="Century Gothic" panose="020B0502020202020204" pitchFamily="34" charset="0"/>
              </a:rPr>
              <a:t>п</a:t>
            </a:r>
            <a:r>
              <a:rPr lang="ru-RU" sz="3600" b="1" dirty="0" smtClean="0">
                <a:solidFill>
                  <a:srgbClr val="0F2061"/>
                </a:solidFill>
                <a:latin typeface="Century Gothic" panose="020B0502020202020204" pitchFamily="34" charset="0"/>
              </a:rPr>
              <a:t>о специальности 30.05.03 Медицинская кибернетика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9711" y="-5147"/>
            <a:ext cx="71642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Century Gothic" panose="020B0502020202020204" pitchFamily="34" charset="0"/>
              </a:rPr>
              <a:t>ФГБОУ ВО </a:t>
            </a:r>
            <a:r>
              <a:rPr lang="ru-RU" sz="2000" b="1" i="1" dirty="0" err="1">
                <a:latin typeface="Century Gothic" panose="020B0502020202020204" pitchFamily="34" charset="0"/>
              </a:rPr>
              <a:t>КрасГМУ</a:t>
            </a:r>
            <a:r>
              <a:rPr lang="ru-RU" sz="2000" b="1" i="1" dirty="0">
                <a:latin typeface="Century Gothic" panose="020B0502020202020204" pitchFamily="34" charset="0"/>
              </a:rPr>
              <a:t> им. проф. </a:t>
            </a:r>
            <a:r>
              <a:rPr lang="ru-RU" sz="2000" b="1" i="1" dirty="0" err="1">
                <a:latin typeface="Century Gothic" panose="020B0502020202020204" pitchFamily="34" charset="0"/>
              </a:rPr>
              <a:t>В.Ф.Войно-Ясенецкого</a:t>
            </a:r>
            <a:r>
              <a:rPr lang="ru-RU" sz="2000" b="1" i="1" dirty="0">
                <a:latin typeface="Century Gothic" panose="020B0502020202020204" pitchFamily="34" charset="0"/>
              </a:rPr>
              <a:t> Минздрава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29809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4d0de867fd0f9c48bb1e7d46d514747de3d57d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6928</TotalTime>
  <Words>424</Words>
  <Application>Microsoft Office PowerPoint</Application>
  <PresentationFormat>Экран (16:10)</PresentationFormat>
  <Paragraphs>127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</dc:creator>
  <cp:lastModifiedBy>Админ КК1</cp:lastModifiedBy>
  <cp:revision>328</cp:revision>
  <dcterms:created xsi:type="dcterms:W3CDTF">2017-04-12T02:42:21Z</dcterms:created>
  <dcterms:modified xsi:type="dcterms:W3CDTF">2023-09-28T06:41:06Z</dcterms:modified>
</cp:coreProperties>
</file>