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42"/>
  </p:notesMasterIdLst>
  <p:sldIdLst>
    <p:sldId id="258" r:id="rId2"/>
    <p:sldId id="257" r:id="rId3"/>
    <p:sldId id="262" r:id="rId4"/>
    <p:sldId id="369" r:id="rId5"/>
    <p:sldId id="370" r:id="rId6"/>
    <p:sldId id="259" r:id="rId7"/>
    <p:sldId id="371" r:id="rId8"/>
    <p:sldId id="263" r:id="rId9"/>
    <p:sldId id="264" r:id="rId10"/>
    <p:sldId id="265" r:id="rId11"/>
    <p:sldId id="266" r:id="rId12"/>
    <p:sldId id="267" r:id="rId13"/>
    <p:sldId id="372" r:id="rId14"/>
    <p:sldId id="268" r:id="rId15"/>
    <p:sldId id="373" r:id="rId16"/>
    <p:sldId id="271" r:id="rId17"/>
    <p:sldId id="375" r:id="rId18"/>
    <p:sldId id="376" r:id="rId19"/>
    <p:sldId id="377" r:id="rId20"/>
    <p:sldId id="374" r:id="rId21"/>
    <p:sldId id="272" r:id="rId22"/>
    <p:sldId id="270" r:id="rId23"/>
    <p:sldId id="275" r:id="rId24"/>
    <p:sldId id="274" r:id="rId25"/>
    <p:sldId id="276" r:id="rId26"/>
    <p:sldId id="273" r:id="rId27"/>
    <p:sldId id="278" r:id="rId28"/>
    <p:sldId id="279" r:id="rId29"/>
    <p:sldId id="280" r:id="rId30"/>
    <p:sldId id="281" r:id="rId31"/>
    <p:sldId id="378" r:id="rId32"/>
    <p:sldId id="282" r:id="rId33"/>
    <p:sldId id="283" r:id="rId34"/>
    <p:sldId id="284" r:id="rId35"/>
    <p:sldId id="285" r:id="rId36"/>
    <p:sldId id="286" r:id="rId37"/>
    <p:sldId id="287" r:id="rId38"/>
    <p:sldId id="380" r:id="rId39"/>
    <p:sldId id="288" r:id="rId40"/>
    <p:sldId id="379" r:id="rId41"/>
    <p:sldId id="291" r:id="rId42"/>
    <p:sldId id="292" r:id="rId43"/>
    <p:sldId id="293" r:id="rId44"/>
    <p:sldId id="294" r:id="rId45"/>
    <p:sldId id="295" r:id="rId46"/>
    <p:sldId id="297" r:id="rId47"/>
    <p:sldId id="296" r:id="rId48"/>
    <p:sldId id="298" r:id="rId49"/>
    <p:sldId id="299" r:id="rId50"/>
    <p:sldId id="300" r:id="rId51"/>
    <p:sldId id="381" r:id="rId52"/>
    <p:sldId id="383" r:id="rId53"/>
    <p:sldId id="301" r:id="rId54"/>
    <p:sldId id="303" r:id="rId55"/>
    <p:sldId id="384" r:id="rId56"/>
    <p:sldId id="304" r:id="rId57"/>
    <p:sldId id="305" r:id="rId58"/>
    <p:sldId id="306" r:id="rId59"/>
    <p:sldId id="409" r:id="rId60"/>
    <p:sldId id="307" r:id="rId61"/>
    <p:sldId id="308" r:id="rId62"/>
    <p:sldId id="309" r:id="rId63"/>
    <p:sldId id="310" r:id="rId64"/>
    <p:sldId id="311" r:id="rId65"/>
    <p:sldId id="385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20" r:id="rId74"/>
    <p:sldId id="321" r:id="rId75"/>
    <p:sldId id="319" r:id="rId76"/>
    <p:sldId id="386" r:id="rId77"/>
    <p:sldId id="322" r:id="rId78"/>
    <p:sldId id="324" r:id="rId79"/>
    <p:sldId id="325" r:id="rId80"/>
    <p:sldId id="327" r:id="rId81"/>
    <p:sldId id="326" r:id="rId82"/>
    <p:sldId id="328" r:id="rId83"/>
    <p:sldId id="388" r:id="rId84"/>
    <p:sldId id="329" r:id="rId85"/>
    <p:sldId id="387" r:id="rId86"/>
    <p:sldId id="330" r:id="rId87"/>
    <p:sldId id="331" r:id="rId88"/>
    <p:sldId id="389" r:id="rId89"/>
    <p:sldId id="390" r:id="rId90"/>
    <p:sldId id="332" r:id="rId91"/>
    <p:sldId id="333" r:id="rId92"/>
    <p:sldId id="391" r:id="rId93"/>
    <p:sldId id="392" r:id="rId94"/>
    <p:sldId id="393" r:id="rId95"/>
    <p:sldId id="323" r:id="rId96"/>
    <p:sldId id="334" r:id="rId97"/>
    <p:sldId id="336" r:id="rId98"/>
    <p:sldId id="338" r:id="rId99"/>
    <p:sldId id="337" r:id="rId100"/>
    <p:sldId id="340" r:id="rId101"/>
    <p:sldId id="335" r:id="rId102"/>
    <p:sldId id="342" r:id="rId103"/>
    <p:sldId id="394" r:id="rId104"/>
    <p:sldId id="395" r:id="rId105"/>
    <p:sldId id="343" r:id="rId106"/>
    <p:sldId id="344" r:id="rId107"/>
    <p:sldId id="345" r:id="rId108"/>
    <p:sldId id="346" r:id="rId109"/>
    <p:sldId id="347" r:id="rId110"/>
    <p:sldId id="341" r:id="rId111"/>
    <p:sldId id="348" r:id="rId112"/>
    <p:sldId id="349" r:id="rId113"/>
    <p:sldId id="351" r:id="rId114"/>
    <p:sldId id="352" r:id="rId115"/>
    <p:sldId id="353" r:id="rId116"/>
    <p:sldId id="354" r:id="rId117"/>
    <p:sldId id="399" r:id="rId118"/>
    <p:sldId id="396" r:id="rId119"/>
    <p:sldId id="398" r:id="rId120"/>
    <p:sldId id="356" r:id="rId121"/>
    <p:sldId id="357" r:id="rId122"/>
    <p:sldId id="358" r:id="rId123"/>
    <p:sldId id="400" r:id="rId124"/>
    <p:sldId id="359" r:id="rId125"/>
    <p:sldId id="360" r:id="rId126"/>
    <p:sldId id="361" r:id="rId127"/>
    <p:sldId id="362" r:id="rId128"/>
    <p:sldId id="363" r:id="rId129"/>
    <p:sldId id="401" r:id="rId130"/>
    <p:sldId id="364" r:id="rId131"/>
    <p:sldId id="406" r:id="rId132"/>
    <p:sldId id="402" r:id="rId133"/>
    <p:sldId id="403" r:id="rId134"/>
    <p:sldId id="365" r:id="rId135"/>
    <p:sldId id="367" r:id="rId136"/>
    <p:sldId id="368" r:id="rId137"/>
    <p:sldId id="404" r:id="rId138"/>
    <p:sldId id="405" r:id="rId139"/>
    <p:sldId id="407" r:id="rId140"/>
    <p:sldId id="408" r:id="rId1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86" y="-5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838F2-489F-4FAE-98C8-B6DA315D41CB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0BF36-C02E-4E13-8CC4-7C113985E0C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120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130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132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134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135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136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137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138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121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122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123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124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125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126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127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90BF36-C02E-4E13-8CC4-7C113985E0CA}" type="slidenum">
              <a:rPr lang="ru-RU" smtClean="0"/>
              <a:pPr/>
              <a:t>128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18"/>
          <p:cNvGrpSpPr/>
          <p:nvPr/>
        </p:nvGrpSpPr>
        <p:grpSpPr>
          <a:xfrm>
            <a:off x="409575" y="-4763"/>
            <a:ext cx="3761184" cy="6862763"/>
            <a:chOff x="2928938" y="-4763"/>
            <a:chExt cx="5014912" cy="6862763"/>
          </a:xfrm>
        </p:grpSpPr>
        <p:sp>
          <p:nvSpPr>
            <p:cNvPr id="22" name="Полилиния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Полилиния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Полилиния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Полилиния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Полилиния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Полилиния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2196301" y="1380069"/>
            <a:ext cx="6430967" cy="2616199"/>
          </a:xfrm>
        </p:spPr>
        <p:txBody>
          <a:bodyPr rtlCol="0"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3386533" y="3996267"/>
            <a:ext cx="5240734" cy="1388534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99309" y="5883276"/>
            <a:ext cx="3243033" cy="36512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13234" y="4732865"/>
            <a:ext cx="7514033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13234" y="5299603"/>
            <a:ext cx="7514033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13235" y="685800"/>
            <a:ext cx="7514033" cy="3048000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3234" y="4343400"/>
            <a:ext cx="7514035" cy="14478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адпись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5" name="Надпись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1827609" y="3428999"/>
            <a:ext cx="6399611" cy="381000"/>
          </a:xfrm>
        </p:spPr>
        <p:txBody>
          <a:bodyPr rtlCol="0"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3234" y="4343400"/>
            <a:ext cx="7514033" cy="14478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rtlCol="0" anchor="b">
            <a:normAutofit/>
          </a:bodyPr>
          <a:lstStyle>
            <a:lvl1pPr algn="r">
              <a:defRPr sz="32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3234" y="4777381"/>
            <a:ext cx="7514033" cy="8604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адпись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5" name="Надпись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656159" y="685801"/>
            <a:ext cx="6742509" cy="2743199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1113235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3234" y="4775200"/>
            <a:ext cx="7514033" cy="10160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13235" y="685801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1113234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13234" y="4343400"/>
            <a:ext cx="7514035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7299492" y="685800"/>
            <a:ext cx="1327777" cy="5105400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3234" y="685800"/>
            <a:ext cx="6014807" cy="5105400"/>
          </a:xfrm>
        </p:spPr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213893" y="5867132"/>
            <a:ext cx="413375" cy="365125"/>
          </a:xfrm>
        </p:spPr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929210" y="2666999"/>
            <a:ext cx="6698060" cy="2110382"/>
          </a:xfrm>
        </p:spPr>
        <p:txBody>
          <a:bodyPr rtlCol="0" anchor="b"/>
          <a:lstStyle>
            <a:lvl1pPr algn="r">
              <a:defRPr sz="40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929209" y="4777381"/>
            <a:ext cx="6698061" cy="8604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13235" y="2667000"/>
            <a:ext cx="3671291" cy="312420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4955975" y="2667000"/>
            <a:ext cx="3671292" cy="3124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29134" y="2658533"/>
            <a:ext cx="345539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13233" y="3335337"/>
            <a:ext cx="3671292" cy="2455862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160366" y="2667000"/>
            <a:ext cx="346690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4955975" y="3335337"/>
            <a:ext cx="3671292" cy="2455862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13234" y="1600200"/>
            <a:ext cx="2661841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946525" y="685800"/>
            <a:ext cx="4680743" cy="5105401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13234" y="2971800"/>
            <a:ext cx="2661841" cy="182880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12043" y="1752599"/>
            <a:ext cx="4069619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696011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12043" y="3124199"/>
            <a:ext cx="4069619" cy="18288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13109" y="1"/>
            <a:ext cx="1827610" cy="6858001"/>
            <a:chOff x="1320800" y="0"/>
            <a:chExt cx="2436813" cy="6858001"/>
          </a:xfrm>
        </p:grpSpPr>
        <p:sp>
          <p:nvSpPr>
            <p:cNvPr id="8" name="Полилиния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Полилиния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Полилиния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Полилиния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Полилиния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Полилиния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234" y="685801"/>
            <a:ext cx="7514035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3233" y="2667000"/>
            <a:ext cx="751403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99492" y="5883276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929210" y="5883276"/>
            <a:ext cx="531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13893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2214554"/>
            <a:ext cx="6891783" cy="19288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Диагностика и профилактика осложнений и ошибок при ортопедическом лечении различными видами зубных протезов и аппаратов.</a:t>
            </a:r>
            <a:endParaRPr lang="ru-RU" sz="2900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4786322"/>
            <a:ext cx="3744416" cy="1436206"/>
          </a:xfrm>
        </p:spPr>
        <p:txBody>
          <a:bodyPr>
            <a:normAutofit/>
          </a:bodyPr>
          <a:lstStyle/>
          <a:p>
            <a:pPr algn="r"/>
            <a:r>
              <a:rPr lang="ru-RU" sz="2400" i="1" dirty="0" smtClean="0"/>
              <a:t>Лектор: доцент, к.м.н. </a:t>
            </a:r>
          </a:p>
          <a:p>
            <a:pPr algn="r"/>
            <a:r>
              <a:rPr lang="ru-RU" sz="2400" i="1" dirty="0" smtClean="0"/>
              <a:t>Костенко О.Ю</a:t>
            </a:r>
            <a:endParaRPr lang="ru-RU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851920" y="6235052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Красноярск 2022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85918" y="1857364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Кафедра ортопедической стоматологии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690534"/>
            <a:ext cx="1143008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57290" y="0"/>
            <a:ext cx="7786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ГБОУ ВПО Красноярский государственный медицинский университет имени профессора В.Ф. Войно-Ясенецкого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96169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00364" y="1214422"/>
            <a:ext cx="6143636" cy="564357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800" b="1" i="1" dirty="0" smtClean="0">
                <a:solidFill>
                  <a:schemeClr val="accent2">
                    <a:lumMod val="50000"/>
                  </a:schemeClr>
                </a:solidFill>
              </a:rPr>
              <a:t>Осложнения:</a:t>
            </a:r>
          </a:p>
          <a:p>
            <a:r>
              <a:rPr lang="ru-RU" sz="3100" dirty="0" smtClean="0"/>
              <a:t>вскрытие полости зуба;</a:t>
            </a:r>
          </a:p>
          <a:p>
            <a:r>
              <a:rPr lang="ru-RU" sz="3100" dirty="0" smtClean="0"/>
              <a:t>механическая или термическая травма пульпы;</a:t>
            </a:r>
          </a:p>
          <a:p>
            <a:r>
              <a:rPr lang="ru-RU" sz="3100" dirty="0" smtClean="0"/>
              <a:t>неудовлетворительные эстетические результаты (несоответствие цвета, формы, размера);</a:t>
            </a:r>
          </a:p>
          <a:p>
            <a:r>
              <a:rPr lang="ru-RU" sz="3100" dirty="0" smtClean="0"/>
              <a:t>нарушение фиксации;</a:t>
            </a:r>
          </a:p>
          <a:p>
            <a:r>
              <a:rPr lang="ru-RU" sz="3100" dirty="0" smtClean="0"/>
              <a:t>скол;</a:t>
            </a:r>
          </a:p>
          <a:p>
            <a:r>
              <a:rPr lang="ru-RU" sz="3100" dirty="0" smtClean="0"/>
              <a:t>гингивит.</a:t>
            </a:r>
            <a:endParaRPr lang="ru-RU" sz="31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263525" algn="ctr">
              <a:buNone/>
            </a:pPr>
            <a:endParaRPr lang="ru-RU" sz="2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винирами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https://promo.ortos.biz/upload/medialibrary/618/61808dea023728eb9193bab6df3eec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71546"/>
            <a:ext cx="2667019" cy="2000264"/>
          </a:xfrm>
          <a:prstGeom prst="rect">
            <a:avLst/>
          </a:prstGeom>
          <a:noFill/>
        </p:spPr>
      </p:pic>
      <p:pic>
        <p:nvPicPr>
          <p:cNvPr id="77826" name="Picture 2" descr="https://www.frauklinik.ru/photogallery/stomatologia/ustanovk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214686"/>
            <a:ext cx="2658324" cy="1711297"/>
          </a:xfrm>
          <a:prstGeom prst="rect">
            <a:avLst/>
          </a:prstGeom>
          <a:noFill/>
        </p:spPr>
      </p:pic>
      <p:sp>
        <p:nvSpPr>
          <p:cNvPr id="77830" name="AutoShape 6" descr="https://www.designerforsmiles.com/wp-content/uploads/2021/02/veneers-2-1536x10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7832" name="Picture 8" descr="https://i.pinimg.com/736x/e4/e2/bf/e4e2bf36099f8f0f7175364a599c788e--bleach-ph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031678"/>
            <a:ext cx="2714644" cy="1534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4414" y="1142984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643050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/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285728"/>
            <a:ext cx="8715436" cy="56436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C000"/>
                </a:solidFill>
              </a:rPr>
              <a:t>3. Осложнения, возникающие в результате ошибок на клинических и технических этапах: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дисфункция височно-нижнечелюстного сустава;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стуки от соприкосновения искусственных зубов во время функции;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нарушение дикции;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эстетические нарушения (неправильно выбраны форма, цвет и размеры искусственных зубов; верхние зубы не видны при разговоре или сильно выступают из-под губы);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нарушения окклюзионных контактов;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снижение или завышение высоты нижнего отдела лица;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плохая фиксация и стабилизация протезов;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балансирование базиса протеза;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декубитальные</a:t>
            </a:r>
            <a:r>
              <a:rPr lang="ru-RU" sz="2000" dirty="0" smtClean="0"/>
              <a:t> язвы, эрозии;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травматический </a:t>
            </a:r>
            <a:r>
              <a:rPr lang="ru-RU" sz="2000" dirty="0" smtClean="0"/>
              <a:t>папилломатоз</a:t>
            </a:r>
            <a:r>
              <a:rPr lang="ru-RU" sz="2000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образование "болтающегося" альвеолярного гребня;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множественные коррекции.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1214422"/>
            <a:ext cx="77153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При протезировании беззубых челюстей важно помнить, что изготовление протезов невозможно без применения индивидуальных ложек.</a:t>
            </a:r>
            <a:endParaRPr lang="ru-RU" sz="2800" dirty="0"/>
          </a:p>
        </p:txBody>
      </p:sp>
      <p:pic>
        <p:nvPicPr>
          <p:cNvPr id="28674" name="Picture 2" descr="https://dostupnayastomatologiya.kmarket43.ru/media/cache/offers/org-1508/123347/d8b362028c4866afefed7b74dd51a2f7/968x504_d8b362028c4866afefed7b74dd51a2f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071810"/>
            <a:ext cx="5715040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1214422"/>
            <a:ext cx="7715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Если врач не владеет методикой припасовки индивидуальной ложки с применением проб </a:t>
            </a:r>
            <a:r>
              <a:rPr lang="ru-RU" sz="2800" dirty="0" smtClean="0"/>
              <a:t>Гербста</a:t>
            </a:r>
            <a:r>
              <a:rPr lang="ru-RU" sz="2800" dirty="0" smtClean="0"/>
              <a:t> в строгой последовательности, то не приходится ожидать достижения высокого эффекта не только фиксации, но и стабилизации протезов.</a:t>
            </a:r>
            <a:endParaRPr lang="ru-RU" sz="28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https://mypresentation.ru/documents_5/8231ea1d7e7f6d656b9a54419f441236/img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s://1a-med.ru/_pu/2/714240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1214422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</a:rPr>
              <a:t>Ошибки на этапе определения и фиксации центрального соотношения челюстей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214554"/>
            <a:ext cx="76438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Этот этап состоит из определения и воссоздания на окклюзионных валиках основных антропометрических ориентиров для построения искусственных зубных рядов. </a:t>
            </a:r>
            <a:endParaRPr lang="ru-RU" sz="3200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2866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214422"/>
            <a:ext cx="8572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Во избежание ошибок необходимо строго придерживаться последовательности действий по созданию антропометрических ориентиров, являющихся отправными моментами для зубного техника.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44" y="2357430"/>
            <a:ext cx="4429156" cy="450057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Оценка </a:t>
            </a:r>
            <a:r>
              <a:rPr lang="ru-RU" dirty="0" smtClean="0"/>
              <a:t>качества и правильности изготовления восковых базисов с </a:t>
            </a:r>
            <a:r>
              <a:rPr lang="ru-RU" dirty="0" smtClean="0"/>
              <a:t>окклюзионными </a:t>
            </a:r>
            <a:r>
              <a:rPr lang="ru-RU" dirty="0" smtClean="0"/>
              <a:t>валиками.</a:t>
            </a:r>
          </a:p>
          <a:p>
            <a:r>
              <a:rPr lang="ru-RU" dirty="0" smtClean="0"/>
              <a:t>•  Оформление рельефа вестибулярной поверхности и уровня протетической плоскости окклюзионного валика на верхнем базисе: создание ориентира уровня режущих краев передних зубов, определение направления длинной оси коронок зубов и уровня протетической плоскости.</a:t>
            </a:r>
          </a:p>
          <a:p>
            <a:pPr algn="ctr"/>
            <a:endParaRPr lang="ru-RU" dirty="0"/>
          </a:p>
        </p:txBody>
      </p:sp>
      <p:pic>
        <p:nvPicPr>
          <p:cNvPr id="25602" name="Picture 2" descr="https://studfile.net/html/2706/203/html_f7yo814BdQ.vIIX/img-jMTVt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357430"/>
            <a:ext cx="4368708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2866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1142984"/>
            <a:ext cx="4143404" cy="55721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2400" dirty="0" smtClean="0"/>
              <a:t> Формирование протетической плоскости на всем протяжении окклюзионного валика на верхнем базисе.</a:t>
            </a:r>
          </a:p>
          <a:p>
            <a:r>
              <a:rPr lang="ru-RU" sz="2400" dirty="0" smtClean="0"/>
              <a:t>•  Определение размеров нижнего отдела лица по произвольно избранным точкам при положении нижней челюсти в состоянии физиологического покоя и в центральной окклюзии.</a:t>
            </a:r>
          </a:p>
          <a:p>
            <a:pPr algn="ctr"/>
            <a:endParaRPr lang="ru-RU" dirty="0"/>
          </a:p>
        </p:txBody>
      </p:sp>
      <p:pic>
        <p:nvPicPr>
          <p:cNvPr id="3074" name="Picture 2" descr="https://studfile.net/html/2706/203/html_f7yo814BdQ.vIIX/img-q4cbH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8643" y="1357298"/>
            <a:ext cx="4655357" cy="4437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2866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0" y="1142984"/>
            <a:ext cx="4572000" cy="378621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•  Определение вертикального размера окклюзионного валика на нижней челюсти и создание протетической плоскости на всем его протяжении, оформление его вестибулярного рельефа в переднем отделе.</a:t>
            </a:r>
          </a:p>
          <a:p>
            <a:r>
              <a:rPr lang="ru-RU" dirty="0" smtClean="0"/>
              <a:t>•  Проверка правильности размеров высоты нижнего отдела лица при положении нижней челюсти в центральном соотношении.</a:t>
            </a:r>
          </a:p>
          <a:p>
            <a:r>
              <a:rPr lang="ru-RU" dirty="0" smtClean="0"/>
              <a:t>•  Фиксация центрального соотношения челюстей.</a:t>
            </a:r>
          </a:p>
          <a:p>
            <a:pPr algn="ctr"/>
            <a:endParaRPr lang="ru-RU" dirty="0"/>
          </a:p>
        </p:txBody>
      </p:sp>
      <p:sp>
        <p:nvSpPr>
          <p:cNvPr id="2050" name="AutoShape 2" descr="https://dentaltechnic.info/Kopejkin-Oshibki%20v%20ortopedicheskoj%20stomatologii_files/xKopejkin-Oshibki,P20v,P20ortopedicheskoj,P20stomatologii-1.png.pagespeed.ic._0dXDkzT7z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52" name="AutoShape 4" descr="https://dentaltechnic.info/Kopejkin-Oshibki%20v%20ortopedicheskoj%20stomatologii_files/xKopejkin-Oshibki,P20v,P20ortopedicheskoj,P20stomatologii-1.png.pagespeed.ic._0dXDkzT7z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 l="22852" t="9375" r="39062" b="9374"/>
          <a:stretch>
            <a:fillRect/>
          </a:stretch>
        </p:blipFill>
        <p:spPr bwMode="auto">
          <a:xfrm>
            <a:off x="0" y="1142984"/>
            <a:ext cx="4357686" cy="522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572000" y="50720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Измерение высоты нижнего отдела лица:</a:t>
            </a:r>
          </a:p>
          <a:p>
            <a:r>
              <a:rPr lang="ru-RU" dirty="0" smtClean="0"/>
              <a:t>А – в состоянии относительного физиологического покоя;</a:t>
            </a:r>
          </a:p>
          <a:p>
            <a:r>
              <a:rPr lang="ru-RU" dirty="0" smtClean="0"/>
              <a:t>Б – в центральной окклюзии.</a:t>
            </a:r>
            <a:endParaRPr lang="ru-RU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2866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142984"/>
            <a:ext cx="5286380" cy="55721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•   Проверка и коррекция соотношения окклюзионных валиков в переднем участке в соответствии с соотношением </a:t>
            </a:r>
            <a:r>
              <a:rPr lang="ru-RU" dirty="0" smtClean="0"/>
              <a:t>интеральвеолярных</a:t>
            </a:r>
            <a:r>
              <a:rPr lang="ru-RU" dirty="0" smtClean="0"/>
              <a:t> линий (соотношения вершин альвеолярных гребней).</a:t>
            </a:r>
          </a:p>
          <a:p>
            <a:r>
              <a:rPr lang="ru-RU" dirty="0" smtClean="0"/>
              <a:t>•  Нанесение на окклюзионные валики остальных ориентиров (средней линии лица, линии клыков, линии улыбки).</a:t>
            </a:r>
          </a:p>
          <a:p>
            <a:r>
              <a:rPr lang="ru-RU" dirty="0" smtClean="0"/>
              <a:t>•  Проверка правильности фиксации центрального соотношения челюстей. Из-за неправильного определения уровня расположения верхних и </a:t>
            </a:r>
            <a:r>
              <a:rPr lang="ru-RU" dirty="0" smtClean="0"/>
              <a:t>нижнихискусственных</a:t>
            </a:r>
            <a:r>
              <a:rPr lang="ru-RU" dirty="0" smtClean="0"/>
              <a:t> зубов, т.е. уровня протетической плоскости, протезы не удовлетворяют больных в эстетическом отношении. Ориентируясь по неправильно определенным ориентирам, зубной техник устанавливает более длинные верхние зубы и короткие нижние либо наоборот.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https://i0.wp.com/ohi-s.com/wp-content/uploads/2016/10/orienti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142984"/>
            <a:ext cx="3313928" cy="2500330"/>
          </a:xfrm>
          <a:prstGeom prst="rect">
            <a:avLst/>
          </a:prstGeom>
          <a:noFill/>
        </p:spPr>
      </p:pic>
      <p:pic>
        <p:nvPicPr>
          <p:cNvPr id="1028" name="Picture 4" descr="https://za-rozhdenie.ru/wp-content/uploads/2019/08/njebfd5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857628"/>
            <a:ext cx="3500430" cy="26253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214422"/>
            <a:ext cx="8030799" cy="485778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000" dirty="0" smtClean="0"/>
              <a:t>Особенности ортопедического лечения винирами в основном связаны с используемыми конструкционным материалом и методом фиксации. </a:t>
            </a:r>
          </a:p>
          <a:p>
            <a:pPr algn="ctr">
              <a:buNone/>
            </a:pPr>
            <a:r>
              <a:rPr lang="ru-RU" sz="4000" dirty="0" smtClean="0"/>
              <a:t>Нужно стремиться закончить препарирование на уровне десны без погружения под нее, чтобы не усложнять краевое прилегание, последующий гигиенический уход и возможность качественной фиксации протезов. </a:t>
            </a:r>
          </a:p>
          <a:p>
            <a:pPr algn="ctr">
              <a:buNone/>
            </a:pPr>
            <a:r>
              <a:rPr lang="ru-RU" sz="4000" dirty="0" smtClean="0"/>
              <a:t>При фиксации обязательным моментом является использование "примерочных" паст для прогнозирования цвета винира после фиксации.</a:t>
            </a:r>
            <a:endParaRPr lang="ru-RU" sz="2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винирами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44" y="1214422"/>
            <a:ext cx="8001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ctr"/>
            <a:r>
              <a:rPr lang="ru-RU" sz="2400" dirty="0" smtClean="0"/>
              <a:t>Неправильное определение и нанесение на восковые валики средней линии лица ведет к нарушению не только симметричности расположения искусственных зубов правой и левой сторон, но также окклюзионных контактов и, как следствие - нарушение эстетических норм. Эта ошибка чаще всего обусловлена тем, что данный ориентир определяют не по средней линии лица, а по положению уздечки верхней губы. В ряде случаев уздечка верхней губы не совпадает с серединой лица.</a:t>
            </a:r>
            <a:endParaRPr lang="ru-RU" sz="240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285860"/>
            <a:ext cx="800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ctr"/>
            <a:r>
              <a:rPr lang="ru-RU" sz="2400" dirty="0" smtClean="0"/>
              <a:t>Эстетические дефекты, выявляемые больными, часто связаны с несовпадением цвета, размера или формы зубов, неестественным цветом искусственной десны, а также с неэстетической постановкой искусственных </a:t>
            </a:r>
            <a:r>
              <a:rPr lang="ru-RU" sz="2400" dirty="0" smtClean="0"/>
              <a:t>зубов.</a:t>
            </a:r>
            <a:endParaRPr lang="ru-RU" sz="2400" dirty="0"/>
          </a:p>
        </p:txBody>
      </p:sp>
      <p:pic>
        <p:nvPicPr>
          <p:cNvPr id="5" name="Picture 2" descr="https://avatars.mds.yandex.net/get-zen_doc/97540/pub_5b6d76bf14b36d00a91c15f8_5b6d77e74ab6ed00a909b7df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000372"/>
            <a:ext cx="5798499" cy="3571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142984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/>
            <a:r>
              <a:rPr lang="ru-RU" sz="2400" dirty="0" smtClean="0"/>
              <a:t>Ошибки при фиксации центрального соотношения челюстей могут возникать вследствие плохой фиксации восковых базисов с окклюзионными валиками в полости рта. Кроме того, при введении в полость рта инородного тела больной часто не может уставить нижнюю челюсть в правильном положении.</a:t>
            </a:r>
            <a:endParaRPr lang="ru-RU" sz="2400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1538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285860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/>
            <a:r>
              <a:rPr lang="ru-RU" sz="2400" dirty="0" smtClean="0"/>
              <a:t>Неправильной фиксации нижней челюсти способствует и чрезмерное давление руки врача на подбородок в момент смыкания челюстей из-за естественной рефлекторной реакции противодействия силе мышечной системы.</a:t>
            </a:r>
            <a:endParaRPr lang="ru-RU" sz="240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071810"/>
            <a:ext cx="85201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214422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Ошибки, которые допускаются при определении и фиксации центрального соотношения челюстей, могут быть выявлены и устранены на этапе проверки конструкций протезов. Их можно разделить на 4 основные группы</a:t>
            </a:r>
            <a:r>
              <a:rPr lang="ru-RU" sz="2400" dirty="0" smtClean="0"/>
              <a:t>.</a:t>
            </a:r>
            <a:endParaRPr lang="ru-RU" sz="2400" dirty="0" smtClean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44" y="2500306"/>
            <a:ext cx="8001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/>
            <a:r>
              <a:rPr lang="ru-RU" sz="2400" dirty="0" smtClean="0"/>
              <a:t>В </a:t>
            </a:r>
            <a:r>
              <a:rPr lang="ru-RU" sz="2400" dirty="0" smtClean="0"/>
              <a:t>момент фиксации центрального соотношения челюстей больной выдвигает нижнюю челюсть вперед или сдвигает ее в сторону, т.е. фиксируется одна из сагиттальных или боковых окклюзий. </a:t>
            </a:r>
            <a:endParaRPr lang="ru-RU" sz="2400" dirty="0" smtClean="0"/>
          </a:p>
          <a:p>
            <a:pPr indent="263525"/>
            <a:r>
              <a:rPr lang="ru-RU" sz="2400" dirty="0" smtClean="0"/>
              <a:t>В </a:t>
            </a:r>
            <a:r>
              <a:rPr lang="ru-RU" sz="2400" dirty="0" smtClean="0"/>
              <a:t>первом случае передние зубы верхней челюсти значительно перекрывают зубы нижней челюсти, и между ними отсутствует окклюзионный контакт. Боковые же зубы смыкаются, но </a:t>
            </a:r>
            <a:r>
              <a:rPr lang="ru-RU" sz="2400" dirty="0" smtClean="0"/>
              <a:t>фиссурно-бугорковый</a:t>
            </a:r>
            <a:r>
              <a:rPr lang="ru-RU" sz="2400" dirty="0" smtClean="0"/>
              <a:t> контакт, как правило, отсутствует.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1214422"/>
            <a:ext cx="7786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1. Фиксация нижней челюсти не в центральном, а в переднем или боковом (правом, левом) соотношении.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214422"/>
            <a:ext cx="80010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/>
            <a:r>
              <a:rPr lang="ru-RU" sz="2400" dirty="0" smtClean="0"/>
              <a:t>Во </a:t>
            </a:r>
            <a:r>
              <a:rPr lang="ru-RU" sz="2400" dirty="0" smtClean="0"/>
              <a:t>втором случае на стороне, противоположной смещению, отмечается окклюзионный контакт, а на другой стороне зубы разобщены, и отрезки средней линии, проходящей между верхними и нижними центральными зубами, не совпадают. </a:t>
            </a:r>
            <a:endParaRPr lang="ru-RU" sz="2400" dirty="0" smtClean="0"/>
          </a:p>
          <a:p>
            <a:pPr indent="360363"/>
            <a:r>
              <a:rPr lang="ru-RU" sz="2400" dirty="0" smtClean="0"/>
              <a:t>Для </a:t>
            </a:r>
            <a:r>
              <a:rPr lang="ru-RU" sz="2400" dirty="0" smtClean="0"/>
              <a:t>контроля следует переместить нижнюю челюсть в направлении предполагаемого смещения, что поведет к совпадению картины смыкания с характером контактов в артикуляторе. </a:t>
            </a:r>
            <a:endParaRPr lang="ru-RU" sz="2400" dirty="0" smtClean="0"/>
          </a:p>
          <a:p>
            <a:pPr indent="360363"/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s://dental-revue.ru/Article/Photogallery/Images/Anc/anc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4290"/>
            <a:ext cx="7848600" cy="5819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225689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Исправление </a:t>
            </a:r>
            <a:r>
              <a:rPr lang="ru-RU" sz="2400" dirty="0" smtClean="0"/>
              <a:t>неточностей при определении центрального соотношения челюстей состоит в снятии искусственных зубов с нижнего воскового базиса, изготовлении нового окклюзионного валика и повторном определении центрального соотношения челюстей</a:t>
            </a:r>
            <a:r>
              <a:rPr lang="ru-RU" sz="2400" dirty="0" smtClean="0"/>
              <a:t>.</a:t>
            </a:r>
            <a:endParaRPr lang="ru-RU" sz="2400" dirty="0" smtClean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2866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3143248"/>
            <a:ext cx="86439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ctr"/>
            <a:r>
              <a:rPr lang="ru-RU" sz="2400" dirty="0" smtClean="0"/>
              <a:t>Во </a:t>
            </a:r>
            <a:r>
              <a:rPr lang="ru-RU" sz="2400" dirty="0" smtClean="0"/>
              <a:t>второй и третьей группе ошибок отсутствие плотного </a:t>
            </a:r>
            <a:r>
              <a:rPr lang="ru-RU" sz="2400" dirty="0" smtClean="0"/>
              <a:t>фиссурно-бугоркового</a:t>
            </a:r>
            <a:r>
              <a:rPr lang="ru-RU" sz="2400" dirty="0" smtClean="0"/>
              <a:t> окклюзионного контакта может быть следствием деформации базисов или их смещения во время фиксации центрального соотношения челюстей. </a:t>
            </a:r>
            <a:endParaRPr lang="ru-RU" sz="2400" dirty="0" smtClean="0"/>
          </a:p>
          <a:p>
            <a:pPr indent="263525" algn="ctr"/>
            <a:r>
              <a:rPr lang="ru-RU" sz="2400" dirty="0" smtClean="0"/>
              <a:t>При </a:t>
            </a:r>
            <a:r>
              <a:rPr lang="ru-RU" sz="2400" dirty="0" smtClean="0"/>
              <a:t>этом возможны различные виды смыкания зубов: смыкание </a:t>
            </a:r>
            <a:r>
              <a:rPr lang="ru-RU" sz="2400" dirty="0" smtClean="0"/>
              <a:t>боковых и </a:t>
            </a:r>
            <a:r>
              <a:rPr lang="ru-RU" sz="2400" dirty="0" smtClean="0"/>
              <a:t>разобщение передних зубов или, наоборот, появление щели между зубами только с одной стороны и бугорковый контакт - с другой и т.д.</a:t>
            </a:r>
          </a:p>
          <a:p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214422"/>
            <a:ext cx="85725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2. Фиксация центрального соотношения в момент смещения одного из восковых базисов.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3. Фиксация центрального соотношения с одновременным раздавливанием воскового базиса или окклюзионного валика.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142984"/>
            <a:ext cx="8030799" cy="4929222"/>
          </a:xfrm>
        </p:spPr>
        <p:txBody>
          <a:bodyPr>
            <a:normAutofit fontScale="77500" lnSpcReduction="20000"/>
          </a:bodyPr>
          <a:lstStyle/>
          <a:p>
            <a:pPr marL="0" indent="363538">
              <a:buNone/>
            </a:pPr>
            <a:r>
              <a:rPr lang="ru-RU" sz="3200" dirty="0" smtClean="0"/>
              <a:t>При ортопедическом лечении вкладками следует провести анализ комплекса взаимозависимых факторов:</a:t>
            </a:r>
          </a:p>
          <a:p>
            <a:pPr>
              <a:buFont typeface="Wingdings" pitchFamily="2" charset="2"/>
              <a:buChar char="q"/>
            </a:pPr>
            <a:r>
              <a:rPr lang="ru-RU" sz="3200" dirty="0" smtClean="0"/>
              <a:t>расположения дефекта твердых тканей по отношению к пульпе зуба;</a:t>
            </a:r>
          </a:p>
          <a:p>
            <a:pPr>
              <a:buFont typeface="Wingdings" pitchFamily="2" charset="2"/>
              <a:buChar char="q"/>
            </a:pPr>
            <a:r>
              <a:rPr lang="ru-RU" sz="3200" dirty="0" smtClean="0"/>
              <a:t>толщины и наличия дентина в стенках, ограничивающих дефект;</a:t>
            </a:r>
          </a:p>
          <a:p>
            <a:pPr>
              <a:buFont typeface="Wingdings" pitchFamily="2" charset="2"/>
              <a:buChar char="q"/>
            </a:pPr>
            <a:r>
              <a:rPr lang="ru-RU" sz="3200" dirty="0" smtClean="0"/>
              <a:t>топографии дефекта и его отношения к окклюзионным нагрузкам с учетом характера действия жевательных сил на ткани зуба и будущий протез;</a:t>
            </a:r>
          </a:p>
          <a:p>
            <a:pPr>
              <a:buFont typeface="Wingdings" pitchFamily="2" charset="2"/>
              <a:buChar char="q"/>
            </a:pPr>
            <a:r>
              <a:rPr lang="ru-RU" sz="3200" dirty="0" smtClean="0"/>
              <a:t>положение зуба в зубном ряду и его осевые взаимоотношения по отношению к антагонистам и соседним зубам.</a:t>
            </a:r>
            <a:endParaRPr lang="ru-RU" sz="3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вкладками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2643182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/>
            <a:r>
              <a:rPr lang="ru-RU" sz="2400" dirty="0" smtClean="0"/>
              <a:t>В четвертой группе ошибок при наложении на беззубую челюсть базис может быть смещен в горизонтальной плоскости, а в отдельных участках приподниматься или опускаться. Характерно отсутствие плотного </a:t>
            </a:r>
            <a:r>
              <a:rPr lang="ru-RU" sz="2400" dirty="0" smtClean="0"/>
              <a:t>фиссурно-бугоркового</a:t>
            </a:r>
            <a:r>
              <a:rPr lang="ru-RU" sz="2400" dirty="0" smtClean="0"/>
              <a:t> контакта при движениях нижней челюсти.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142984"/>
            <a:ext cx="7572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4. Фиксация центрального соотношения при смещении в горизонтальной плоскости одного из восковых базисов.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44" y="1214422"/>
            <a:ext cx="800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Во всех случаях, связанных со смещением базиса на верхней челюсти, необходимо повторное определение центрального соотношения челюстей с использованием новых восковых базисов, иногда жестких.</a:t>
            </a:r>
            <a:endParaRPr lang="ru-RU" sz="2400" dirty="0"/>
          </a:p>
        </p:txBody>
      </p:sp>
      <p:pic>
        <p:nvPicPr>
          <p:cNvPr id="12290" name="Picture 2" descr="https://live.staticflickr.com/5222/5829547544_6c75433c2c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857496"/>
            <a:ext cx="5786478" cy="3859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214422"/>
            <a:ext cx="8001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Устранение указанных ошибок возможно лишь на этапе проверки восковой композиции протеза и правильности постановки зубов. При выявлении ошибок, связанных со смещением челюсти или восковых базисов, необходимо удалить нижние боковые зубы, а иногда и клыки с воскового базиса, изготовить на эти участки восковые валики и повторно определить центральное соотношение с последующей </a:t>
            </a:r>
            <a:r>
              <a:rPr lang="ru-RU" sz="2400" dirty="0" smtClean="0"/>
              <a:t>перегипсовкой</a:t>
            </a:r>
            <a:r>
              <a:rPr lang="ru-RU" sz="2400" dirty="0" smtClean="0"/>
              <a:t> модели верхней челюсти в артикуляторе. </a:t>
            </a:r>
            <a:endParaRPr lang="ru-RU" sz="2400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44" y="1214422"/>
            <a:ext cx="80010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Центральные </a:t>
            </a:r>
            <a:r>
              <a:rPr lang="ru-RU" sz="2400" dirty="0" smtClean="0"/>
              <a:t>и боковые резцы оставляют для контроля правильности фиксации центрального соотношения при повторном ее определении: если после повторного определения резцы находятся в окклюзии, установленной при проверке восковой композиции (линия центра не совпадает, открытый прикус и т.д.), то можно считать, что зафиксировано правильное соотношение. Если же после повторной фиксации резцы находятся в таком соотношении, как и в </a:t>
            </a:r>
            <a:r>
              <a:rPr lang="ru-RU" sz="2400" dirty="0" smtClean="0"/>
              <a:t>артикуляторе</a:t>
            </a:r>
            <a:r>
              <a:rPr lang="ru-RU" sz="2400" dirty="0" smtClean="0"/>
              <a:t>, то повторно допущена та же ошибка.</a:t>
            </a:r>
            <a:endParaRPr lang="ru-RU" sz="2400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214422"/>
            <a:ext cx="80010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Наложение же протезов, искусственные зубные ряды которых неправильно восстанавливают </a:t>
            </a:r>
            <a:r>
              <a:rPr lang="ru-RU" sz="2400" dirty="0" smtClean="0"/>
              <a:t>окклюзионные </a:t>
            </a:r>
            <a:r>
              <a:rPr lang="ru-RU" sz="2400" dirty="0" smtClean="0"/>
              <a:t>контакты (в первую очередь - контакты в центральной окклюзии), является грубейшей врачебной ошибкой. </a:t>
            </a:r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Коррекция </a:t>
            </a:r>
            <a:r>
              <a:rPr lang="ru-RU" sz="2400" dirty="0" smtClean="0"/>
              <a:t>окклюзионных контактов, в результате которой могут произойти снижение высоты нижнего отдела лица и, как следствие, полное </a:t>
            </a:r>
            <a:r>
              <a:rPr lang="ru-RU" sz="2400" dirty="0" smtClean="0"/>
              <a:t>сошлифовывание</a:t>
            </a:r>
            <a:r>
              <a:rPr lang="ru-RU" sz="2400" dirty="0" smtClean="0"/>
              <a:t> жевательных бугорков, также недопустима. </a:t>
            </a:r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Не </a:t>
            </a:r>
            <a:r>
              <a:rPr lang="ru-RU" sz="2400" dirty="0" smtClean="0"/>
              <a:t>следует прибегать к коррекции окклюзии с помощью самотвердеющих пластмасс, так как в результате этого протез получается некачественным.</a:t>
            </a:r>
            <a:endParaRPr lang="ru-RU" sz="2400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285860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Изменение объема края протеза или нормализация его длины в тех случаях, когда ошибся зубной техник, необходимо проводить лабораторным путем.</a:t>
            </a:r>
            <a:endParaRPr lang="ru-RU" sz="2400" dirty="0"/>
          </a:p>
        </p:txBody>
      </p:sp>
      <p:pic>
        <p:nvPicPr>
          <p:cNvPr id="20482" name="Picture 2" descr="https://i.ytimg.com/vi/bRjzKqmmQmY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643182"/>
            <a:ext cx="6390178" cy="3594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1643050"/>
            <a:ext cx="82153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Не подлежат фиксации и протезы, имеющие </a:t>
            </a:r>
            <a:r>
              <a:rPr lang="ru-RU" sz="3200" b="1" i="1" dirty="0" smtClean="0">
                <a:solidFill>
                  <a:srgbClr val="FF0000"/>
                </a:solidFill>
              </a:rPr>
              <a:t>баланс</a:t>
            </a:r>
            <a:r>
              <a:rPr lang="ru-RU" sz="3200" b="1" i="1" dirty="0" smtClean="0">
                <a:solidFill>
                  <a:srgbClr val="FF0000"/>
                </a:solidFill>
              </a:rPr>
              <a:t>!</a:t>
            </a:r>
            <a:endParaRPr lang="ru-RU" sz="32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/>
              <a:t>Следует </a:t>
            </a:r>
            <a:r>
              <a:rPr lang="ru-RU" sz="2400" dirty="0" smtClean="0"/>
              <a:t>признать несостоятельными рекомендации по устранению баланса методом перебазирования с помощью самотвердеющих пластмасс. Частичная или полная перебазировка протезов в полости рта с применением этих пластмасс вредна, так как, помимо ожога слизистой оболочки рта, может развиться сенсибилизация организма к пластмассам акриловой группы или их отдельным ингредиентам (в первую очередь к мономеру).</a:t>
            </a:r>
            <a:endParaRPr lang="ru-RU" sz="2400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357298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Самотвердеющие пластмассы категорически запрещается применять в тех случаях, когда больной страдает бронхиальной астмой. Осложнения, объединенные в общее понятие </a:t>
            </a:r>
            <a:r>
              <a:rPr lang="ru-RU" sz="2400" dirty="0" smtClean="0">
                <a:solidFill>
                  <a:srgbClr val="FF0000"/>
                </a:solidFill>
              </a:rPr>
              <a:t>"непереносимость пластиночных протезов"</a:t>
            </a:r>
            <a:r>
              <a:rPr lang="ru-RU" sz="2400" dirty="0" smtClean="0"/>
              <a:t>, могут быть как аллергической реакцией, так и реакцией на другие воздействия.</a:t>
            </a:r>
            <a:endParaRPr lang="ru-RU" sz="2400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285860"/>
            <a:ext cx="8001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Вначале исключают фактор механической травмы, нарушения теплообмена тканей протезного ложа, химические повреждения слизистой оболочки мономером или аллергическую реакцию на него. </a:t>
            </a:r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С </a:t>
            </a:r>
            <a:r>
              <a:rPr lang="ru-RU" sz="2400" dirty="0" smtClean="0"/>
              <a:t>этой целью на внутреннюю и наружную поверхности базиса качественного по всем параметрам протеза химическим способом наносят тонкий слой серебра.</a:t>
            </a:r>
            <a:endParaRPr lang="ru-RU" sz="240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/>
          <a:srcRect l="7337" t="46377" r="73098" b="30435"/>
          <a:stretch>
            <a:fillRect/>
          </a:stretch>
        </p:blipFill>
        <p:spPr bwMode="auto">
          <a:xfrm>
            <a:off x="357158" y="285728"/>
            <a:ext cx="835824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43108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Контактный аллергический стоматит в области дуги </a:t>
            </a:r>
            <a:r>
              <a:rPr lang="ru-RU" dirty="0" smtClean="0"/>
              <a:t>бюгельного</a:t>
            </a:r>
            <a:r>
              <a:rPr lang="ru-RU" dirty="0" smtClean="0"/>
              <a:t> протеза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s://konspekta.net/mydocxru/baza10/468097393921.files/image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41" y="642918"/>
            <a:ext cx="9082159" cy="5268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142984"/>
            <a:ext cx="800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При повышенной чувствительности слизистой оболочки, помимо разгружающего метода получения оттиска, необходимо использовать двухслойный базис протеза (с мягким эластичным слоем базиса). </a:t>
            </a:r>
            <a:endParaRPr lang="ru-RU" sz="2400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ttps://cf.ppt-online.org/files1/slide/t/tTNA8rGSPgK6jLndxVpW3vfskY92C1b7BmU4yl/slide-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90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214422"/>
            <a:ext cx="8001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Во </a:t>
            </a:r>
            <a:r>
              <a:rPr lang="ru-RU" sz="2400" dirty="0" smtClean="0"/>
              <a:t>всех этих случаях основным базисным материалом должна быть бесцветная, незамутненная акриловая пластмасса (для профилактики аллергических реакций). </a:t>
            </a:r>
            <a:endParaRPr lang="ru-RU" sz="2400" dirty="0" smtClean="0"/>
          </a:p>
          <a:p>
            <a:pPr algn="ctr"/>
            <a:r>
              <a:rPr lang="ru-RU" sz="2400" dirty="0" smtClean="0"/>
              <a:t>С </a:t>
            </a:r>
            <a:r>
              <a:rPr lang="ru-RU" sz="2400" dirty="0" smtClean="0"/>
              <a:t>этой же целью можно применить гальваническое покрытие базиса протеза из бесцветной пластмассы золотом или изготавливается цельнолитой базис (лучше из титанового или кобальтохромового сплава). </a:t>
            </a:r>
            <a:endParaRPr lang="ru-RU" sz="2400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ttps://guide-dental.com.ua/wp-content/uploads/2016/04/Sjomniy-protez-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89"/>
            <a:ext cx="8715436" cy="580651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57356" y="6072206"/>
            <a:ext cx="5800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Съемный пластиночный протез с </a:t>
            </a:r>
            <a:r>
              <a:rPr lang="ru-RU" dirty="0" smtClean="0"/>
              <a:t>прозрачным базисом</a:t>
            </a:r>
            <a:endParaRPr lang="ru-RU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2944" y="1285860"/>
            <a:ext cx="8001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Метод </a:t>
            </a:r>
            <a:r>
              <a:rPr lang="ru-RU" sz="2400" dirty="0" smtClean="0"/>
              <a:t>золочения базиса протеза из бесцветной пластмассы эффективен и при химическом раздражении (повреждении) слизистой оболочки остаточным мономером, выходящим из толщи базиса. Однако перед этим необходимо дифференцировать два вида осложнений - химическое повреждение и аллергическую реакцию.</a:t>
            </a:r>
            <a:endParaRPr lang="ru-RU" sz="2400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28662" y="928670"/>
            <a:ext cx="80010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Только точная диагностика, целенаправленная методика снятия оттисков, выбор базисного материала и высококачественные материалы могут снять аллергические явления.</a:t>
            </a:r>
            <a:endParaRPr lang="ru-RU" sz="3600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2944" y="1285860"/>
            <a:ext cx="80010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Плохое </a:t>
            </a:r>
            <a:r>
              <a:rPr lang="ru-RU" sz="2800" dirty="0" smtClean="0"/>
              <a:t>состояние гигиены полости рта, отсутствие контроля атрофии костной ткани под базисом протеза может свести на нет все успехи ортопедического лечения.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643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Реабилитационно-профилактический этап</a:t>
            </a:r>
            <a:endParaRPr lang="ru-RU" sz="3200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466" name="AutoShape 2" descr="http://plomba911.ru/wp-content/uploads/2017/10/uxod-za-semnymi-zubnymi-protezami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2468" name="AutoShape 4" descr="http://plomba911.ru/wp-content/uploads/2017/10/uxod-za-semnymi-zubnymi-protezami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3143248"/>
            <a:ext cx="6143668" cy="34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42984"/>
            <a:ext cx="47863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При </a:t>
            </a:r>
            <a:r>
              <a:rPr lang="ru-RU" sz="2400" dirty="0" smtClean="0"/>
              <a:t>лечении больных с полным отсутствием зубов необходимо выполнение ряда мероприятий.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 Проведение </a:t>
            </a:r>
            <a:r>
              <a:rPr lang="ru-RU" sz="2400" dirty="0" smtClean="0"/>
              <a:t>коррекции базиса протеза при наличии жалоб у пациента и выявлении зон острого воспаления в течение первых 1-3 ч пользования.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 Тщательное </a:t>
            </a:r>
            <a:r>
              <a:rPr lang="ru-RU" sz="2400" dirty="0" smtClean="0"/>
              <a:t>обучение пациентов правилам пользования протезами, хранения и ухода за ними</a:t>
            </a:r>
            <a:r>
              <a:rPr lang="ru-RU" sz="2400" dirty="0" smtClean="0"/>
              <a:t>.</a:t>
            </a:r>
            <a:endParaRPr lang="ru-RU" sz="24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643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Реабилитационно-профилактический этап</a:t>
            </a:r>
            <a:endParaRPr lang="ru-RU" sz="3200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5348" name="Picture 4" descr="https://temperaturka.com/wp-content/uploads/4/8/c/48cbab6fb3441b6fb32da685cde61a36.j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85860"/>
            <a:ext cx="4000496" cy="2666998"/>
          </a:xfrm>
          <a:prstGeom prst="rect">
            <a:avLst/>
          </a:prstGeom>
          <a:noFill/>
        </p:spPr>
      </p:pic>
      <p:sp>
        <p:nvSpPr>
          <p:cNvPr id="185350" name="AutoShape 6" descr="C:\Users\User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85352" name="Picture 8" descr="https://fb.ru/misc/i/gallery/28660/24341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071942"/>
            <a:ext cx="3927695" cy="2608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42976" y="1142984"/>
            <a:ext cx="80010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/>
              <a:t> Контрольные </a:t>
            </a:r>
            <a:r>
              <a:rPr lang="ru-RU" sz="2400" dirty="0" smtClean="0"/>
              <a:t>осмотры 1 раз в </a:t>
            </a:r>
            <a:r>
              <a:rPr lang="ru-RU" sz="2400" dirty="0" smtClean="0"/>
              <a:t>полгода: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для </a:t>
            </a:r>
            <a:r>
              <a:rPr lang="ru-RU" sz="2400" dirty="0" smtClean="0"/>
              <a:t>контроля правил пользования протезом;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для </a:t>
            </a:r>
            <a:r>
              <a:rPr lang="ru-RU" sz="2400" dirty="0" smtClean="0"/>
              <a:t>контроля устойчивости протеза (при необходимости </a:t>
            </a:r>
            <a:r>
              <a:rPr lang="ru-RU" sz="2400" dirty="0" smtClean="0"/>
              <a:t>лабораторное </a:t>
            </a:r>
            <a:r>
              <a:rPr lang="ru-RU" sz="2400" dirty="0" smtClean="0"/>
              <a:t>перебазирование);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для </a:t>
            </a:r>
            <a:r>
              <a:rPr lang="ru-RU" sz="2400" dirty="0" smtClean="0"/>
              <a:t>контроля окклюзионных контактов искусственных зубных рядов и высоты нижнего отдела лица;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при </a:t>
            </a:r>
            <a:r>
              <a:rPr lang="ru-RU" sz="2400" dirty="0" smtClean="0"/>
              <a:t>значительном истирании искусственных зубов и снижении высоты нижнего отдела лица - переделка протеза.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42852"/>
            <a:ext cx="7643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Реабилитационно-профилактический этап</a:t>
            </a:r>
            <a:endParaRPr lang="ru-RU" sz="3200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571612"/>
            <a:ext cx="79296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/>
              <a:t>Благодарю за внимание!</a:t>
            </a:r>
            <a:endParaRPr lang="ru-RU" sz="8800" b="1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928670"/>
            <a:ext cx="8816617" cy="928694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5100" b="1" i="1" dirty="0" smtClean="0">
                <a:solidFill>
                  <a:schemeClr val="accent2">
                    <a:lumMod val="50000"/>
                  </a:schemeClr>
                </a:solidFill>
              </a:rPr>
              <a:t>Возможные тактические и технические ошибки: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14480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вкладками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785926"/>
            <a:ext cx="8715436" cy="48577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Препарирование без водяного охлаждения, плохо центрированным инструментом;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Неполное удаление инфицированного дентина;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Препарирование полости зуба без учета создания </a:t>
            </a:r>
            <a:r>
              <a:rPr lang="ru-RU" sz="2000" dirty="0" smtClean="0"/>
              <a:t>ретенционных</a:t>
            </a:r>
            <a:r>
              <a:rPr lang="ru-RU" sz="2000" dirty="0" smtClean="0"/>
              <a:t> пунктов;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Недостаточное снятие твердых тканей;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Отсутствует перекрытие опорных бугорков при их разрушении более чем на 1/2;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Глубокое поддесневое препарирование;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Препарирование с наличием </a:t>
            </a:r>
            <a:r>
              <a:rPr lang="ru-RU" sz="2000" dirty="0" smtClean="0"/>
              <a:t>поднутрений</a:t>
            </a:r>
            <a:r>
              <a:rPr lang="ru-RU" sz="2000" dirty="0" smtClean="0"/>
              <a:t>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Получение нечеткого оттиска;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Препарированная полость не защищена временным материалом;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Неумение оценить качество изготовленной вкладки;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Погрешности в припасовке вкладки;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000" dirty="0" smtClean="0"/>
              <a:t>Погрешности при фиксации вкладки.</a:t>
            </a:r>
            <a:endParaRPr lang="ru-RU" sz="2000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1"/>
            <a:ext cx="7514035" cy="1000108"/>
          </a:xfrm>
        </p:spPr>
        <p:txBody>
          <a:bodyPr/>
          <a:lstStyle/>
          <a:p>
            <a:r>
              <a:rPr lang="ru-RU" b="1" dirty="0" smtClean="0"/>
              <a:t>Список литературы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33" y="928670"/>
            <a:ext cx="7745047" cy="378621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Основная литература:</a:t>
            </a:r>
          </a:p>
          <a:p>
            <a:r>
              <a:rPr lang="ru-RU" dirty="0" smtClean="0"/>
              <a:t>Ортопедическая стоматология : учебник ред. И. Ю. Лебеденко, Э. С. Каливраджиян М. : ГЭОТАР-Медиа, 2016.</a:t>
            </a:r>
          </a:p>
          <a:p>
            <a:r>
              <a:rPr lang="ru-RU" dirty="0" smtClean="0"/>
              <a:t>Ортопедическая стоматология [Электронный ресурс] : учебник. - Режим доступа: http://www.studmedlib.ru/ru/book/ISBN9785970437223.html ред. И. Ю. Лебеденко, Э. С. КаливраджиянМ. : ГЭОТАР-Медиа, 2016.</a:t>
            </a:r>
          </a:p>
          <a:p>
            <a:r>
              <a:rPr lang="ru-RU" dirty="0" smtClean="0"/>
              <a:t>Загорский В.А. // Протезирование при полной </a:t>
            </a:r>
            <a:r>
              <a:rPr lang="ru-RU" dirty="0" smtClean="0"/>
              <a:t>адентии</a:t>
            </a:r>
            <a:r>
              <a:rPr lang="ru-RU" dirty="0" smtClean="0"/>
              <a:t>. 2-е изд., дополненное. — М.: Издательский дом БИНОМ, 2017. — 440 с.: ил.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5" y="928670"/>
            <a:ext cx="3929090" cy="92869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accent2">
                    <a:lumMod val="50000"/>
                  </a:schemeClr>
                </a:solidFill>
              </a:rPr>
              <a:t>Осложнения: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14480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вкладками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785926"/>
            <a:ext cx="4500562" cy="49292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400" dirty="0" smtClean="0"/>
              <a:t>вскрытие полости зуба;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400" dirty="0" smtClean="0"/>
              <a:t>травматический ожог пульпы;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400" dirty="0" smtClean="0"/>
              <a:t>нарушение фиксации;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400" dirty="0" smtClean="0"/>
              <a:t> вторичный кариес;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400" dirty="0" smtClean="0"/>
              <a:t>отлом</a:t>
            </a:r>
            <a:r>
              <a:rPr lang="ru-RU" sz="2400" dirty="0" smtClean="0"/>
              <a:t> стенки зуба во время формирования полости, моделирования или фиксации вкладки;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400" dirty="0" smtClean="0"/>
              <a:t>трещины и сколы вкладки;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400" dirty="0" smtClean="0"/>
              <a:t>травматический периодонтит.</a:t>
            </a:r>
            <a:endParaRPr lang="ru-RU" sz="2400" dirty="0"/>
          </a:p>
        </p:txBody>
      </p:sp>
      <p:pic>
        <p:nvPicPr>
          <p:cNvPr id="152578" name="Picture 2" descr="https://avatars.mds.yandex.net/get-zen_doc/3384412/pub_5fe4501f9fa5af00d1e5e0be_5fe456deb28ab778a7dae2e8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142984"/>
            <a:ext cx="4322112" cy="1862110"/>
          </a:xfrm>
          <a:prstGeom prst="rect">
            <a:avLst/>
          </a:prstGeom>
          <a:noFill/>
        </p:spPr>
      </p:pic>
      <p:pic>
        <p:nvPicPr>
          <p:cNvPr id="152580" name="Picture 4" descr="https://temperaturka.com/wp-content/uploads/0/1/f/01f9945de40265e4f19ad2a9941e43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103851" y="2897149"/>
            <a:ext cx="3365456" cy="3857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071546"/>
            <a:ext cx="8030799" cy="37862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Независимо от вида искусственной коронки на этапах препарирования, припасовки и фиксации могут возникать ошибки, приводящие к развитию осложнений.</a:t>
            </a:r>
          </a:p>
          <a:p>
            <a:pPr algn="ctr">
              <a:buNone/>
            </a:pPr>
            <a:r>
              <a:rPr lang="ru-RU" dirty="0" smtClean="0"/>
              <a:t> Ошибки также встречаются и при техническом изготовлении коронок в зуботехнической лаборатории, однако эти ошибки надо расценивать как врачебные, поскольку в конечном счете врач является контролером технического качества выполнения протеза и несет всю ответственность за результаты лечения.</a:t>
            </a:r>
            <a:endParaRPr lang="ru-RU" sz="2000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000108"/>
            <a:ext cx="8030799" cy="7858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Тактические ошибки: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2976" y="1714488"/>
            <a:ext cx="7786742" cy="46434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Препарирование без водяного охлаждения, плохо центрированным инструментом;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Чрезмерная конусность культи коронки зуба;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Недостаточная конусность культи коронки зуба;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Недостаточное снятие твердых тканей с окклюзионной поверхности;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Препарирование вестибулярной поверхности в одной плоскости;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Глубокое поддесневое препарирование;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Получение нечеткого оттиска;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Отсутствие временных коронок;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Неумение оценить качество изготовленной коронки;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Погрешности в припасовке коронки;</a:t>
            </a:r>
          </a:p>
          <a:p>
            <a:pPr marL="342900" indent="-342900">
              <a:buFont typeface="+mj-lt"/>
              <a:buAutoNum type="arabicParenR"/>
            </a:pPr>
            <a:r>
              <a:rPr lang="ru-RU" sz="2000" dirty="0" smtClean="0"/>
              <a:t>Погрешности при фиксации.</a:t>
            </a:r>
            <a:endParaRPr lang="ru-RU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68" y="1000108"/>
            <a:ext cx="5387593" cy="585789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Осложнения:</a:t>
            </a:r>
          </a:p>
          <a:p>
            <a:r>
              <a:rPr lang="ru-RU" sz="3200" dirty="0" smtClean="0"/>
              <a:t>вскрытие полости зуба;</a:t>
            </a:r>
          </a:p>
          <a:p>
            <a:r>
              <a:rPr lang="ru-RU" sz="3200" dirty="0" smtClean="0"/>
              <a:t>механическая и термическая травма пульпы;</a:t>
            </a:r>
          </a:p>
          <a:p>
            <a:r>
              <a:rPr lang="ru-RU" sz="3200" dirty="0" smtClean="0"/>
              <a:t>недостаточная фиксация;</a:t>
            </a:r>
          </a:p>
          <a:p>
            <a:r>
              <a:rPr lang="ru-RU" sz="3200" dirty="0" smtClean="0"/>
              <a:t>пришеечный</a:t>
            </a:r>
            <a:r>
              <a:rPr lang="ru-RU" sz="3200" dirty="0" smtClean="0"/>
              <a:t> кариес;</a:t>
            </a:r>
          </a:p>
          <a:p>
            <a:r>
              <a:rPr lang="ru-RU" sz="3200" dirty="0" smtClean="0"/>
              <a:t>некроз твердых тканей под коронкой;</a:t>
            </a:r>
          </a:p>
          <a:p>
            <a:r>
              <a:rPr lang="ru-RU" sz="3200" dirty="0" smtClean="0"/>
              <a:t>травматический периодонтит;</a:t>
            </a:r>
          </a:p>
          <a:p>
            <a:r>
              <a:rPr lang="ru-RU" sz="3200" dirty="0" smtClean="0"/>
              <a:t>гингивит.</a:t>
            </a:r>
            <a:endParaRPr lang="ru-RU" sz="3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53602" name="Picture 2" descr="https://www.profistom.ru/wp-content/uploads/2019/11/501E92A1-37E9-4C1D-AD42-80A36852F0EB-e157331027679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736"/>
            <a:ext cx="3143272" cy="3179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000108"/>
            <a:ext cx="8501090" cy="37147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2800" dirty="0" smtClean="0"/>
              <a:t>Следует подчеркнуть, что если врач фиксировал некачественно изготовленную зубным техником коронку, то это свидетельствует о его неумении оценить качество искусственной коронки. </a:t>
            </a:r>
          </a:p>
          <a:p>
            <a:pPr algn="ctr">
              <a:buNone/>
            </a:pPr>
            <a:r>
              <a:rPr lang="ru-RU" sz="2600" dirty="0" smtClean="0"/>
              <a:t>На качестве коронок сказываются: </a:t>
            </a:r>
          </a:p>
          <a:p>
            <a:pPr algn="ctr">
              <a:buFont typeface="Wingdings" pitchFamily="2" charset="2"/>
              <a:buChar char="ü"/>
            </a:pPr>
            <a:r>
              <a:rPr lang="ru-RU" sz="2600" dirty="0" smtClean="0"/>
              <a:t>точность оперативной техники препарирования зубов, </a:t>
            </a:r>
          </a:p>
          <a:p>
            <a:pPr algn="ctr">
              <a:buFont typeface="Wingdings" pitchFamily="2" charset="2"/>
              <a:buChar char="ü"/>
            </a:pPr>
            <a:r>
              <a:rPr lang="ru-RU" sz="2600" dirty="0" smtClean="0"/>
              <a:t>получения оттисков и определения центральной окклюзии,</a:t>
            </a:r>
          </a:p>
          <a:p>
            <a:pPr algn="ctr">
              <a:buFont typeface="Wingdings" pitchFamily="2" charset="2"/>
              <a:buChar char="ü"/>
            </a:pPr>
            <a:r>
              <a:rPr lang="ru-RU" sz="2600" dirty="0" smtClean="0"/>
              <a:t>умение припасовать и фиксировать протезы.</a:t>
            </a:r>
            <a:endParaRPr lang="ru-RU" sz="2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"/>
            <a:ext cx="7514035" cy="1000107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Цель лекции</a:t>
            </a:r>
            <a:endParaRPr lang="ru-RU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928671"/>
            <a:ext cx="7929618" cy="2286015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Рассмотреть особенности осложнений и ошибок при восстановлении окклюзии и артикуляции зубов различными видами зубных протезов и аппаратов в клинике ортопедической стоматологии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071546"/>
            <a:ext cx="8030799" cy="235745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Вскрытие полости зуба</a:t>
            </a:r>
          </a:p>
          <a:p>
            <a:pPr marL="0" indent="450850">
              <a:buNone/>
            </a:pPr>
            <a:r>
              <a:rPr lang="ru-RU" sz="2000" dirty="0" smtClean="0"/>
              <a:t>Возникает в результате значительного </a:t>
            </a:r>
            <a:r>
              <a:rPr lang="ru-RU" sz="2000" dirty="0" smtClean="0"/>
              <a:t>сошлифовывания</a:t>
            </a:r>
            <a:r>
              <a:rPr lang="ru-RU" sz="2000" dirty="0" smtClean="0"/>
              <a:t> твердых тканей. Поэтому существует необходимость профилактики общей болевой реакции организма на препарирование. Наилучшее средство такой профилактики - комплексное обезболивание: сочетание высокоэффективного анестетика с </a:t>
            </a:r>
            <a:r>
              <a:rPr lang="ru-RU" sz="2000" dirty="0" smtClean="0"/>
              <a:t>премедикацией</a:t>
            </a:r>
            <a:r>
              <a:rPr lang="ru-RU" sz="2000" dirty="0" smtClean="0"/>
              <a:t> и психологической подготовкой больного к стоматологическим манипуляциям.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73730" name="Picture 2" descr="http://medpuls.net/sites/default/files/sites/default/files/images/guide/stomat_content_clip_image002_0001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500438"/>
            <a:ext cx="7329983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071546"/>
            <a:ext cx="8030799" cy="500066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000" b="1" i="1" dirty="0" smtClean="0">
                <a:solidFill>
                  <a:schemeClr val="accent1">
                    <a:lumMod val="50000"/>
                  </a:schemeClr>
                </a:solidFill>
              </a:rPr>
              <a:t>Травматический ожог пульпы</a:t>
            </a:r>
          </a:p>
          <a:p>
            <a:pPr marL="0" indent="450850">
              <a:buNone/>
            </a:pPr>
            <a:r>
              <a:rPr lang="ru-RU" dirty="0" smtClean="0"/>
              <a:t>Может быть следствием:</a:t>
            </a:r>
          </a:p>
          <a:p>
            <a:pPr marL="0" indent="450850"/>
            <a:r>
              <a:rPr lang="ru-RU" dirty="0" smtClean="0"/>
              <a:t>отсутствия водяного охлаждения, </a:t>
            </a:r>
          </a:p>
          <a:p>
            <a:pPr marL="0" indent="450850"/>
            <a:r>
              <a:rPr lang="ru-RU" dirty="0" smtClean="0"/>
              <a:t>непрерывности препарирования, </a:t>
            </a:r>
          </a:p>
          <a:p>
            <a:pPr marL="0" indent="450850"/>
            <a:r>
              <a:rPr lang="ru-RU" dirty="0" smtClean="0"/>
              <a:t>препарирования плохо центрированным режущим инструментом. </a:t>
            </a:r>
          </a:p>
          <a:p>
            <a:pPr marL="0" indent="450850">
              <a:buNone/>
            </a:pPr>
            <a:r>
              <a:rPr lang="ru-RU" dirty="0" smtClean="0"/>
              <a:t>Травматический пульпит может развиться и в отдаленные сроки после препарирования, если не проведено временное защитное покрытие препарированных зубов, временные коронки изготовлены из быстротвердеющих акрилатов. В период изготовления временные коронки ненадежно фиксированы лечебными пастами.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928670"/>
            <a:ext cx="8030799" cy="292895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Нарушение фиксации</a:t>
            </a:r>
          </a:p>
          <a:p>
            <a:pPr algn="ctr">
              <a:buNone/>
            </a:pPr>
            <a:r>
              <a:rPr lang="ru-RU" sz="2800" dirty="0" smtClean="0"/>
              <a:t>При препарировании зубов независимо от состояния пульпы общим требованием является правильное формирование культи протезируемых зубов. Ошибки могут наблюдаться при создании формы и размеров культи опорных зубов. </a:t>
            </a: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71682" name="Picture 2" descr="https://xn----7sbbmwdimhtcb5aabbrd6w.xn--p1ai/800/600/https/crystal-dental.com.ua/image/catalog/Stati/8_DAN%20LAZAR_SNAP%20SET_TECHNOLOGY_IN_THE_VPS/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763880"/>
            <a:ext cx="5143536" cy="2893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8673741" cy="2500330"/>
          </a:xfrm>
        </p:spPr>
        <p:txBody>
          <a:bodyPr>
            <a:normAutofit fontScale="62500" lnSpcReduction="20000"/>
          </a:bodyPr>
          <a:lstStyle/>
          <a:p>
            <a:pPr marL="0" indent="450850">
              <a:buNone/>
            </a:pPr>
            <a:r>
              <a:rPr lang="ru-RU" sz="2800" dirty="0" smtClean="0"/>
              <a:t>При изготовлении металлокерамических протезов важна конусность культи опорного зуба после препарирования. </a:t>
            </a:r>
          </a:p>
          <a:p>
            <a:pPr marL="0" indent="363538"/>
            <a:r>
              <a:rPr lang="ru-RU" sz="2800" dirty="0" smtClean="0"/>
              <a:t>При малой конусности могут возникнуть затруднения при наложении протеза или для наложения протеза потребуется большее усилие, что приводит к возникновению в облицовке протеза внутреннего напряжения и вследствие этого к отколу керамического покрытия. </a:t>
            </a:r>
          </a:p>
          <a:p>
            <a:pPr marL="0" indent="363538">
              <a:buNone/>
            </a:pPr>
            <a:r>
              <a:rPr lang="ru-RU" sz="2800" dirty="0" smtClean="0"/>
              <a:t>Малая конусность культи препарированного зуба может привести к недостаточной фиксации протеза вследствие того, что выход излишка цемента из полости искусственной коронки затруднен.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70658" name="AutoShape 2" descr="https://pulsstom.ru/wp-content/uploads/2019/11/5ac613049f8bd2fc622612757141e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0660" name="Picture 4" descr="http://konspekta.net/poisk-ruru/baza9/3512809275442.files/image0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7" y="3643314"/>
            <a:ext cx="3475843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928670"/>
            <a:ext cx="7887923" cy="4857784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При чрезмерной конусности культя зуба приобретает клиновидную форму, что значительно ослабляет фиксацию протеза. </a:t>
            </a:r>
          </a:p>
          <a:p>
            <a:pPr marL="0" indent="363538">
              <a:buNone/>
            </a:pPr>
            <a:r>
              <a:rPr lang="ru-RU" sz="2800" dirty="0" smtClean="0"/>
              <a:t>Кроме того, препарирование зуба с образованием чрезмерной конусности может повлечь за собой соответствующую техническую ошибку - моделирование металлического каркаса опорной коронки конусовидной формы и вследствие этого скол керамического покрытия в отдаленные сроки после фиксации протезов, что связано с отсутствием металлической опоры для керамического покрытия при вертикальном направлении сил жевательного давления.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01" y="1071546"/>
            <a:ext cx="8030799" cy="2714644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При чрезмерном укорочении культи препарируемого зуба в качестве осложнений часто может наблюдаться плохая фиксация протеза.</a:t>
            </a:r>
          </a:p>
          <a:p>
            <a:pPr marL="0" indent="263525">
              <a:buNone/>
            </a:pPr>
            <a:r>
              <a:rPr lang="ru-RU" sz="2800" dirty="0" smtClean="0"/>
              <a:t> Возможен также скол керамического покрытия, если при укороченной культе необходимую высоту восстанавливают за счет утолщенного слоя покрытия, а не металлического каркаса.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8610" name="AutoShape 2" descr="https://denterum.ru/images/%D0%BF%D0%BE%D0%B4%D0%B3%D0%BE%D1%82%D0%BE%D0%B2%D0%BA%D0%B0%20%D0%B7%D1%83%D0%B1%D0%B0%20%D0%BA%20%D0%BF%D1%80%D0%BE%D1%82%D0%B5%D0%B7%D0%B8%D1%80%D0%BE%D0%B2%D0%B0%D0%BD%D0%B8%D1%8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8612" name="AutoShape 4" descr="https://denterum.ru/images/%D0%BF%D0%BE%D0%B4%D0%B3%D0%BE%D1%82%D0%BE%D0%B2%D0%BA%D0%B0%20%D0%B7%D1%83%D0%B1%D0%B0%20%D0%BA%20%D0%BF%D1%80%D0%BE%D1%82%D0%B5%D0%B7%D0%B8%D1%80%D0%BE%D0%B2%D0%B0%D0%BD%D0%B8%D1%8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8614" name="Picture 6" descr="https://younico.by/278-home_default/bory-dlya-turbinnogo-nakonechni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714752"/>
            <a:ext cx="3143272" cy="2983653"/>
          </a:xfrm>
          <a:prstGeom prst="rect">
            <a:avLst/>
          </a:prstGeom>
          <a:noFill/>
        </p:spPr>
      </p:pic>
      <p:sp>
        <p:nvSpPr>
          <p:cNvPr id="68616" name="AutoShape 8" descr="https://pulsstom.ru/wp-content/uploads/2019/11/5ac613049f8bd2fc622612757141e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8618" name="Picture 10" descr="https://lechenie-boli-nn.ru/wp-content/uploads/19-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357562"/>
            <a:ext cx="3357586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928670"/>
            <a:ext cx="8030799" cy="4000528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Вторичный кариес</a:t>
            </a:r>
          </a:p>
          <a:p>
            <a:pPr marL="0" indent="363538">
              <a:buNone/>
            </a:pPr>
            <a:r>
              <a:rPr lang="ru-RU" sz="2800" dirty="0" smtClean="0"/>
              <a:t>Причиной вторичного кариеса зубов могут быть и ошибки, не связанные с препарированием:</a:t>
            </a:r>
          </a:p>
          <a:p>
            <a:r>
              <a:rPr lang="ru-RU" sz="2800" dirty="0" smtClean="0"/>
              <a:t>ошибки при фиксации густой консистенцией фиксирующего материала и, как следствие, оголение пришеечной области зуба;</a:t>
            </a:r>
          </a:p>
          <a:p>
            <a:r>
              <a:rPr lang="ru-RU" sz="2800" dirty="0" smtClean="0"/>
              <a:t>некачественные, широкие коронки (колпачки) как следствие ошибок при снятии оттисков (оттяжки) и получении моделей (чрезмерно толстый слой компенсационного лака, нанесение лака на </a:t>
            </a:r>
            <a:r>
              <a:rPr lang="ru-RU" sz="2800" dirty="0" smtClean="0"/>
              <a:t>пришеечную</a:t>
            </a:r>
            <a:r>
              <a:rPr lang="ru-RU" sz="2800" dirty="0" smtClean="0"/>
              <a:t> зону, гравировка модели препарированного зуба);</a:t>
            </a:r>
          </a:p>
          <a:p>
            <a:r>
              <a:rPr lang="ru-RU" sz="2800" dirty="0" smtClean="0"/>
              <a:t>отсутствие </a:t>
            </a:r>
            <a:r>
              <a:rPr lang="ru-RU" sz="2800" dirty="0" smtClean="0"/>
              <a:t>пришеечного</a:t>
            </a:r>
            <a:r>
              <a:rPr lang="ru-RU" sz="2800" dirty="0" smtClean="0"/>
              <a:t> воскового уточняющего ободка или его деформация при снятии восковой заготовки с модели;</a:t>
            </a:r>
          </a:p>
          <a:p>
            <a:r>
              <a:rPr lang="ru-RU" sz="2800" dirty="0" smtClean="0"/>
              <a:t>некачественное литье;</a:t>
            </a:r>
          </a:p>
          <a:p>
            <a:r>
              <a:rPr lang="ru-RU" sz="2800" dirty="0" smtClean="0"/>
              <a:t>механическое расширение коронки при </a:t>
            </a:r>
            <a:r>
              <a:rPr lang="ru-RU" sz="2800" dirty="0" smtClean="0"/>
              <a:t>сошлифовывании</a:t>
            </a:r>
            <a:r>
              <a:rPr lang="ru-RU" sz="2800" dirty="0" smtClean="0"/>
              <a:t> металла изнутри коронки на этапах коррекции.</a:t>
            </a:r>
          </a:p>
          <a:p>
            <a:pPr algn="ctr">
              <a:buNone/>
            </a:pP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67586" name="Picture 2" descr="Причиной кариеса, среди прочего, является диета, богатая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4349356"/>
            <a:ext cx="4000496" cy="2508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928670"/>
            <a:ext cx="8030799" cy="378621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Все перечисленные ошибки выявляют на этапе припасовки. Для припасовки в клинику должны поступать только безупречно изготовленные каркасы протезов, в противном случае первоначальные ошибки повлекут за собой более существенные осложнения, вплоть до необратимых. При припасовке необходимо тщательно проверять, плотно ли прилегают края искусственных коронок к границе препарирования и отсутствует ли давление на </a:t>
            </a:r>
            <a:r>
              <a:rPr lang="ru-RU" sz="2000" dirty="0" smtClean="0"/>
              <a:t>пришеечную</a:t>
            </a:r>
            <a:r>
              <a:rPr lang="ru-RU" sz="2000" dirty="0" smtClean="0"/>
              <a:t> часть десны. Наиболее частыми ошибками являются ущемление </a:t>
            </a:r>
            <a:r>
              <a:rPr lang="ru-RU" sz="2000" dirty="0" smtClean="0"/>
              <a:t>десневого</a:t>
            </a:r>
            <a:r>
              <a:rPr lang="ru-RU" sz="2000" dirty="0" smtClean="0"/>
              <a:t> сосочка и травма краевого пародонта расширенным краем металлокерамической коронки.</a:t>
            </a: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01" y="1428736"/>
            <a:ext cx="8030799" cy="292895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</a:rPr>
              <a:t>Сколы керамического покрытия</a:t>
            </a:r>
          </a:p>
          <a:p>
            <a:pPr>
              <a:buNone/>
            </a:pPr>
            <a:r>
              <a:rPr lang="ru-RU" sz="2800" dirty="0" smtClean="0"/>
              <a:t>Условно для систематизации разделены:</a:t>
            </a:r>
          </a:p>
          <a:p>
            <a:r>
              <a:rPr lang="ru-RU" sz="2800" dirty="0" smtClean="0"/>
              <a:t>на сколы керамического покрытия в пришеечной области;</a:t>
            </a:r>
          </a:p>
          <a:p>
            <a:r>
              <a:rPr lang="ru-RU" sz="2800" dirty="0" smtClean="0"/>
              <a:t>сколы в области режущего края;</a:t>
            </a:r>
          </a:p>
          <a:p>
            <a:r>
              <a:rPr lang="ru-RU" sz="2800" dirty="0" smtClean="0"/>
              <a:t>скалывание большой массы покрытия.</a:t>
            </a:r>
          </a:p>
          <a:p>
            <a:pPr algn="ctr">
              <a:buNone/>
            </a:pP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64514" name="Picture 2" descr="https://www.implantate.com/fileadmin/_processed_/1/e/csm_Verblendkrone_Abplatzung_g_cfb830fc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781701"/>
            <a:ext cx="4643470" cy="30762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142984"/>
            <a:ext cx="7887923" cy="492922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4400" b="1" i="1" dirty="0" smtClean="0"/>
              <a:t>Сколы керамического покрытия в пришеечной области</a:t>
            </a:r>
          </a:p>
          <a:p>
            <a:pPr>
              <a:buNone/>
            </a:pPr>
            <a:r>
              <a:rPr lang="ru-RU" sz="2800" dirty="0" smtClean="0"/>
              <a:t>К такому осложнению могут привести три ошибки:</a:t>
            </a:r>
          </a:p>
          <a:p>
            <a:r>
              <a:rPr lang="ru-RU" sz="2800" dirty="0" smtClean="0"/>
              <a:t>напряжения в каркасе;</a:t>
            </a:r>
          </a:p>
          <a:p>
            <a:r>
              <a:rPr lang="ru-RU" sz="2800" dirty="0" smtClean="0"/>
              <a:t>слишком тонкий каркас;</a:t>
            </a:r>
          </a:p>
          <a:p>
            <a:r>
              <a:rPr lang="ru-RU" sz="2800" dirty="0" smtClean="0"/>
              <a:t>перегрев металла в готовом протезе.</a:t>
            </a:r>
          </a:p>
          <a:p>
            <a:pPr marL="0" indent="363538">
              <a:buNone/>
            </a:pPr>
            <a:r>
              <a:rPr lang="ru-RU" sz="2800" dirty="0" smtClean="0"/>
              <a:t>Напряжение в каркасе может возникнуть вследствие неправильного препарирования (малая конусность опорных зубов) и наличия </a:t>
            </a:r>
            <a:r>
              <a:rPr lang="ru-RU" sz="2800" dirty="0" smtClean="0"/>
              <a:t>поднутрений</a:t>
            </a:r>
            <a:r>
              <a:rPr lang="ru-RU" sz="2800" dirty="0" smtClean="0"/>
              <a:t>, не устраненных своевременно на этапе припасовки металлического каркаса. Вторичное напряжение может появиться при фиксации готового протеза густым цементом или при излишнем усилии в момент наложения протеза. Перегрев металла в пришеечной области в почти готовых протезах возможен при сильном нажиме на полировочную резинку при окончательной отделке металлической части. Одной из причин перегрева металла и вследствие этого скола керамического покрытия является неосторожное пескоструйное удаление окисной пленки с внутренней поверхности искусственных коронок, особенно при давлении воздуха в струйном аппарате более 40 МПа и использовании грубого песка.</a:t>
            </a:r>
          </a:p>
          <a:p>
            <a:pPr marL="0" indent="363538">
              <a:buNone/>
            </a:pPr>
            <a:r>
              <a:rPr lang="ru-RU" sz="2800" dirty="0" smtClean="0"/>
              <a:t>Слишком тонкий каркас в пришеечной области может деформироваться в процессе фиксации готового протеза или в ближайшие сроки после фиксации и привести к сколу облицовочного слоя.</a:t>
            </a:r>
          </a:p>
          <a:p>
            <a:pPr algn="ctr">
              <a:buNone/>
            </a:pP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"/>
            <a:ext cx="7514035" cy="1000107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План лекции</a:t>
            </a:r>
            <a:endParaRPr lang="ru-RU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33" y="928670"/>
            <a:ext cx="7816485" cy="486253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Ошибки</a:t>
            </a:r>
            <a:r>
              <a:rPr lang="ru-RU" dirty="0" smtClean="0"/>
              <a:t> </a:t>
            </a: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и осложнения на этапах </a:t>
            </a: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ортопедического лечения при дефектах коронки зубов;</a:t>
            </a:r>
          </a:p>
          <a:p>
            <a:pPr marL="457200" indent="-457200">
              <a:buAutoNum type="arabicPeriod"/>
            </a:pP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Ошибки и осложнения на этапах ортопедического лечении при  частичном отсутствии зубов;</a:t>
            </a:r>
          </a:p>
          <a:p>
            <a:pPr marL="457200" indent="-457200">
              <a:buFont typeface="Arial"/>
              <a:buAutoNum type="arabicPeriod"/>
            </a:pP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Ошибки и осложнения на этапах ортопедического лечении при  </a:t>
            </a: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полном отсутствии </a:t>
            </a: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зубов</a:t>
            </a: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;</a:t>
            </a: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endParaRPr lang="ru-RU" b="1" i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Arial"/>
              <a:buAutoNum type="arabicPeriod"/>
            </a:pP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Реабилитационно-профилактический этап лечения.</a:t>
            </a:r>
            <a:endParaRPr lang="ru-RU" b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457200" indent="-457200">
              <a:buFont typeface="Arial"/>
              <a:buAutoNum type="arabicPeriod"/>
            </a:pPr>
            <a:endParaRPr lang="ru-RU" b="1" i="1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142984"/>
            <a:ext cx="8030799" cy="492922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i="1" dirty="0" smtClean="0"/>
              <a:t>Сколы керамического покрытия в области режущего края </a:t>
            </a:r>
          </a:p>
          <a:p>
            <a:pPr marL="0" indent="363538">
              <a:buNone/>
            </a:pPr>
            <a:r>
              <a:rPr lang="ru-RU" sz="1600" dirty="0" smtClean="0"/>
              <a:t>Могут происходить при коротком крае металлического каркаса и чрезмерной толщине слоя прозрачной и эмалевой масс. При укороченной культе зуба нередко изготавливают металлический каркас без восстановления необходимой высоты колпачка в металле. Это происходит в результате использования зубным техником метода моделирования с помощью "</a:t>
            </a:r>
            <a:r>
              <a:rPr lang="ru-RU" sz="1600" dirty="0" smtClean="0"/>
              <a:t>адапты</a:t>
            </a:r>
            <a:r>
              <a:rPr lang="ru-RU" sz="1600" dirty="0" smtClean="0"/>
              <a:t>" без последующего уточнения слоем воска режущего края. В результате получается металлокерамический колпачок с неравномерной толщиной покрытия, а именно с утолщенным слоем керамики в области режущего края. Вследствие этого возникает зона наименьшей прочности, по которой при предельной нагрузке происходит скалывание. Необходимо строго соблюдать правило моделирования металлического каркаса, в крайнем случае восстанавливать высоту культи за счет металла, добиваясь равномерного слоя керамического покрытия. В норме как толщина керамического материала, так и толщина металлического каркаса должны быть одинаковы.</a:t>
            </a: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Патология повышает вероятность сколов и повреждений. использование густого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71744"/>
            <a:ext cx="7352028" cy="3936400"/>
          </a:xfrm>
          <a:prstGeom prst="rect">
            <a:avLst/>
          </a:prstGeom>
          <a:noFill/>
        </p:spPr>
      </p:pic>
      <p:sp>
        <p:nvSpPr>
          <p:cNvPr id="157700" name="AutoShape 4" descr="https://implant-expert.ru/wp-content/uploads/2019/08/kokokk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7702" name="AutoShape 6" descr="https://implant-expert.ru/wp-content/uploads/2019/08/kokokk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57704" name="Picture 8" descr="https://avatars.mds.yandex.net/get-zen_doc/1686199/pub_5e4907f9fc020165b28c0506_5e4915275c1f4e25333164e9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8572558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285860"/>
            <a:ext cx="8030799" cy="492922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800" b="1" i="1" dirty="0" smtClean="0"/>
              <a:t>Откалывание покрытия</a:t>
            </a:r>
          </a:p>
          <a:p>
            <a:pPr>
              <a:buNone/>
            </a:pPr>
            <a:r>
              <a:rPr lang="ru-RU" sz="1600" dirty="0" smtClean="0"/>
              <a:t>Причин этого вида осложнений несколько. Наиболее распространенные ошибки:</a:t>
            </a:r>
          </a:p>
          <a:p>
            <a:r>
              <a:rPr lang="ru-RU" sz="1600" dirty="0" smtClean="0"/>
              <a:t>неправильное моделирование каркаса;</a:t>
            </a:r>
          </a:p>
          <a:p>
            <a:r>
              <a:rPr lang="ru-RU" sz="1600" dirty="0" smtClean="0"/>
              <a:t>неравномерная пескоструйная обработка металлической поверхности каркаса или слишком гладкая поверхность каркаса из неблагородных сплавов;</a:t>
            </a:r>
          </a:p>
          <a:p>
            <a:r>
              <a:rPr lang="ru-RU" sz="1600" dirty="0" smtClean="0"/>
              <a:t>загрязнение каркаса;</a:t>
            </a:r>
          </a:p>
          <a:p>
            <a:r>
              <a:rPr lang="ru-RU" sz="1600" dirty="0" smtClean="0"/>
              <a:t>неравномерный или чрезмерной толщины слой грунтового покрытия;</a:t>
            </a:r>
          </a:p>
          <a:p>
            <a:r>
              <a:rPr lang="ru-RU" sz="1600" dirty="0" smtClean="0"/>
              <a:t>несоблюдение температурного или временного режима при обжиге и охлаждении покрытия;</a:t>
            </a:r>
          </a:p>
          <a:p>
            <a:r>
              <a:rPr lang="ru-RU" sz="1600" dirty="0" smtClean="0"/>
              <a:t>чрезмерное число обжигов;</a:t>
            </a:r>
          </a:p>
          <a:p>
            <a:r>
              <a:rPr lang="ru-RU" sz="1600" dirty="0" smtClean="0"/>
              <a:t>не выверенные окклюзионные контакты;</a:t>
            </a:r>
          </a:p>
          <a:p>
            <a:r>
              <a:rPr lang="ru-RU" sz="1600" dirty="0" smtClean="0"/>
              <a:t>электролитическое золочение готового каркаса из неблагородных сплавов.</a:t>
            </a:r>
          </a:p>
          <a:p>
            <a:pPr marL="0" indent="450850">
              <a:buNone/>
            </a:pPr>
            <a:r>
              <a:rPr lang="ru-RU" sz="1600" dirty="0" smtClean="0"/>
              <a:t>Сколы покрытия возможны при моделировании металлического каркаса без экватора или без бугорков с последующим восстановлением необходимой анатомической формы за счет увеличения слоя покрытия.</a:t>
            </a:r>
          </a:p>
          <a:p>
            <a:pPr algn="ctr">
              <a:buNone/>
            </a:pP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коронками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000108"/>
            <a:ext cx="8030799" cy="307183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800" dirty="0" smtClean="0"/>
              <a:t>При решении вопроса о возможности применения штифтовых зубов и выборе их конструкции необходимо в первую очередь исходить из требований, предъявляемых к корню. Он должен быть устойчивым и иметь достаточную длину. </a:t>
            </a:r>
          </a:p>
          <a:p>
            <a:pPr algn="ctr">
              <a:buNone/>
            </a:pPr>
            <a:r>
              <a:rPr lang="ru-RU" sz="2800" dirty="0" smtClean="0"/>
              <a:t>При коротком корне "рабочий рычаг" (</a:t>
            </a:r>
            <a:r>
              <a:rPr lang="ru-RU" sz="2800" dirty="0" smtClean="0"/>
              <a:t>коронковая</a:t>
            </a:r>
            <a:r>
              <a:rPr lang="ru-RU" sz="2800" dirty="0" smtClean="0"/>
              <a:t> часть) длиннее "рычага сопротивления" (корень зуба), что приводит к функциональной перегрузке и расшатыванию корня зуба. В связи с этим корень зуба должен быть длиннее </a:t>
            </a:r>
            <a:r>
              <a:rPr lang="ru-RU" sz="2800" dirty="0" smtClean="0"/>
              <a:t>коронковой</a:t>
            </a:r>
            <a:r>
              <a:rPr lang="ru-RU" sz="2800" dirty="0" smtClean="0"/>
              <a:t> части.</a:t>
            </a: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Штифтовые конструкции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0418" name="AutoShape 2" descr="https://aristocratdent.ru/images/kultevaya-vkladka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0420" name="AutoShape 4" descr="https://aristocratdent.ru/images/kultevaya-vkladka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857604"/>
            <a:ext cx="45005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73741" cy="257176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/>
              <a:t>Стенки корня не должны быть разрушены кариозным процессом и должны иметь достаточную толщину и прочность. При </a:t>
            </a:r>
            <a:r>
              <a:rPr lang="ru-RU" dirty="0" smtClean="0"/>
              <a:t>гипоили</a:t>
            </a:r>
            <a:r>
              <a:rPr lang="ru-RU" dirty="0" smtClean="0"/>
              <a:t> деминерализации твердых тканей уменьшаются </a:t>
            </a:r>
            <a:r>
              <a:rPr lang="ru-RU" dirty="0" smtClean="0"/>
              <a:t>микротвердость</a:t>
            </a:r>
            <a:r>
              <a:rPr lang="ru-RU" dirty="0" smtClean="0"/>
              <a:t> стенок корня и способность выдерживать нагрузки от штифтового зуба. Корни с тонкими стенками толщиной менее 2 мм также не выдерживают нагрузку, передаваемую через штифт. Часто в таких случаях происходит откол стенки или перелом корня.</a:t>
            </a:r>
            <a:endParaRPr lang="ru-RU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728" y="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Штифтовые конструкции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59394" name="Picture 2" descr="https://temperaturka.com/wp-content/uploads/8/1/8/81813ad13260bc0f714613105c4ba0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77" y="3857628"/>
            <a:ext cx="8746877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285860"/>
            <a:ext cx="8030799" cy="5143536"/>
          </a:xfrm>
        </p:spPr>
        <p:txBody>
          <a:bodyPr>
            <a:normAutofit fontScale="85000" lnSpcReduction="20000"/>
          </a:bodyPr>
          <a:lstStyle/>
          <a:p>
            <a:pPr marL="0" indent="363538"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Основные тактические ошибки</a:t>
            </a:r>
            <a:r>
              <a:rPr lang="ru-RU" dirty="0" smtClean="0"/>
              <a:t>, которые могут вызвать необратимые последствия (удаление зуба), чаще всего происходят на этапе препарирования корневого канала.</a:t>
            </a:r>
          </a:p>
          <a:p>
            <a:pPr marL="0" indent="363538" algn="ctr">
              <a:buNone/>
            </a:pPr>
            <a:r>
              <a:rPr lang="ru-RU" sz="3300" b="1" i="1" dirty="0" smtClean="0">
                <a:solidFill>
                  <a:schemeClr val="accent2">
                    <a:lumMod val="50000"/>
                  </a:schemeClr>
                </a:solidFill>
              </a:rPr>
              <a:t>Технические ошибки:</a:t>
            </a:r>
          </a:p>
          <a:p>
            <a:r>
              <a:rPr lang="ru-RU" dirty="0" smtClean="0"/>
              <a:t>недостаточное высушивание корневого канала;</a:t>
            </a:r>
          </a:p>
          <a:p>
            <a:r>
              <a:rPr lang="ru-RU" dirty="0" smtClean="0"/>
              <a:t>применение слишком густого или слишком жидкого материала для заполнения канала зуба;</a:t>
            </a:r>
          </a:p>
          <a:p>
            <a:r>
              <a:rPr lang="ru-RU" dirty="0" smtClean="0"/>
              <a:t>наличие воздушных пор в пломбировочном материале корневого канала;</a:t>
            </a:r>
          </a:p>
          <a:p>
            <a:r>
              <a:rPr lang="ru-RU" dirty="0" smtClean="0"/>
              <a:t>недостаточное обезжиривание штифта;</a:t>
            </a:r>
          </a:p>
          <a:p>
            <a:r>
              <a:rPr lang="ru-RU" dirty="0" smtClean="0"/>
              <a:t>введение штифта в корневой канал менее 2/3 его длины;</a:t>
            </a:r>
          </a:p>
          <a:p>
            <a:r>
              <a:rPr lang="ru-RU" dirty="0" smtClean="0"/>
              <a:t>закручивание активного штифта более чем на пол-оборота;</a:t>
            </a:r>
          </a:p>
          <a:p>
            <a:r>
              <a:rPr lang="ru-RU" dirty="0" smtClean="0"/>
              <a:t>недостаточное раскрытие корневого канала;</a:t>
            </a:r>
          </a:p>
          <a:p>
            <a:r>
              <a:rPr lang="ru-RU" dirty="0" smtClean="0"/>
              <a:t>отсутствие рентгенологического контроля во время препарирования канала.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Штифтовые конструкции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071546"/>
            <a:ext cx="7887923" cy="32861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/>
              <a:t> 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Осложнения:</a:t>
            </a:r>
          </a:p>
          <a:p>
            <a:r>
              <a:rPr lang="ru-RU" dirty="0" smtClean="0"/>
              <a:t>нарушение фиксации;</a:t>
            </a:r>
          </a:p>
          <a:p>
            <a:r>
              <a:rPr lang="ru-RU" dirty="0" smtClean="0"/>
              <a:t>развитие кариеса корня;</a:t>
            </a:r>
          </a:p>
          <a:p>
            <a:r>
              <a:rPr lang="ru-RU" dirty="0" smtClean="0"/>
              <a:t>перелом корня зуба или штифта;</a:t>
            </a:r>
          </a:p>
          <a:p>
            <a:r>
              <a:rPr lang="ru-RU" dirty="0" smtClean="0"/>
              <a:t>перфорация стенки корня при подготовке под штифт с развитием острого или хронического периодонтита.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Штифтовые конструкции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71546"/>
            <a:ext cx="8816617" cy="221457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200" dirty="0" smtClean="0"/>
              <a:t> При изготовлении мостовидных протезов на этапах препарирования, коррекции и фиксации могут возникать ошибки, приводящие к развитию осложнений. При лечении мостовидными протезами возникают как ошибки, характерные для лечения одиночными коронками, так и присущие только данной методике протезирования.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Мостовидные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6322" name="AutoShape 2" descr="https://youstom.com/wp-content/uploads/2019/06/most-min-1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6324" name="Picture 4" descr="https://joydental.sg/wp-content/uploads/2018/12/crowns-and-bridges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282782"/>
            <a:ext cx="5357850" cy="3575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s://temperaturka.com/wp-content/uploads/0/2/7/02744ce619b5d9e02f8812b1dfdc76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89"/>
            <a:ext cx="8572560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85860"/>
            <a:ext cx="7887923" cy="71438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200" dirty="0" smtClean="0"/>
              <a:t> </a:t>
            </a:r>
            <a:r>
              <a:rPr lang="ru-RU" sz="5100" b="1" i="1" dirty="0" smtClean="0">
                <a:solidFill>
                  <a:schemeClr val="accent2">
                    <a:lumMod val="50000"/>
                  </a:schemeClr>
                </a:solidFill>
              </a:rPr>
              <a:t>Тактические и технические ошибки:</a:t>
            </a:r>
          </a:p>
          <a:p>
            <a:pPr marL="457200" indent="-457200" algn="ctr">
              <a:buFont typeface="+mj-lt"/>
              <a:buAutoNum type="arabicParenR"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Мостовидные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2976" y="1714488"/>
            <a:ext cx="7715304" cy="47149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arenR"/>
            </a:pPr>
            <a:r>
              <a:rPr lang="ru-RU" sz="2400" dirty="0" smtClean="0"/>
              <a:t>препарирование без водяного охлаждения, плохо центрированным инструментом;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 smtClean="0"/>
              <a:t>чрезмерная конусность культи опорных зубов;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 smtClean="0"/>
              <a:t>недостаточная конусность культи опорных зубов;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 smtClean="0"/>
              <a:t>недостаточное снятие твердых тканей с окклюзионной поверхности;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 smtClean="0"/>
              <a:t>препарирование вестибулярной поверхности в одной плоскости;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 smtClean="0"/>
              <a:t>глубокое поддесневое препарирование;</a:t>
            </a:r>
          </a:p>
          <a:p>
            <a:pPr marL="514350" indent="-514350">
              <a:buFont typeface="+mj-lt"/>
              <a:buAutoNum type="arabicParenR"/>
            </a:pPr>
            <a:r>
              <a:rPr lang="ru-RU" sz="2400" dirty="0" smtClean="0"/>
              <a:t>отсутствие </a:t>
            </a:r>
            <a:r>
              <a:rPr lang="ru-RU" sz="2400" dirty="0" smtClean="0"/>
              <a:t>соосности</a:t>
            </a:r>
            <a:r>
              <a:rPr lang="ru-RU" sz="2400" dirty="0" smtClean="0"/>
              <a:t> опорных зубов;</a:t>
            </a:r>
          </a:p>
          <a:p>
            <a:pPr marL="457200" indent="-457200" algn="ctr">
              <a:buFont typeface="+mj-lt"/>
              <a:buAutoNum type="arabicParenR"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514035" cy="92867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Актуальность</a:t>
            </a:r>
            <a:endParaRPr lang="ru-RU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33" y="857232"/>
            <a:ext cx="7816485" cy="493396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Углубленное изучение и выяснение ошибок, а также возникающих осложнений при ортопедическом лечении больных с использованием различных конструкций съемных зубных протезов является актуальной проблемой в клинической стоматологии.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На современном этапе развития стоматологии проблема предотвращения врачебных ошибок и недостатков лечения, предупреждения связанных с ними осложнений приобретает все большее значение.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85860"/>
            <a:ext cx="7887923" cy="71438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200" dirty="0" smtClean="0"/>
              <a:t> </a:t>
            </a:r>
            <a:r>
              <a:rPr lang="ru-RU" sz="5100" b="1" i="1" dirty="0" smtClean="0">
                <a:solidFill>
                  <a:schemeClr val="accent2">
                    <a:lumMod val="50000"/>
                  </a:schemeClr>
                </a:solidFill>
              </a:rPr>
              <a:t>Тактические и технические ошибки:</a:t>
            </a:r>
          </a:p>
          <a:p>
            <a:pPr marL="457200" indent="-457200" algn="ctr">
              <a:buFont typeface="+mj-lt"/>
              <a:buAutoNum type="arabicParenR"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Мостовидные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42976" y="1714488"/>
            <a:ext cx="7786742" cy="46434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8)</a:t>
            </a:r>
            <a:r>
              <a:rPr lang="ru-RU" sz="2400" dirty="0" smtClean="0"/>
              <a:t> </a:t>
            </a:r>
            <a:r>
              <a:rPr lang="ru-RU" sz="2800" dirty="0" smtClean="0"/>
              <a:t>получение нечеткого оттиска;</a:t>
            </a:r>
          </a:p>
          <a:p>
            <a:pPr marL="514350" indent="-51435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9) </a:t>
            </a:r>
            <a:r>
              <a:rPr lang="ru-RU" sz="2800" dirty="0" smtClean="0"/>
              <a:t>отсутствие временных мостовидных протезов;</a:t>
            </a:r>
          </a:p>
          <a:p>
            <a:pPr marL="514350" indent="-51435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10) </a:t>
            </a:r>
            <a:r>
              <a:rPr lang="ru-RU" sz="2800" dirty="0" smtClean="0"/>
              <a:t>изготовление временных одиночных коронок вместо мостовидных протезов;</a:t>
            </a:r>
          </a:p>
          <a:p>
            <a:pPr marL="514350" indent="-51435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11) </a:t>
            </a:r>
            <a:r>
              <a:rPr lang="ru-RU" sz="2800" dirty="0" smtClean="0"/>
              <a:t>неумение оценить качество изготовленного мостовидного протеза;</a:t>
            </a:r>
          </a:p>
          <a:p>
            <a:pPr marL="514350" indent="-51435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12) </a:t>
            </a:r>
            <a:r>
              <a:rPr lang="ru-RU" sz="2800" dirty="0" smtClean="0"/>
              <a:t>погрешности в припасовке протеза;</a:t>
            </a:r>
          </a:p>
          <a:p>
            <a:pPr marL="514350" indent="-51435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13) </a:t>
            </a:r>
            <a:r>
              <a:rPr lang="ru-RU" sz="2800" dirty="0" smtClean="0"/>
              <a:t>плохо выверены окклюзионные контакты;</a:t>
            </a:r>
          </a:p>
          <a:p>
            <a:pPr marL="514350" indent="-514350">
              <a:buNone/>
            </a:pPr>
            <a:r>
              <a:rPr lang="ru-RU" sz="2800" dirty="0" smtClean="0">
                <a:solidFill>
                  <a:srgbClr val="0070C0"/>
                </a:solidFill>
              </a:rPr>
              <a:t>14) </a:t>
            </a:r>
            <a:r>
              <a:rPr lang="ru-RU" sz="2800" dirty="0" smtClean="0"/>
              <a:t>погрешности при фиксации.</a:t>
            </a:r>
          </a:p>
          <a:p>
            <a:pPr marL="457200" indent="-457200" algn="ctr">
              <a:buFont typeface="+mj-lt"/>
              <a:buAutoNum type="arabicParenR"/>
            </a:pP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142984"/>
            <a:ext cx="7887923" cy="4500570"/>
          </a:xfrm>
        </p:spPr>
        <p:txBody>
          <a:bodyPr>
            <a:normAutofit fontScale="55000" lnSpcReduction="20000"/>
          </a:bodyPr>
          <a:lstStyle/>
          <a:p>
            <a:pPr marL="0" indent="263525">
              <a:buNone/>
            </a:pPr>
            <a:r>
              <a:rPr lang="ru-RU" sz="3200" dirty="0" smtClean="0"/>
              <a:t> </a:t>
            </a:r>
            <a:r>
              <a:rPr lang="ru-RU" sz="4400" dirty="0" smtClean="0"/>
              <a:t>К </a:t>
            </a:r>
            <a:r>
              <a:rPr lang="ru-RU" sz="4400" b="1" dirty="0" smtClean="0"/>
              <a:t>осложнениям при лечении мостовидными протезами, </a:t>
            </a:r>
            <a:r>
              <a:rPr lang="ru-RU" sz="4400" dirty="0" smtClean="0"/>
              <a:t>помимо осложнений при применении одиночных коронок, следует отнести:</a:t>
            </a:r>
          </a:p>
          <a:p>
            <a:r>
              <a:rPr lang="ru-RU" sz="4400" dirty="0" smtClean="0"/>
              <a:t>развитие травматического гингивита вследствие </a:t>
            </a:r>
            <a:r>
              <a:rPr lang="ru-RU" sz="4400" dirty="0" smtClean="0"/>
              <a:t>невыверенных</a:t>
            </a:r>
            <a:r>
              <a:rPr lang="ru-RU" sz="4400" dirty="0" smtClean="0"/>
              <a:t> окклюзионных соотношений, воссоздаваемых на промежуточной части протеза;</a:t>
            </a:r>
          </a:p>
          <a:p>
            <a:r>
              <a:rPr lang="ru-RU" sz="4400" dirty="0" smtClean="0"/>
              <a:t>травму слизистой оболочки в области промывного канала, неправильно созданного по вертикальному размеру, форме промежуточной части, характеру и степени прилегания к слизистой оболочке, величине промежутка или контакта с пластмассовой облицовкой;</a:t>
            </a:r>
          </a:p>
          <a:p>
            <a:r>
              <a:rPr lang="ru-RU" sz="4400" dirty="0" smtClean="0"/>
              <a:t>использование некачественных припоев для пайки деталей мостовидных протезов.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Мостовидные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000240"/>
            <a:ext cx="5572164" cy="3857652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Травма слизистой оболочки</a:t>
            </a:r>
          </a:p>
          <a:p>
            <a:pPr marL="0" indent="263525" algn="ctr">
              <a:buNone/>
            </a:pPr>
            <a:r>
              <a:rPr lang="ru-RU" sz="1600" dirty="0" smtClean="0"/>
              <a:t>Тяжелым осложнением при пользовании мостовидными протезами в области боковых зубов является прикусывание слизистой оболочки щеки. Последняя, попадая между мостовидным протезом и зубами-антагонистами, травмируется при каждом смыкании зубных рядов.</a:t>
            </a:r>
          </a:p>
          <a:p>
            <a:pPr marL="0" indent="450850">
              <a:buNone/>
            </a:pPr>
            <a:r>
              <a:rPr lang="ru-RU" sz="1600" dirty="0" smtClean="0"/>
              <a:t>Причиной прикусывания слизистой оболочки щеки чаще всего является неправильное моделирование коронок и промежуточной части мостовидного протеза, когда щечные бугорки их смыкаются встык с антагонистами. </a:t>
            </a:r>
          </a:p>
          <a:p>
            <a:pPr marL="0" indent="450850">
              <a:buNone/>
            </a:pPr>
            <a:r>
              <a:rPr lang="ru-RU" sz="1600" dirty="0" smtClean="0"/>
              <a:t>Для предупреждения этого осложнения при моделировании коронок и промежуточной части мостовидного протеза в области верхних премоляров и моляров следует создавать так называемое горизонтальное перекрытие. Иными словами, щечные бугорки верхних боковых зубов должны незначительно выступать в вестибулярную сторону по отношению к зубам-антагонистам; тогда щека отодвигается от нижних зубов и слизистая оболочка не ущемляется между мостовидным протезом и этими зубами.</a:t>
            </a:r>
          </a:p>
          <a:p>
            <a:pPr marL="0" indent="263525" algn="ctr"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71604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Мостовидные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95234" name="AutoShape 2" descr="https://implant-expert.ru/wp-content/uploads/2019/12/mo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5236" name="AutoShape 4" descr="https://implant-expert.ru/wp-content/uploads/2019/12/mos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95240" name="Picture 8" descr="https://heaclub.ru/tim/612e4deecd005c10863694d797264f9c/prikusit-sheku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071546"/>
            <a:ext cx="3380810" cy="2266922"/>
          </a:xfrm>
          <a:prstGeom prst="rect">
            <a:avLst/>
          </a:prstGeom>
          <a:noFill/>
        </p:spPr>
      </p:pic>
      <p:pic>
        <p:nvPicPr>
          <p:cNvPr id="9524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571876"/>
            <a:ext cx="3371848" cy="252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071546"/>
            <a:ext cx="7887923" cy="1214446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Скол покрытия</a:t>
            </a:r>
          </a:p>
          <a:p>
            <a:pPr algn="ctr">
              <a:buNone/>
            </a:pPr>
            <a:r>
              <a:rPr lang="ru-RU" sz="1800" dirty="0" smtClean="0"/>
              <a:t>Причин этого вида осложнений несколько. Наиболее распространенные ошибки: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Мостовидные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282" y="2500306"/>
            <a:ext cx="4214842" cy="42148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неправильное моделирование каркаса протеза (без учета свойств металлического сплава);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металлокерамические протезы большой протяженности;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слишком тонкая промежуточная часть каркаса (без учета свойств металлического сплава);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протезы консольного типа;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неравномерная пескоструйная обработка металлической поверхности каркаса;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2000" y="2500306"/>
            <a:ext cx="4429156" cy="42148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слишком гладкая поверхность каркаса из неблагородных сплавов;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загрязнение каркаса;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ошибки при нанесении грунтового слоя покрытия;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ошибки при обжиге и охлаждении конструкции;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чрезмерное число обжигов;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невыверенные</a:t>
            </a:r>
            <a:r>
              <a:rPr lang="ru-RU" dirty="0" smtClean="0"/>
              <a:t> окклюзионные контакты;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электролитическое золочение каркасов из неблагородных сплавов.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8786874" cy="3214710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Скол покрытия</a:t>
            </a:r>
          </a:p>
          <a:p>
            <a:pPr algn="ctr">
              <a:buNone/>
            </a:pPr>
            <a:r>
              <a:rPr lang="ru-RU" sz="1800" dirty="0" smtClean="0"/>
              <a:t>Одним из методов профилактики возможных сколов керамического покрытия служит применение в практике мостовидных протезов, состоящих из 4-5 единиц. Если же по клиническим показаниям, например с целью </a:t>
            </a:r>
            <a:r>
              <a:rPr lang="ru-RU" sz="1800" dirty="0" smtClean="0"/>
              <a:t>шинирования</a:t>
            </a:r>
            <a:r>
              <a:rPr lang="ru-RU" sz="1800" dirty="0" smtClean="0"/>
              <a:t> при </a:t>
            </a:r>
            <a:r>
              <a:rPr lang="ru-RU" sz="1800" dirty="0" smtClean="0"/>
              <a:t>пародонтите</a:t>
            </a:r>
            <a:r>
              <a:rPr lang="ru-RU" sz="1800" dirty="0" smtClean="0"/>
              <a:t>, все же необходимо применить протез большой протяженности, то используют составные мостовидные протезы. Части такого протеза, фиксируемые на различно функционально-ориентированные группы зубов, соединяются замковыми креплениями. Возможно применение пайки высокотемпературным припоем, например золотым "</a:t>
            </a:r>
            <a:r>
              <a:rPr lang="ru-RU" sz="1800" dirty="0" smtClean="0"/>
              <a:t>Супер</a:t>
            </a:r>
            <a:r>
              <a:rPr lang="ru-RU" sz="1800" dirty="0" smtClean="0"/>
              <a:t> ВП".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Мостовидные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93186" name="Picture 2" descr="https://www.stomko.ru/artimg/images/metallokeramik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143380"/>
            <a:ext cx="4253199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8643998" cy="3214710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Скол покрытия</a:t>
            </a:r>
          </a:p>
          <a:p>
            <a:pPr marL="0" indent="363538">
              <a:buNone/>
            </a:pPr>
            <a:r>
              <a:rPr lang="ru-RU" sz="1800" dirty="0" smtClean="0"/>
              <a:t>К фиксации протезов можно приступать только в том случае, если протез удовлетворяет всем клиническим требованиям и технически выполнен безупречно. Фиксирующий материал должен быть достаточно текучим, что исключает такие ошибки и осложнения, как:</a:t>
            </a:r>
          </a:p>
          <a:p>
            <a:r>
              <a:rPr lang="ru-RU" sz="1800" dirty="0" smtClean="0"/>
              <a:t>недостаточную посадку протеза при фиксации, следствием чего являются оголение шеек и развитие </a:t>
            </a:r>
            <a:r>
              <a:rPr lang="ru-RU" sz="1800" dirty="0" smtClean="0"/>
              <a:t>пришеечного</a:t>
            </a:r>
            <a:r>
              <a:rPr lang="ru-RU" sz="1800" dirty="0" smtClean="0"/>
              <a:t> кариеса, а также косметический дефект и возникновение функциональной перегрузки зубов за счет </a:t>
            </a:r>
            <a:r>
              <a:rPr lang="ru-RU" sz="1800" dirty="0" smtClean="0"/>
              <a:t>супра-окклюзионного</a:t>
            </a:r>
            <a:r>
              <a:rPr lang="ru-RU" sz="1800" dirty="0" smtClean="0"/>
              <a:t> положения протеза;</a:t>
            </a:r>
          </a:p>
          <a:p>
            <a:r>
              <a:rPr lang="ru-RU" sz="1800" dirty="0" smtClean="0"/>
              <a:t>чрезмерное усилие при фиксации - возникновение напряжений в каркасе протеза и в результате этого возможность скола покрытия, в первую очередь в пришеечной области опорных коронок.</a:t>
            </a:r>
            <a:endParaRPr lang="ru-RU" sz="1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Мостовидные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857363"/>
            <a:ext cx="8643998" cy="4831535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dirty="0" smtClean="0"/>
              <a:t>Одним из осложнений, характерным для протезирования съемными протезами независимо от конструкции, является нарушение дикции. </a:t>
            </a:r>
          </a:p>
          <a:p>
            <a:pPr marL="0" indent="263525" algn="ctr">
              <a:buNone/>
            </a:pPr>
            <a:r>
              <a:rPr lang="ru-RU" dirty="0" smtClean="0"/>
              <a:t>Жалобы больных на дефекты речи в процессе адаптации к съемным зубным протезам неизбежны и зависят от размеров и границ базиса съемного пластиночного протеза, расположения и толщины дуги опирающегося протеза, размера зубов, постановки искусственных зубов, рельефа внутренней поверхности базиса протеза верхней челюсти. </a:t>
            </a:r>
          </a:p>
          <a:p>
            <a:pPr marL="0" indent="263525" algn="ctr">
              <a:buNone/>
            </a:pPr>
            <a:r>
              <a:rPr lang="ru-RU" dirty="0" smtClean="0"/>
              <a:t>В каждом конкретном случае следует подробно выяснять претензии больных к дикции, чтобы учитывать их при моделировании базиса и постановке искусственных зубов. 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85852" y="142852"/>
            <a:ext cx="6715172" cy="17145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</a:rPr>
              <a:t>Съемные протезы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43998" cy="1857388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1800" dirty="0" smtClean="0"/>
              <a:t>При лечении съемными пластиночными протезами с удерживающими </a:t>
            </a:r>
            <a:r>
              <a:rPr lang="ru-RU" sz="1800" dirty="0" smtClean="0"/>
              <a:t>клам-мерами</a:t>
            </a:r>
            <a:r>
              <a:rPr lang="ru-RU" sz="1800" dirty="0" smtClean="0"/>
              <a:t> жевательное давление полностью распределяется на слизистую оболочку, что может приводить к развитию гиперемии, эрозии слизистой оболочки под протезом. Удерживающие </a:t>
            </a:r>
            <a:r>
              <a:rPr lang="ru-RU" sz="1800" dirty="0" smtClean="0"/>
              <a:t>кламмеры</a:t>
            </a:r>
            <a:r>
              <a:rPr lang="ru-RU" sz="1800" dirty="0" smtClean="0"/>
              <a:t> передают на зубы горизонтальный компонент жевательной нагрузки, что негативно сказывается на состоянии пародонта.</a:t>
            </a:r>
            <a:endParaRPr lang="ru-RU" sz="1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90114" name="Picture 2" descr="https://temperaturka.com/wp-content/uploads/4/e/5/4e551e175053cdcb796b15f17727e3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000372"/>
            <a:ext cx="3885752" cy="3667816"/>
          </a:xfrm>
          <a:prstGeom prst="rect">
            <a:avLst/>
          </a:prstGeom>
          <a:noFill/>
        </p:spPr>
      </p:pic>
      <p:pic>
        <p:nvPicPr>
          <p:cNvPr id="90116" name="Picture 4" descr="https://st33.stblizko.ru/images/product/101/292/426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357562"/>
            <a:ext cx="4605502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43998" cy="571504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Тактические и технические ошибки: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1785926"/>
            <a:ext cx="4286280" cy="49292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 ошибки при определении центрального соотношения челюстей;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ошибки при снятии оттиска (должны быть </a:t>
            </a:r>
            <a:r>
              <a:rPr lang="ru-RU" dirty="0" smtClean="0"/>
              <a:t>просняты</a:t>
            </a:r>
            <a:r>
              <a:rPr lang="ru-RU" dirty="0" smtClean="0"/>
              <a:t> альвеолярный отросток, альвеолярная часть, тяжи и уздечки, переходная складка);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 неточности при получении оттисков из-за неправильного выбора оттискного материала - значительная компрессия или деформация слизистой оболочки (травма слизистой оболочки, разлитая гиперемия альвеолярного отростка);</a:t>
            </a: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4876" y="1714488"/>
            <a:ext cx="4286280" cy="492922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 неправильный выбор формы, размера искусственных зубов;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 недостаточно выражены окклюзионные контакты, неправильно расположены зубы по отношению к вершине альвеолярного гребня;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 отсутствие изоляции в области острых костных выступов;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 отсутствие изоляции или чрезмерная изоляция нёбного валика;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 удлиненный, укороченный или истонченный край протеза;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повреждение модели;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8643998" cy="571504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Тактические и технические ошибки: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00166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596" y="1785926"/>
            <a:ext cx="8358246" cy="25003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2400" dirty="0" smtClean="0"/>
              <a:t> деформация модели при прессовании пластмассы;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 ошибки при проверке конструкции протеза;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 неумение правильно оценить качество протезов;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 плохо проведена беседа с пациентом о правилах пользования протезом, сроках контрольных осмотров;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 smtClean="0"/>
              <a:t> множественные коррекции.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285729"/>
            <a:ext cx="7514035" cy="25003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По прежнему одним из основных резервов повышения качества оказания стоматологической помощи, в частности, при зубном протезировании остается предупреждение этих ошибок, поэтому анализ типичных ошибок позволит нам выявить их основные причины и указать пути предупреждения.</a:t>
            </a:r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571612"/>
            <a:ext cx="7929618" cy="2428892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800" dirty="0" smtClean="0"/>
              <a:t>Учитывая многие из вышеизложенных осложнений, в большинстве случаев при лечении частичного отсутствия зубов следует отдавать предпочтение </a:t>
            </a:r>
            <a:r>
              <a:rPr lang="ru-RU" sz="2800" dirty="0" smtClean="0"/>
              <a:t>бюгельным</a:t>
            </a:r>
            <a:r>
              <a:rPr lang="ru-RU" sz="2800" dirty="0" smtClean="0"/>
              <a:t> протезам. Применение съемного пластиночного протеза там, где показано использование </a:t>
            </a:r>
            <a:r>
              <a:rPr lang="ru-RU" sz="2800" dirty="0" smtClean="0"/>
              <a:t>бюгельного</a:t>
            </a:r>
            <a:r>
              <a:rPr lang="ru-RU" sz="2800" dirty="0" smtClean="0"/>
              <a:t>, следует считать врачебной ошибкой.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AutoShape 2" descr="https://www.dr-lopatin.ru/upload/medialibrary/1fc/semnye-zubnye-protezy-kakie-luchshe-03-e14561333844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7700" name="AutoShape 4" descr="https://www.dr-lopatin.ru/upload/medialibrary/1fc/semnye-zubnye-protezy-kakie-luchshe-03-e14561333844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577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7"/>
            <a:ext cx="8501122" cy="567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071802" y="6143644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Съемный пластиночный протез</a:t>
            </a:r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AutoShape 2" descr="https://www.dr-lopatin.ru/upload/medialibrary/1fc/semnye-zubnye-protezy-kakie-luchshe-03-e14561333844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7700" name="AutoShape 4" descr="https://www.dr-lopatin.ru/upload/medialibrary/1fc/semnye-zubnye-protezy-kakie-luchshe-03-e14561333844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57702" name="Picture 6" descr="https://1a-med.ru/_pu/2/685796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572560" cy="57150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14612" y="6215082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Бюгельный</a:t>
            </a:r>
            <a:r>
              <a:rPr lang="ru-RU" dirty="0" smtClean="0"/>
              <a:t> протез</a:t>
            </a:r>
            <a:endParaRPr lang="ru-RU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857364"/>
            <a:ext cx="8715436" cy="1071570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dirty="0" smtClean="0"/>
              <a:t>Данные обследования альвеолярного отростка, альвеолярной части и слизистой оболочки, покрывающей его (ее подвижность, податливость), должны быть положены в основу выбора оттискного материала. 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43042" y="0"/>
            <a:ext cx="6000792" cy="9286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84994" name="Picture 2" descr="https://medostom.ru/image/cache/catalog/Ortopediya/cgbl-1200x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876"/>
            <a:ext cx="4286280" cy="2857520"/>
          </a:xfrm>
          <a:prstGeom prst="rect">
            <a:avLst/>
          </a:prstGeom>
          <a:noFill/>
        </p:spPr>
      </p:pic>
      <p:pic>
        <p:nvPicPr>
          <p:cNvPr id="84996" name="Picture 4" descr="https://st31.stpulscen.ru/images/product/299/076/785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643314"/>
            <a:ext cx="2862234" cy="28622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28794" y="1000108"/>
            <a:ext cx="5683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Ошибки при снятии оттиска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4572000" cy="5429288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dirty="0" smtClean="0"/>
              <a:t>В тех случаях когда слизистая оболочка альвеолярного гребня, особенно по его вершине, неподвижна, но равномерно податлива, применяют материалы, оказывающие давление на слизистую оболочку и вызывающие ее компрессию - термопластические материалы. Этим достигается сдавливание наиболее податливых участков слизистой оболочки в процессе приема пищи</a:t>
            </a:r>
            <a:r>
              <a:rPr lang="ru-RU" sz="2000" dirty="0" smtClean="0"/>
              <a:t>. 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071546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Ошибки при снятии оттиска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2946" name="Picture 2" descr="https://avatars.mds.yandex.net/i?id=d6e57be544106b8930daa688b5cb27d0_l-5334710-images-thumbs&amp;n=13"/>
          <p:cNvPicPr>
            <a:picLocks noChangeAspect="1" noChangeArrowheads="1"/>
          </p:cNvPicPr>
          <p:nvPr/>
        </p:nvPicPr>
        <p:blipFill>
          <a:blip r:embed="rId2"/>
          <a:srcRect l="7926" t="20599" r="7845"/>
          <a:stretch>
            <a:fillRect/>
          </a:stretch>
        </p:blipFill>
        <p:spPr bwMode="auto">
          <a:xfrm>
            <a:off x="4643438" y="1785926"/>
            <a:ext cx="4286280" cy="3026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634" y="0"/>
            <a:ext cx="68127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43050"/>
            <a:ext cx="7929618" cy="1928826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000" dirty="0" smtClean="0"/>
              <a:t>При обнаружении легкоподвижных в горизонтальной плоскости (смещаемых при пальпации) участков слизистой оболочки протезного ложа, особенно на вершине альвеолярного гребня, нужно применять только разгружающие оттиски с использованием жидкотекучих масс. Такая тактика при снятии оттиска дает возможность избежать деформации мягких тканей (расплющивание, смещение с образованием складок). 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071546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Ошибки при снятии оттиска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22" name="Picture 2" descr="https://studfile.net/html/2706/67/html_uR5yB_kRe8.djRR/htmlconvd-kcuqFR_html_3517994658128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732587"/>
            <a:ext cx="4000528" cy="3125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43050"/>
            <a:ext cx="7929618" cy="928694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dirty="0" smtClean="0"/>
              <a:t>Целенаправленный выбор оттискного материала позволяет предупредить одно из осложнений - травму слизистой оболочки.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071546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Ошибки при снятии оттиска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0898" name="Picture 2" descr="http://900igr.net/up/datai/198354/0057-075-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714620"/>
            <a:ext cx="7813528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071678"/>
            <a:ext cx="7929618" cy="928694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000" dirty="0" smtClean="0"/>
              <a:t>Декубитальные</a:t>
            </a:r>
            <a:r>
              <a:rPr lang="ru-RU" sz="2000" dirty="0" smtClean="0"/>
              <a:t> язвы, эрозии в области протезного ложа могут возникать и при неправильной фиксации центральной окклюзии или центрального соотношения челюстей за счет концентрации жевательного давления на малой площади, поэтому, прежде чем проводить коррекцию протеза, необходимо точно установить причину осложнения. 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071546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Декубитальная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 язва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14290"/>
            <a:ext cx="6000792" cy="581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14546" y="59346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 smtClean="0"/>
              <a:t>Декубитальная</a:t>
            </a:r>
            <a:r>
              <a:rPr lang="ru-RU" dirty="0" smtClean="0"/>
              <a:t> язва на слизистой оболочке</a:t>
            </a:r>
          </a:p>
          <a:p>
            <a:pPr algn="ctr"/>
            <a:r>
              <a:rPr lang="ru-RU" dirty="0" smtClean="0"/>
              <a:t>боковой поверхности языка.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"/>
            <a:ext cx="7514035" cy="1000107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Ошибки и осложнения на этапах </a:t>
            </a: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ортопедического </a:t>
            </a: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лечения</a:t>
            </a:r>
            <a:endParaRPr lang="ru-RU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33" y="2071678"/>
            <a:ext cx="7816485" cy="4143404"/>
          </a:xfrm>
        </p:spPr>
        <p:txBody>
          <a:bodyPr>
            <a:normAutofit/>
          </a:bodyPr>
          <a:lstStyle/>
          <a:p>
            <a:pPr marL="0" indent="363538">
              <a:buNone/>
            </a:pPr>
            <a:r>
              <a:rPr lang="ru-RU" sz="2200" dirty="0" smtClean="0"/>
              <a:t>При протезировании винирами особое внимание следует уделять эстетическим результатам протезирования. Изменение формы, положения и размеров зубов необходимо детально обсудить с пациентом.</a:t>
            </a:r>
          </a:p>
          <a:p>
            <a:pPr marL="0" indent="363538">
              <a:buNone/>
            </a:pPr>
            <a:r>
              <a:rPr lang="ru-RU" sz="2200" dirty="0" smtClean="0"/>
              <a:t>На этом диагностическом этапе пациент должен согласиться с новой формой и цветом зуба, его размером и положением в зубной дуге. Поэтому оценка временной конструкции и ее полное одобрение пациентом должны предшествовать препарированию зубов.</a:t>
            </a:r>
          </a:p>
          <a:p>
            <a:endParaRPr lang="ru-RU" sz="2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57356" y="1142984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винирами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43050"/>
            <a:ext cx="7929618" cy="3357586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000" dirty="0" smtClean="0"/>
              <a:t>Декубитальные</a:t>
            </a:r>
            <a:r>
              <a:rPr lang="ru-RU" sz="2000" dirty="0" smtClean="0"/>
              <a:t> язвы, эрозии в области протезного ложа могут возникать и при неправильной фиксации центральной окклюзии или центрального соотношения челюстей за счет концентрации жевательного давления на малой площади, поэтому, прежде чем проводить коррекцию протеза, необходимо точно установить причину осложнения. </a:t>
            </a:r>
          </a:p>
          <a:p>
            <a:pPr marL="0" indent="263525" algn="ctr">
              <a:buNone/>
            </a:pPr>
            <a:r>
              <a:rPr lang="ru-RU" sz="2000" dirty="0" smtClean="0"/>
              <a:t>В зависимости от индивидуальной чувствительности эти повреждения сопровождаются резкой болью, но в небольшом числе случаев протекают безболезненно. Безболезненная хроническая травма слизистой оболочки протезного ложа часто приводит к развитию папиллом (травматический </a:t>
            </a:r>
            <a:r>
              <a:rPr lang="ru-RU" sz="2000" dirty="0" smtClean="0"/>
              <a:t>папилломатоз</a:t>
            </a:r>
            <a:r>
              <a:rPr lang="ru-RU" sz="2000" dirty="0" smtClean="0"/>
              <a:t>).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071546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Декубитальная</a:t>
            </a: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 язва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500174"/>
            <a:ext cx="7929618" cy="1857388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000" dirty="0" smtClean="0"/>
              <a:t>Токсическое воздействие пластмассового базиса съемного зубного протеза на слизистую оболочку возможно из-за некачественной полимеризации пластмассы, и как следствие - чрезмерное наличие в ней свободного мономера, оказывающего выраженное токсико-аллергическое действие. 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1071546"/>
            <a:ext cx="82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Токсическое воздействие пластмассового базиса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3357562"/>
            <a:ext cx="4531311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3857620" cy="4500570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dirty="0" smtClean="0"/>
              <a:t>Для уменьшения содержания мономера предложены различные способы деполимеризации - повторная термообработка в гипсовой форме, ультрафиолетовое, ультразвуковое облучение, использование вакуума и др.</a:t>
            </a:r>
            <a:r>
              <a:rPr lang="ru-RU" sz="2000" dirty="0" smtClean="0"/>
              <a:t> 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1071546"/>
            <a:ext cx="82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Токсическое воздействие пластмассового базиса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6802" name="Picture 2" descr="http://vmede.org/sait/content/Stomatologiya_ortop_lebedenko_2011/12_files/mb4_00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643050"/>
            <a:ext cx="5057775" cy="3619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71934" y="53578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Контактный стоматит, соответствующий границам дугового протеза</a:t>
            </a:r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2000240"/>
            <a:ext cx="4071934" cy="3929090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800" dirty="0" smtClean="0"/>
              <a:t>При обследовании больного в этом случае также наблюдается гиперемия слизистой оболочки протезного ложа, но она носит не локализованный, а разлитой, диффузный характер.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85918" y="285728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1071546"/>
            <a:ext cx="8215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Токсическое воздействие пластмассового базиса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5778" name="Picture 2" descr="http://vmede.org/sait/content/Stomatologiya_ortop_lebedenko_2011/12_files/mb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071678"/>
            <a:ext cx="5048250" cy="337185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5572140"/>
            <a:ext cx="3700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Проявления акрилового стоматита</a:t>
            </a:r>
            <a:endParaRPr lang="ru-RU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285992"/>
            <a:ext cx="7929618" cy="2428892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dirty="0" smtClean="0"/>
              <a:t>Жжение под протезом может наблюдаться у больных с </a:t>
            </a:r>
            <a:r>
              <a:rPr lang="ru-RU" dirty="0" smtClean="0"/>
              <a:t>общесоматической</a:t>
            </a:r>
            <a:r>
              <a:rPr lang="ru-RU" dirty="0" smtClean="0"/>
              <a:t> патологией, снижающей резервные силы слизистой оболочки рта, в том числе зоны протезного ложа: при сахарном диабете, алкоголизме, </a:t>
            </a:r>
            <a:r>
              <a:rPr lang="ru-RU" dirty="0" smtClean="0"/>
              <a:t>СПИДе</a:t>
            </a:r>
            <a:r>
              <a:rPr lang="ru-RU" dirty="0" smtClean="0"/>
              <a:t>, после лучевой терапии и пр. В этих случаях следует изготавливать </a:t>
            </a:r>
            <a:r>
              <a:rPr lang="ru-RU" dirty="0" smtClean="0"/>
              <a:t>бюгельные</a:t>
            </a:r>
            <a:r>
              <a:rPr lang="ru-RU" dirty="0" smtClean="0"/>
              <a:t> протезы, а при невозможности, из-за малого числа сохранившихся зубов, пластиночные протезы с опорно-удерживающими </a:t>
            </a:r>
            <a:r>
              <a:rPr lang="ru-RU" dirty="0" smtClean="0"/>
              <a:t>кламмерами</a:t>
            </a:r>
            <a:r>
              <a:rPr lang="ru-RU" dirty="0" smtClean="0"/>
              <a:t> и базисами с мягким слоем.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1214422"/>
            <a:ext cx="821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Токсическое воздействие пластмассового базиса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://vmede.org/sait/content/Stomatologiya_ortop_lebedenko_2011/12_files/mb4_00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4290"/>
            <a:ext cx="7858180" cy="561934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Проявления токсического стоматита соответственно границам пластиночного протеза</a:t>
            </a:r>
            <a:endParaRPr lang="ru-RU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000240"/>
            <a:ext cx="7929618" cy="1500198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000" dirty="0" smtClean="0"/>
              <a:t>Нередкой причиной жжения может быть неудовлетворительный гигиенический уход за протезами и как следствие скопление микрофлоры на внутренней поверхности базиса протеза, продукты жизнедеятельности которой обладают токсическим воздействием на слизистую оболочку. 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1071546"/>
            <a:ext cx="821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Неудовлетворительный гигиенический уход за протезом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635670"/>
            <a:ext cx="4857784" cy="3222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928802"/>
            <a:ext cx="7929618" cy="1500198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2000" dirty="0" smtClean="0"/>
              <a:t>Для профилактики подобного осложнения необходимо в день наложения и фиксации протеза проводить с каждым больным специальную беседу о правилах пользования и ухода за съемными зубными протезами.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Съемные пластинчатые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8662" y="1071546"/>
            <a:ext cx="821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Неудовлетворительный гигиенический уход за протезом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6323" name="Picture 3" descr="https://temperaturka.com/wp-content/uploads/9/4/6/94662feca63a301ba95ad80c29fa6c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428975"/>
            <a:ext cx="4572032" cy="3429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071546"/>
            <a:ext cx="7929618" cy="3071834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sz="3200" dirty="0" smtClean="0"/>
              <a:t>Протез любой конструкции, нарушая сенсорные функции, не должен вызывать болевых ощущений. Следовательно, болевая реакция на введение в полость рта протеза любого вида свидетельствует (если у больного не отмечено психопатических осложнений) о тех или иных качественных недостатках протеза.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071546"/>
            <a:ext cx="7929618" cy="2214578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r>
              <a:rPr lang="ru-RU" dirty="0" smtClean="0"/>
              <a:t>Характерной особенностью </a:t>
            </a:r>
            <a:r>
              <a:rPr lang="ru-RU" dirty="0" smtClean="0"/>
              <a:t>бюгельных</a:t>
            </a:r>
            <a:r>
              <a:rPr lang="ru-RU" dirty="0" smtClean="0"/>
              <a:t> (дуговых, опирающихся) протезов является распределение жевательного давления на опорные зубы и слизистую оболочку. При их изготовлении возможны следующие ошибки и осложнения.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14480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Бюгельные</a:t>
            </a:r>
            <a:r>
              <a:rPr lang="ru-RU" sz="3200" b="1" i="1" dirty="0" smtClean="0">
                <a:solidFill>
                  <a:srgbClr val="FF0000"/>
                </a:solidFill>
              </a:rPr>
              <a:t>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54274" name="Picture 2" descr="https://smd-lab.ru/img/work09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786190"/>
            <a:ext cx="3898934" cy="2752700"/>
          </a:xfrm>
          <a:prstGeom prst="rect">
            <a:avLst/>
          </a:prstGeom>
          <a:noFill/>
        </p:spPr>
      </p:pic>
      <p:pic>
        <p:nvPicPr>
          <p:cNvPr id="54276" name="Picture 4" descr="https://dr-max.ru/sites/default/files/inline/images/byug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14752"/>
            <a:ext cx="4179123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s://www.kleo.ru/img/articles/viniry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69228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928802"/>
            <a:ext cx="7929618" cy="1500198"/>
          </a:xfrm>
        </p:spPr>
        <p:txBody>
          <a:bodyPr>
            <a:noAutofit/>
          </a:bodyPr>
          <a:lstStyle/>
          <a:p>
            <a:pPr marL="0" indent="263525" algn="ctr">
              <a:buNone/>
            </a:pPr>
            <a:endParaRPr lang="ru-RU" sz="20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Бюгельные</a:t>
            </a:r>
            <a:r>
              <a:rPr lang="ru-RU" sz="3200" b="1" i="1" dirty="0" smtClean="0">
                <a:solidFill>
                  <a:srgbClr val="FF0000"/>
                </a:solidFill>
              </a:rPr>
              <a:t>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1142984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Тактические и технические ошибки: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2844" y="1714488"/>
            <a:ext cx="4357718" cy="47863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2000" dirty="0" smtClean="0"/>
              <a:t> неправильное расположение </a:t>
            </a:r>
            <a:r>
              <a:rPr lang="ru-RU" sz="2000" dirty="0" smtClean="0"/>
              <a:t>экваторной</a:t>
            </a:r>
            <a:r>
              <a:rPr lang="ru-RU" sz="2000" dirty="0" smtClean="0"/>
              <a:t> линии при проведении </a:t>
            </a:r>
            <a:r>
              <a:rPr lang="ru-RU" sz="2000" dirty="0" smtClean="0"/>
              <a:t>парал-лелометрии</a:t>
            </a:r>
            <a:r>
              <a:rPr lang="ru-RU" sz="2000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 ошибки при определении центрального соотношения челюстей (центральной окклюзии);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 погрешности при снятии оттиска;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 погрешности при литье каркаса </a:t>
            </a:r>
            <a:r>
              <a:rPr lang="ru-RU" sz="2000" dirty="0" smtClean="0"/>
              <a:t>бюгельного</a:t>
            </a:r>
            <a:r>
              <a:rPr lang="ru-RU" sz="2000" dirty="0" smtClean="0"/>
              <a:t> протеза;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 удлиненный, укороченный или истонченный край протеза;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 повреждение гипсовой модели;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3438" y="1714488"/>
            <a:ext cx="4286280" cy="478634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2000" dirty="0" smtClean="0"/>
              <a:t> деформация модели при прессовке пластмассы;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 ошибки при проверке конструкции протеза;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 неумение правильно оценить качество протезов;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 плохо проведена беседа с пациентом о правилах пользования протезом, сроках контрольных осмотров;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/>
              <a:t>множественные коррекции.</a:t>
            </a:r>
            <a:endParaRPr lang="ru-RU" sz="20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Бюгельные</a:t>
            </a:r>
            <a:r>
              <a:rPr lang="ru-RU" sz="3200" b="1" i="1" dirty="0" smtClean="0">
                <a:solidFill>
                  <a:srgbClr val="FF0000"/>
                </a:solidFill>
              </a:rPr>
              <a:t>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1142984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Осложнения: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57290" y="1643050"/>
            <a:ext cx="7500990" cy="49292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2800" dirty="0" smtClean="0"/>
              <a:t> плохая фиксация и стабилизация протезов;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/>
              <a:t> нарушение дикции;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/>
              <a:t> поломка протеза и </a:t>
            </a:r>
            <a:r>
              <a:rPr lang="ru-RU" sz="2800" dirty="0" smtClean="0"/>
              <a:t>кламмеров</a:t>
            </a:r>
            <a:r>
              <a:rPr lang="ru-RU" sz="2800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/>
              <a:t> баланс протеза из-за погрешностей при получении оттисков и техническом изготовлении;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/>
              <a:t> перегрузка пародонта опорных зубов;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/>
              <a:t> гиперемия слизистой оболочки и эрозии на протезном ложе;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/>
              <a:t> множественные коррекции.</a:t>
            </a:r>
            <a:endParaRPr lang="ru-RU" sz="28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Бюгельные</a:t>
            </a:r>
            <a:r>
              <a:rPr lang="ru-RU" sz="3200" b="1" i="1" dirty="0" smtClean="0">
                <a:solidFill>
                  <a:srgbClr val="FF0000"/>
                </a:solidFill>
              </a:rPr>
              <a:t>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1142984"/>
            <a:ext cx="7643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Неудовлетворительная фиксация и стабилизация протезов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538" y="2071678"/>
            <a:ext cx="7929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Неудовлетворительная фиксация (устойчивость) съемного зубного протеза может быть следствием </a:t>
            </a:r>
            <a:r>
              <a:rPr lang="ru-RU" dirty="0" smtClean="0"/>
              <a:t>атипичной</a:t>
            </a:r>
            <a:r>
              <a:rPr lang="ru-RU" dirty="0" smtClean="0"/>
              <a:t> формы опорных зубов, неправильного расположения удерживающей части </a:t>
            </a:r>
            <a:r>
              <a:rPr lang="ru-RU" dirty="0" smtClean="0"/>
              <a:t>кламмера</a:t>
            </a:r>
            <a:r>
              <a:rPr lang="ru-RU" dirty="0" smtClean="0"/>
              <a:t> относительно линии обзора</a:t>
            </a:r>
            <a:r>
              <a:rPr lang="ru-RU" dirty="0" smtClean="0"/>
              <a:t>.</a:t>
            </a:r>
          </a:p>
          <a:p>
            <a:pPr algn="ctr"/>
            <a:r>
              <a:rPr lang="ru-RU" dirty="0" smtClean="0"/>
              <a:t> </a:t>
            </a:r>
            <a:r>
              <a:rPr lang="ru-RU" dirty="0" smtClean="0"/>
              <a:t>Опорные зубы при </a:t>
            </a:r>
            <a:r>
              <a:rPr lang="ru-RU" dirty="0" smtClean="0"/>
              <a:t>кламмерной</a:t>
            </a:r>
            <a:r>
              <a:rPr lang="ru-RU" dirty="0" smtClean="0"/>
              <a:t> фиксации должны иметь хорошо выраженный экватор и достаточную высоту коронки, в противном случае необходимо предварительно изготовить на опорные зубы искусственные коронки. Покрывать коронками опорные зубы с </a:t>
            </a:r>
            <a:r>
              <a:rPr lang="ru-RU" dirty="0" smtClean="0"/>
              <a:t>атипичной</a:t>
            </a:r>
            <a:r>
              <a:rPr lang="ru-RU" dirty="0" smtClean="0"/>
              <a:t> формой необходимо в случаях, если они имеют форму треугольника или обратного конуса, восстановлены с вестибулярной стороны пломбами или поражены клиновидным дефектом.</a:t>
            </a:r>
            <a:endParaRPr lang="ru-RU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Бюгельные</a:t>
            </a:r>
            <a:r>
              <a:rPr lang="ru-RU" sz="3200" b="1" i="1" dirty="0" smtClean="0">
                <a:solidFill>
                  <a:srgbClr val="FF0000"/>
                </a:solidFill>
              </a:rPr>
              <a:t>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1142984"/>
            <a:ext cx="7643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Неудовлетворительная фиксация и стабилизация протезов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071678"/>
            <a:ext cx="40719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ctr"/>
            <a:r>
              <a:rPr lang="ru-RU" sz="2000" dirty="0" smtClean="0"/>
              <a:t>Неудовлетворительная фиксация </a:t>
            </a:r>
            <a:r>
              <a:rPr lang="ru-RU" sz="2000" dirty="0" smtClean="0"/>
              <a:t>бюгельного</a:t>
            </a:r>
            <a:r>
              <a:rPr lang="ru-RU" sz="2000" dirty="0" smtClean="0"/>
              <a:t> протеза может быть связана с неправильным положением </a:t>
            </a:r>
            <a:r>
              <a:rPr lang="ru-RU" sz="2000" dirty="0" smtClean="0"/>
              <a:t>ретенционной</a:t>
            </a:r>
            <a:r>
              <a:rPr lang="ru-RU" sz="2000" dirty="0" smtClean="0"/>
              <a:t> части опорно-удерживающего </a:t>
            </a:r>
            <a:r>
              <a:rPr lang="ru-RU" sz="2000" dirty="0" smtClean="0"/>
              <a:t>клам-мера</a:t>
            </a:r>
            <a:r>
              <a:rPr lang="ru-RU" sz="2000" dirty="0" smtClean="0"/>
              <a:t> относительно </a:t>
            </a:r>
            <a:r>
              <a:rPr lang="ru-RU" sz="2000" dirty="0" smtClean="0"/>
              <a:t>экваторной</a:t>
            </a:r>
            <a:r>
              <a:rPr lang="ru-RU" sz="2000" dirty="0" smtClean="0"/>
              <a:t> линии, т.е. находится выше нее между экватором и жевательной поверхностью либо заходит под линию на глубину менее 0,25 мм. </a:t>
            </a:r>
            <a:endParaRPr lang="ru-RU" sz="2000" dirty="0"/>
          </a:p>
        </p:txBody>
      </p:sp>
      <p:pic>
        <p:nvPicPr>
          <p:cNvPr id="50178" name="Picture 2" descr="https://present5.com/presentation/260504485_383196498/image-4.jpg"/>
          <p:cNvPicPr>
            <a:picLocks noChangeAspect="1" noChangeArrowheads="1"/>
          </p:cNvPicPr>
          <p:nvPr/>
        </p:nvPicPr>
        <p:blipFill>
          <a:blip r:embed="rId2"/>
          <a:srcRect l="10507" t="3549" r="14896" b="20062"/>
          <a:stretch>
            <a:fillRect/>
          </a:stretch>
        </p:blipFill>
        <p:spPr bwMode="auto">
          <a:xfrm>
            <a:off x="4071902" y="2143116"/>
            <a:ext cx="5072098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Бюгельные</a:t>
            </a:r>
            <a:r>
              <a:rPr lang="ru-RU" sz="3200" b="1" i="1" dirty="0" smtClean="0">
                <a:solidFill>
                  <a:srgbClr val="FF0000"/>
                </a:solidFill>
              </a:rPr>
              <a:t>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1142984"/>
            <a:ext cx="7643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Неудовлетворительная фиксация и стабилизация протезов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538" y="2071678"/>
            <a:ext cx="792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Для устранения этого осложнения необходимо тщательно определять линию обзора и наносить ее на гипсовую модель, а также пользоваться калибрами для определения глубины ретенции.</a:t>
            </a:r>
            <a:endParaRPr lang="ru-RU" dirty="0"/>
          </a:p>
        </p:txBody>
      </p:sp>
      <p:pic>
        <p:nvPicPr>
          <p:cNvPr id="49154" name="Picture 2" descr="https://cosmeton.ru/wp-content/uploads/45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071810"/>
            <a:ext cx="7907876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Бюгельные</a:t>
            </a:r>
            <a:r>
              <a:rPr lang="ru-RU" sz="3200" b="1" i="1" dirty="0" smtClean="0">
                <a:solidFill>
                  <a:srgbClr val="FF0000"/>
                </a:solidFill>
              </a:rPr>
              <a:t>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1142984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Поломка протеза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643050"/>
            <a:ext cx="80010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/>
            <a:r>
              <a:rPr lang="ru-RU" sz="2400" dirty="0" smtClean="0"/>
              <a:t>Одним из осложнений при лечении больных с частичным отсутствием зубов </a:t>
            </a:r>
            <a:r>
              <a:rPr lang="ru-RU" sz="2400" dirty="0" smtClean="0"/>
              <a:t>бюгельными</a:t>
            </a:r>
            <a:r>
              <a:rPr lang="ru-RU" sz="2400" dirty="0" smtClean="0"/>
              <a:t> протезами является поломка: </a:t>
            </a:r>
            <a:endParaRPr lang="ru-RU" sz="2400" dirty="0" smtClean="0"/>
          </a:p>
          <a:p>
            <a:pPr indent="263525"/>
            <a:endParaRPr lang="ru-RU" sz="2400" dirty="0" smtClean="0"/>
          </a:p>
          <a:p>
            <a:pPr indent="263525">
              <a:buFont typeface="Wingdings" pitchFamily="2" charset="2"/>
              <a:buChar char="Ø"/>
            </a:pPr>
            <a:r>
              <a:rPr lang="ru-RU" sz="2400" dirty="0" smtClean="0"/>
              <a:t>перелом базиса,</a:t>
            </a:r>
          </a:p>
          <a:p>
            <a:pPr indent="263525">
              <a:buFont typeface="Wingdings" pitchFamily="2" charset="2"/>
              <a:buChar char="Ø"/>
            </a:pPr>
            <a:r>
              <a:rPr lang="ru-RU" sz="2400" dirty="0" smtClean="0"/>
              <a:t> откол искусственных зубов, </a:t>
            </a:r>
          </a:p>
          <a:p>
            <a:pPr indent="263525">
              <a:buFont typeface="Wingdings" pitchFamily="2" charset="2"/>
              <a:buChar char="Ø"/>
            </a:pPr>
            <a:r>
              <a:rPr lang="ru-RU" sz="2400" dirty="0" smtClean="0"/>
              <a:t>перелом </a:t>
            </a:r>
            <a:r>
              <a:rPr lang="ru-RU" sz="2400" dirty="0" smtClean="0"/>
              <a:t>кламмера</a:t>
            </a:r>
            <a:r>
              <a:rPr lang="ru-RU" sz="2400" dirty="0" smtClean="0"/>
              <a:t>. </a:t>
            </a:r>
          </a:p>
          <a:p>
            <a:pPr indent="263525"/>
            <a:endParaRPr lang="ru-RU" sz="2400" dirty="0" smtClean="0"/>
          </a:p>
          <a:p>
            <a:pPr indent="263525"/>
            <a:r>
              <a:rPr lang="ru-RU" sz="2400" dirty="0" smtClean="0"/>
              <a:t>Перелом базиса съемного зубного протеза чаще всего происходит в результате его чрезмерного истончения.</a:t>
            </a:r>
            <a:endParaRPr lang="ru-RU" sz="24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s://i1.wp.com/www.aponia-dental-center.com/fachzahnarztliche-praxis/wp-content/uploads/2014/01/scheleletrata.jpg?w=1000&amp;ssl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5748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00232" y="214290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Бюгельные</a:t>
            </a:r>
            <a:r>
              <a:rPr lang="ru-RU" sz="3200" b="1" i="1" dirty="0" smtClean="0">
                <a:solidFill>
                  <a:srgbClr val="FF0000"/>
                </a:solidFill>
              </a:rPr>
              <a:t> протезы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4414" y="1142984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Эстетические дефекты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643050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ctr"/>
            <a:r>
              <a:rPr lang="ru-RU" sz="2400" dirty="0" smtClean="0"/>
              <a:t>Эстетические дефекты, выявляемые больными, часто связаны с несовпадением цвета, размера или формы зубов, неестественным цветом искусственной десны, а также с неэстетической постановкой искусственных зубов или расположением </a:t>
            </a:r>
            <a:r>
              <a:rPr lang="ru-RU" sz="2400" dirty="0" smtClean="0"/>
              <a:t>кламмеров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7106" name="Picture 2" descr="https://avatars.mds.yandex.net/get-zen_doc/1945572/pub_5cbfce869f4d1600b45906ba_5cbfd24588da1e00b560a5ad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3571876"/>
            <a:ext cx="4500562" cy="3037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857364"/>
            <a:ext cx="7514035" cy="1000107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Диагностические и тактические ошибки, осложнения при ортопедическом лечении больных с </a:t>
            </a: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полным </a:t>
            </a:r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отсутствием зубов</a:t>
            </a:r>
            <a:endParaRPr lang="ru-RU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33" y="214290"/>
            <a:ext cx="7816485" cy="5576911"/>
          </a:xfrm>
        </p:spPr>
        <p:txBody>
          <a:bodyPr>
            <a:normAutofit/>
          </a:bodyPr>
          <a:lstStyle/>
          <a:p>
            <a:pPr marL="0" indent="450850">
              <a:buNone/>
            </a:pPr>
            <a:r>
              <a:rPr lang="ru-RU" dirty="0" smtClean="0"/>
              <a:t>Ортопедическое лечение больных с частичной или полной потерей жевательных зубов, осложненной снижением высоты нижнего отдела лица, дистальным смещением нижней челюсти и функциональными изменениями в жевательной мускулатуре и височно-нижнечелюстном суставе, а также больных с явлениями осложнений при пользовании мостовидными и съемными протезами необходимо проводить в два этапа, применяя:</a:t>
            </a:r>
          </a:p>
          <a:p>
            <a:r>
              <a:rPr lang="ru-RU" dirty="0" smtClean="0"/>
              <a:t> корригирующие каппы или временные лечебные протезы;</a:t>
            </a:r>
          </a:p>
          <a:p>
            <a:r>
              <a:rPr lang="ru-RU" dirty="0" smtClean="0"/>
              <a:t> постоянные ортопедические аппараты и протезы.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71546"/>
            <a:ext cx="5429257" cy="5786454"/>
          </a:xfrm>
        </p:spPr>
        <p:txBody>
          <a:bodyPr>
            <a:normAutofit fontScale="92500" lnSpcReduction="10000"/>
          </a:bodyPr>
          <a:lstStyle/>
          <a:p>
            <a:pPr marL="0" indent="263525" algn="ctr">
              <a:buNone/>
            </a:pPr>
            <a:r>
              <a:rPr lang="ru-RU" sz="2000" dirty="0" smtClean="0"/>
              <a:t>Дальнейшие возможные ошибки связаны с препарированием, покрытием временными винирами, припасовкой и фиксацией протезов.</a:t>
            </a:r>
          </a:p>
          <a:p>
            <a:pPr algn="ctr"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Тактические и технические ошибки: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dirty="0" smtClean="0"/>
              <a:t>препарирование без водяного охлаждения плохо центрированным инструментом;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dirty="0" smtClean="0"/>
              <a:t>препарирование режущего края: граница винир - зуб не должна находиться в области окклюзионного контакта с зубами-антагонистами;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dirty="0" smtClean="0"/>
              <a:t>недостаточное снятие твердых тканей;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dirty="0" smtClean="0"/>
              <a:t>препарирование вестибулярной поверхности в одной плоскости;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dirty="0" smtClean="0"/>
              <a:t>глубокое поддесневое препарирование;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000" dirty="0" smtClean="0"/>
              <a:t>получение нечеткого оттиска;</a:t>
            </a:r>
          </a:p>
          <a:p>
            <a:pPr marL="0" indent="263525" algn="ctr">
              <a:buNone/>
            </a:pPr>
            <a:endParaRPr lang="ru-RU" sz="2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71604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винирами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79874" name="Picture 2" descr="https://avatars.mds.yandex.net/get-zen_doc/196027/pub_5abdd6af256d5cfc635d10aa_5abddbe1610493acb72f74c9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142984"/>
            <a:ext cx="3643338" cy="2428892"/>
          </a:xfrm>
          <a:prstGeom prst="rect">
            <a:avLst/>
          </a:prstGeom>
          <a:noFill/>
        </p:spPr>
      </p:pic>
      <p:pic>
        <p:nvPicPr>
          <p:cNvPr id="79876" name="Picture 4" descr="https://saudent.ru/upload/iblock/35a/35a4fb3ae6388c717e2602a7f2060b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714752"/>
            <a:ext cx="3071834" cy="2867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33" y="214290"/>
            <a:ext cx="7745047" cy="5576911"/>
          </a:xfrm>
        </p:spPr>
        <p:txBody>
          <a:bodyPr>
            <a:normAutofit/>
          </a:bodyPr>
          <a:lstStyle/>
          <a:p>
            <a:pPr marL="0" indent="450850" algn="ctr">
              <a:buNone/>
            </a:pPr>
            <a:r>
              <a:rPr lang="ru-RU" sz="4000" dirty="0" smtClean="0">
                <a:solidFill>
                  <a:srgbClr val="FF0000"/>
                </a:solidFill>
              </a:rPr>
              <a:t>Важно обосновано подходить к каждому этапу диагностики и лечения с целью решения основной задачи – успешного лечения.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52"/>
            <a:ext cx="8530865" cy="2071702"/>
          </a:xfrm>
        </p:spPr>
        <p:txBody>
          <a:bodyPr>
            <a:normAutofit fontScale="92500"/>
          </a:bodyPr>
          <a:lstStyle/>
          <a:p>
            <a:pPr marL="0" indent="450850" algn="ctr">
              <a:buNone/>
            </a:pPr>
            <a:r>
              <a:rPr lang="ru-RU" dirty="0" smtClean="0"/>
              <a:t>С точки зрения последствий наиболее важен первый, основополагающий клинический этап - </a:t>
            </a:r>
            <a:r>
              <a:rPr lang="ru-RU" b="1" dirty="0" smtClean="0"/>
              <a:t>составление подробного плана лечения на основе тщательного всестороннего обследования больного </a:t>
            </a:r>
            <a:r>
              <a:rPr lang="ru-RU" dirty="0" smtClean="0"/>
              <a:t>и установления диагноза.</a:t>
            </a:r>
          </a:p>
          <a:p>
            <a:pPr marL="0" indent="450850" algn="ctr">
              <a:buNone/>
            </a:pPr>
            <a:r>
              <a:rPr lang="ru-RU" dirty="0" smtClean="0"/>
              <a:t>На этом этапе возможны диагностические ошибки: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44" y="2143116"/>
            <a:ext cx="8786874" cy="45720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неправильное определение показаний к выбору метода лечения;</a:t>
            </a:r>
            <a:endParaRPr lang="ru-RU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неправильно выбрана конструкция протеза;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неправильно определена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этапность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лечения;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 проведен анализ диагностических моделей; не определена высота нижнего отдела лица;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 проведена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параллелометрия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на диагностических моделях;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необоснованное 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депульпирование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зубов;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 диагностировано состояние хронического пульпита или периодонтита, не определены показания к пломбированию канала зуба;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 диагностировано снижение высоты нижнего отдела лица;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 диагностирована патология височно-нижнечелюстного сустава;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 диагностировано состояние пародонта;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 определены показания к удалению зуба;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неправильно определен цвет искусственной коронки, искусственных зубов.</a:t>
            </a:r>
            <a:endParaRPr lang="ru-RU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1314439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Обследование височно-нижнечелюстного сустава</a:t>
            </a:r>
            <a:endParaRPr lang="ru-RU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33" y="1285860"/>
            <a:ext cx="7816485" cy="514353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Определяют припухлость, покраснение кожных покровов </a:t>
            </a:r>
          </a:p>
          <a:p>
            <a:r>
              <a:rPr lang="ru-RU" dirty="0" smtClean="0"/>
              <a:t>Одновременно проводят пальпацию и аускультацию сустава </a:t>
            </a:r>
          </a:p>
          <a:p>
            <a:r>
              <a:rPr lang="ru-RU" dirty="0" smtClean="0"/>
              <a:t>Для выяснения степени свободы движений суставных головок, амплитуды движения, указательные пальцы кладут на область суставов с обеих сторон или вводят в наружный слуховой проход мизинцы, а большие пальцы укладывают на лоб, при этом больной открывает или закрывает рот, смещает нижнюю челюсть в стороны </a:t>
            </a:r>
          </a:p>
          <a:p>
            <a:r>
              <a:rPr lang="ru-RU" dirty="0" smtClean="0"/>
              <a:t>Можем определить симметричность, плавность, болезненность движений суставных головок, отсутствие или наличие шума, щелчка, крепитации</a:t>
            </a:r>
            <a:endParaRPr lang="ru-RU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s://i.ytimg.com/vi/iurOXzTlLaY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4443" cy="48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1314439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Осмотр и пальпация жевательных мышц</a:t>
            </a:r>
            <a:endParaRPr lang="ru-RU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33" y="1285860"/>
            <a:ext cx="7816485" cy="3071834"/>
          </a:xfrm>
        </p:spPr>
        <p:txBody>
          <a:bodyPr>
            <a:normAutofit/>
          </a:bodyPr>
          <a:lstStyle/>
          <a:p>
            <a:r>
              <a:rPr lang="ru-RU" dirty="0" smtClean="0"/>
              <a:t>Осмотр поверхностно расположенных мышц проводят в процессе беседы с больным по движениям нижней челюсти и мимическим движениям </a:t>
            </a:r>
          </a:p>
          <a:p>
            <a:r>
              <a:rPr lang="ru-RU" dirty="0" smtClean="0"/>
              <a:t>При осмотре можно установить асимметрию жевательных мышц </a:t>
            </a:r>
          </a:p>
          <a:p>
            <a:r>
              <a:rPr lang="ru-RU" dirty="0" smtClean="0"/>
              <a:t>Пальпация мышц позволяет определить их тонус и болевые точки (</a:t>
            </a:r>
            <a:r>
              <a:rPr lang="ru-RU" dirty="0" smtClean="0"/>
              <a:t>триггерные</a:t>
            </a:r>
            <a:r>
              <a:rPr lang="ru-RU" dirty="0" smtClean="0"/>
              <a:t> </a:t>
            </a:r>
            <a:r>
              <a:rPr lang="ru-RU" dirty="0" smtClean="0"/>
              <a:t>точки</a:t>
            </a:r>
            <a:r>
              <a:rPr lang="ru-RU" dirty="0" smtClean="0"/>
              <a:t>) </a:t>
            </a:r>
            <a:endParaRPr lang="ru-RU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https://arrowluck.s3.amazonaws.com/wp-content/uploads/2018/07/10141235/gnatologia3.2_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426" y="857232"/>
            <a:ext cx="8886606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1314439"/>
          </a:xfrm>
        </p:spPr>
        <p:txBody>
          <a:bodyPr/>
          <a:lstStyle/>
          <a:p>
            <a:r>
              <a:rPr lang="ru-RU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При пальпации собственно жевательной мышцы</a:t>
            </a:r>
            <a:endParaRPr lang="ru-RU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3233" y="1285860"/>
            <a:ext cx="7816485" cy="335758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Больного просят сжать зубы и определяют передний край мышцы </a:t>
            </a:r>
          </a:p>
          <a:p>
            <a:r>
              <a:rPr lang="ru-RU" dirty="0" smtClean="0"/>
              <a:t>Большой палец ставят на этот край, а остальные - на задний край мышцы и определяют ширину мышцы </a:t>
            </a:r>
          </a:p>
          <a:p>
            <a:r>
              <a:rPr lang="ru-RU" dirty="0" smtClean="0"/>
              <a:t>Указательным пальцем другой руки пальпируют мышцу с наружной стороны или со стороны полости рта </a:t>
            </a:r>
          </a:p>
          <a:p>
            <a:r>
              <a:rPr lang="ru-RU" dirty="0" smtClean="0"/>
              <a:t>Находят болезненные участки, сравнивают их с такими же участками на противоположной стороне.</a:t>
            </a:r>
            <a:endParaRPr lang="ru-RU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8001024" cy="1314439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При наружной пальпации нижних отделов медиальной крыловидной мышцы</a:t>
            </a:r>
            <a:endParaRPr lang="ru-RU" sz="3200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500174"/>
            <a:ext cx="7816485" cy="307183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Палец подводится под нижнюю челюсть и скользит по внутренней поверхности челюсти от угла вверх </a:t>
            </a:r>
          </a:p>
          <a:p>
            <a:r>
              <a:rPr lang="ru-RU" dirty="0" smtClean="0"/>
              <a:t>Нижний конец мышцы выявляется на один сантиметр выше угла нижней челюсти </a:t>
            </a:r>
          </a:p>
          <a:p>
            <a:r>
              <a:rPr lang="ru-RU" dirty="0" smtClean="0"/>
              <a:t>Пальпация средней части брюшка мышцы осуществляется через полость рта </a:t>
            </a:r>
          </a:p>
          <a:p>
            <a:r>
              <a:rPr lang="ru-RU" dirty="0" smtClean="0"/>
              <a:t>Кончик указательного пальца скользит по молярам до края ветви нижней челюсти, лежащей позади и </a:t>
            </a:r>
            <a:r>
              <a:rPr lang="ru-RU" dirty="0" smtClean="0"/>
              <a:t>латеральнее</a:t>
            </a:r>
            <a:r>
              <a:rPr lang="ru-RU" dirty="0" smtClean="0"/>
              <a:t> последнего моляра</a:t>
            </a:r>
            <a:endParaRPr lang="ru-RU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42852"/>
            <a:ext cx="8001024" cy="1314439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При </a:t>
            </a:r>
            <a:r>
              <a:rPr lang="ru-RU" sz="3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пальпации латеральной </a:t>
            </a:r>
            <a:r>
              <a:rPr lang="ru-RU" sz="3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крыловидной мышцы</a:t>
            </a:r>
            <a:endParaRPr lang="ru-RU" sz="3200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28736"/>
            <a:ext cx="7816485" cy="207170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Наружную крыловидную мышцу пальпируют </a:t>
            </a:r>
            <a:r>
              <a:rPr lang="ru-RU" dirty="0" smtClean="0"/>
              <a:t>экстраорально</a:t>
            </a:r>
            <a:r>
              <a:rPr lang="ru-RU" dirty="0" smtClean="0"/>
              <a:t> кпереди от суставной головки, нижнюю ее часть — </a:t>
            </a:r>
            <a:r>
              <a:rPr lang="ru-RU" dirty="0" smtClean="0"/>
              <a:t>интраорально</a:t>
            </a:r>
            <a:r>
              <a:rPr lang="ru-RU" dirty="0" smtClean="0"/>
              <a:t>, при этом указательный палец направляют по слизистой оболочке вестибулярной поверхности альвеолярного отростка дистально и вверх за </a:t>
            </a:r>
            <a:r>
              <a:rPr lang="ru-RU" dirty="0" smtClean="0"/>
              <a:t>верхнече-люстной</a:t>
            </a:r>
            <a:r>
              <a:rPr lang="ru-RU" dirty="0" smtClean="0"/>
              <a:t> бугор </a:t>
            </a:r>
            <a:endParaRPr lang="ru-RU" dirty="0"/>
          </a:p>
        </p:txBody>
      </p:sp>
      <p:pic>
        <p:nvPicPr>
          <p:cNvPr id="164866" name="Picture 2" descr="https://womanadvice.ru/sites/default/files/imagecache/width_660/images_zip/32/29_01_20/zhevatelnye_myshcy_-_funkcii_o_kotoryh_malo_kto_znaet/foto1_skolko_zhevatelnyh_myshc_u_chelove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571875"/>
            <a:ext cx="6500858" cy="2954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001024" cy="100013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При </a:t>
            </a:r>
            <a:r>
              <a:rPr lang="ru-RU" sz="36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пальпации височной мышцы</a:t>
            </a:r>
            <a:endParaRPr lang="ru-RU" sz="3600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1000108"/>
            <a:ext cx="4786314" cy="421484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Переднюю часть височной мышцы (поднимает нижнюю челюсть) пальпируют в области виска и угла глаза, среднюю часть (поднимает и смещает нижнюю челюсть назад) — над ухом, заднюю часть (смещает нижнюю челюсть назад) — над ухом и за ухом. </a:t>
            </a:r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 smtClean="0"/>
              <a:t>пальпации сухожилия мышцы указательный палец при полуоткрытом рте помещают в конец верхней вестибулярной переходной складки за верхними молярами.</a:t>
            </a:r>
            <a:endParaRPr lang="ru-RU" dirty="0"/>
          </a:p>
        </p:txBody>
      </p:sp>
      <p:pic>
        <p:nvPicPr>
          <p:cNvPr id="163842" name="Picture 2" descr="https://clinica-opora.ru/wp-content/uploads/2020/08/d0b5d181d0bbd0b8-d0b1d0bed0bbd0b8d182-d0b2d0b8d181d0bed187d0bdd0be-d0bdd0b8d0b6d0bdd0b5d187d0b5d0bbd18ed181d182d0bdd0bed0b9-d181d183_5f3568c07f98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00108"/>
            <a:ext cx="4256159" cy="4376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14422"/>
            <a:ext cx="8816617" cy="350046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</a:rPr>
              <a:t>Тактические и технические ошибки:</a:t>
            </a:r>
          </a:p>
          <a:p>
            <a:pPr marL="457200" indent="-45720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6) </a:t>
            </a:r>
            <a:r>
              <a:rPr lang="ru-RU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2000" dirty="0" smtClean="0"/>
              <a:t>олучение нечеткого оттиска</a:t>
            </a:r>
          </a:p>
          <a:p>
            <a:pPr marL="457200" indent="-457200">
              <a:buNone/>
            </a:pP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7) </a:t>
            </a:r>
            <a:r>
              <a:rPr lang="ru-RU" sz="2000" dirty="0" smtClean="0"/>
              <a:t>не произведено покрытие препарированной поверхности </a:t>
            </a:r>
            <a:r>
              <a:rPr lang="ru-RU" sz="2000" dirty="0" smtClean="0"/>
              <a:t>десенситайзером</a:t>
            </a:r>
            <a:r>
              <a:rPr lang="ru-RU" sz="2000" dirty="0" smtClean="0"/>
              <a:t>;</a:t>
            </a:r>
          </a:p>
          <a:p>
            <a:pPr marL="457200" indent="-45720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8) </a:t>
            </a:r>
            <a:r>
              <a:rPr lang="ru-RU" sz="2000" dirty="0" smtClean="0"/>
              <a:t>не изготовлены временные </a:t>
            </a:r>
            <a:r>
              <a:rPr lang="ru-RU" sz="2000" dirty="0" smtClean="0"/>
              <a:t>виниры</a:t>
            </a:r>
            <a:r>
              <a:rPr lang="ru-RU" sz="2000" dirty="0" smtClean="0"/>
              <a:t>;</a:t>
            </a:r>
          </a:p>
          <a:p>
            <a:pPr marL="457200" indent="-45720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9) </a:t>
            </a:r>
            <a:r>
              <a:rPr lang="ru-RU" sz="2000" dirty="0" smtClean="0"/>
              <a:t>неумение оценить качество изготовленного винира;</a:t>
            </a:r>
          </a:p>
          <a:p>
            <a:pPr marL="457200" indent="-45720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10) </a:t>
            </a:r>
            <a:r>
              <a:rPr lang="ru-RU" sz="2000" dirty="0" smtClean="0"/>
              <a:t>погрешности в припасовке винира;</a:t>
            </a:r>
          </a:p>
          <a:p>
            <a:pPr marL="457200" indent="-45720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11) </a:t>
            </a:r>
            <a:r>
              <a:rPr lang="ru-RU" sz="2000" dirty="0" smtClean="0"/>
              <a:t>погрешности при фиксации;</a:t>
            </a:r>
          </a:p>
          <a:p>
            <a:pPr marL="457200" indent="-45720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12) </a:t>
            </a:r>
            <a:r>
              <a:rPr lang="ru-RU" sz="2000" dirty="0" smtClean="0"/>
              <a:t>несоответствие цвета до и после фиксации.</a:t>
            </a:r>
          </a:p>
          <a:p>
            <a:pPr marL="0" indent="263525" algn="ctr">
              <a:buNone/>
            </a:pPr>
            <a:endParaRPr lang="ru-RU" sz="2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000232" y="142852"/>
            <a:ext cx="6000792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Протезирование винирами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78852" name="Picture 4" descr="https://zubodont.ru/wp-content/uploads/2018/02/ustanovka-vinirov-na-krivye-zuby-1024x6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4429108"/>
            <a:ext cx="3886227" cy="2428892"/>
          </a:xfrm>
          <a:prstGeom prst="rect">
            <a:avLst/>
          </a:prstGeom>
          <a:noFill/>
        </p:spPr>
      </p:pic>
      <p:pic>
        <p:nvPicPr>
          <p:cNvPr id="78854" name="Picture 6" descr="https://static.tildacdn.com/tild3631-6632-4738-a463-343463383939/__2020-10-08__1602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481937"/>
            <a:ext cx="4071966" cy="2376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"/>
            <a:ext cx="8001024" cy="100010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Характер движений нижней челюсти</a:t>
            </a:r>
            <a:endParaRPr lang="ru-RU" sz="3200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282" y="1928802"/>
            <a:ext cx="3714776" cy="34290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sz="2800" dirty="0" smtClean="0"/>
              <a:t> плавность </a:t>
            </a:r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прерывистость </a:t>
            </a:r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болезненность </a:t>
            </a:r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отклонение </a:t>
            </a:r>
            <a:r>
              <a:rPr lang="ru-RU" sz="2800" dirty="0" smtClean="0"/>
              <a:t>от средней линии</a:t>
            </a:r>
            <a:endParaRPr lang="ru-RU" sz="2800" dirty="0"/>
          </a:p>
        </p:txBody>
      </p:sp>
      <p:sp>
        <p:nvSpPr>
          <p:cNvPr id="37892" name="AutoShape 4" descr="https://denta.help/wp-content/uploads/2018/10/dvizheniya-pri-otkryvanii-rta-768x7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894" name="AutoShape 6" descr="https://denta.help/wp-content/uploads/2018/10/dvizheniya-pri-otkryvanii-rta-768x7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1071546"/>
            <a:ext cx="48768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"/>
            <a:ext cx="8001024" cy="100010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Специальные методы обследования</a:t>
            </a:r>
            <a:endParaRPr lang="ru-RU" sz="3200" b="1" i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857232"/>
            <a:ext cx="7816485" cy="5286412"/>
          </a:xfrm>
        </p:spPr>
        <p:txBody>
          <a:bodyPr>
            <a:normAutofit/>
          </a:bodyPr>
          <a:lstStyle/>
          <a:p>
            <a:pPr marL="0" indent="263525">
              <a:buNone/>
            </a:pPr>
            <a:r>
              <a:rPr lang="ru-RU" dirty="0" smtClean="0"/>
              <a:t>Рентгенологические методы исследования зубов и </a:t>
            </a:r>
            <a:r>
              <a:rPr lang="ru-RU" dirty="0" smtClean="0"/>
              <a:t>околозубных</a:t>
            </a:r>
            <a:r>
              <a:rPr lang="ru-RU" dirty="0" smtClean="0"/>
              <a:t> тканей: </a:t>
            </a:r>
          </a:p>
          <a:p>
            <a:r>
              <a:rPr lang="ru-RU" dirty="0" smtClean="0"/>
              <a:t>дентальная рентгенография (прицельная) </a:t>
            </a:r>
          </a:p>
          <a:p>
            <a:r>
              <a:rPr lang="ru-RU" dirty="0" smtClean="0"/>
              <a:t>панорамная рентгенография </a:t>
            </a:r>
          </a:p>
          <a:p>
            <a:r>
              <a:rPr lang="ru-RU" dirty="0" smtClean="0"/>
              <a:t>сагиттальная томография </a:t>
            </a:r>
          </a:p>
          <a:p>
            <a:r>
              <a:rPr lang="ru-RU" dirty="0" smtClean="0"/>
              <a:t>компьютерная томография (КТ) </a:t>
            </a:r>
          </a:p>
          <a:p>
            <a:r>
              <a:rPr lang="ru-RU" dirty="0" smtClean="0"/>
              <a:t>телерентгенография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рентгеноскопия </a:t>
            </a:r>
          </a:p>
          <a:p>
            <a:r>
              <a:rPr lang="ru-RU" dirty="0" smtClean="0"/>
              <a:t>рентгенокинематография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радиовизиография</a:t>
            </a:r>
            <a:endParaRPr lang="ru-RU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643998" cy="4502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071802" y="5072074"/>
            <a:ext cx="3135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панорамная рентгенография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https://rodenmed.ru/images/roden/ktvn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14290"/>
            <a:ext cx="7391400" cy="57054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43240" y="6000768"/>
            <a:ext cx="2961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компьютерная томография </a:t>
            </a:r>
            <a:endParaRPr lang="ru-RU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xn--78-6kcmzqfpcb1amd1q.xn--p1ai/wp-content/uploads/2019/08/TRG-bokovoj-proekczii-zubo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571315" cy="58579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28992" y="6143644"/>
            <a:ext cx="2324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телерентгенография</a:t>
            </a:r>
            <a:r>
              <a:rPr lang="ru-RU" dirty="0" smtClean="0"/>
              <a:t>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214423"/>
            <a:ext cx="8001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ctr"/>
            <a:r>
              <a:rPr lang="ru-RU" sz="2800" dirty="0" smtClean="0"/>
              <a:t>Лечение больных с полным отсутствием зубов съемными пластиночными протезами (без использования имплантатов) проводится по общепринятой в ортопедической стоматологии схеме.</a:t>
            </a:r>
            <a:endParaRPr lang="ru-RU" sz="2800" dirty="0"/>
          </a:p>
        </p:txBody>
      </p:sp>
      <p:pic>
        <p:nvPicPr>
          <p:cNvPr id="35842" name="Picture 2" descr="https://static.tildacdn.com/tild6535-3334-4534-b331-366435386262/2__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428999"/>
            <a:ext cx="4786346" cy="3177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214422"/>
            <a:ext cx="5143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На этапе диагностики возможны следующие ошибки: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1928778"/>
            <a:ext cx="4286280" cy="49292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dirty="0" smtClean="0"/>
              <a:t>ошибки в выборе метода фиксации съемного протеза полного зубного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ряда;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не выявлено наличия тяжей, экзостозов, не диагностированы сложные клинические условия, как следствие - отсутствие подготовительного этапа протезирования;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не проведен или неправильно проведен анализ податливости и подвижности слизистой оболочки протезного ложа;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отсутствует информированное согласие пациента на предложенный план лечения.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14876" y="1500150"/>
            <a:ext cx="4286280" cy="53578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Не выявлены:</a:t>
            </a:r>
          </a:p>
          <a:p>
            <a:pPr>
              <a:buFont typeface="Wingdings" pitchFamily="2" charset="2"/>
              <a:buChar char="q"/>
              <a:tabLst>
                <a:tab pos="5924550" algn="l"/>
              </a:tabLst>
            </a:pPr>
            <a:r>
              <a:rPr lang="ru-RU" dirty="0" smtClean="0"/>
              <a:t>психические нарушения (приводящие к возникновению необоснованных претензий и конфликтов; эпилепсия требует обучения специальным правилам пользования протезами);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эндокринная патология (например: сахарный диабет сопровождается быстро прогрессирующей атрофией альвеолярной кости и, как следствие, ухудшением фиксации протеза);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аллергические заболевания (могут приводить к непереносимости материала базиса и требуют его индивидуального подбора);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214423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/>
            <a:r>
              <a:rPr lang="ru-RU" sz="2000" dirty="0" smtClean="0"/>
              <a:t>На этапах ортопедического лечения могут возникать тактические и технические ошибки, а также ошибки, связанные с нарушением </a:t>
            </a:r>
            <a:r>
              <a:rPr lang="ru-RU" sz="2000" dirty="0" smtClean="0"/>
              <a:t>этапности</a:t>
            </a:r>
            <a:r>
              <a:rPr lang="ru-RU" sz="2000" dirty="0" smtClean="0"/>
              <a:t> лечения.: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2285992"/>
            <a:ext cx="8786874" cy="45720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numCol="2" rtlCol="0" anchor="ctr"/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Тактические и технические ошибки: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ошибки в выборе метода получения функционального оттиска;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снятие только анатомического оттиска без последующего изготовления индивидуальных ложек;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ошибки в выборе оттискного материала;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ошибки в выборе метода регистрации центрального соотношения челюстей;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гравировка модели;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неправильное определение уровня протетической плоскости;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ошибки при определении границ базиса протеза;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отсутствие изоляции в области острых костных выступов;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отсутствие изоляции или чрезмерная изоляция нёбного валика;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удлиненный, укороченный или истонченный край протеза;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повреждение гипсовой модели;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деформация модели при прессовании пластмассового теста;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ошибки при проверке конструкции протеза;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неумение правильно оценить качество протезов;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нечетко проведена беседа с пациентом о правилах пользования протезом, сроках контрольных осмотров.</a:t>
            </a:r>
            <a:endParaRPr lang="ru-RU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21442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Осложнения ортопедического лечения больных с полным отсутствием зубов: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2214554"/>
            <a:ext cx="5000660" cy="42148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b="1" i="1" dirty="0" smtClean="0">
                <a:solidFill>
                  <a:srgbClr val="FFC000"/>
                </a:solidFill>
              </a:rPr>
              <a:t>1. Общего характера: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аллергическая реакция на материалы;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обострение патологии </a:t>
            </a:r>
            <a:r>
              <a:rPr lang="ru-RU" sz="2800" dirty="0" smtClean="0"/>
              <a:t>сердечно-сосудистой</a:t>
            </a:r>
            <a:r>
              <a:rPr lang="ru-RU" sz="2800" dirty="0" smtClean="0"/>
              <a:t> системы;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 </a:t>
            </a:r>
            <a:r>
              <a:rPr lang="ru-RU" sz="2800" dirty="0" smtClean="0"/>
              <a:t>психоэмоциональная</a:t>
            </a:r>
            <a:r>
              <a:rPr lang="ru-RU" sz="2800" dirty="0" smtClean="0"/>
              <a:t> травма.</a:t>
            </a:r>
            <a:endParaRPr lang="ru-RU" sz="2800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214554"/>
            <a:ext cx="3600000" cy="202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 descr="https://cs10.pikabu.ru/post_img/2018/06/18/9/og_og_1529335914213438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357694"/>
            <a:ext cx="3600000" cy="188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85852" y="214290"/>
            <a:ext cx="7500990" cy="8572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Полное съемное протезирование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21442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3525"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Осложнения ортопедического лечения больных с полным отсутствием зубов: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2214554"/>
            <a:ext cx="5000660" cy="42148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b="1" i="1" dirty="0" smtClean="0">
                <a:solidFill>
                  <a:srgbClr val="FFC000"/>
                </a:solidFill>
              </a:rPr>
              <a:t>2. Местного характера: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нарушение тактильной, температурной, вкусовой и т.д. чувствительности;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/>
              <a:t> нарушение саливации (обильное слюноотделение или сухость во рту).</a:t>
            </a:r>
            <a:endParaRPr lang="ru-RU" sz="2800" dirty="0"/>
          </a:p>
        </p:txBody>
      </p:sp>
      <p:pic>
        <p:nvPicPr>
          <p:cNvPr id="31746" name="Picture 2" descr="https://vseglisty.ru/wp-content/uploads/5/b/7/5b71813bf8d5927d491169a32239d6eb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4500570"/>
            <a:ext cx="3071834" cy="2047889"/>
          </a:xfrm>
          <a:prstGeom prst="rect">
            <a:avLst/>
          </a:prstGeom>
          <a:noFill/>
        </p:spPr>
      </p:pic>
      <p:pic>
        <p:nvPicPr>
          <p:cNvPr id="31748" name="Picture 4" descr="https://ru-static.z-dn.net/files/dd9/2e0d9bd7e5994916aa7d7f6ac4b34a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143116"/>
            <a:ext cx="3000396" cy="2218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6635_TF22644756.potx" id="{27E14D99-0C46-44F1-815C-7CA62B8509D0}" vid="{1AF6B17D-3219-4A4E-BA4D-BFE8887A554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tf22644756_win32</Template>
  <TotalTime>574</TotalTime>
  <Words>6000</Words>
  <PresentationFormat>Экран (4:3)</PresentationFormat>
  <Paragraphs>601</Paragraphs>
  <Slides>140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140</vt:i4>
      </vt:variant>
    </vt:vector>
  </HeadingPairs>
  <TitlesOfParts>
    <vt:vector size="141" baseType="lpstr">
      <vt:lpstr>Параллакс</vt:lpstr>
      <vt:lpstr>Диагностика и профилактика осложнений и ошибок при ортопедическом лечении различными видами зубных протезов и аппаратов.</vt:lpstr>
      <vt:lpstr>Цель лекции</vt:lpstr>
      <vt:lpstr>План лекции</vt:lpstr>
      <vt:lpstr>Актуальность</vt:lpstr>
      <vt:lpstr>Слайд 5</vt:lpstr>
      <vt:lpstr>Ошибки и осложнения на этапах ортопедического лечения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Диагностические и тактические ошибки, осложнения при ортопедическом лечении больных с полным отсутствием зубов</vt:lpstr>
      <vt:lpstr>Слайд 79</vt:lpstr>
      <vt:lpstr>Слайд 80</vt:lpstr>
      <vt:lpstr>Слайд 81</vt:lpstr>
      <vt:lpstr>Обследование височно-нижнечелюстного сустава</vt:lpstr>
      <vt:lpstr>Слайд 83</vt:lpstr>
      <vt:lpstr>Осмотр и пальпация жевательных мышц</vt:lpstr>
      <vt:lpstr>Слайд 85</vt:lpstr>
      <vt:lpstr>При пальпации собственно жевательной мышцы</vt:lpstr>
      <vt:lpstr>При наружной пальпации нижних отделов медиальной крыловидной мышцы</vt:lpstr>
      <vt:lpstr>При пальпации латеральной крыловидной мышцы</vt:lpstr>
      <vt:lpstr>При пальпации височной мышцы</vt:lpstr>
      <vt:lpstr>Характер движений нижней челюсти</vt:lpstr>
      <vt:lpstr>Специальные методы обследования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Список литературы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Диагностика и профилактика осложнений и ошибок при ортопедическом лечении различными видами зубных протезов и аппаратов.</dc:title>
  <dc:creator>Козлова Дарья</dc:creator>
  <cp:lastModifiedBy>HP</cp:lastModifiedBy>
  <cp:revision>20</cp:revision>
  <dcterms:created xsi:type="dcterms:W3CDTF">2022-04-25T09:22:19Z</dcterms:created>
  <dcterms:modified xsi:type="dcterms:W3CDTF">2022-04-27T10:58:56Z</dcterms:modified>
</cp:coreProperties>
</file>