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7DEE-0C0D-4C79-8EC3-4F3215A2D231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9AAF-31EB-43D6-8768-FC7B767EF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7DEE-0C0D-4C79-8EC3-4F3215A2D231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AAF-31EB-43D6-8768-FC7B767EF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 smtClean="0">
                <a:solidFill>
                  <a:schemeClr val="tx1"/>
                </a:solidFill>
              </a:rPr>
              <a:t/>
            </a:r>
            <a:br>
              <a:rPr lang="ru-RU" altLang="ru-RU" sz="1800" smtClean="0">
                <a:solidFill>
                  <a:schemeClr val="tx1"/>
                </a:solidFill>
              </a:rPr>
            </a:br>
            <a:r>
              <a:rPr lang="ru-RU" altLang="ru-RU" sz="1800" smtClean="0">
                <a:solidFill>
                  <a:schemeClr val="tx1"/>
                </a:solidFill>
              </a:rPr>
              <a:t/>
            </a:r>
            <a:br>
              <a:rPr lang="ru-RU" altLang="ru-RU" sz="1800" smtClean="0">
                <a:solidFill>
                  <a:schemeClr val="tx1"/>
                </a:solidFill>
              </a:rPr>
            </a:br>
            <a:r>
              <a:rPr lang="ru-RU" altLang="ru-RU" sz="2400" b="1" smtClean="0">
                <a:solidFill>
                  <a:srgbClr val="00B050"/>
                </a:solidFill>
              </a:rPr>
              <a:t>ГБОУ ВПО                                                                                  «Красноярский государственный медицинский университет им. </a:t>
            </a:r>
            <a:br>
              <a:rPr lang="ru-RU" altLang="ru-RU" sz="2400" b="1" smtClean="0">
                <a:solidFill>
                  <a:srgbClr val="00B050"/>
                </a:solidFill>
              </a:rPr>
            </a:br>
            <a:r>
              <a:rPr lang="ru-RU" altLang="ru-RU" sz="2400" b="1" smtClean="0">
                <a:solidFill>
                  <a:srgbClr val="00B050"/>
                </a:solidFill>
              </a:rPr>
              <a:t>проф. В.Ф. Войно-Ясенецкого     Росздрава РФ»</a:t>
            </a:r>
            <a:r>
              <a:rPr lang="ru-RU" altLang="ru-RU" sz="2400" smtClean="0">
                <a:solidFill>
                  <a:srgbClr val="00B050"/>
                </a:solidFill>
              </a:rPr>
              <a:t> </a:t>
            </a:r>
            <a:br>
              <a:rPr lang="ru-RU" altLang="ru-RU" sz="2400" smtClean="0">
                <a:solidFill>
                  <a:srgbClr val="00B050"/>
                </a:solidFill>
              </a:rPr>
            </a:br>
            <a:r>
              <a:rPr lang="ru-RU" altLang="ru-RU" sz="2400" smtClean="0"/>
              <a:t>кафедра Рентгенологии</a:t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b="1" u="sng" smtClean="0"/>
              <a:t>Лекция №3</a:t>
            </a: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sz="4000" smtClean="0">
                <a:ea typeface="Times New Roman"/>
                <a:cs typeface="Calibri"/>
              </a:rPr>
              <a:t>Лучевая диагностика заболеваний опорно-двигательного аппарата.</a:t>
            </a:r>
            <a:r>
              <a:rPr lang="ru-RU" altLang="ru-RU" sz="4000" smtClean="0">
                <a:solidFill>
                  <a:schemeClr val="tx1"/>
                </a:solidFill>
              </a:rPr>
              <a:t/>
            </a:r>
            <a:br>
              <a:rPr lang="ru-RU" altLang="ru-RU" sz="4000" smtClean="0">
                <a:solidFill>
                  <a:schemeClr val="tx1"/>
                </a:solidFill>
              </a:rPr>
            </a:br>
            <a:endParaRPr lang="ru-RU" altLang="ru-RU" sz="4000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2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Рентгеносемиотика патологических состояний опорно-двигательного аппарата.</a:t>
            </a:r>
            <a:endParaRPr lang="ru-RU" altLang="ru-RU" sz="32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Изменение положения кости.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Изменение положения кости</a:t>
            </a:r>
            <a:r>
              <a:rPr lang="ru-RU" altLang="ru-RU" b="1" smtClean="0">
                <a:solidFill>
                  <a:srgbClr val="00B0F0"/>
                </a:solidFill>
              </a:rPr>
              <a:t>.</a:t>
            </a:r>
            <a:endParaRPr lang="ru-RU" altLang="ru-RU" b="1" dirty="0" smtClean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3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Изменение формы (деформация) кости.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Изменение формы (деформация) кости.</a:t>
            </a:r>
            <a:endParaRPr lang="ru-RU" altLang="ru-RU" sz="40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Изменение формы (деформация) кости</a:t>
            </a:r>
            <a:r>
              <a:rPr lang="ru-RU" altLang="ru-RU" sz="4000" b="1" smtClean="0">
                <a:solidFill>
                  <a:srgbClr val="00B050"/>
                </a:solidFill>
              </a:rPr>
              <a:t>.</a:t>
            </a:r>
            <a:endParaRPr lang="ru-RU" altLang="ru-RU" sz="2400" b="1" dirty="0" smtClean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5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chemeClr val="tx1"/>
                </a:solidFill>
              </a:rPr>
              <a:t>Изменение формы (деформация) кости. </a:t>
            </a:r>
            <a:endParaRPr lang="ru-RU" altLang="ru-RU" sz="4000" b="1" i="1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8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длины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длины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11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длины кости.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Цель лекции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диаметра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диаметра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2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диаметра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диаметра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диаметра кости - </a:t>
            </a:r>
            <a:r>
              <a:rPr lang="ru-RU" altLang="ru-RU" sz="4000" b="1" smtClean="0">
                <a:solidFill>
                  <a:schemeClr val="folHlink"/>
                </a:solidFill>
              </a:rPr>
              <a:t>Вздутие.</a:t>
            </a:r>
            <a:endParaRPr lang="ru-RU" altLang="ru-RU" sz="4000" b="1" dirty="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4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Проверочное задание.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структуры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структуры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22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0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План лекции.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4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1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9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 -деструкция.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24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1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solidFill>
                  <a:srgbClr val="FFFF00"/>
                </a:solidFill>
              </a:rPr>
              <a:t>Изменения костной структуры- опухолевая литическая деструкция.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3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>
                <a:solidFill>
                  <a:srgbClr val="FFFF00"/>
                </a:solidFill>
              </a:rPr>
              <a:t>Изменения костной структуры- опухолевая литическая деструкция.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5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8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надкостницы.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2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надкостницы (периоститы).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1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Заболевания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rgbClr val="FFFF00"/>
                </a:solidFill>
              </a:rPr>
              <a:t>Изменения надкостницы (периоститы) при воспалительных  заболеваниях. 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3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rgbClr val="FFFF00"/>
                </a:solidFill>
              </a:rPr>
              <a:t>Изменения надкостницы (периоститы) при злокачественных опухолях. 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8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Лучевая диагностика заболеваний суставов.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3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суставов.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74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Лучевая диагностика патологических состояний мягких тканей</a:t>
            </a:r>
            <a:r>
              <a:rPr lang="ru-RU" altLang="ru-RU" sz="4000" smtClean="0">
                <a:solidFill>
                  <a:srgbClr val="FF0000"/>
                </a:solidFill>
              </a:rPr>
              <a:t>.</a:t>
            </a:r>
            <a:endParaRPr lang="ru-RU" alt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77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в мягких тканях</a:t>
            </a:r>
            <a:r>
              <a:rPr lang="ru-RU" altLang="ru-RU" smtClean="0">
                <a:solidFill>
                  <a:srgbClr val="FF0000"/>
                </a:solidFill>
              </a:rPr>
              <a:t>.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44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мягких тканей 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мягких тканей.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61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400" b="1" smtClean="0">
                <a:ln/>
                <a:solidFill>
                  <a:schemeClr val="accent3"/>
                </a:solidFill>
              </a:rPr>
              <a:t>Частная рентгенодиагностика заболеваний костей и суставов. </a:t>
            </a:r>
            <a:endParaRPr lang="ru-RU" altLang="ru-RU" sz="4400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0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</a:t>
            </a:r>
            <a:r>
              <a:rPr lang="ru-RU" altLang="ru-RU" sz="4000" smtClean="0">
                <a:solidFill>
                  <a:srgbClr val="FF0000"/>
                </a:solidFill>
              </a:rPr>
              <a:t>.</a:t>
            </a:r>
            <a:endParaRPr lang="ru-RU" alt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1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600" b="1" smtClean="0">
                <a:solidFill>
                  <a:srgbClr val="92D050"/>
                </a:solidFill>
              </a:rPr>
              <a:t>Классификация основных патологических состояний опорно-двигательного аппарата</a:t>
            </a:r>
            <a:r>
              <a:rPr lang="ru-RU" altLang="ru-RU" sz="3600" b="1" smtClean="0">
                <a:solidFill>
                  <a:srgbClr val="FFC000"/>
                </a:solidFill>
              </a:rPr>
              <a:t>.</a:t>
            </a:r>
            <a:endParaRPr lang="ru-RU" altLang="ru-RU" sz="3600" b="1" dirty="0" smtClean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8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заболевания- остеомиелит</a:t>
            </a:r>
            <a:r>
              <a:rPr lang="ru-RU" altLang="ru-RU" sz="4000" smtClean="0">
                <a:solidFill>
                  <a:srgbClr val="FFFF00"/>
                </a:solidFill>
              </a:rPr>
              <a:t>.</a:t>
            </a:r>
            <a:endParaRPr lang="ru-RU" altLang="ru-RU" sz="4000" dirty="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8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заболевания- </a:t>
            </a:r>
            <a:r>
              <a:rPr lang="ru-RU" altLang="ru-RU" sz="3200" b="1" u="sng" smtClean="0"/>
              <a:t>остеомиелит </a:t>
            </a:r>
            <a:r>
              <a:rPr lang="ru-RU" altLang="ru-RU" sz="3200" smtClean="0"/>
              <a:t>– </a:t>
            </a:r>
            <a:r>
              <a:rPr lang="ru-RU" altLang="ru-RU" sz="3200" b="1" i="1" smtClean="0"/>
              <a:t>Рентгенологическая картина</a:t>
            </a:r>
            <a:r>
              <a:rPr lang="ru-RU" altLang="ru-RU" sz="3200" b="1" i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endParaRPr lang="ru-RU" altLang="ru-RU" sz="3200" b="1" i="1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8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3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</a:t>
            </a:r>
            <a:r>
              <a:rPr lang="ru-RU" altLang="ru-RU" sz="40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endParaRPr lang="ru-RU" altLang="ru-RU" sz="40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3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4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u="sng" smtClean="0">
                <a:solidFill>
                  <a:schemeClr val="accent4"/>
                </a:solidFill>
              </a:rPr>
              <a:t>Остеомиелит</a:t>
            </a:r>
            <a:r>
              <a:rPr lang="ru-RU" altLang="ru-RU" sz="4000" u="sng" smtClean="0">
                <a:solidFill>
                  <a:srgbClr val="FFC000"/>
                </a:solidFill>
              </a:rPr>
              <a:t>.</a:t>
            </a:r>
            <a:r>
              <a:rPr lang="ru-RU" altLang="ru-RU" sz="4000" u="sng" smtClean="0">
                <a:solidFill>
                  <a:schemeClr val="accent4"/>
                </a:solidFill>
              </a:rPr>
              <a:t> </a:t>
            </a:r>
            <a:r>
              <a:rPr lang="ru-RU" altLang="ru-RU" sz="4000" smtClean="0"/>
              <a:t>Магнитно-резонансная томография (МРТ).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0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u="sng" smtClean="0"/>
              <a:t>Воспалительные заболевания-туберкулез.</a:t>
            </a:r>
            <a:endParaRPr lang="ru-RU" altLang="ru-RU" sz="4000" u="sng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60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Воспалительные заболевания-туберкулез.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0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Воспалительные заболевания-сифилис.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1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Опухоли костей и суставов.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</a:rPr>
              <a:t>Общие показания для проведения лучевого исследования опорно-двигательного аппарата.</a:t>
            </a:r>
            <a:endParaRPr lang="ru-RU" sz="3200" b="1" dirty="0">
              <a:solidFill>
                <a:schemeClr val="accent3">
                  <a:lumMod val="1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6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Доброкачественные опухоли костей.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8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Доброкачественные опухоли костей. 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1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Злокачественные опухоли рентгенологические проявления.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altLang="ru-RU" sz="4000" smtClean="0"/>
              <a:t>локачественные опухоли костей и суставов</a:t>
            </a:r>
            <a:r>
              <a:rPr lang="ru-RU" altLang="ru-RU" sz="4000" smtClean="0">
                <a:solidFill>
                  <a:srgbClr val="AFAF09"/>
                </a:solidFill>
              </a:rPr>
              <a:t>.</a:t>
            </a:r>
            <a:endParaRPr lang="ru-RU" altLang="ru-RU" sz="4000" dirty="0" smtClean="0">
              <a:solidFill>
                <a:srgbClr val="AFAF0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3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Проверочное задание.</a:t>
            </a:r>
            <a:endParaRPr lang="ru-RU" b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5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Опухоли .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64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Опухоли .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20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solidFill>
                  <a:srgbClr val="FFC000"/>
                </a:solidFill>
              </a:rPr>
              <a:t>МРТ при опухолях </a:t>
            </a:r>
            <a:r>
              <a:rPr lang="ru-RU" altLang="ru-RU" sz="4000" smtClean="0">
                <a:solidFill>
                  <a:srgbClr val="00B050"/>
                </a:solidFill>
              </a:rPr>
              <a:t>–</a:t>
            </a:r>
            <a:r>
              <a:rPr lang="ru-RU" altLang="ru-RU" sz="4000" smtClean="0">
                <a:solidFill>
                  <a:srgbClr val="FFC000"/>
                </a:solidFill>
              </a:rPr>
              <a:t> визуализация опухолевого узла</a:t>
            </a:r>
            <a:r>
              <a:rPr lang="ru-RU" altLang="ru-RU" sz="4000" smtClean="0">
                <a:solidFill>
                  <a:srgbClr val="00B050"/>
                </a:solidFill>
              </a:rPr>
              <a:t>.</a:t>
            </a:r>
            <a:endParaRPr lang="ru-RU" altLang="ru-RU" sz="4000" dirty="0" smtClean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3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95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4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rgbClr val="92D050"/>
                </a:solidFill>
              </a:rPr>
              <a:t>Основные методы лучевой диагностики, применяемые для выявления патологии костей и суставов</a:t>
            </a:r>
            <a:r>
              <a:rPr lang="ru-RU" altLang="ru-RU" sz="3200" b="1" smtClean="0">
                <a:solidFill>
                  <a:srgbClr val="FF0000"/>
                </a:solidFill>
              </a:rPr>
              <a:t>.</a:t>
            </a:r>
            <a:endParaRPr lang="ru-RU" alt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19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smtClean="0"/>
              <a:t>Злокачественные опухоли опорно-двигательного-аппарата –метастазы.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7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15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Дистрофические заболевания.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8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Дистрофические заболевания – деформирующий остеоартроз.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22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Д</a:t>
            </a:r>
            <a:r>
              <a:rPr lang="ru-RU" altLang="ru-RU" smtClean="0"/>
              <a:t>истрофические заболевания</a:t>
            </a:r>
            <a:r>
              <a:rPr lang="ru-RU" altLang="ru-RU" smtClean="0">
                <a:solidFill>
                  <a:srgbClr val="FFC000"/>
                </a:solidFill>
              </a:rPr>
              <a:t>.</a:t>
            </a:r>
            <a:endParaRPr lang="ru-RU" altLang="ru-RU" dirty="0" smtClean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9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00B050"/>
                </a:solidFill>
              </a:rPr>
              <a:t>Дистрофические заболевания –аваскулярный асептический некроз</a:t>
            </a:r>
            <a:r>
              <a:rPr lang="ru-RU" altLang="ru-RU" sz="4000" b="1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alt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990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Дистрофические заболевания –аваскулярный асептический некроз</a:t>
            </a:r>
            <a:r>
              <a:rPr lang="ru-RU" altLang="ru-RU" sz="4000" smtClean="0">
                <a:solidFill>
                  <a:srgbClr val="FF0000"/>
                </a:solidFill>
              </a:rPr>
              <a:t>.</a:t>
            </a:r>
            <a:endParaRPr lang="ru-RU" alt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696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Список</a:t>
            </a:r>
            <a:r>
              <a:rPr lang="de-DE" altLang="ru-RU" sz="3300" b="1" smtClean="0">
                <a:solidFill>
                  <a:schemeClr val="folHlink"/>
                </a:solidFill>
              </a:rPr>
              <a:t> </a:t>
            </a:r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литературы</a:t>
            </a:r>
            <a:r>
              <a:rPr lang="de-DE" altLang="ru-RU" sz="3300" b="1" smtClean="0">
                <a:solidFill>
                  <a:schemeClr val="folHlink"/>
                </a:solidFill>
              </a:rPr>
              <a:t>.</a:t>
            </a:r>
            <a:endParaRPr lang="ru-RU" altLang="ru-RU" sz="3300" b="1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accent1">
                    <a:lumMod val="75000"/>
                  </a:schemeClr>
                </a:solidFill>
              </a:rPr>
              <a:t>Список литературы: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1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7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rgbClr val="92D050"/>
                </a:solidFill>
              </a:rPr>
              <a:t>Основные методы лучевой диагностики, применяемые для выявления патологии костей и суставов</a:t>
            </a:r>
            <a:r>
              <a:rPr lang="ru-RU" altLang="ru-RU" sz="3200" b="1" smtClean="0">
                <a:solidFill>
                  <a:srgbClr val="FF0000"/>
                </a:solidFill>
              </a:rPr>
              <a:t>.</a:t>
            </a:r>
            <a:endParaRPr lang="ru-RU" alt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7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/>
              <a:t>Принципы лучевой диагностики заболеваний опорно-двигательного аппарата.</a:t>
            </a:r>
            <a:r>
              <a:rPr lang="ru-RU" altLang="ru-RU" sz="4000" smtClean="0"/>
              <a:t> 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91755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Экран (4:3)</PresentationFormat>
  <Paragraphs>77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Тема Office</vt:lpstr>
      <vt:lpstr>  ГБОУ ВПО                                                                                  «Красноярский государственный медицинский университет им.  проф. В.Ф. Войно-Ясенецкого     Росздрава РФ»  кафедра Рентгенологии  Лекция №3 Лучевая диагностика заболеваний опорно-двигательного аппарата. </vt:lpstr>
      <vt:lpstr>Цель лекции</vt:lpstr>
      <vt:lpstr>План лекции.</vt:lpstr>
      <vt:lpstr>Заболевания опорно-двигательного аппарата.</vt:lpstr>
      <vt:lpstr>Классификация основных патологических состояний опорно-двигательного аппарата.</vt:lpstr>
      <vt:lpstr>Общие показания для проведения лучевого исследования опорно-двигательного аппарата.</vt:lpstr>
      <vt:lpstr>Основные методы лучевой диагностики, применяемые для выявления патологии костей и суставов.</vt:lpstr>
      <vt:lpstr>Основные методы лучевой диагностики, применяемые для выявления патологии костей и суставов.</vt:lpstr>
      <vt:lpstr>Принципы лучевой диагностики заболеваний опорно-двигательного аппарата. </vt:lpstr>
      <vt:lpstr>Рентгеносемиотика патологических состояний опорно-двигательного аппарата.</vt:lpstr>
      <vt:lpstr>Изменение положения кости.</vt:lpstr>
      <vt:lpstr>Изменение положения кости.</vt:lpstr>
      <vt:lpstr>Изменение формы (деформация) кости.</vt:lpstr>
      <vt:lpstr>Изменение формы (деформация) кости.</vt:lpstr>
      <vt:lpstr>Изменение формы (деформация) кости.</vt:lpstr>
      <vt:lpstr>Изменение формы (деформация) кости. </vt:lpstr>
      <vt:lpstr>Изменение длины кости.</vt:lpstr>
      <vt:lpstr>Изменение длины кости.</vt:lpstr>
      <vt:lpstr>Изменение длины кости.</vt:lpstr>
      <vt:lpstr>Изменение диаметра кости.</vt:lpstr>
      <vt:lpstr>Изменение диаметра кости.</vt:lpstr>
      <vt:lpstr>Изменение диаметра кости.</vt:lpstr>
      <vt:lpstr>Изменение диаметра кости.</vt:lpstr>
      <vt:lpstr>Изменение диаметра кости - Вздутие.</vt:lpstr>
      <vt:lpstr>Проверочное задание.</vt:lpstr>
      <vt:lpstr>Изменение структуры кости.</vt:lpstr>
      <vt:lpstr>Изменение структуры кости.</vt:lpstr>
      <vt:lpstr>Изменения костной структуры. </vt:lpstr>
      <vt:lpstr>Изменения костной структуры.</vt:lpstr>
      <vt:lpstr>Изменения костной структуры.</vt:lpstr>
      <vt:lpstr>Изменения костной структуры.</vt:lpstr>
      <vt:lpstr>Изменения костной структуры -деструкция.</vt:lpstr>
      <vt:lpstr>Изменения костной структуры- деструкция.</vt:lpstr>
      <vt:lpstr>Изменения костной структуры- деструкция.</vt:lpstr>
      <vt:lpstr>Изменения костной структуры- опухолевая литическая деструкция.</vt:lpstr>
      <vt:lpstr> Изменения костной структуры- опухолевая литическая деструкция.</vt:lpstr>
      <vt:lpstr>Изменения костной структуры- деструкция.</vt:lpstr>
      <vt:lpstr>Изменения надкостницы.</vt:lpstr>
      <vt:lpstr>Изменения надкостницы (периоститы).</vt:lpstr>
      <vt:lpstr>Изменения надкостницы (периоститы) при воспалительных  заболеваниях. </vt:lpstr>
      <vt:lpstr>Изменения надкостницы (периоститы) при злокачественных опухолях. </vt:lpstr>
      <vt:lpstr>Лучевая диагностика заболеваний суставов. </vt:lpstr>
      <vt:lpstr>Изменения суставов.</vt:lpstr>
      <vt:lpstr>Лучевая диагностика патологических состояний мягких тканей.</vt:lpstr>
      <vt:lpstr>Изменения в мягких тканях.</vt:lpstr>
      <vt:lpstr>Изменения мягких тканей .</vt:lpstr>
      <vt:lpstr>Изменения мягких тканей.</vt:lpstr>
      <vt:lpstr>Частная рентгенодиагностика заболеваний костей и суставов. </vt:lpstr>
      <vt:lpstr>Воспалительные заболевания.</vt:lpstr>
      <vt:lpstr>Воспалительные заболевания- остеомиелит.</vt:lpstr>
      <vt:lpstr>Воспалительные заболевания- остеомиелит – Рентгенологическая картина.</vt:lpstr>
      <vt:lpstr>Остеомиелит Магнитно-резонансная томография (МРТ).</vt:lpstr>
      <vt:lpstr>Остеомиелит Магнитно-резонансная томография (МРТ).</vt:lpstr>
      <vt:lpstr>Остеомиелит Магнитно-резонансная томография (МРТ).</vt:lpstr>
      <vt:lpstr>Остеомиелит. Магнитно-резонансная томография (МРТ).</vt:lpstr>
      <vt:lpstr>Воспалительные заболевания-туберкулез.</vt:lpstr>
      <vt:lpstr>Воспалительные заболевания-туберкулез.</vt:lpstr>
      <vt:lpstr>Воспалительные заболевания-сифилис.</vt:lpstr>
      <vt:lpstr>Опухоли костей и суставов.</vt:lpstr>
      <vt:lpstr>Доброкачественные опухоли костей.</vt:lpstr>
      <vt:lpstr>Доброкачественные опухоли костей. </vt:lpstr>
      <vt:lpstr>Злокачественные опухоли рентгенологические проявления.</vt:lpstr>
      <vt:lpstr>Злокачественные опухоли костей и суставов.</vt:lpstr>
      <vt:lpstr>Проверочное задание.</vt:lpstr>
      <vt:lpstr>Опухоли . Магнитно-резонансная томография (МРТ).</vt:lpstr>
      <vt:lpstr>Опухоли . Магнитно-резонансная томография (МРТ).</vt:lpstr>
      <vt:lpstr>МРТ при опухолях – визуализация опухолевого узла.</vt:lpstr>
      <vt:lpstr>Злокачественные опухоли опорно-двигательного аппарата.</vt:lpstr>
      <vt:lpstr>Злокачественные опухоли опорно-двигательного аппарата.</vt:lpstr>
      <vt:lpstr>Злокачественные опухоли опорно-двигательного-аппарата –метастазы.</vt:lpstr>
      <vt:lpstr>Презентация PowerPoint</vt:lpstr>
      <vt:lpstr>Дистрофические заболевания.</vt:lpstr>
      <vt:lpstr>Дистрофические заболевания – деформирующий остеоартроз.</vt:lpstr>
      <vt:lpstr>Дистрофические заболевания.</vt:lpstr>
      <vt:lpstr>Дистрофические заболевания –аваскулярный асептический некроз.</vt:lpstr>
      <vt:lpstr>Дистрофические заболевания –аваскулярный асептический некроз.</vt:lpstr>
      <vt:lpstr>Список литературы.</vt:lpstr>
      <vt:lpstr>Список литературы: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ГБОУ ВПО                                                                                  «Красноярский государственный медицинский университет им.  проф. В.Ф. Войно-Ясенецкого     Росздрава РФ»  кафедра Рентгенологии  Лекция №3 Лучевая диагностика заболеваний опорно-двигательного аппарата. </dc:title>
  <dc:creator>User</dc:creator>
  <cp:lastModifiedBy>User</cp:lastModifiedBy>
  <cp:revision>1</cp:revision>
  <dcterms:created xsi:type="dcterms:W3CDTF">2016-03-17T14:49:23Z</dcterms:created>
  <dcterms:modified xsi:type="dcterms:W3CDTF">2016-03-17T14:49:23Z</dcterms:modified>
</cp:coreProperties>
</file>