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76" r:id="rId6"/>
    <p:sldId id="280" r:id="rId7"/>
    <p:sldId id="281" r:id="rId8"/>
    <p:sldId id="283" r:id="rId9"/>
    <p:sldId id="282" r:id="rId10"/>
    <p:sldId id="277" r:id="rId11"/>
    <p:sldId id="284" r:id="rId12"/>
    <p:sldId id="285" r:id="rId13"/>
    <p:sldId id="286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>
      <p:cViewPr varScale="1">
        <p:scale>
          <a:sx n="65" d="100"/>
          <a:sy n="65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Инфекционные заболевания нервной системы. Энцефалиты: клещевой, б-</a:t>
            </a:r>
            <a:r>
              <a:rPr lang="ru-RU" sz="2000" b="1" dirty="0" err="1"/>
              <a:t>нь</a:t>
            </a:r>
            <a:r>
              <a:rPr lang="ru-RU" sz="2000" b="1" dirty="0"/>
              <a:t> Лайма, герпетический, эпидемический. 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7 </a:t>
            </a:r>
            <a:r>
              <a:rPr lang="ru-RU" sz="2000" dirty="0" smtClean="0"/>
              <a:t>по дисциплине </a:t>
            </a:r>
            <a:r>
              <a:rPr lang="ru-RU" sz="2000" b="1" dirty="0" err="1"/>
              <a:t>Спецпрактикум</a:t>
            </a:r>
            <a:r>
              <a:rPr lang="ru-RU" sz="2000" b="1" dirty="0"/>
              <a:t> по восстановительному обучению с </a:t>
            </a:r>
            <a:r>
              <a:rPr lang="ru-RU" sz="2000" b="1" dirty="0" err="1"/>
              <a:t>супервизией</a:t>
            </a:r>
            <a:r>
              <a:rPr lang="ru-RU" sz="2000" dirty="0" smtClean="0"/>
              <a:t> для </a:t>
            </a:r>
            <a:r>
              <a:rPr lang="ru-RU" sz="2000" dirty="0"/>
              <a:t>студентов 5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(</a:t>
            </a:r>
            <a:r>
              <a:rPr lang="ru-RU" sz="2000" dirty="0" smtClean="0"/>
              <a:t>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err="1"/>
              <a:t>Боррелиоз</a:t>
            </a:r>
            <a:r>
              <a:rPr lang="ru-RU" u="sng" dirty="0"/>
              <a:t> или болезнь Лайма.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/>
              <a:t>инфекционное </a:t>
            </a:r>
            <a:r>
              <a:rPr lang="ru-RU" dirty="0" err="1"/>
              <a:t>мультисистемное</a:t>
            </a:r>
            <a:r>
              <a:rPr lang="ru-RU" dirty="0"/>
              <a:t> заболевание, преимущественно поражающее кожу, нервную систему, суставы и сердце, вызываемое спирохетой </a:t>
            </a:r>
            <a:r>
              <a:rPr lang="en-US" dirty="0" err="1"/>
              <a:t>Borrelia</a:t>
            </a:r>
            <a:r>
              <a:rPr lang="ru-RU" dirty="0"/>
              <a:t> и передаваемое человеку при укусе иксодовых клещей.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24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Инкубационный период от 3 до 32 дней.</a:t>
            </a:r>
          </a:p>
          <a:p>
            <a:r>
              <a:rPr lang="en-US" dirty="0"/>
              <a:t>I</a:t>
            </a:r>
            <a:r>
              <a:rPr lang="ru-RU" dirty="0"/>
              <a:t> стадия: заболевания: кольцевидная эритема на месте укуса клеща, которая в среднем разрешается в течение 3-4 недель;</a:t>
            </a:r>
          </a:p>
          <a:p>
            <a:r>
              <a:rPr lang="en-US" dirty="0"/>
              <a:t>II</a:t>
            </a:r>
            <a:r>
              <a:rPr lang="ru-RU" dirty="0"/>
              <a:t> стадия: неврологических и кардиологических проявлений: серозный менингит, моно- и </a:t>
            </a:r>
            <a:r>
              <a:rPr lang="ru-RU" dirty="0" err="1"/>
              <a:t>полинейропатия</a:t>
            </a:r>
            <a:r>
              <a:rPr lang="ru-RU" dirty="0"/>
              <a:t>, </a:t>
            </a:r>
            <a:r>
              <a:rPr lang="ru-RU" dirty="0" err="1"/>
              <a:t>радикулопатия</a:t>
            </a:r>
            <a:r>
              <a:rPr lang="ru-RU" dirty="0"/>
              <a:t>, </a:t>
            </a:r>
            <a:r>
              <a:rPr lang="ru-RU" dirty="0" err="1"/>
              <a:t>менингоэнцефалит</a:t>
            </a:r>
            <a:r>
              <a:rPr lang="ru-RU" dirty="0"/>
              <a:t>, миелит, </a:t>
            </a:r>
            <a:r>
              <a:rPr lang="ru-RU" dirty="0" err="1"/>
              <a:t>энцефаломиелит</a:t>
            </a:r>
            <a:r>
              <a:rPr lang="ru-RU" dirty="0"/>
              <a:t> и миокардит;</a:t>
            </a:r>
          </a:p>
          <a:p>
            <a:r>
              <a:rPr lang="en-US" dirty="0"/>
              <a:t>III</a:t>
            </a:r>
            <a:r>
              <a:rPr lang="ru-RU" dirty="0"/>
              <a:t> стадия: хронического артрита, которые могут появляться через месяцы и годы после начала заболевания и хронического прогрессирующего </a:t>
            </a:r>
            <a:r>
              <a:rPr lang="ru-RU" dirty="0" err="1"/>
              <a:t>энцефаломиелита</a:t>
            </a:r>
            <a:r>
              <a:rPr lang="ru-RU" dirty="0"/>
              <a:t> с наличием спастических пара- или </a:t>
            </a:r>
            <a:r>
              <a:rPr lang="ru-RU" dirty="0" err="1"/>
              <a:t>тетрапарезов</a:t>
            </a:r>
            <a:r>
              <a:rPr lang="ru-RU" dirty="0"/>
              <a:t>, бульбарных и псевдобульбарных синдромов, атаксии, снижении зрения и слуха, </a:t>
            </a:r>
            <a:r>
              <a:rPr lang="ru-RU" dirty="0" err="1"/>
              <a:t>эпиприпадков</a:t>
            </a:r>
            <a:r>
              <a:rPr lang="ru-RU" dirty="0"/>
              <a:t> и </a:t>
            </a:r>
            <a:r>
              <a:rPr lang="ru-RU" dirty="0" err="1"/>
              <a:t>др.или</a:t>
            </a:r>
            <a:r>
              <a:rPr lang="ru-RU" dirty="0"/>
              <a:t> </a:t>
            </a:r>
            <a:r>
              <a:rPr lang="ru-RU" dirty="0" err="1"/>
              <a:t>полиневропатии</a:t>
            </a:r>
            <a:r>
              <a:rPr lang="ru-RU" dirty="0"/>
              <a:t> в виде периферических дистальных парезов конечностей с полиневритическим расстройством чувствительности на фоне атрофического </a:t>
            </a:r>
            <a:r>
              <a:rPr lang="ru-RU" dirty="0" err="1"/>
              <a:t>акродерматита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9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Диагностика </a:t>
            </a:r>
            <a:r>
              <a:rPr lang="ru-RU" dirty="0" err="1"/>
              <a:t>боррелиоза</a:t>
            </a:r>
            <a:r>
              <a:rPr lang="ru-RU" dirty="0"/>
              <a:t> основана на исследовании серологических реакций, где наибольшее значение имеет четырехкратное повышение титра антител и ИФА сыворотки, но особенно спинномозговой жидкости на выявление специфических антител к </a:t>
            </a:r>
            <a:r>
              <a:rPr lang="ru-RU" dirty="0" err="1"/>
              <a:t>боррелиям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Лечение </a:t>
            </a:r>
            <a:r>
              <a:rPr lang="ru-RU" dirty="0" err="1"/>
              <a:t>боррелиоза</a:t>
            </a:r>
            <a:r>
              <a:rPr lang="ru-RU" smtClean="0"/>
              <a:t>: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 </a:t>
            </a:r>
            <a:r>
              <a:rPr lang="en-US" dirty="0"/>
              <a:t>I</a:t>
            </a:r>
            <a:r>
              <a:rPr lang="ru-RU" dirty="0"/>
              <a:t> стадии назначают внутрь антибиотики: </a:t>
            </a:r>
            <a:r>
              <a:rPr lang="ru-RU" dirty="0" err="1"/>
              <a:t>доксициклин</a:t>
            </a:r>
            <a:r>
              <a:rPr lang="ru-RU" dirty="0"/>
              <a:t> по 100 мг 2 раза в сутки, </a:t>
            </a:r>
            <a:r>
              <a:rPr lang="ru-RU" dirty="0" err="1"/>
              <a:t>амоксициклин</a:t>
            </a:r>
            <a:r>
              <a:rPr lang="ru-RU" dirty="0"/>
              <a:t> по 500 мг 3 раза в день и др. в течение 14-28 суток.</a:t>
            </a:r>
          </a:p>
          <a:p>
            <a:r>
              <a:rPr lang="ru-RU" dirty="0"/>
              <a:t>Начиная со </a:t>
            </a:r>
            <a:r>
              <a:rPr lang="en-US" dirty="0"/>
              <a:t>II</a:t>
            </a:r>
            <a:r>
              <a:rPr lang="ru-RU" dirty="0"/>
              <a:t> стадии предпочтительно внутривенное введение антибиотиков – пенициллин 20-24 млн. ЕД/</a:t>
            </a:r>
            <a:r>
              <a:rPr lang="ru-RU" dirty="0" err="1"/>
              <a:t>сут</a:t>
            </a:r>
            <a:r>
              <a:rPr lang="ru-RU" dirty="0"/>
              <a:t>. и цефалоспорины третьего поколения 2-3 недели (</a:t>
            </a:r>
            <a:r>
              <a:rPr lang="en-US" dirty="0"/>
              <a:t>II</a:t>
            </a:r>
            <a:r>
              <a:rPr lang="ru-RU" dirty="0"/>
              <a:t> стадия) и 3-4 недели (</a:t>
            </a:r>
            <a:r>
              <a:rPr lang="en-US" dirty="0"/>
              <a:t>III</a:t>
            </a:r>
            <a:r>
              <a:rPr lang="ru-RU" dirty="0"/>
              <a:t> стадия).</a:t>
            </a:r>
          </a:p>
          <a:p>
            <a:r>
              <a:rPr lang="ru-RU" dirty="0"/>
              <a:t>Во второй стадии прогноз хороший, а в третьей – у 80% больных остаются остаточные явления.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3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/>
              <a:t>- </a:t>
            </a:r>
            <a:r>
              <a:rPr lang="ru-RU" dirty="0" smtClean="0"/>
              <a:t>этиология, </a:t>
            </a:r>
            <a:r>
              <a:rPr lang="ru-RU" dirty="0"/>
              <a:t>патогенез и классификацию энцефалитов;</a:t>
            </a:r>
          </a:p>
          <a:p>
            <a:r>
              <a:rPr lang="ru-RU" dirty="0"/>
              <a:t>- </a:t>
            </a:r>
            <a:r>
              <a:rPr lang="ru-RU" dirty="0" smtClean="0"/>
              <a:t>этиология, </a:t>
            </a:r>
            <a:r>
              <a:rPr lang="ru-RU" dirty="0"/>
              <a:t>эпидемиологию, патогенез, диагностику и клинику клещевого энцефалита;</a:t>
            </a:r>
          </a:p>
          <a:p>
            <a:r>
              <a:rPr lang="ru-RU" dirty="0"/>
              <a:t>- лечение клещевого энцефалита, прогноз и методы профилактики;</a:t>
            </a:r>
          </a:p>
          <a:p>
            <a:r>
              <a:rPr lang="ru-RU" dirty="0"/>
              <a:t>- клещевой </a:t>
            </a:r>
            <a:r>
              <a:rPr lang="ru-RU" dirty="0" err="1"/>
              <a:t>боррелиоз</a:t>
            </a:r>
            <a:r>
              <a:rPr lang="ru-RU" dirty="0"/>
              <a:t> или болезнь Лайма: этиология, диагностика, клиника, лечение, прогноз, методы профилактики;</a:t>
            </a:r>
          </a:p>
          <a:p>
            <a:r>
              <a:rPr lang="ru-RU" dirty="0"/>
              <a:t>- эпидемический энцефалит </a:t>
            </a:r>
            <a:r>
              <a:rPr lang="ru-RU" dirty="0" err="1"/>
              <a:t>Экономо</a:t>
            </a:r>
            <a:r>
              <a:rPr lang="ru-RU" dirty="0"/>
              <a:t>: этиология, патогенез, клиника, диагностика, лечение, прогноз;</a:t>
            </a:r>
          </a:p>
          <a:p>
            <a:r>
              <a:rPr lang="ru-RU" dirty="0"/>
              <a:t>- поражение нервной системы при ВИЧ-инфекции;</a:t>
            </a:r>
          </a:p>
          <a:p>
            <a:r>
              <a:rPr lang="ru-RU" dirty="0"/>
              <a:t>- поражение нервной системы при СПИДе.</a:t>
            </a:r>
            <a:r>
              <a:rPr lang="ru-RU" b="1" dirty="0"/>
              <a:t> </a:t>
            </a:r>
            <a:endParaRPr lang="ru-RU" dirty="0"/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</a:t>
            </a:r>
            <a:r>
              <a:rPr lang="ru-RU" dirty="0" smtClean="0"/>
              <a:t>нфекционные </a:t>
            </a:r>
            <a:r>
              <a:rPr lang="ru-RU" dirty="0"/>
              <a:t>заболевания ЦНС – одна из частых форм неврологической патологии. Острые инфекционные заболевания с поражением оболочек мозга (менингит) или его вещества (энцефалит) вызываются, как бактериальными, так и вирусными агентами. Вне зависимости от этиологического фактора для менингитов характерен комплекс общих симптомов, объединяемых под термином «менингеальный синдром», а для энцефалитов характерно наличие очаговой неврологической симптоматики.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5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 территории России и Красноярского края наиболее распространены и изучены вирусные клещевые энцефалиты и иксодовые клещевые </a:t>
            </a:r>
            <a:r>
              <a:rPr lang="ru-RU" dirty="0" err="1"/>
              <a:t>боррелиозы</a:t>
            </a:r>
            <a:r>
              <a:rPr lang="ru-RU" dirty="0"/>
              <a:t>. Любое из этих заболеваний может привести к инвалидности и к летальному исходу. Большинство имеют сходные симптомы, однако должны лечиться разными препаратами. Дополнительный риск заражения инфекциями, переносимыми клещами, возникает вследствие персистенции патогенов в сельскохозяйственных и домашних животных и птицах, сохранения инфекционных агентов в молочных продуктах, при переливании крови и трансплантациях органов. При этом возникает ряд не только лечебно-профилактических вопросов, но и необходимость организационных мероприятий.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5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Клещевой энцефалит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Клещевой энцефалит</a:t>
            </a:r>
            <a:r>
              <a:rPr lang="ru-RU" dirty="0"/>
              <a:t>:</a:t>
            </a:r>
          </a:p>
          <a:p>
            <a:r>
              <a:rPr lang="ru-RU" dirty="0"/>
              <a:t>Возбудителем </a:t>
            </a:r>
            <a:r>
              <a:rPr lang="ru-RU" u="sng" dirty="0"/>
              <a:t>клещевого весенне-летнего энцефалита</a:t>
            </a:r>
            <a:r>
              <a:rPr lang="ru-RU" dirty="0"/>
              <a:t> является специфический фильтрующийся вирус, передающийся трансмиссивным или алиментарным путем. Инкубационный период заболевания составляет от 2-х до 35 дней. Заболевание начинается остро, с общего недомогания, озноба, повышения температуры тела, разлитой головной боли, ломящих болей в мышцах, иногда – с дискомфорта в животе, першения в горле. Больные могут быть заторможены, сонливы. Отмечается гиперемия лица с распространением на туловище, инъекция сосудов склер и конъюнктив, гиперемия оболочек верхних дыхательных путей. Высокая температура держится обычно 5-6 дней и снижается к 8-10 дню болезни. </a:t>
            </a:r>
          </a:p>
        </p:txBody>
      </p:sp>
    </p:spTree>
    <p:extLst>
      <p:ext uri="{BB962C8B-B14F-4D97-AF65-F5344CB8AC3E}">
        <p14:creationId xmlns:p14="http://schemas.microsoft.com/office/powerpoint/2010/main" val="26557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дальнейшем заболевание может развиваться в различных формах: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Лихорадочной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менингеальной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менингоэнцефалитической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полоэнцефалитической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полиомиелитической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полиоэнцефаломиелитической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Возможно </a:t>
            </a:r>
            <a:r>
              <a:rPr lang="ru-RU" dirty="0" err="1"/>
              <a:t>двухволновое</a:t>
            </a:r>
            <a:r>
              <a:rPr lang="ru-RU" dirty="0"/>
              <a:t> течение.</a:t>
            </a:r>
          </a:p>
          <a:p>
            <a:endParaRPr lang="ru-RU" dirty="0"/>
          </a:p>
          <a:p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7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Диагностика клещевого энцефалита состоит из двух этапов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</a:t>
            </a:r>
            <a:r>
              <a:rPr lang="ru-RU" dirty="0"/>
              <a:t>этап – клиническая диагностика, основанная на анамнезе заболевания, </a:t>
            </a:r>
            <a:r>
              <a:rPr lang="ru-RU" dirty="0" err="1"/>
              <a:t>эпиданамнезе</a:t>
            </a:r>
            <a:r>
              <a:rPr lang="ru-RU" dirty="0"/>
              <a:t>, и неврологическом статусе.</a:t>
            </a:r>
          </a:p>
          <a:p>
            <a:r>
              <a:rPr lang="ru-RU" dirty="0"/>
              <a:t>Второй этап – иммунологическая диагностика по результатам серологических реакций РСК, РТГА, которые дают положительные результаты через две недели. Достоверным считается четырехкратное и более нарастание титра антител. Наиболее оперативными методами диагностики являются ИФА, который дает ответ на 4-5 день и ПЦР – через 5-6 часов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6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ru-RU" dirty="0"/>
              <a:t>клещевого энцефалита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Этиотропное лечение клещевого энцефалита включает три группы препаратов. Первая группа – препараты серотерапии: специфический </a:t>
            </a:r>
            <a:r>
              <a:rPr lang="ru-RU" dirty="0" err="1"/>
              <a:t>противоэнцефалитический</a:t>
            </a:r>
            <a:r>
              <a:rPr lang="ru-RU" dirty="0"/>
              <a:t> иммуноглобулин и иммунная плазма, связывающие вирус клещевого энцефалита в кровяном русле. Для лечения используется иммуноглобулин с титром 1:80-1:160, который вводится ежедневно, однократно в дозе 0,1 мл/кг массы от 3 до 6 дней.</a:t>
            </a:r>
          </a:p>
          <a:p>
            <a:r>
              <a:rPr lang="ru-RU" dirty="0"/>
              <a:t>Вторая группа препаратов – ферменты (нуклеазы), направленные на разрушение вируса </a:t>
            </a:r>
            <a:r>
              <a:rPr lang="ru-RU" dirty="0" err="1"/>
              <a:t>внутриклеточно</a:t>
            </a:r>
            <a:r>
              <a:rPr lang="ru-RU" dirty="0"/>
              <a:t>. При клещевом энцефалите применяется РНК – 2,5-3,0 мг/кг в/м через 4 часа </a:t>
            </a:r>
          </a:p>
          <a:p>
            <a:r>
              <a:rPr lang="ru-RU" dirty="0"/>
              <a:t>Третья группа препаратов – интерфероны и индукторы интерферонов, повышающие уровень защиты клеток от внедрения вируса. Из индукторов интерферона широко применяется </a:t>
            </a:r>
            <a:r>
              <a:rPr lang="ru-RU" dirty="0" err="1"/>
              <a:t>йодантипирин</a:t>
            </a:r>
            <a:r>
              <a:rPr lang="ru-RU" dirty="0"/>
              <a:t> (таблетки по 100 мг) по схеме: 2 дня – по 9 таблеток в день, 2 дня – по 6 таблеток и 5 дней по 3 таблетки. На курс – 45 таблеток.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2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Профилактика заболеваемости клещевым энцефалитом предусматривает общественные мероприятия и меры индивидуальной защиты. Людям, покусанным клещами, после удаления клеща проводится серопрофилактика – введение </a:t>
            </a:r>
            <a:r>
              <a:rPr lang="ru-RU" dirty="0" err="1"/>
              <a:t>противоэнцефалитического</a:t>
            </a:r>
            <a:r>
              <a:rPr lang="ru-RU" dirty="0"/>
              <a:t> гомологичного (человеческого) иммуноглобулина с высоким титром 1:640-1260, однократно из расчета 0,1 мл/кг массы в течение 48 часов и 0,2 мл/кг массы ч 48 до 96 часов.</a:t>
            </a:r>
          </a:p>
          <a:p>
            <a:r>
              <a:rPr lang="ru-RU" dirty="0"/>
              <a:t>Клеща исследуют на вирус клещевого энцефалита.</a:t>
            </a:r>
          </a:p>
          <a:p>
            <a:r>
              <a:rPr lang="ru-RU" dirty="0"/>
              <a:t>Ведущую роль в профилактике играет вакцинация, которая проводится 3 раза в осенний период и однократно весной с последующей ежегодной ревакцинацией.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9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1105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«Инфекционные заболевания нервной системы. Энцефалиты: клещевой, б-нь Лайма, герпетический, эпидемический. »    лекция № 7 по дисциплине Спецпрактикум по восстановительному обучению с супервизией для студентов 5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Актуальность темы</vt:lpstr>
      <vt:lpstr>Актуальность темы</vt:lpstr>
      <vt:lpstr>Клещевой энцефалит:</vt:lpstr>
      <vt:lpstr>В дальнейшем заболевание может развиваться в различных формах: </vt:lpstr>
      <vt:lpstr>Диагностика клещевого энцефалита состоит из двух этапов.</vt:lpstr>
      <vt:lpstr>Лечение клещевого энцефалита</vt:lpstr>
      <vt:lpstr>Профилактика</vt:lpstr>
      <vt:lpstr>Боррелиоз или болезнь Лайма. </vt:lpstr>
      <vt:lpstr>Клиника</vt:lpstr>
      <vt:lpstr>Диагностика</vt:lpstr>
      <vt:lpstr>Лечение боррелиоза: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sacred</cp:lastModifiedBy>
  <cp:revision>15</cp:revision>
  <dcterms:created xsi:type="dcterms:W3CDTF">2014-01-12T11:31:58Z</dcterms:created>
  <dcterms:modified xsi:type="dcterms:W3CDTF">2014-01-19T13:09:19Z</dcterms:modified>
</cp:coreProperties>
</file>