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5" r:id="rId1"/>
  </p:sldMasterIdLst>
  <p:notesMasterIdLst>
    <p:notesMasterId r:id="rId25"/>
  </p:notesMasterIdLst>
  <p:handoutMasterIdLst>
    <p:handoutMasterId r:id="rId26"/>
  </p:handoutMasterIdLst>
  <p:sldIdLst>
    <p:sldId id="256" r:id="rId2"/>
    <p:sldId id="303" r:id="rId3"/>
    <p:sldId id="305" r:id="rId4"/>
    <p:sldId id="300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4" r:id="rId22"/>
    <p:sldId id="302" r:id="rId23"/>
    <p:sldId id="301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50894-7FFF-4ADD-BD27-64261064DA5A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C92F46-CDD0-4B48-B086-F71ECD4D7E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1086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96E84-767D-4B84-8A3C-E78BACAF6B5F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DE87E-1F34-450B-894C-0D1A0527D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6558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DE87E-1F34-450B-894C-0D1A0527D11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074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D1555-3FEB-4243-8893-8322D40F7AD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5698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4D3A-FFA7-4C08-9D9C-63A1919F7CD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7269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4D3A-FFA7-4C08-9D9C-63A1919F7CDB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1028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4D3A-FFA7-4C08-9D9C-63A1919F7CD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2348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4D3A-FFA7-4C08-9D9C-63A1919F7CDB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3480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4D3A-FFA7-4C08-9D9C-63A1919F7CD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8442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4D3A-FFA7-4C08-9D9C-63A1919F7CD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3315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4D3A-FFA7-4C08-9D9C-63A1919F7CD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3976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87999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33" y="629158"/>
            <a:ext cx="8009534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1579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4D3A-FFA7-4C08-9D9C-63A1919F7CD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404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48EE-2287-4F76-9A48-67EF52607DE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9907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4D3A-FFA7-4C08-9D9C-63A1919F7CD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9089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4D3A-FFA7-4C08-9D9C-63A1919F7CD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821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77A1-8A25-43ED-BF8D-26EECE09729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0779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2A5F7-65FC-47D6-A549-1DC8157F85D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1330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4D3A-FFA7-4C08-9D9C-63A1919F7CD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3988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260E7-1003-4787-8A4A-F90929C8241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521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1D74D3A-FFA7-4C08-9D9C-63A1919F7CD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5167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4" r:id="rId17"/>
    <p:sldLayoutId id="2147483775" r:id="rId1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916832"/>
            <a:ext cx="7524328" cy="198998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соотношение челюстей. 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центрального соотношения челюстей.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A300E5B5-3DB3-CB77-556B-317CE25EC20C}"/>
              </a:ext>
            </a:extLst>
          </p:cNvPr>
          <p:cNvSpPr>
            <a:spLocks noGrp="1"/>
          </p:cNvSpPr>
          <p:nvPr/>
        </p:nvSpPr>
        <p:spPr>
          <a:xfrm>
            <a:off x="1377064" y="4941168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 ординатор кафедры стоматологии ИПО по специальности «стоматология ортопедическая» Ахмедов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Эльнур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Кудрат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оглы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рецензент к.м.н.,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Лысенко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Ольга Владимировна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75F6F92B-1463-82C8-F133-391179E7FA6B}"/>
              </a:ext>
            </a:extLst>
          </p:cNvPr>
          <p:cNvSpPr txBox="1"/>
          <p:nvPr/>
        </p:nvSpPr>
        <p:spPr>
          <a:xfrm>
            <a:off x="1452704" y="6343814"/>
            <a:ext cx="61611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 2023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EAD52A-5BAE-E6B8-CFBE-35615BC0DC16}"/>
              </a:ext>
            </a:extLst>
          </p:cNvPr>
          <p:cNvSpPr txBox="1"/>
          <p:nvPr/>
        </p:nvSpPr>
        <p:spPr>
          <a:xfrm>
            <a:off x="437567" y="287737"/>
            <a:ext cx="81909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«Красноярский государственный медицинский университет имени профессора В.Ф. Войно-Ясенецкого» Министерства здравоохранения Российской Федерации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стоматологии ИПО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1430" y="1111085"/>
            <a:ext cx="3972538" cy="3500798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Восковые</a:t>
            </a:r>
            <a:r>
              <a:rPr spc="-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валики</a:t>
            </a:r>
            <a:r>
              <a:rPr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извлекают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из</a:t>
            </a:r>
            <a:endParaRPr dirty="0">
              <a:latin typeface="Trebuchet MS"/>
              <a:cs typeface="Trebuchet MS"/>
            </a:endParaRPr>
          </a:p>
          <a:p>
            <a:pPr marL="9525"/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полости</a:t>
            </a:r>
            <a:r>
              <a:rPr spc="-3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рта,</a:t>
            </a:r>
            <a:r>
              <a:rPr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охлаждают</a:t>
            </a:r>
            <a:r>
              <a:rPr dirty="0" smtClean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lang="ru-RU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разъединяют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, убирают излишки воска, </a:t>
            </a:r>
            <a:r>
              <a:rPr spc="-443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 err="1">
                <a:solidFill>
                  <a:srgbClr val="404040"/>
                </a:solidFill>
                <a:latin typeface="Trebuchet MS"/>
                <a:cs typeface="Trebuchet MS"/>
              </a:rPr>
              <a:t>складывают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по</a:t>
            </a:r>
            <a:r>
              <a:rPr lang="ru-RU" spc="-1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образовавшимся</a:t>
            </a:r>
            <a:r>
              <a:rPr lang="ru-RU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бороздкам</a:t>
            </a:r>
            <a:r>
              <a:rPr spc="-34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и</a:t>
            </a:r>
            <a:r>
              <a:rPr spc="-1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 err="1">
                <a:solidFill>
                  <a:srgbClr val="404040"/>
                </a:solidFill>
                <a:latin typeface="Trebuchet MS"/>
                <a:cs typeface="Trebuchet MS"/>
              </a:rPr>
              <a:t>выступам</a:t>
            </a:r>
            <a:r>
              <a:rPr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endParaRPr sz="2000" dirty="0">
              <a:latin typeface="Trebuchet MS"/>
              <a:cs typeface="Trebuchet MS"/>
            </a:endParaRPr>
          </a:p>
          <a:p>
            <a:pPr marL="9525" marR="456724">
              <a:spcBef>
                <a:spcPts val="1294"/>
              </a:spcBef>
            </a:pPr>
            <a:r>
              <a:rPr dirty="0" err="1">
                <a:solidFill>
                  <a:srgbClr val="404040"/>
                </a:solidFill>
                <a:latin typeface="Trebuchet MS"/>
                <a:cs typeface="Trebuchet MS"/>
              </a:rPr>
              <a:t>После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определения</a:t>
            </a:r>
            <a:r>
              <a:rPr lang="ru-RU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центральной</a:t>
            </a:r>
            <a:r>
              <a:rPr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окклюзии или центрального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соотношения</a:t>
            </a:r>
            <a:r>
              <a:rPr spc="-26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 err="1">
                <a:solidFill>
                  <a:srgbClr val="404040"/>
                </a:solidFill>
                <a:latin typeface="Trebuchet MS"/>
                <a:cs typeface="Trebuchet MS"/>
              </a:rPr>
              <a:t>скрепленные</a:t>
            </a:r>
            <a:r>
              <a:rPr spc="-1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между</a:t>
            </a:r>
            <a:r>
              <a:rPr lang="ru-RU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err="1" smtClean="0">
                <a:solidFill>
                  <a:srgbClr val="404040"/>
                </a:solidFill>
                <a:latin typeface="Trebuchet MS"/>
                <a:cs typeface="Trebuchet MS"/>
              </a:rPr>
              <a:t>собой</a:t>
            </a:r>
            <a:r>
              <a:rPr spc="-34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err="1">
                <a:solidFill>
                  <a:srgbClr val="404040"/>
                </a:solidFill>
                <a:latin typeface="Trebuchet MS"/>
                <a:cs typeface="Trebuchet MS"/>
              </a:rPr>
              <a:t>модели</a:t>
            </a:r>
            <a:r>
              <a:rPr spc="-3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необходимо</a:t>
            </a:r>
            <a:r>
              <a:rPr lang="ru-RU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загипсовать</a:t>
            </a:r>
            <a:r>
              <a:rPr lang="ru-RU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mtClean="0">
                <a:solidFill>
                  <a:srgbClr val="404040"/>
                </a:solidFill>
                <a:latin typeface="Trebuchet MS"/>
                <a:cs typeface="Trebuchet MS"/>
              </a:rPr>
              <a:t>в</a:t>
            </a:r>
            <a:r>
              <a:rPr spc="-11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артикулятор (окклюдатор).</a:t>
            </a:r>
            <a:endParaRPr dirty="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3968" y="1111084"/>
            <a:ext cx="4860032" cy="3769589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278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3568" y="1484784"/>
            <a:ext cx="6552728" cy="444416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Определение </a:t>
            </a:r>
            <a:r>
              <a:rPr sz="2400" spc="-4" dirty="0">
                <a:solidFill>
                  <a:srgbClr val="404040"/>
                </a:solidFill>
                <a:latin typeface="Trebuchet MS"/>
                <a:cs typeface="Trebuchet MS"/>
              </a:rPr>
              <a:t>центральной</a:t>
            </a:r>
            <a:r>
              <a:rPr sz="2400" spc="-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4" dirty="0">
                <a:solidFill>
                  <a:srgbClr val="404040"/>
                </a:solidFill>
                <a:latin typeface="Trebuchet MS"/>
                <a:cs typeface="Trebuchet MS"/>
              </a:rPr>
              <a:t>окклюзии</a:t>
            </a:r>
            <a:r>
              <a:rPr sz="2400" spc="-1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при</a:t>
            </a:r>
            <a:r>
              <a:rPr sz="2400" spc="-1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4" dirty="0">
                <a:solidFill>
                  <a:srgbClr val="404040"/>
                </a:solidFill>
                <a:latin typeface="Trebuchet MS"/>
                <a:cs typeface="Trebuchet MS"/>
              </a:rPr>
              <a:t>третьей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4" dirty="0">
                <a:solidFill>
                  <a:srgbClr val="404040"/>
                </a:solidFill>
                <a:latin typeface="Trebuchet MS"/>
                <a:cs typeface="Trebuchet MS"/>
              </a:rPr>
              <a:t>группе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4" dirty="0">
                <a:solidFill>
                  <a:srgbClr val="404040"/>
                </a:solidFill>
                <a:latin typeface="Trebuchet MS"/>
                <a:cs typeface="Trebuchet MS"/>
              </a:rPr>
              <a:t>сложности</a:t>
            </a:r>
            <a:endParaRPr sz="2400" dirty="0">
              <a:latin typeface="Trebuchet MS"/>
              <a:cs typeface="Trebuchet MS"/>
            </a:endParaRPr>
          </a:p>
          <a:p>
            <a:pPr marL="9525"/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проводится</a:t>
            </a:r>
            <a:r>
              <a:rPr sz="2400" spc="-3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в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4" dirty="0">
                <a:solidFill>
                  <a:srgbClr val="404040"/>
                </a:solidFill>
                <a:latin typeface="Trebuchet MS"/>
                <a:cs typeface="Trebuchet MS"/>
              </a:rPr>
              <a:t>присутствии</a:t>
            </a:r>
            <a:r>
              <a:rPr sz="2400" spc="-1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пациента</a:t>
            </a:r>
            <a:r>
              <a:rPr sz="2400" spc="-1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и</a:t>
            </a:r>
            <a:r>
              <a:rPr sz="2400" spc="-1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4" dirty="0">
                <a:solidFill>
                  <a:srgbClr val="404040"/>
                </a:solidFill>
                <a:latin typeface="Trebuchet MS"/>
                <a:cs typeface="Trebuchet MS"/>
              </a:rPr>
              <a:t>начинается</a:t>
            </a:r>
            <a:r>
              <a:rPr sz="2400" spc="-1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с</a:t>
            </a:r>
            <a:r>
              <a:rPr sz="2400" spc="-1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определения</a:t>
            </a:r>
            <a:endParaRPr sz="2400" dirty="0">
              <a:latin typeface="Trebuchet MS"/>
              <a:cs typeface="Trebuchet MS"/>
            </a:endParaRPr>
          </a:p>
          <a:p>
            <a:pPr marL="9525"/>
            <a:r>
              <a:rPr sz="2400" spc="-4" dirty="0">
                <a:solidFill>
                  <a:srgbClr val="404040"/>
                </a:solidFill>
                <a:latin typeface="Trebuchet MS"/>
                <a:cs typeface="Trebuchet MS"/>
              </a:rPr>
              <a:t>межальвеолярной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4" dirty="0">
                <a:solidFill>
                  <a:srgbClr val="404040"/>
                </a:solidFill>
                <a:latin typeface="Trebuchet MS"/>
                <a:cs typeface="Trebuchet MS"/>
              </a:rPr>
              <a:t>высоты.</a:t>
            </a:r>
            <a:r>
              <a:rPr sz="2400" spc="-1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Для</a:t>
            </a:r>
            <a:r>
              <a:rPr sz="2400" spc="-1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её</a:t>
            </a:r>
            <a:r>
              <a:rPr sz="2400" spc="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определения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4" dirty="0">
                <a:solidFill>
                  <a:srgbClr val="404040"/>
                </a:solidFill>
                <a:latin typeface="Trebuchet MS"/>
                <a:cs typeface="Trebuchet MS"/>
              </a:rPr>
              <a:t>существует</a:t>
            </a:r>
            <a:r>
              <a:rPr sz="2400" spc="-1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4</a:t>
            </a:r>
            <a:r>
              <a:rPr sz="2400" spc="-4" dirty="0">
                <a:solidFill>
                  <a:srgbClr val="404040"/>
                </a:solidFill>
                <a:latin typeface="Trebuchet MS"/>
                <a:cs typeface="Trebuchet MS"/>
              </a:rPr>
              <a:t> метода:</a:t>
            </a:r>
            <a:endParaRPr sz="2400" dirty="0">
              <a:latin typeface="Trebuchet MS"/>
              <a:cs typeface="Trebuchet MS"/>
            </a:endParaRPr>
          </a:p>
          <a:p>
            <a:pPr marL="213836" indent="-204788">
              <a:spcBef>
                <a:spcPts val="746"/>
              </a:spcBef>
              <a:buAutoNum type="arabicPeriod"/>
              <a:tabLst>
                <a:tab pos="214313" algn="l"/>
              </a:tabLst>
            </a:pPr>
            <a:r>
              <a:rPr sz="2400" spc="-4" dirty="0">
                <a:solidFill>
                  <a:srgbClr val="404040"/>
                </a:solidFill>
                <a:latin typeface="Trebuchet MS"/>
                <a:cs typeface="Trebuchet MS"/>
              </a:rPr>
              <a:t>Анатомический</a:t>
            </a:r>
            <a:r>
              <a:rPr sz="2400" spc="-4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4" dirty="0">
                <a:solidFill>
                  <a:srgbClr val="404040"/>
                </a:solidFill>
                <a:latin typeface="Trebuchet MS"/>
                <a:cs typeface="Trebuchet MS"/>
              </a:rPr>
              <a:t>метод</a:t>
            </a:r>
            <a:endParaRPr sz="2400" dirty="0">
              <a:latin typeface="Trebuchet MS"/>
              <a:cs typeface="Trebuchet MS"/>
            </a:endParaRPr>
          </a:p>
          <a:p>
            <a:pPr marL="213836" indent="-204788">
              <a:spcBef>
                <a:spcPts val="746"/>
              </a:spcBef>
              <a:buAutoNum type="arabicPeriod"/>
              <a:tabLst>
                <a:tab pos="214313" algn="l"/>
              </a:tabLst>
            </a:pPr>
            <a:r>
              <a:rPr sz="2400" spc="-4" dirty="0">
                <a:solidFill>
                  <a:srgbClr val="404040"/>
                </a:solidFill>
                <a:latin typeface="Trebuchet MS"/>
                <a:cs typeface="Trebuchet MS"/>
              </a:rPr>
              <a:t>Антропометрический</a:t>
            </a:r>
            <a:r>
              <a:rPr sz="24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4" dirty="0">
                <a:solidFill>
                  <a:srgbClr val="404040"/>
                </a:solidFill>
                <a:latin typeface="Trebuchet MS"/>
                <a:cs typeface="Trebuchet MS"/>
              </a:rPr>
              <a:t>метод</a:t>
            </a:r>
            <a:endParaRPr sz="2400" dirty="0">
              <a:latin typeface="Trebuchet MS"/>
              <a:cs typeface="Trebuchet MS"/>
            </a:endParaRPr>
          </a:p>
          <a:p>
            <a:pPr marL="213836" indent="-204788">
              <a:spcBef>
                <a:spcPts val="761"/>
              </a:spcBef>
              <a:buAutoNum type="arabicPeriod"/>
              <a:tabLst>
                <a:tab pos="214313" algn="l"/>
              </a:tabLst>
            </a:pPr>
            <a:r>
              <a:rPr sz="2400" spc="-4" dirty="0">
                <a:solidFill>
                  <a:srgbClr val="404040"/>
                </a:solidFill>
                <a:latin typeface="Trebuchet MS"/>
                <a:cs typeface="Trebuchet MS"/>
              </a:rPr>
              <a:t>Анатомо-функциональный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4" dirty="0">
                <a:solidFill>
                  <a:srgbClr val="404040"/>
                </a:solidFill>
                <a:latin typeface="Trebuchet MS"/>
                <a:cs typeface="Trebuchet MS"/>
              </a:rPr>
              <a:t>метод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4" dirty="0">
                <a:solidFill>
                  <a:srgbClr val="404040"/>
                </a:solidFill>
                <a:latin typeface="Trebuchet MS"/>
                <a:cs typeface="Trebuchet MS"/>
              </a:rPr>
              <a:t>(анатомо-физиологический)</a:t>
            </a:r>
            <a:endParaRPr sz="2400" dirty="0">
              <a:latin typeface="Trebuchet MS"/>
              <a:cs typeface="Trebuchet MS"/>
            </a:endParaRPr>
          </a:p>
          <a:p>
            <a:pPr marL="213836" indent="-204788">
              <a:spcBef>
                <a:spcPts val="746"/>
              </a:spcBef>
              <a:buAutoNum type="arabicPeriod"/>
              <a:tabLst>
                <a:tab pos="214313" algn="l"/>
              </a:tabLst>
            </a:pPr>
            <a:r>
              <a:rPr sz="2400" spc="-4" dirty="0">
                <a:solidFill>
                  <a:srgbClr val="404040"/>
                </a:solidFill>
                <a:latin typeface="Trebuchet MS"/>
                <a:cs typeface="Trebuchet MS"/>
              </a:rPr>
              <a:t>Функционально-физиологический</a:t>
            </a:r>
            <a:r>
              <a:rPr sz="24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4" dirty="0">
                <a:solidFill>
                  <a:srgbClr val="404040"/>
                </a:solidFill>
                <a:latin typeface="Trebuchet MS"/>
                <a:cs typeface="Trebuchet MS"/>
              </a:rPr>
              <a:t>метод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345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7232" y="667554"/>
            <a:ext cx="6205061" cy="563616"/>
          </a:xfrm>
          <a:prstGeom prst="rect">
            <a:avLst/>
          </a:prstGeom>
        </p:spPr>
        <p:txBody>
          <a:bodyPr vert="horz" wrap="square" lIns="0" tIns="9525" rIns="0" bIns="0" rtlCol="0" anchor="t">
            <a:spAutoFit/>
          </a:bodyPr>
          <a:lstStyle/>
          <a:p>
            <a:pPr marL="9525">
              <a:spcBef>
                <a:spcPts val="75"/>
              </a:spcBef>
            </a:pPr>
            <a:r>
              <a:rPr spc="-4" dirty="0"/>
              <a:t>Анатомический</a:t>
            </a:r>
            <a:r>
              <a:rPr spc="-26" dirty="0"/>
              <a:t> </a:t>
            </a:r>
            <a:r>
              <a:rPr spc="-4" dirty="0"/>
              <a:t>метод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7232" y="1772816"/>
            <a:ext cx="6205061" cy="185627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Был предложен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первым. Известно,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что в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норме три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части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лица относительно </a:t>
            </a:r>
            <a:r>
              <a:rPr sz="2000" spc="-39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равны между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собой.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Метод основан на улучшении внешнего вида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и </a:t>
            </a:r>
            <a:r>
              <a:rPr sz="2000" spc="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околочелюстных образований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при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выравнивании высоты нижней трети лица. </a:t>
            </a:r>
            <a:r>
              <a:rPr sz="2000" spc="-39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Метод</a:t>
            </a:r>
            <a:r>
              <a:rPr sz="20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неточен</a:t>
            </a:r>
            <a:r>
              <a:rPr sz="2000" spc="-1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и</a:t>
            </a:r>
            <a:r>
              <a:rPr sz="2000" spc="-1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неинформативен.</a:t>
            </a:r>
            <a:endParaRPr sz="2000" dirty="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7232" y="4077072"/>
            <a:ext cx="5976664" cy="2473432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4D3A-FFA7-4C08-9D9C-63A1919F7CDB}" type="slidenum">
              <a:rPr lang="ru-RU" altLang="ru-RU" smtClean="0"/>
              <a:pPr/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5162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7233" y="764704"/>
            <a:ext cx="6390081" cy="563616"/>
          </a:xfrm>
          <a:prstGeom prst="rect">
            <a:avLst/>
          </a:prstGeom>
        </p:spPr>
        <p:txBody>
          <a:bodyPr vert="horz" wrap="square" lIns="0" tIns="9525" rIns="0" bIns="0" rtlCol="0" anchor="t">
            <a:spAutoFit/>
          </a:bodyPr>
          <a:lstStyle/>
          <a:p>
            <a:pPr marL="9525">
              <a:spcBef>
                <a:spcPts val="75"/>
              </a:spcBef>
            </a:pPr>
            <a:r>
              <a:rPr spc="-4" dirty="0"/>
              <a:t>Антропометрический</a:t>
            </a:r>
            <a:r>
              <a:rPr spc="-26" dirty="0"/>
              <a:t> </a:t>
            </a:r>
            <a:r>
              <a:rPr spc="-4" dirty="0"/>
              <a:t>метод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7233" y="1772816"/>
            <a:ext cx="6242209" cy="348492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Основан на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данных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о</a:t>
            </a:r>
            <a:r>
              <a:rPr sz="2000" spc="-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пропорциях</a:t>
            </a:r>
            <a:r>
              <a:rPr sz="20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отдельных</a:t>
            </a:r>
            <a:r>
              <a:rPr sz="20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частей</a:t>
            </a:r>
            <a:r>
              <a:rPr sz="2000" spc="-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лица.</a:t>
            </a:r>
            <a:r>
              <a:rPr sz="2000" spc="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Цейзинг</a:t>
            </a:r>
            <a:r>
              <a:rPr sz="20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 err="1">
                <a:solidFill>
                  <a:srgbClr val="404040"/>
                </a:solidFill>
                <a:latin typeface="Trebuchet MS"/>
                <a:cs typeface="Trebuchet MS"/>
              </a:rPr>
              <a:t>нашёл</a:t>
            </a:r>
            <a:r>
              <a:rPr sz="2000" spc="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ряд</a:t>
            </a:r>
            <a:r>
              <a:rPr lang="ru-RU" sz="2000" dirty="0">
                <a:latin typeface="Trebuchet MS"/>
                <a:cs typeface="Trebuchet MS"/>
              </a:rPr>
              <a:t> </a:t>
            </a:r>
            <a:r>
              <a:rPr sz="2000" spc="-4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точек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2000" spc="-23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которые</a:t>
            </a:r>
            <a:r>
              <a:rPr sz="2000" spc="-1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делят</a:t>
            </a:r>
            <a:r>
              <a:rPr sz="2000" spc="-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тело</a:t>
            </a:r>
            <a:r>
              <a:rPr sz="2000" spc="-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человека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по</a:t>
            </a:r>
            <a:r>
              <a:rPr sz="2000" spc="-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принципу</a:t>
            </a:r>
            <a:r>
              <a:rPr sz="20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«золотого»</a:t>
            </a:r>
            <a:r>
              <a:rPr sz="2000" spc="-23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сечения.</a:t>
            </a:r>
            <a:r>
              <a:rPr sz="2000" spc="-1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При</a:t>
            </a:r>
            <a:r>
              <a:rPr lang="ru-RU" sz="200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помощи</a:t>
            </a:r>
            <a:r>
              <a:rPr sz="2000" spc="-19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циркуля</a:t>
            </a:r>
            <a:r>
              <a:rPr sz="2000" spc="-23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Герингера можно</a:t>
            </a:r>
            <a:r>
              <a:rPr sz="20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определить</a:t>
            </a:r>
            <a:r>
              <a:rPr sz="2000" spc="-1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точку</a:t>
            </a:r>
            <a:r>
              <a:rPr sz="20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золотого</a:t>
            </a:r>
            <a:r>
              <a:rPr sz="20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сечения.</a:t>
            </a:r>
            <a:endParaRPr sz="2000" dirty="0">
              <a:latin typeface="Trebuchet MS"/>
              <a:cs typeface="Trebuchet MS"/>
            </a:endParaRPr>
          </a:p>
          <a:p>
            <a:pPr marL="9525" marR="110966">
              <a:spcBef>
                <a:spcPts val="746"/>
              </a:spcBef>
            </a:pP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Прибор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состоит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из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двух циркулей.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Они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соединены так,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что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ножки большого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циркуля оказались разделенными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в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крайнем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и средних отношениях.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Только </a:t>
            </a:r>
            <a:r>
              <a:rPr sz="2000" spc="-39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на одной ножке </a:t>
            </a:r>
            <a:r>
              <a:rPr sz="2000" dirty="0" err="1">
                <a:solidFill>
                  <a:srgbClr val="404040"/>
                </a:solidFill>
                <a:latin typeface="Trebuchet MS"/>
                <a:cs typeface="Trebuchet MS"/>
              </a:rPr>
              <a:t>больший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отрезок</a:t>
            </a:r>
            <a:r>
              <a:rPr lang="ru-RU" sz="2000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расположен</a:t>
            </a:r>
            <a:r>
              <a:rPr sz="2000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ближе к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шарниру,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а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второй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дальше</a:t>
            </a:r>
            <a:r>
              <a:rPr sz="2000" spc="-1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от</a:t>
            </a:r>
            <a:r>
              <a:rPr sz="2000" spc="-1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него.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4D3A-FFA7-4C08-9D9C-63A1919F7CDB}" type="slidenum">
              <a:rPr lang="ru-RU" altLang="ru-RU" smtClean="0"/>
              <a:pPr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9758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7544" y="908720"/>
            <a:ext cx="6192679" cy="277960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Больного, имеющего передние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зубы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просят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широко раскрыть рот,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накладывают на кончик носа крайнюю ножку циркуля,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а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на подбородочный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бугорок –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вторую, то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полученное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таким образом расстояние будет разделено </a:t>
            </a:r>
            <a:r>
              <a:rPr sz="2000" spc="-39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средней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ножкой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в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крайнем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и среднем отношениях. Большая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величина будет </a:t>
            </a:r>
            <a:r>
              <a:rPr sz="2000" spc="-39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соответствовать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расстоянию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между указанными точками, но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уже при </a:t>
            </a:r>
            <a:r>
              <a:rPr sz="2000" spc="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сомкнутых</a:t>
            </a:r>
            <a:r>
              <a:rPr sz="2000" spc="-1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зубах</a:t>
            </a:r>
            <a:r>
              <a:rPr sz="20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или</a:t>
            </a:r>
            <a:r>
              <a:rPr sz="2000" spc="-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прикусных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валиках.</a:t>
            </a:r>
            <a:endParaRPr sz="2000" dirty="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544" y="3864484"/>
            <a:ext cx="7958709" cy="299351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135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9552" y="1797472"/>
            <a:ext cx="4464496" cy="259494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2400" spc="-4" dirty="0">
                <a:solidFill>
                  <a:srgbClr val="404040"/>
                </a:solidFill>
                <a:latin typeface="Trebuchet MS"/>
                <a:cs typeface="Trebuchet MS"/>
              </a:rPr>
              <a:t>Антропометрический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способ </a:t>
            </a:r>
            <a:r>
              <a:rPr sz="2400" spc="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по </a:t>
            </a:r>
            <a:r>
              <a:rPr sz="2400" spc="-4" dirty="0">
                <a:solidFill>
                  <a:srgbClr val="404040"/>
                </a:solidFill>
                <a:latin typeface="Trebuchet MS"/>
                <a:cs typeface="Trebuchet MS"/>
              </a:rPr>
              <a:t>Водсворду-Уайту основан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4" dirty="0">
                <a:solidFill>
                  <a:srgbClr val="404040"/>
                </a:solidFill>
                <a:latin typeface="Trebuchet MS"/>
                <a:cs typeface="Trebuchet MS"/>
              </a:rPr>
              <a:t>на равенстве расстояний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от </a:t>
            </a:r>
            <a:r>
              <a:rPr sz="2400" spc="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4" dirty="0">
                <a:solidFill>
                  <a:srgbClr val="404040"/>
                </a:solidFill>
                <a:latin typeface="Trebuchet MS"/>
                <a:cs typeface="Trebuchet MS"/>
              </a:rPr>
              <a:t>середины зрачков до линии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4" dirty="0">
                <a:solidFill>
                  <a:srgbClr val="404040"/>
                </a:solidFill>
                <a:latin typeface="Trebuchet MS"/>
                <a:cs typeface="Trebuchet MS"/>
              </a:rPr>
              <a:t>смыкания</a:t>
            </a:r>
            <a:r>
              <a:rPr sz="2400" spc="-23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4" dirty="0">
                <a:solidFill>
                  <a:srgbClr val="404040"/>
                </a:solidFill>
                <a:latin typeface="Trebuchet MS"/>
                <a:cs typeface="Trebuchet MS"/>
              </a:rPr>
              <a:t>губ</a:t>
            </a:r>
            <a:r>
              <a:rPr sz="2400" spc="-1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и</a:t>
            </a:r>
            <a:r>
              <a:rPr sz="2400" spc="-23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от</a:t>
            </a:r>
            <a:r>
              <a:rPr sz="2400" spc="-23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4" dirty="0">
                <a:solidFill>
                  <a:srgbClr val="404040"/>
                </a:solidFill>
                <a:latin typeface="Trebuchet MS"/>
                <a:cs typeface="Trebuchet MS"/>
              </a:rPr>
              <a:t>основания </a:t>
            </a:r>
            <a:r>
              <a:rPr sz="2400" spc="-39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4" dirty="0">
                <a:solidFill>
                  <a:srgbClr val="404040"/>
                </a:solidFill>
                <a:latin typeface="Trebuchet MS"/>
                <a:cs typeface="Trebuchet MS"/>
              </a:rPr>
              <a:t>перегородки носа до нижней </a:t>
            </a:r>
            <a:r>
              <a:rPr sz="2400" spc="-39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части</a:t>
            </a:r>
            <a:r>
              <a:rPr sz="2400" spc="-26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4" dirty="0">
                <a:solidFill>
                  <a:srgbClr val="404040"/>
                </a:solidFill>
                <a:latin typeface="Trebuchet MS"/>
                <a:cs typeface="Trebuchet MS"/>
              </a:rPr>
              <a:t>подбородка.</a:t>
            </a:r>
            <a:endParaRPr sz="2400" dirty="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36096" y="1797472"/>
            <a:ext cx="3384376" cy="4484034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476672"/>
            <a:ext cx="6347713" cy="1320800"/>
          </a:xfrm>
        </p:spPr>
        <p:txBody>
          <a:bodyPr/>
          <a:lstStyle/>
          <a:p>
            <a:r>
              <a:rPr lang="ru-RU" spc="-4" dirty="0">
                <a:cs typeface="Trebuchet MS"/>
              </a:rPr>
              <a:t>Антропометрический </a:t>
            </a:r>
            <a:r>
              <a:rPr lang="ru-RU" dirty="0">
                <a:cs typeface="Trebuchet MS"/>
              </a:rPr>
              <a:t>способ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631238" y="6042025"/>
            <a:ext cx="512762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299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745231"/>
            <a:ext cx="9144000" cy="2134076"/>
            <a:chOff x="0" y="4012691"/>
            <a:chExt cx="12192000" cy="28454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108446"/>
              <a:ext cx="4163567" cy="17495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63567" y="5015482"/>
              <a:ext cx="4323588" cy="18425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87156" y="4949950"/>
              <a:ext cx="3704844" cy="190804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67233" y="451650"/>
            <a:ext cx="6390081" cy="1117614"/>
          </a:xfrm>
          <a:prstGeom prst="rect">
            <a:avLst/>
          </a:prstGeom>
        </p:spPr>
        <p:txBody>
          <a:bodyPr vert="horz" wrap="square" lIns="0" tIns="9525" rIns="0" bIns="0" rtlCol="0" anchor="t">
            <a:spAutoFit/>
          </a:bodyPr>
          <a:lstStyle/>
          <a:p>
            <a:pPr marL="9525">
              <a:spcBef>
                <a:spcPts val="75"/>
              </a:spcBef>
            </a:pPr>
            <a:r>
              <a:rPr spc="-4" dirty="0"/>
              <a:t>Анатомо-функциональный</a:t>
            </a:r>
            <a:r>
              <a:rPr spc="8" dirty="0"/>
              <a:t> </a:t>
            </a:r>
            <a:r>
              <a:rPr spc="-4" dirty="0"/>
              <a:t>метод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67232" y="1773746"/>
            <a:ext cx="6957095" cy="34567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  <a:tabLst>
                <a:tab pos="3701415" algn="l"/>
              </a:tabLst>
            </a:pP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В</a:t>
            </a:r>
            <a:r>
              <a:rPr sz="1600" spc="1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4" dirty="0">
                <a:solidFill>
                  <a:srgbClr val="404040"/>
                </a:solidFill>
                <a:latin typeface="Trebuchet MS"/>
                <a:cs typeface="Trebuchet MS"/>
              </a:rPr>
              <a:t>покое</a:t>
            </a:r>
            <a:r>
              <a:rPr sz="1600" spc="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4" dirty="0">
                <a:solidFill>
                  <a:srgbClr val="404040"/>
                </a:solidFill>
                <a:latin typeface="Trebuchet MS"/>
                <a:cs typeface="Trebuchet MS"/>
              </a:rPr>
              <a:t>нижняя</a:t>
            </a:r>
            <a:r>
              <a:rPr sz="1600" spc="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челюсть</a:t>
            </a:r>
            <a:r>
              <a:rPr sz="1600" spc="1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4" dirty="0">
                <a:solidFill>
                  <a:srgbClr val="404040"/>
                </a:solidFill>
                <a:latin typeface="Trebuchet MS"/>
                <a:cs typeface="Trebuchet MS"/>
              </a:rPr>
              <a:t>слегка</a:t>
            </a:r>
            <a:r>
              <a:rPr sz="1600" spc="23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опущена</a:t>
            </a:r>
            <a:r>
              <a:rPr sz="1600" spc="1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при</a:t>
            </a:r>
            <a:r>
              <a:rPr sz="1600" spc="1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4" dirty="0">
                <a:solidFill>
                  <a:srgbClr val="404040"/>
                </a:solidFill>
                <a:latin typeface="Trebuchet MS"/>
                <a:cs typeface="Trebuchet MS"/>
              </a:rPr>
              <a:t>сомкнутых</a:t>
            </a:r>
            <a:r>
              <a:rPr sz="1600" spc="1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4" dirty="0">
                <a:solidFill>
                  <a:srgbClr val="404040"/>
                </a:solidFill>
                <a:latin typeface="Trebuchet MS"/>
                <a:cs typeface="Trebuchet MS"/>
              </a:rPr>
              <a:t>губах,</a:t>
            </a:r>
            <a:r>
              <a:rPr sz="1600" spc="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4" dirty="0">
                <a:solidFill>
                  <a:srgbClr val="404040"/>
                </a:solidFill>
                <a:latin typeface="Trebuchet MS"/>
                <a:cs typeface="Trebuchet MS"/>
              </a:rPr>
              <a:t>между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4" dirty="0">
                <a:solidFill>
                  <a:srgbClr val="404040"/>
                </a:solidFill>
                <a:latin typeface="Trebuchet MS"/>
                <a:cs typeface="Trebuchet MS"/>
              </a:rPr>
              <a:t>зубными рядами</a:t>
            </a:r>
            <a:r>
              <a:rPr sz="1600" spc="-23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появляется</a:t>
            </a:r>
            <a:r>
              <a:rPr sz="1600" spc="-1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4" dirty="0">
                <a:solidFill>
                  <a:srgbClr val="404040"/>
                </a:solidFill>
                <a:latin typeface="Trebuchet MS"/>
                <a:cs typeface="Trebuchet MS"/>
              </a:rPr>
              <a:t>просвет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 2-3</a:t>
            </a:r>
            <a:r>
              <a:rPr sz="1600" spc="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4" dirty="0">
                <a:solidFill>
                  <a:srgbClr val="404040"/>
                </a:solidFill>
                <a:latin typeface="Trebuchet MS"/>
                <a:cs typeface="Trebuchet MS"/>
              </a:rPr>
              <a:t>мм.	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В процессе беседы с пациентом </a:t>
            </a:r>
            <a:r>
              <a:rPr sz="1600" spc="-39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4" dirty="0">
                <a:solidFill>
                  <a:srgbClr val="404040"/>
                </a:solidFill>
                <a:latin typeface="Trebuchet MS"/>
                <a:cs typeface="Trebuchet MS"/>
              </a:rPr>
              <a:t>наносят точки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в </a:t>
            </a:r>
            <a:r>
              <a:rPr sz="1600" spc="-4" dirty="0">
                <a:solidFill>
                  <a:srgbClr val="404040"/>
                </a:solidFill>
                <a:latin typeface="Trebuchet MS"/>
                <a:cs typeface="Trebuchet MS"/>
              </a:rPr>
              <a:t>области основания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носа и </a:t>
            </a:r>
            <a:r>
              <a:rPr sz="1600" spc="-4" dirty="0">
                <a:solidFill>
                  <a:srgbClr val="404040"/>
                </a:solidFill>
                <a:latin typeface="Trebuchet MS"/>
                <a:cs typeface="Trebuchet MS"/>
              </a:rPr>
              <a:t>выступающей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части </a:t>
            </a:r>
            <a:r>
              <a:rPr sz="1600" spc="-4" dirty="0">
                <a:solidFill>
                  <a:srgbClr val="404040"/>
                </a:solidFill>
                <a:latin typeface="Trebuchet MS"/>
                <a:cs typeface="Trebuchet MS"/>
              </a:rPr>
              <a:t>подбородка.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По </a:t>
            </a:r>
            <a:r>
              <a:rPr sz="1600" spc="-39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4" dirty="0">
                <a:solidFill>
                  <a:srgbClr val="404040"/>
                </a:solidFill>
                <a:latin typeface="Trebuchet MS"/>
                <a:cs typeface="Trebuchet MS"/>
              </a:rPr>
              <a:t>окончании</a:t>
            </a:r>
            <a:r>
              <a:rPr sz="1600" spc="-26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4" dirty="0">
                <a:solidFill>
                  <a:srgbClr val="404040"/>
                </a:solidFill>
                <a:latin typeface="Trebuchet MS"/>
                <a:cs typeface="Trebuchet MS"/>
              </a:rPr>
              <a:t>разговора,</a:t>
            </a:r>
            <a:r>
              <a:rPr sz="16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4" dirty="0">
                <a:solidFill>
                  <a:srgbClr val="404040"/>
                </a:solidFill>
                <a:latin typeface="Trebuchet MS"/>
                <a:cs typeface="Trebuchet MS"/>
              </a:rPr>
              <a:t>когда</a:t>
            </a:r>
            <a:r>
              <a:rPr sz="1600" spc="-1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4" dirty="0">
                <a:solidFill>
                  <a:srgbClr val="404040"/>
                </a:solidFill>
                <a:latin typeface="Trebuchet MS"/>
                <a:cs typeface="Trebuchet MS"/>
              </a:rPr>
              <a:t>нижняя</a:t>
            </a:r>
            <a:r>
              <a:rPr sz="1600" spc="-1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челюсть</a:t>
            </a:r>
            <a:r>
              <a:rPr sz="1600" spc="-1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4" dirty="0">
                <a:solidFill>
                  <a:srgbClr val="404040"/>
                </a:solidFill>
                <a:latin typeface="Trebuchet MS"/>
                <a:cs typeface="Trebuchet MS"/>
              </a:rPr>
              <a:t>находится</a:t>
            </a:r>
            <a:r>
              <a:rPr sz="1600" spc="-1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в</a:t>
            </a:r>
            <a:r>
              <a:rPr sz="16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состоянии</a:t>
            </a:r>
            <a:r>
              <a:rPr lang="ru-RU" sz="160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4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физиологического</a:t>
            </a:r>
            <a:r>
              <a:rPr sz="1600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4" dirty="0">
                <a:solidFill>
                  <a:srgbClr val="404040"/>
                </a:solidFill>
                <a:latin typeface="Trebuchet MS"/>
                <a:cs typeface="Trebuchet MS"/>
              </a:rPr>
              <a:t>покоя,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измеряют </a:t>
            </a:r>
            <a:r>
              <a:rPr sz="1600" spc="-4" dirty="0">
                <a:solidFill>
                  <a:srgbClr val="404040"/>
                </a:solidFill>
                <a:latin typeface="Trebuchet MS"/>
                <a:cs typeface="Trebuchet MS"/>
              </a:rPr>
              <a:t>расстояние между нанесенными точками. </a:t>
            </a:r>
            <a:r>
              <a:rPr sz="1600" spc="-39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Затем </a:t>
            </a:r>
            <a:r>
              <a:rPr sz="1600" spc="-4" dirty="0">
                <a:solidFill>
                  <a:srgbClr val="404040"/>
                </a:solidFill>
                <a:latin typeface="Trebuchet MS"/>
                <a:cs typeface="Trebuchet MS"/>
              </a:rPr>
              <a:t>вводят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в рот </a:t>
            </a:r>
            <a:r>
              <a:rPr sz="1600" spc="-4" dirty="0">
                <a:solidFill>
                  <a:srgbClr val="404040"/>
                </a:solidFill>
                <a:latin typeface="Trebuchet MS"/>
                <a:cs typeface="Trebuchet MS"/>
              </a:rPr>
              <a:t>восковые базисы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с </a:t>
            </a:r>
            <a:r>
              <a:rPr sz="1600" spc="-4" dirty="0">
                <a:solidFill>
                  <a:srgbClr val="404040"/>
                </a:solidFill>
                <a:latin typeface="Trebuchet MS"/>
                <a:cs typeface="Trebuchet MS"/>
              </a:rPr>
              <a:t>прикусными валиками,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пациент </a:t>
            </a:r>
            <a:r>
              <a:rPr sz="1600" spc="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4" dirty="0">
                <a:solidFill>
                  <a:srgbClr val="404040"/>
                </a:solidFill>
                <a:latin typeface="Trebuchet MS"/>
                <a:cs typeface="Trebuchet MS"/>
              </a:rPr>
              <a:t>смыкает рот,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чаще </a:t>
            </a:r>
            <a:r>
              <a:rPr sz="1600" spc="-4" dirty="0">
                <a:solidFill>
                  <a:srgbClr val="404040"/>
                </a:solidFill>
                <a:latin typeface="Trebuchet MS"/>
                <a:cs typeface="Trebuchet MS"/>
              </a:rPr>
              <a:t>всего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в </a:t>
            </a:r>
            <a:r>
              <a:rPr sz="1600" spc="-4" dirty="0">
                <a:solidFill>
                  <a:srgbClr val="404040"/>
                </a:solidFill>
                <a:latin typeface="Trebuchet MS"/>
                <a:cs typeface="Trebuchet MS"/>
              </a:rPr>
              <a:t>центральной окклюзии,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и </a:t>
            </a:r>
            <a:r>
              <a:rPr sz="1600" spc="-4" dirty="0">
                <a:solidFill>
                  <a:srgbClr val="404040"/>
                </a:solidFill>
                <a:latin typeface="Trebuchet MS"/>
                <a:cs typeface="Trebuchet MS"/>
              </a:rPr>
              <a:t>снова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измеряется </a:t>
            </a:r>
            <a:r>
              <a:rPr sz="1600" spc="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расстояние </a:t>
            </a:r>
            <a:r>
              <a:rPr sz="1600" spc="-4" dirty="0">
                <a:solidFill>
                  <a:srgbClr val="404040"/>
                </a:solidFill>
                <a:latin typeface="Trebuchet MS"/>
                <a:cs typeface="Trebuchet MS"/>
              </a:rPr>
              <a:t>между двумя точками.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Оно </a:t>
            </a:r>
            <a:r>
              <a:rPr sz="1600" spc="-4" dirty="0">
                <a:solidFill>
                  <a:srgbClr val="404040"/>
                </a:solidFill>
                <a:latin typeface="Trebuchet MS"/>
                <a:cs typeface="Trebuchet MS"/>
              </a:rPr>
              <a:t>должно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быть </a:t>
            </a:r>
            <a:r>
              <a:rPr sz="1600" spc="-4" dirty="0">
                <a:solidFill>
                  <a:srgbClr val="404040"/>
                </a:solidFill>
                <a:latin typeface="Trebuchet MS"/>
                <a:cs typeface="Trebuchet MS"/>
              </a:rPr>
              <a:t>меньше высоты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покоя </a:t>
            </a:r>
            <a:r>
              <a:rPr sz="1600" spc="-4" dirty="0">
                <a:solidFill>
                  <a:srgbClr val="404040"/>
                </a:solidFill>
                <a:latin typeface="Trebuchet MS"/>
                <a:cs typeface="Trebuchet MS"/>
              </a:rPr>
              <a:t>на </a:t>
            </a:r>
            <a:r>
              <a:rPr sz="1600" spc="-39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4" dirty="0">
                <a:solidFill>
                  <a:srgbClr val="404040"/>
                </a:solidFill>
                <a:latin typeface="Trebuchet MS"/>
                <a:cs typeface="Trebuchet MS"/>
              </a:rPr>
              <a:t>2-4 мм. Если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при </a:t>
            </a:r>
            <a:r>
              <a:rPr sz="1600" spc="-4" dirty="0">
                <a:solidFill>
                  <a:srgbClr val="404040"/>
                </a:solidFill>
                <a:latin typeface="Trebuchet MS"/>
                <a:cs typeface="Trebuchet MS"/>
              </a:rPr>
              <a:t>смыкании расстояние больше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или </a:t>
            </a:r>
            <a:r>
              <a:rPr sz="1600" spc="-4" dirty="0">
                <a:solidFill>
                  <a:srgbClr val="404040"/>
                </a:solidFill>
                <a:latin typeface="Trebuchet MS"/>
                <a:cs typeface="Trebuchet MS"/>
              </a:rPr>
              <a:t>равно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состоянию в </a:t>
            </a:r>
            <a:r>
              <a:rPr sz="1600" spc="-4" dirty="0">
                <a:solidFill>
                  <a:srgbClr val="404040"/>
                </a:solidFill>
                <a:latin typeface="Trebuchet MS"/>
                <a:cs typeface="Trebuchet MS"/>
              </a:rPr>
              <a:t>покое, </a:t>
            </a:r>
            <a:r>
              <a:rPr sz="1600" spc="-39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4" dirty="0">
                <a:solidFill>
                  <a:srgbClr val="404040"/>
                </a:solidFill>
                <a:latin typeface="Trebuchet MS"/>
                <a:cs typeface="Trebuchet MS"/>
              </a:rPr>
              <a:t>то высота нижнего отдела лица повышена,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следует </a:t>
            </a:r>
            <a:r>
              <a:rPr sz="1600" spc="-4" dirty="0">
                <a:solidFill>
                  <a:srgbClr val="404040"/>
                </a:solidFill>
                <a:latin typeface="Trebuchet MS"/>
                <a:cs typeface="Trebuchet MS"/>
              </a:rPr>
              <a:t>снять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излишек </a:t>
            </a:r>
            <a:r>
              <a:rPr sz="1600" spc="-4" dirty="0">
                <a:solidFill>
                  <a:srgbClr val="404040"/>
                </a:solidFill>
                <a:latin typeface="Trebuchet MS"/>
                <a:cs typeface="Trebuchet MS"/>
              </a:rPr>
              <a:t>воска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с </a:t>
            </a:r>
            <a:r>
              <a:rPr sz="1600" spc="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4" dirty="0">
                <a:solidFill>
                  <a:srgbClr val="404040"/>
                </a:solidFill>
                <a:latin typeface="Trebuchet MS"/>
                <a:cs typeface="Trebuchet MS"/>
              </a:rPr>
              <a:t>нижнего валика. Если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же при </a:t>
            </a:r>
            <a:r>
              <a:rPr sz="1600" spc="-4" dirty="0">
                <a:solidFill>
                  <a:srgbClr val="404040"/>
                </a:solidFill>
                <a:latin typeface="Trebuchet MS"/>
                <a:cs typeface="Trebuchet MS"/>
              </a:rPr>
              <a:t>смыкании получили расстояние меньше </a:t>
            </a:r>
            <a:r>
              <a:rPr sz="1600" spc="4" dirty="0">
                <a:solidFill>
                  <a:srgbClr val="404040"/>
                </a:solidFill>
                <a:latin typeface="Trebuchet MS"/>
                <a:cs typeface="Trebuchet MS"/>
              </a:rPr>
              <a:t>2-4 </a:t>
            </a:r>
            <a:r>
              <a:rPr sz="1600" spc="-4" dirty="0">
                <a:solidFill>
                  <a:srgbClr val="404040"/>
                </a:solidFill>
                <a:latin typeface="Trebuchet MS"/>
                <a:cs typeface="Trebuchet MS"/>
              </a:rPr>
              <a:t>мм, </a:t>
            </a:r>
            <a:r>
              <a:rPr sz="1600" spc="-39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4" dirty="0">
                <a:solidFill>
                  <a:srgbClr val="404040"/>
                </a:solidFill>
                <a:latin typeface="Trebuchet MS"/>
                <a:cs typeface="Trebuchet MS"/>
              </a:rPr>
              <a:t>то высота нижнего отдела лица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снижена и </a:t>
            </a:r>
            <a:r>
              <a:rPr sz="1600" spc="-4" dirty="0">
                <a:solidFill>
                  <a:srgbClr val="404040"/>
                </a:solidFill>
                <a:latin typeface="Trebuchet MS"/>
                <a:cs typeface="Trebuchet MS"/>
              </a:rPr>
              <a:t>следует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добавить </a:t>
            </a:r>
            <a:r>
              <a:rPr sz="1600" spc="-4" dirty="0">
                <a:solidFill>
                  <a:srgbClr val="404040"/>
                </a:solidFill>
                <a:latin typeface="Trebuchet MS"/>
                <a:cs typeface="Trebuchet MS"/>
              </a:rPr>
              <a:t>слой воска на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4" dirty="0">
                <a:solidFill>
                  <a:srgbClr val="404040"/>
                </a:solidFill>
                <a:latin typeface="Trebuchet MS"/>
                <a:cs typeface="Trebuchet MS"/>
              </a:rPr>
              <a:t>валик.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4D3A-FFA7-4C08-9D9C-63A1919F7CDB}" type="slidenum">
              <a:rPr lang="ru-RU" altLang="ru-RU" smtClean="0"/>
              <a:pPr/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3048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536" y="404664"/>
            <a:ext cx="8136904" cy="1117614"/>
          </a:xfrm>
          <a:prstGeom prst="rect">
            <a:avLst/>
          </a:prstGeom>
        </p:spPr>
        <p:txBody>
          <a:bodyPr vert="horz" wrap="square" lIns="0" tIns="9525" rIns="0" bIns="0" rtlCol="0" anchor="t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dirty="0"/>
              <a:t>Функциональ</a:t>
            </a:r>
            <a:r>
              <a:rPr spc="4" dirty="0"/>
              <a:t>н</a:t>
            </a:r>
            <a:r>
              <a:rPr spc="-4" dirty="0"/>
              <a:t>о-</a:t>
            </a:r>
            <a:r>
              <a:rPr dirty="0"/>
              <a:t>физиологическ</a:t>
            </a:r>
            <a:r>
              <a:rPr spc="4" dirty="0"/>
              <a:t>и</a:t>
            </a:r>
            <a:r>
              <a:rPr dirty="0"/>
              <a:t>й  </a:t>
            </a:r>
            <a:r>
              <a:rPr spc="-4" dirty="0"/>
              <a:t>метод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44618" y="2643941"/>
            <a:ext cx="4199382" cy="25603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2618" y="1543755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800"/>
              </a:spcBef>
            </a:pPr>
            <a:r>
              <a:rPr lang="ru-RU" dirty="0">
                <a:solidFill>
                  <a:srgbClr val="404040"/>
                </a:solidFill>
                <a:cs typeface="Trebuchet MS"/>
              </a:rPr>
              <a:t>Метод</a:t>
            </a:r>
            <a:r>
              <a:rPr lang="ru-RU" spc="-15" dirty="0">
                <a:solidFill>
                  <a:srgbClr val="404040"/>
                </a:solidFill>
                <a:cs typeface="Trebuchet MS"/>
              </a:rPr>
              <a:t> </a:t>
            </a:r>
            <a:r>
              <a:rPr lang="ru-RU" dirty="0">
                <a:solidFill>
                  <a:srgbClr val="404040"/>
                </a:solidFill>
                <a:cs typeface="Trebuchet MS"/>
              </a:rPr>
              <a:t>более</a:t>
            </a:r>
            <a:r>
              <a:rPr lang="ru-RU" spc="-15" dirty="0">
                <a:solidFill>
                  <a:srgbClr val="404040"/>
                </a:solidFill>
                <a:cs typeface="Trebuchet MS"/>
              </a:rPr>
              <a:t> </a:t>
            </a:r>
            <a:r>
              <a:rPr lang="ru-RU" spc="-4" dirty="0">
                <a:solidFill>
                  <a:srgbClr val="404040"/>
                </a:solidFill>
                <a:cs typeface="Trebuchet MS"/>
              </a:rPr>
              <a:t>точен </a:t>
            </a:r>
            <a:r>
              <a:rPr lang="ru-RU" dirty="0">
                <a:solidFill>
                  <a:srgbClr val="404040"/>
                </a:solidFill>
                <a:cs typeface="Trebuchet MS"/>
              </a:rPr>
              <a:t>в</a:t>
            </a:r>
            <a:r>
              <a:rPr lang="ru-RU" spc="-11" dirty="0">
                <a:solidFill>
                  <a:srgbClr val="404040"/>
                </a:solidFill>
                <a:cs typeface="Trebuchet MS"/>
              </a:rPr>
              <a:t> </a:t>
            </a:r>
            <a:r>
              <a:rPr lang="ru-RU" spc="-4" dirty="0">
                <a:solidFill>
                  <a:srgbClr val="404040"/>
                </a:solidFill>
                <a:cs typeface="Trebuchet MS"/>
              </a:rPr>
              <a:t>определении</a:t>
            </a:r>
            <a:r>
              <a:rPr lang="ru-RU" spc="-19" dirty="0">
                <a:solidFill>
                  <a:srgbClr val="404040"/>
                </a:solidFill>
                <a:cs typeface="Trebuchet MS"/>
              </a:rPr>
              <a:t> </a:t>
            </a:r>
            <a:r>
              <a:rPr lang="ru-RU" spc="-4" dirty="0" smtClean="0">
                <a:solidFill>
                  <a:srgbClr val="404040"/>
                </a:solidFill>
                <a:cs typeface="Trebuchet MS"/>
              </a:rPr>
              <a:t>высоты</a:t>
            </a:r>
            <a:r>
              <a:rPr lang="ru-RU" dirty="0" smtClean="0">
                <a:cs typeface="Trebuchet MS"/>
              </a:rPr>
              <a:t> </a:t>
            </a:r>
            <a:r>
              <a:rPr lang="ru-RU" dirty="0" smtClean="0">
                <a:solidFill>
                  <a:srgbClr val="404040"/>
                </a:solidFill>
                <a:cs typeface="Trebuchet MS"/>
              </a:rPr>
              <a:t>прикуса</a:t>
            </a:r>
            <a:r>
              <a:rPr lang="ru-RU" dirty="0">
                <a:solidFill>
                  <a:srgbClr val="404040"/>
                </a:solidFill>
                <a:cs typeface="Trebuchet MS"/>
              </a:rPr>
              <a:t>.</a:t>
            </a:r>
            <a:r>
              <a:rPr lang="ru-RU" spc="-11" dirty="0">
                <a:solidFill>
                  <a:srgbClr val="404040"/>
                </a:solidFill>
                <a:cs typeface="Trebuchet MS"/>
              </a:rPr>
              <a:t> </a:t>
            </a:r>
            <a:r>
              <a:rPr lang="ru-RU" dirty="0">
                <a:solidFill>
                  <a:srgbClr val="404040"/>
                </a:solidFill>
                <a:cs typeface="Trebuchet MS"/>
              </a:rPr>
              <a:t>Выполняется</a:t>
            </a:r>
            <a:r>
              <a:rPr lang="ru-RU" spc="-15" dirty="0">
                <a:solidFill>
                  <a:srgbClr val="404040"/>
                </a:solidFill>
                <a:cs typeface="Trebuchet MS"/>
              </a:rPr>
              <a:t> </a:t>
            </a:r>
            <a:r>
              <a:rPr lang="ru-RU" dirty="0">
                <a:solidFill>
                  <a:srgbClr val="404040"/>
                </a:solidFill>
                <a:cs typeface="Trebuchet MS"/>
              </a:rPr>
              <a:t>с</a:t>
            </a:r>
            <a:r>
              <a:rPr lang="ru-RU" spc="-4" dirty="0">
                <a:solidFill>
                  <a:srgbClr val="404040"/>
                </a:solidFill>
                <a:cs typeface="Trebuchet MS"/>
              </a:rPr>
              <a:t> </a:t>
            </a:r>
            <a:r>
              <a:rPr lang="ru-RU" dirty="0">
                <a:solidFill>
                  <a:srgbClr val="404040"/>
                </a:solidFill>
                <a:cs typeface="Trebuchet MS"/>
              </a:rPr>
              <a:t>помощью</a:t>
            </a:r>
            <a:r>
              <a:rPr lang="ru-RU" spc="-19" dirty="0">
                <a:solidFill>
                  <a:srgbClr val="404040"/>
                </a:solidFill>
                <a:cs typeface="Trebuchet MS"/>
              </a:rPr>
              <a:t> </a:t>
            </a:r>
            <a:r>
              <a:rPr lang="ru-RU" spc="-4" dirty="0">
                <a:solidFill>
                  <a:srgbClr val="404040"/>
                </a:solidFill>
                <a:cs typeface="Trebuchet MS"/>
              </a:rPr>
              <a:t>специального аппарата</a:t>
            </a:r>
            <a:r>
              <a:rPr lang="ru-RU" spc="-23" dirty="0">
                <a:solidFill>
                  <a:srgbClr val="404040"/>
                </a:solidFill>
                <a:cs typeface="Trebuchet MS"/>
              </a:rPr>
              <a:t> </a:t>
            </a:r>
            <a:r>
              <a:rPr lang="ru-RU" spc="-4" dirty="0">
                <a:solidFill>
                  <a:srgbClr val="404040"/>
                </a:solidFill>
                <a:cs typeface="Trebuchet MS"/>
              </a:rPr>
              <a:t>для</a:t>
            </a:r>
            <a:r>
              <a:rPr lang="ru-RU" spc="-8" dirty="0">
                <a:solidFill>
                  <a:srgbClr val="404040"/>
                </a:solidFill>
                <a:cs typeface="Trebuchet MS"/>
              </a:rPr>
              <a:t> </a:t>
            </a:r>
            <a:r>
              <a:rPr lang="ru-RU" dirty="0">
                <a:solidFill>
                  <a:srgbClr val="404040"/>
                </a:solidFill>
                <a:cs typeface="Trebuchet MS"/>
              </a:rPr>
              <a:t>определения</a:t>
            </a:r>
            <a:r>
              <a:rPr lang="ru-RU" spc="-26" dirty="0">
                <a:solidFill>
                  <a:srgbClr val="404040"/>
                </a:solidFill>
                <a:cs typeface="Trebuchet MS"/>
              </a:rPr>
              <a:t> </a:t>
            </a:r>
            <a:r>
              <a:rPr lang="ru-RU" spc="-4" dirty="0">
                <a:solidFill>
                  <a:srgbClr val="404040"/>
                </a:solidFill>
                <a:cs typeface="Trebuchet MS"/>
              </a:rPr>
              <a:t>центральной окклюзии. </a:t>
            </a:r>
            <a:r>
              <a:rPr lang="ru-RU" dirty="0">
                <a:solidFill>
                  <a:srgbClr val="404040"/>
                </a:solidFill>
                <a:cs typeface="Trebuchet MS"/>
              </a:rPr>
              <a:t>Согласно </a:t>
            </a:r>
            <a:r>
              <a:rPr lang="ru-RU" spc="-4" dirty="0">
                <a:solidFill>
                  <a:srgbClr val="404040"/>
                </a:solidFill>
                <a:cs typeface="Trebuchet MS"/>
              </a:rPr>
              <a:t>аппарату, устанавливается та </a:t>
            </a:r>
            <a:r>
              <a:rPr lang="ru-RU" spc="-375" dirty="0">
                <a:solidFill>
                  <a:srgbClr val="404040"/>
                </a:solidFill>
                <a:cs typeface="Trebuchet MS"/>
              </a:rPr>
              <a:t> </a:t>
            </a:r>
            <a:r>
              <a:rPr lang="ru-RU" spc="-4" dirty="0">
                <a:solidFill>
                  <a:srgbClr val="404040"/>
                </a:solidFill>
                <a:cs typeface="Trebuchet MS"/>
              </a:rPr>
              <a:t>высота прикуса, которая </a:t>
            </a:r>
            <a:r>
              <a:rPr lang="ru-RU" dirty="0">
                <a:solidFill>
                  <a:srgbClr val="404040"/>
                </a:solidFill>
                <a:cs typeface="Trebuchet MS"/>
              </a:rPr>
              <a:t>определяется </a:t>
            </a:r>
            <a:r>
              <a:rPr lang="ru-RU" spc="-4" dirty="0">
                <a:solidFill>
                  <a:srgbClr val="404040"/>
                </a:solidFill>
                <a:cs typeface="Trebuchet MS"/>
              </a:rPr>
              <a:t>датчиком. </a:t>
            </a:r>
            <a:r>
              <a:rPr lang="ru-RU" spc="-375" dirty="0">
                <a:solidFill>
                  <a:srgbClr val="404040"/>
                </a:solidFill>
                <a:cs typeface="Trebuchet MS"/>
              </a:rPr>
              <a:t> </a:t>
            </a:r>
            <a:r>
              <a:rPr lang="ru-RU" dirty="0">
                <a:solidFill>
                  <a:srgbClr val="404040"/>
                </a:solidFill>
                <a:cs typeface="Trebuchet MS"/>
              </a:rPr>
              <a:t>В полость </a:t>
            </a:r>
            <a:r>
              <a:rPr lang="ru-RU" spc="-4" dirty="0">
                <a:solidFill>
                  <a:srgbClr val="404040"/>
                </a:solidFill>
                <a:cs typeface="Trebuchet MS"/>
              </a:rPr>
              <a:t>рта вводится </a:t>
            </a:r>
            <a:r>
              <a:rPr lang="ru-RU" dirty="0">
                <a:solidFill>
                  <a:srgbClr val="404040"/>
                </a:solidFill>
                <a:cs typeface="Trebuchet MS"/>
              </a:rPr>
              <a:t>специальная </a:t>
            </a:r>
            <a:r>
              <a:rPr lang="ru-RU" spc="-4" dirty="0">
                <a:solidFill>
                  <a:srgbClr val="404040"/>
                </a:solidFill>
                <a:cs typeface="Trebuchet MS"/>
              </a:rPr>
              <a:t>пластинка </a:t>
            </a:r>
            <a:r>
              <a:rPr lang="ru-RU" dirty="0">
                <a:solidFill>
                  <a:srgbClr val="404040"/>
                </a:solidFill>
                <a:cs typeface="Trebuchet MS"/>
              </a:rPr>
              <a:t>и </a:t>
            </a:r>
            <a:r>
              <a:rPr lang="ru-RU" spc="4" dirty="0">
                <a:solidFill>
                  <a:srgbClr val="404040"/>
                </a:solidFill>
                <a:cs typeface="Trebuchet MS"/>
              </a:rPr>
              <a:t> </a:t>
            </a:r>
            <a:r>
              <a:rPr lang="ru-RU" dirty="0">
                <a:solidFill>
                  <a:srgbClr val="404040"/>
                </a:solidFill>
                <a:cs typeface="Trebuchet MS"/>
              </a:rPr>
              <a:t>штифты </a:t>
            </a:r>
            <a:r>
              <a:rPr lang="ru-RU" spc="-4" dirty="0">
                <a:solidFill>
                  <a:srgbClr val="404040"/>
                </a:solidFill>
                <a:cs typeface="Trebuchet MS"/>
              </a:rPr>
              <a:t>различной</a:t>
            </a:r>
            <a:r>
              <a:rPr lang="ru-RU" spc="4" dirty="0">
                <a:solidFill>
                  <a:srgbClr val="404040"/>
                </a:solidFill>
                <a:cs typeface="Trebuchet MS"/>
              </a:rPr>
              <a:t> </a:t>
            </a:r>
            <a:r>
              <a:rPr lang="ru-RU" spc="-4" dirty="0">
                <a:solidFill>
                  <a:srgbClr val="404040"/>
                </a:solidFill>
                <a:cs typeface="Trebuchet MS"/>
              </a:rPr>
              <a:t>длины,</a:t>
            </a:r>
            <a:r>
              <a:rPr lang="ru-RU" dirty="0">
                <a:solidFill>
                  <a:srgbClr val="404040"/>
                </a:solidFill>
                <a:cs typeface="Trebuchet MS"/>
              </a:rPr>
              <a:t> </a:t>
            </a:r>
            <a:r>
              <a:rPr lang="ru-RU" spc="-4" dirty="0">
                <a:solidFill>
                  <a:srgbClr val="404040"/>
                </a:solidFill>
                <a:cs typeface="Trebuchet MS"/>
              </a:rPr>
              <a:t>которые</a:t>
            </a:r>
            <a:r>
              <a:rPr lang="ru-RU" spc="-8" dirty="0">
                <a:solidFill>
                  <a:srgbClr val="404040"/>
                </a:solidFill>
                <a:cs typeface="Trebuchet MS"/>
              </a:rPr>
              <a:t> </a:t>
            </a:r>
            <a:r>
              <a:rPr lang="ru-RU" dirty="0">
                <a:solidFill>
                  <a:srgbClr val="404040"/>
                </a:solidFill>
                <a:cs typeface="Trebuchet MS"/>
              </a:rPr>
              <a:t>будут </a:t>
            </a:r>
            <a:r>
              <a:rPr lang="ru-RU" spc="4" dirty="0">
                <a:solidFill>
                  <a:srgbClr val="404040"/>
                </a:solidFill>
                <a:cs typeface="Trebuchet MS"/>
              </a:rPr>
              <a:t> </a:t>
            </a:r>
            <a:r>
              <a:rPr lang="ru-RU" spc="-4" dirty="0">
                <a:solidFill>
                  <a:srgbClr val="404040"/>
                </a:solidFill>
                <a:cs typeface="Trebuchet MS"/>
              </a:rPr>
              <a:t>меняться. Выбирается </a:t>
            </a:r>
            <a:r>
              <a:rPr lang="ru-RU" dirty="0">
                <a:solidFill>
                  <a:srgbClr val="404040"/>
                </a:solidFill>
                <a:cs typeface="Trebuchet MS"/>
              </a:rPr>
              <a:t>то положение, </a:t>
            </a:r>
            <a:r>
              <a:rPr lang="ru-RU" spc="-4" dirty="0">
                <a:solidFill>
                  <a:srgbClr val="404040"/>
                </a:solidFill>
                <a:cs typeface="Trebuchet MS"/>
              </a:rPr>
              <a:t>которое </a:t>
            </a:r>
            <a:r>
              <a:rPr lang="ru-RU" dirty="0">
                <a:solidFill>
                  <a:srgbClr val="404040"/>
                </a:solidFill>
                <a:cs typeface="Trebuchet MS"/>
              </a:rPr>
              <a:t> </a:t>
            </a:r>
            <a:r>
              <a:rPr lang="ru-RU" spc="-4" dirty="0">
                <a:solidFill>
                  <a:srgbClr val="404040"/>
                </a:solidFill>
                <a:cs typeface="Trebuchet MS"/>
              </a:rPr>
              <a:t>соответствует</a:t>
            </a:r>
            <a:r>
              <a:rPr lang="ru-RU" dirty="0">
                <a:solidFill>
                  <a:srgbClr val="404040"/>
                </a:solidFill>
                <a:cs typeface="Trebuchet MS"/>
              </a:rPr>
              <a:t> </a:t>
            </a:r>
            <a:r>
              <a:rPr lang="ru-RU" spc="-4" dirty="0">
                <a:solidFill>
                  <a:srgbClr val="404040"/>
                </a:solidFill>
                <a:cs typeface="Trebuchet MS"/>
              </a:rPr>
              <a:t>наибольшим</a:t>
            </a:r>
            <a:r>
              <a:rPr lang="ru-RU" spc="-8" dirty="0">
                <a:solidFill>
                  <a:srgbClr val="404040"/>
                </a:solidFill>
                <a:cs typeface="Trebuchet MS"/>
              </a:rPr>
              <a:t> </a:t>
            </a:r>
            <a:r>
              <a:rPr lang="ru-RU" dirty="0">
                <a:solidFill>
                  <a:srgbClr val="404040"/>
                </a:solidFill>
                <a:cs typeface="Trebuchet MS"/>
              </a:rPr>
              <a:t>усилиям</a:t>
            </a:r>
            <a:r>
              <a:rPr lang="ru-RU" spc="4" dirty="0">
                <a:solidFill>
                  <a:srgbClr val="404040"/>
                </a:solidFill>
                <a:cs typeface="Trebuchet MS"/>
              </a:rPr>
              <a:t> </a:t>
            </a:r>
            <a:r>
              <a:rPr lang="ru-RU" spc="-4" dirty="0" smtClean="0">
                <a:solidFill>
                  <a:srgbClr val="404040"/>
                </a:solidFill>
                <a:cs typeface="Trebuchet MS"/>
              </a:rPr>
              <a:t>прижатия</a:t>
            </a:r>
            <a:r>
              <a:rPr lang="ru-RU" dirty="0" smtClean="0">
                <a:cs typeface="Trebuchet MS"/>
              </a:rPr>
              <a:t> ч</a:t>
            </a:r>
            <a:r>
              <a:rPr lang="ru-RU" dirty="0" smtClean="0">
                <a:solidFill>
                  <a:srgbClr val="404040"/>
                </a:solidFill>
                <a:cs typeface="Trebuchet MS"/>
              </a:rPr>
              <a:t>елюстей</a:t>
            </a:r>
            <a:r>
              <a:rPr lang="ru-RU" dirty="0">
                <a:solidFill>
                  <a:srgbClr val="404040"/>
                </a:solidFill>
                <a:cs typeface="Trebuchet MS"/>
              </a:rPr>
              <a:t>. </a:t>
            </a:r>
            <a:r>
              <a:rPr lang="ru-RU" spc="-4" dirty="0">
                <a:solidFill>
                  <a:srgbClr val="404040"/>
                </a:solidFill>
                <a:cs typeface="Trebuchet MS"/>
              </a:rPr>
              <a:t>Принцип основан на том, что мышцы </a:t>
            </a:r>
            <a:r>
              <a:rPr lang="ru-RU" spc="-375" dirty="0">
                <a:solidFill>
                  <a:srgbClr val="404040"/>
                </a:solidFill>
                <a:cs typeface="Trebuchet MS"/>
              </a:rPr>
              <a:t> </a:t>
            </a:r>
            <a:r>
              <a:rPr lang="ru-RU" dirty="0">
                <a:solidFill>
                  <a:srgbClr val="404040"/>
                </a:solidFill>
                <a:cs typeface="Trebuchet MS"/>
              </a:rPr>
              <a:t>могут </a:t>
            </a:r>
            <a:r>
              <a:rPr lang="ru-RU" spc="-4" dirty="0">
                <a:solidFill>
                  <a:srgbClr val="404040"/>
                </a:solidFill>
                <a:cs typeface="Trebuchet MS"/>
              </a:rPr>
              <a:t>развивать </a:t>
            </a:r>
            <a:r>
              <a:rPr lang="ru-RU" dirty="0">
                <a:solidFill>
                  <a:srgbClr val="404040"/>
                </a:solidFill>
                <a:cs typeface="Trebuchet MS"/>
              </a:rPr>
              <a:t>максимальные усилия </a:t>
            </a:r>
            <a:r>
              <a:rPr lang="ru-RU" spc="-4" dirty="0">
                <a:solidFill>
                  <a:srgbClr val="404040"/>
                </a:solidFill>
                <a:cs typeface="Trebuchet MS"/>
              </a:rPr>
              <a:t>только </a:t>
            </a:r>
            <a:r>
              <a:rPr lang="ru-RU" dirty="0">
                <a:solidFill>
                  <a:srgbClr val="404040"/>
                </a:solidFill>
                <a:cs typeface="Trebuchet MS"/>
              </a:rPr>
              <a:t>в </a:t>
            </a:r>
            <a:r>
              <a:rPr lang="ru-RU" spc="-375" dirty="0">
                <a:solidFill>
                  <a:srgbClr val="404040"/>
                </a:solidFill>
                <a:cs typeface="Trebuchet MS"/>
              </a:rPr>
              <a:t> </a:t>
            </a:r>
            <a:r>
              <a:rPr lang="ru-RU" spc="-4" dirty="0">
                <a:solidFill>
                  <a:srgbClr val="404040"/>
                </a:solidFill>
                <a:cs typeface="Trebuchet MS"/>
              </a:rPr>
              <a:t>положении центральной окклюзии. </a:t>
            </a:r>
            <a:r>
              <a:rPr lang="ru-RU" dirty="0">
                <a:solidFill>
                  <a:srgbClr val="404040"/>
                </a:solidFill>
                <a:cs typeface="Trebuchet MS"/>
              </a:rPr>
              <a:t>После </a:t>
            </a:r>
            <a:r>
              <a:rPr lang="ru-RU" spc="4" dirty="0">
                <a:solidFill>
                  <a:srgbClr val="404040"/>
                </a:solidFill>
                <a:cs typeface="Trebuchet MS"/>
              </a:rPr>
              <a:t> </a:t>
            </a:r>
            <a:r>
              <a:rPr lang="ru-RU" spc="-4" dirty="0">
                <a:solidFill>
                  <a:srgbClr val="404040"/>
                </a:solidFill>
                <a:cs typeface="Trebuchet MS"/>
              </a:rPr>
              <a:t>определения</a:t>
            </a:r>
            <a:r>
              <a:rPr lang="ru-RU" spc="-30" dirty="0">
                <a:solidFill>
                  <a:srgbClr val="404040"/>
                </a:solidFill>
                <a:cs typeface="Trebuchet MS"/>
              </a:rPr>
              <a:t> </a:t>
            </a:r>
            <a:r>
              <a:rPr lang="ru-RU" dirty="0" err="1">
                <a:solidFill>
                  <a:srgbClr val="404040"/>
                </a:solidFill>
                <a:cs typeface="Trebuchet MS"/>
              </a:rPr>
              <a:t>межальвеолярной</a:t>
            </a:r>
            <a:r>
              <a:rPr lang="ru-RU" spc="-19" dirty="0">
                <a:solidFill>
                  <a:srgbClr val="404040"/>
                </a:solidFill>
                <a:cs typeface="Trebuchet MS"/>
              </a:rPr>
              <a:t> </a:t>
            </a:r>
            <a:r>
              <a:rPr lang="ru-RU" spc="-4" dirty="0">
                <a:solidFill>
                  <a:srgbClr val="404040"/>
                </a:solidFill>
                <a:cs typeface="Trebuchet MS"/>
              </a:rPr>
              <a:t>высоты </a:t>
            </a:r>
            <a:r>
              <a:rPr lang="ru-RU" dirty="0">
                <a:solidFill>
                  <a:srgbClr val="404040"/>
                </a:solidFill>
                <a:cs typeface="Trebuchet MS"/>
              </a:rPr>
              <a:t>приступают</a:t>
            </a:r>
            <a:r>
              <a:rPr lang="ru-RU" spc="-26" dirty="0">
                <a:solidFill>
                  <a:srgbClr val="404040"/>
                </a:solidFill>
                <a:cs typeface="Trebuchet MS"/>
              </a:rPr>
              <a:t> </a:t>
            </a:r>
            <a:r>
              <a:rPr lang="ru-RU" dirty="0">
                <a:solidFill>
                  <a:srgbClr val="404040"/>
                </a:solidFill>
                <a:cs typeface="Trebuchet MS"/>
              </a:rPr>
              <a:t>к</a:t>
            </a:r>
            <a:r>
              <a:rPr lang="ru-RU" spc="-8" dirty="0">
                <a:solidFill>
                  <a:srgbClr val="404040"/>
                </a:solidFill>
                <a:cs typeface="Trebuchet MS"/>
              </a:rPr>
              <a:t> </a:t>
            </a:r>
            <a:r>
              <a:rPr lang="ru-RU" dirty="0">
                <a:solidFill>
                  <a:srgbClr val="404040"/>
                </a:solidFill>
                <a:cs typeface="Trebuchet MS"/>
              </a:rPr>
              <a:t>припасовыванию</a:t>
            </a:r>
            <a:r>
              <a:rPr lang="ru-RU" spc="-34" dirty="0">
                <a:solidFill>
                  <a:srgbClr val="404040"/>
                </a:solidFill>
                <a:cs typeface="Trebuchet MS"/>
              </a:rPr>
              <a:t> </a:t>
            </a:r>
            <a:r>
              <a:rPr lang="ru-RU" dirty="0">
                <a:solidFill>
                  <a:srgbClr val="404040"/>
                </a:solidFill>
                <a:cs typeface="Trebuchet MS"/>
              </a:rPr>
              <a:t>шаблонов</a:t>
            </a:r>
            <a:r>
              <a:rPr lang="ru-RU" spc="-19" dirty="0">
                <a:solidFill>
                  <a:srgbClr val="404040"/>
                </a:solidFill>
                <a:cs typeface="Trebuchet MS"/>
              </a:rPr>
              <a:t> </a:t>
            </a:r>
            <a:r>
              <a:rPr lang="ru-RU" dirty="0" smtClean="0">
                <a:solidFill>
                  <a:srgbClr val="404040"/>
                </a:solidFill>
                <a:cs typeface="Trebuchet MS"/>
              </a:rPr>
              <a:t>с</a:t>
            </a:r>
            <a:r>
              <a:rPr lang="ru-RU" dirty="0" smtClean="0">
                <a:cs typeface="Trebuchet MS"/>
              </a:rPr>
              <a:t> </a:t>
            </a:r>
            <a:r>
              <a:rPr lang="ru-RU" spc="-4" dirty="0" err="1" smtClean="0">
                <a:solidFill>
                  <a:srgbClr val="404040"/>
                </a:solidFill>
                <a:cs typeface="Trebuchet MS"/>
              </a:rPr>
              <a:t>прикусными</a:t>
            </a:r>
            <a:r>
              <a:rPr lang="ru-RU" spc="-4" dirty="0" smtClean="0">
                <a:solidFill>
                  <a:srgbClr val="404040"/>
                </a:solidFill>
                <a:cs typeface="Trebuchet MS"/>
              </a:rPr>
              <a:t> </a:t>
            </a:r>
            <a:r>
              <a:rPr lang="ru-RU" spc="-4" dirty="0">
                <a:solidFill>
                  <a:srgbClr val="404040"/>
                </a:solidFill>
                <a:cs typeface="Trebuchet MS"/>
              </a:rPr>
              <a:t>валиками </a:t>
            </a:r>
            <a:r>
              <a:rPr lang="ru-RU" dirty="0">
                <a:solidFill>
                  <a:srgbClr val="404040"/>
                </a:solidFill>
                <a:cs typeface="Trebuchet MS"/>
              </a:rPr>
              <a:t>и определению </a:t>
            </a:r>
            <a:r>
              <a:rPr lang="ru-RU" spc="-375" dirty="0">
                <a:solidFill>
                  <a:srgbClr val="404040"/>
                </a:solidFill>
                <a:cs typeface="Trebuchet MS"/>
              </a:rPr>
              <a:t> </a:t>
            </a:r>
            <a:r>
              <a:rPr lang="ru-RU" spc="-4" dirty="0">
                <a:solidFill>
                  <a:srgbClr val="404040"/>
                </a:solidFill>
                <a:cs typeface="Trebuchet MS"/>
              </a:rPr>
              <a:t>центральной</a:t>
            </a:r>
            <a:r>
              <a:rPr lang="ru-RU" spc="-11" dirty="0">
                <a:solidFill>
                  <a:srgbClr val="404040"/>
                </a:solidFill>
                <a:cs typeface="Trebuchet MS"/>
              </a:rPr>
              <a:t> </a:t>
            </a:r>
            <a:r>
              <a:rPr lang="ru-RU" spc="-4" dirty="0">
                <a:solidFill>
                  <a:srgbClr val="404040"/>
                </a:solidFill>
                <a:cs typeface="Trebuchet MS"/>
              </a:rPr>
              <a:t>окклюзии.</a:t>
            </a:r>
            <a:endParaRPr lang="ru-RU" dirty="0">
              <a:cs typeface="Trebuchet M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4D3A-FFA7-4C08-9D9C-63A1919F7CDB}" type="slidenum">
              <a:rPr lang="ru-RU" altLang="ru-RU" smtClean="0"/>
              <a:pPr/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0079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7232" y="836712"/>
            <a:ext cx="6020991" cy="563616"/>
          </a:xfrm>
          <a:prstGeom prst="rect">
            <a:avLst/>
          </a:prstGeom>
        </p:spPr>
        <p:txBody>
          <a:bodyPr vert="horz" wrap="square" lIns="0" tIns="9525" rIns="0" bIns="0" rtlCol="0" anchor="t">
            <a:spAutoFit/>
          </a:bodyPr>
          <a:lstStyle/>
          <a:p>
            <a:pPr marL="9525">
              <a:spcBef>
                <a:spcPts val="75"/>
              </a:spcBef>
            </a:pPr>
            <a:r>
              <a:rPr dirty="0"/>
              <a:t>Функциональный</a:t>
            </a:r>
            <a:r>
              <a:rPr spc="-64" dirty="0"/>
              <a:t> </a:t>
            </a:r>
            <a:r>
              <a:rPr spc="-4" dirty="0"/>
              <a:t>метод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7233" y="1700808"/>
            <a:ext cx="6525047" cy="30873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Использование функциональных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состояний зубочелюстной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системы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(глотание, касание кончиком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языка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воскового валика, укрепленного на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заднем крае верхнего воскового шаблона)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или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рефлекторное отведение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нижней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челюсти при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накладывании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пальцев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врача на валик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в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области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коренных зубов.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Больного в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это время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просят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накусить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прикуской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валик, </a:t>
            </a:r>
            <a:r>
              <a:rPr sz="2000" spc="-39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нижняя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челюсть при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этом рефлекторно отодвигается назад. </a:t>
            </a:r>
            <a:r>
              <a:rPr sz="2000" spc="-4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Метод</a:t>
            </a:r>
            <a:r>
              <a:rPr sz="2000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lang="ru-RU" sz="2000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основанный</a:t>
            </a:r>
            <a:r>
              <a:rPr sz="2000" spc="-11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на давлении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на нижнюю</a:t>
            </a:r>
            <a:r>
              <a:rPr sz="2000" spc="-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челюсть рукой</a:t>
            </a:r>
            <a:r>
              <a:rPr sz="20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врача.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4D3A-FFA7-4C08-9D9C-63A1919F7CDB}" type="slidenum">
              <a:rPr lang="ru-RU" altLang="ru-RU" smtClean="0"/>
              <a:pPr/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3707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6132" y="1268760"/>
            <a:ext cx="6564140" cy="185627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2400" dirty="0">
                <a:latin typeface="Trebuchet MS"/>
                <a:cs typeface="Trebuchet MS"/>
              </a:rPr>
              <a:t>При </a:t>
            </a:r>
            <a:r>
              <a:rPr sz="2400" spc="-4" dirty="0">
                <a:latin typeface="Trebuchet MS"/>
                <a:cs typeface="Trebuchet MS"/>
              </a:rPr>
              <a:t>значительном отсутствии зубов, </a:t>
            </a:r>
            <a:r>
              <a:rPr sz="2400" dirty="0">
                <a:latin typeface="Trebuchet MS"/>
                <a:cs typeface="Trebuchet MS"/>
              </a:rPr>
              <a:t>а </a:t>
            </a:r>
            <a:r>
              <a:rPr sz="2400" spc="-8" dirty="0">
                <a:latin typeface="Trebuchet MS"/>
                <a:cs typeface="Trebuchet MS"/>
              </a:rPr>
              <a:t>главное </a:t>
            </a:r>
            <a:r>
              <a:rPr sz="2400" dirty="0">
                <a:latin typeface="Trebuchet MS"/>
                <a:cs typeface="Trebuchet MS"/>
              </a:rPr>
              <a:t>– при </a:t>
            </a:r>
            <a:r>
              <a:rPr sz="2400" spc="-4" dirty="0">
                <a:latin typeface="Trebuchet MS"/>
                <a:cs typeface="Trebuchet MS"/>
              </a:rPr>
              <a:t>отсутствии </a:t>
            </a:r>
            <a:r>
              <a:rPr sz="2400" dirty="0">
                <a:latin typeface="Trebuchet MS"/>
                <a:cs typeface="Trebuchet MS"/>
              </a:rPr>
              <a:t>пар </a:t>
            </a:r>
            <a:r>
              <a:rPr sz="2400" spc="4" dirty="0">
                <a:latin typeface="Trebuchet MS"/>
                <a:cs typeface="Trebuchet MS"/>
              </a:rPr>
              <a:t> </a:t>
            </a:r>
            <a:r>
              <a:rPr sz="2400" spc="-4" dirty="0">
                <a:latin typeface="Trebuchet MS"/>
                <a:cs typeface="Trebuchet MS"/>
              </a:rPr>
              <a:t>антагонистов формирование окклюзионной поверхности осуществляется </a:t>
            </a:r>
            <a:r>
              <a:rPr sz="2400" dirty="0">
                <a:latin typeface="Trebuchet MS"/>
                <a:cs typeface="Trebuchet MS"/>
              </a:rPr>
              <a:t>с </a:t>
            </a:r>
            <a:r>
              <a:rPr sz="2400" spc="-398" dirty="0">
                <a:latin typeface="Trebuchet MS"/>
                <a:cs typeface="Trebuchet MS"/>
              </a:rPr>
              <a:t> </a:t>
            </a:r>
            <a:r>
              <a:rPr sz="2400" spc="-4" dirty="0">
                <a:latin typeface="Trebuchet MS"/>
                <a:cs typeface="Trebuchet MS"/>
              </a:rPr>
              <a:t>помощью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spc="-4" dirty="0">
                <a:latin typeface="Trebuchet MS"/>
                <a:cs typeface="Trebuchet MS"/>
              </a:rPr>
              <a:t>аппарата</a:t>
            </a:r>
            <a:r>
              <a:rPr sz="2400" spc="-11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Ларина</a:t>
            </a:r>
            <a:r>
              <a:rPr sz="2400" spc="-8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или</a:t>
            </a:r>
            <a:r>
              <a:rPr sz="2400" spc="-11" dirty="0">
                <a:latin typeface="Trebuchet MS"/>
                <a:cs typeface="Trebuchet MS"/>
              </a:rPr>
              <a:t> </a:t>
            </a:r>
            <a:r>
              <a:rPr sz="2400" spc="-4" dirty="0">
                <a:latin typeface="Trebuchet MS"/>
                <a:cs typeface="Trebuchet MS"/>
              </a:rPr>
              <a:t>двух специальных</a:t>
            </a:r>
            <a:r>
              <a:rPr sz="2400" dirty="0">
                <a:latin typeface="Trebuchet MS"/>
                <a:cs typeface="Trebuchet MS"/>
              </a:rPr>
              <a:t> </a:t>
            </a:r>
            <a:r>
              <a:rPr sz="2400" spc="-4" dirty="0">
                <a:latin typeface="Trebuchet MS"/>
                <a:cs typeface="Trebuchet MS"/>
              </a:rPr>
              <a:t>линеек.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6132" y="332656"/>
            <a:ext cx="6132091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700" dirty="0">
                <a:solidFill>
                  <a:schemeClr val="accent3">
                    <a:lumMod val="75000"/>
                  </a:schemeClr>
                </a:solidFill>
                <a:latin typeface="Trebuchet MS"/>
                <a:cs typeface="Trebuchet MS"/>
              </a:rPr>
              <a:t>Инструментальный</a:t>
            </a:r>
            <a:r>
              <a:rPr sz="2700" spc="-71" dirty="0">
                <a:solidFill>
                  <a:schemeClr val="accent3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2700" spc="-4" dirty="0">
                <a:solidFill>
                  <a:schemeClr val="accent3">
                    <a:lumMod val="75000"/>
                  </a:schemeClr>
                </a:solidFill>
                <a:latin typeface="Trebuchet MS"/>
                <a:cs typeface="Trebuchet MS"/>
              </a:rPr>
              <a:t>метод.</a:t>
            </a:r>
            <a:endParaRPr sz="2700" dirty="0">
              <a:solidFill>
                <a:schemeClr val="accent3">
                  <a:lumMod val="75000"/>
                </a:schemeClr>
              </a:solidFill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1600" y="3815336"/>
            <a:ext cx="4572000" cy="304266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341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988840"/>
            <a:ext cx="7418786" cy="4052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что такое центральное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соотношение челюстей.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методы определения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центрального соотношения челюстей.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4D3A-FFA7-4C08-9D9C-63A1919F7CDB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7574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7232" y="188640"/>
            <a:ext cx="6035993" cy="1117614"/>
          </a:xfrm>
          <a:prstGeom prst="rect">
            <a:avLst/>
          </a:prstGeom>
        </p:spPr>
        <p:txBody>
          <a:bodyPr vert="horz" wrap="square" lIns="0" tIns="9525" rIns="0" bIns="0" rtlCol="0" anchor="t">
            <a:spAutoFit/>
          </a:bodyPr>
          <a:lstStyle/>
          <a:p>
            <a:pPr marL="9525">
              <a:spcBef>
                <a:spcPts val="75"/>
              </a:spcBef>
            </a:pPr>
            <a:r>
              <a:rPr spc="-4" dirty="0"/>
              <a:t>Методика</a:t>
            </a:r>
            <a:r>
              <a:rPr dirty="0"/>
              <a:t> </a:t>
            </a:r>
            <a:r>
              <a:rPr spc="-4" dirty="0"/>
              <a:t>действия</a:t>
            </a:r>
            <a:r>
              <a:rPr spc="4" dirty="0"/>
              <a:t> </a:t>
            </a:r>
            <a:r>
              <a:rPr spc="-4" dirty="0"/>
              <a:t>аппарата</a:t>
            </a:r>
            <a:r>
              <a:rPr spc="-15" dirty="0"/>
              <a:t> </a:t>
            </a:r>
            <a:r>
              <a:rPr dirty="0"/>
              <a:t>Ларина: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7232" y="1413454"/>
            <a:ext cx="8253239" cy="499303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На</a:t>
            </a:r>
            <a:r>
              <a:rPr sz="1700" spc="-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лице</a:t>
            </a:r>
            <a:r>
              <a:rPr sz="1700" spc="-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больного</a:t>
            </a:r>
            <a:r>
              <a:rPr sz="1700" spc="-23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проводят</a:t>
            </a:r>
            <a:r>
              <a:rPr sz="1700" spc="-3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карандашом</a:t>
            </a:r>
            <a:r>
              <a:rPr sz="1700" spc="-1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носа-ушную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линию.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На 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верхнюю</a:t>
            </a:r>
            <a:endParaRPr sz="1700" dirty="0">
              <a:latin typeface="Trebuchet MS"/>
              <a:cs typeface="Trebuchet MS"/>
            </a:endParaRPr>
          </a:p>
          <a:p>
            <a:pPr marL="9525" marR="166688">
              <a:spcBef>
                <a:spcPts val="105"/>
              </a:spcBef>
              <a:tabLst>
                <a:tab pos="3938111" algn="l"/>
              </a:tabLst>
            </a:pP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челюсть 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устанавливают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базис с 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окклюзионным валиком (из воска)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и 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отмечают </a:t>
            </a:r>
            <a:r>
              <a:rPr sz="1700" spc="-39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на</a:t>
            </a:r>
            <a:r>
              <a:rPr sz="1700" spc="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нем</a:t>
            </a:r>
            <a:r>
              <a:rPr sz="17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линию</a:t>
            </a:r>
            <a:r>
              <a:rPr sz="1700" spc="-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разреза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губ(линии</a:t>
            </a:r>
            <a:r>
              <a:rPr sz="1700" spc="-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смыкания</a:t>
            </a:r>
            <a:r>
              <a:rPr sz="1700" spc="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губ)	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Базис с 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валиком выводят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из </a:t>
            </a:r>
            <a:r>
              <a:rPr sz="1700" spc="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полости</a:t>
            </a:r>
            <a:r>
              <a:rPr sz="1700" spc="-1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рта,</a:t>
            </a:r>
            <a:r>
              <a:rPr sz="1700" spc="-1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устанавливают на</a:t>
            </a:r>
            <a:r>
              <a:rPr sz="1700" spc="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модель.</a:t>
            </a:r>
            <a:r>
              <a:rPr sz="1700" spc="-1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 smtClean="0">
                <a:solidFill>
                  <a:srgbClr val="404040"/>
                </a:solidFill>
                <a:latin typeface="Trebuchet MS"/>
                <a:cs typeface="Trebuchet MS"/>
              </a:rPr>
              <a:t>С</a:t>
            </a:r>
            <a:r>
              <a:rPr lang="ru-RU" sz="1700" spc="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4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окклюзионного</a:t>
            </a:r>
            <a:r>
              <a:rPr sz="1700" spc="-19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4" dirty="0" err="1">
                <a:solidFill>
                  <a:srgbClr val="404040"/>
                </a:solidFill>
                <a:latin typeface="Trebuchet MS"/>
                <a:cs typeface="Trebuchet MS"/>
              </a:rPr>
              <a:t>валика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срезают</a:t>
            </a:r>
            <a:r>
              <a:rPr lang="ru-RU" sz="170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излишки</a:t>
            </a:r>
            <a:r>
              <a:rPr sz="170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воска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по 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линии разреза губ,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причем 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кзади окклюзионный валик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 срезают</a:t>
            </a:r>
            <a:r>
              <a:rPr sz="17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больше,</a:t>
            </a:r>
            <a:r>
              <a:rPr sz="1700" spc="-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чем</a:t>
            </a:r>
            <a:r>
              <a:rPr sz="1700" spc="-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во</a:t>
            </a:r>
            <a:r>
              <a:rPr sz="1700" spc="-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фронтальном</a:t>
            </a:r>
            <a:r>
              <a:rPr sz="1700" spc="-1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участке.</a:t>
            </a:r>
            <a:r>
              <a:rPr sz="17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На</a:t>
            </a:r>
            <a:r>
              <a:rPr sz="1700" spc="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боковые</a:t>
            </a:r>
            <a:r>
              <a:rPr sz="1700" spc="-1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4" dirty="0" err="1">
                <a:solidFill>
                  <a:srgbClr val="404040"/>
                </a:solidFill>
                <a:latin typeface="Trebuchet MS"/>
                <a:cs typeface="Trebuchet MS"/>
              </a:rPr>
              <a:t>участки</a:t>
            </a:r>
            <a:r>
              <a:rPr sz="1700" spc="-1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4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базиса</a:t>
            </a:r>
            <a:r>
              <a:rPr lang="ru-RU" sz="1700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4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накладывают</a:t>
            </a:r>
            <a:r>
              <a:rPr sz="1700" spc="8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разогретый</a:t>
            </a:r>
            <a:r>
              <a:rPr sz="1700" spc="-3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воск</a:t>
            </a:r>
            <a:r>
              <a:rPr sz="1700" spc="-1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в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 виде валика.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Уровень</a:t>
            </a:r>
            <a:r>
              <a:rPr sz="1700" spc="-1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воска должен</a:t>
            </a:r>
            <a:r>
              <a:rPr sz="1700" spc="-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быть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4" dirty="0" err="1">
                <a:solidFill>
                  <a:srgbClr val="404040"/>
                </a:solidFill>
                <a:latin typeface="Trebuchet MS"/>
                <a:cs typeface="Trebuchet MS"/>
              </a:rPr>
              <a:t>на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 smtClean="0">
                <a:solidFill>
                  <a:srgbClr val="404040"/>
                </a:solidFill>
                <a:latin typeface="Trebuchet MS"/>
                <a:cs typeface="Trebuchet MS"/>
              </a:rPr>
              <a:t>2-</a:t>
            </a:r>
            <a:r>
              <a:rPr lang="ru-RU" sz="170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 smtClean="0">
                <a:solidFill>
                  <a:srgbClr val="404040"/>
                </a:solidFill>
                <a:latin typeface="Trebuchet MS"/>
                <a:cs typeface="Trebuchet MS"/>
              </a:rPr>
              <a:t>3 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мм выше переднего сегмента валика.После этого окклюзионный валик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 срезают 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дополнительно,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сохранив 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лишь во фронтальной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области 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резцовый </a:t>
            </a:r>
            <a:r>
              <a:rPr sz="1700" spc="-39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упор шириной 2-3 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мм.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Затем 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на место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срезанного 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валика накладывают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размягченный воск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с 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таким расчетом,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чтобы общая 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высота окклюзионного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валика</a:t>
            </a:r>
            <a:r>
              <a:rPr sz="1700" spc="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была</a:t>
            </a:r>
            <a:r>
              <a:rPr sz="1700" spc="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больше</a:t>
            </a:r>
            <a:r>
              <a:rPr sz="1700" spc="-1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на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1-2</a:t>
            </a:r>
            <a:r>
              <a:rPr sz="1700" spc="1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мм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оставленного</a:t>
            </a:r>
            <a:r>
              <a:rPr sz="17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резцового</a:t>
            </a:r>
            <a:r>
              <a:rPr sz="17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упора.</a:t>
            </a:r>
            <a:r>
              <a:rPr sz="1700" spc="-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4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Прижатием</a:t>
            </a:r>
            <a:r>
              <a:rPr lang="ru-RU" sz="1700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4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окклюзионной</a:t>
            </a:r>
            <a:r>
              <a:rPr sz="1700" spc="-19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пластинки</a:t>
            </a:r>
            <a:r>
              <a:rPr sz="1700" spc="-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к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 размягченному</a:t>
            </a:r>
            <a:r>
              <a:rPr sz="1700" spc="-26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валику</a:t>
            </a:r>
            <a:r>
              <a:rPr sz="1700" spc="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в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переднем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и</a:t>
            </a:r>
            <a:r>
              <a:rPr sz="1700" spc="-1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4" dirty="0" err="1">
                <a:solidFill>
                  <a:srgbClr val="404040"/>
                </a:solidFill>
                <a:latin typeface="Trebuchet MS"/>
                <a:cs typeface="Trebuchet MS"/>
              </a:rPr>
              <a:t>заднем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4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отделах</a:t>
            </a:r>
            <a:r>
              <a:rPr lang="ru-RU" sz="1700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4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ориентируют</a:t>
            </a:r>
            <a:r>
              <a:rPr sz="1700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по 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отметке на коже указатели ушных точек./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Базис с 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разогретыми </a:t>
            </a:r>
            <a:r>
              <a:rPr sz="1700" spc="-39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боковыми валиками повторно фиксируют на верхней челюсти, накладывают на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окклюзионный валик металлическую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пластинку и 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пока воск мягок,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прижимают </a:t>
            </a:r>
            <a:r>
              <a:rPr sz="1700" spc="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её 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во фронтальном участке до соприкосновения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с 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фронтальным сегментом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валика,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 а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в 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боковых-</a:t>
            </a:r>
            <a:r>
              <a:rPr sz="1700" spc="-1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до</a:t>
            </a:r>
            <a:r>
              <a:rPr sz="1700" spc="-1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уровня</a:t>
            </a:r>
            <a:r>
              <a:rPr sz="1700" spc="-1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указательных</a:t>
            </a:r>
            <a:r>
              <a:rPr sz="1700" spc="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плоскостей</a:t>
            </a:r>
            <a:r>
              <a:rPr sz="1700" spc="-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носо-ушной</a:t>
            </a:r>
            <a:r>
              <a:rPr sz="17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4" dirty="0">
                <a:solidFill>
                  <a:srgbClr val="404040"/>
                </a:solidFill>
                <a:latin typeface="Trebuchet MS"/>
                <a:cs typeface="Trebuchet MS"/>
              </a:rPr>
              <a:t>линии</a:t>
            </a:r>
            <a:endParaRPr sz="1700" dirty="0">
              <a:latin typeface="Trebuchet MS"/>
              <a:cs typeface="Trebuchet M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4D3A-FFA7-4C08-9D9C-63A1919F7CDB}" type="slidenum">
              <a:rPr lang="ru-RU" altLang="ru-RU" smtClean="0"/>
              <a:pPr/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403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Узнали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центральное соотношение челюстей.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Изучили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определения центрального соотношения челюстей.</a:t>
            </a:r>
            <a:endParaRPr lang="ru-RU" sz="28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4D3A-FFA7-4C08-9D9C-63A1919F7CDB}" type="slidenum">
              <a:rPr lang="ru-RU" altLang="ru-RU" smtClean="0"/>
              <a:pPr/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1401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930400"/>
            <a:ext cx="7130754" cy="4110963"/>
          </a:xfrm>
        </p:spPr>
        <p:txBody>
          <a:bodyPr/>
          <a:lstStyle/>
          <a:p>
            <a:r>
              <a:rPr lang="ru-RU" dirty="0"/>
              <a:t>Ортопедическая стоматология. Под ред. В.Н. Копейкина, </a:t>
            </a:r>
            <a:r>
              <a:rPr lang="ru-RU" dirty="0" err="1"/>
              <a:t>М.З.Миргазизова</a:t>
            </a:r>
            <a:r>
              <a:rPr lang="ru-RU" dirty="0"/>
              <a:t>. Москва 2001г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dirty="0"/>
              <a:t>Загорский В.А. Окклюзия и </a:t>
            </a:r>
            <a:r>
              <a:rPr lang="ru-RU" dirty="0" smtClean="0"/>
              <a:t>артикуляция. Руководство</a:t>
            </a:r>
            <a:r>
              <a:rPr lang="ru-RU" dirty="0"/>
              <a:t>. Москва 2012г.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4D3A-FFA7-4C08-9D9C-63A1919F7CDB}" type="slidenum">
              <a:rPr lang="ru-RU" altLang="ru-RU" smtClean="0"/>
              <a:pPr/>
              <a:t>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40982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852936"/>
            <a:ext cx="6347713" cy="132080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4D3A-FFA7-4C08-9D9C-63A1919F7CDB}" type="slidenum">
              <a:rPr lang="ru-RU" altLang="ru-RU" smtClean="0"/>
              <a:pPr/>
              <a:t>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9725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2160590"/>
            <a:ext cx="698673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/>
              <a:t>Центральным</a:t>
            </a:r>
            <a:r>
              <a:rPr lang="ru-RU" sz="2000" dirty="0"/>
              <a:t> </a:t>
            </a:r>
            <a:r>
              <a:rPr lang="ru-RU" sz="2000" b="1" dirty="0"/>
              <a:t>соотношением</a:t>
            </a:r>
            <a:r>
              <a:rPr lang="ru-RU" sz="2000" dirty="0"/>
              <a:t> – называют такое положение нижней челюсти, </a:t>
            </a:r>
            <a:r>
              <a:rPr lang="ru-RU" sz="2000" dirty="0" smtClean="0"/>
              <a:t>которое соответствует</a:t>
            </a:r>
            <a:r>
              <a:rPr lang="ru-RU" sz="2000" dirty="0"/>
              <a:t> центральной окклюзии при условии наличия достаточного количества и соответствующего расположения зубов – </a:t>
            </a:r>
            <a:r>
              <a:rPr lang="ru-RU" sz="2000" dirty="0" smtClean="0"/>
              <a:t>антагонистов.</a:t>
            </a:r>
          </a:p>
          <a:p>
            <a:pPr marL="0" indent="0">
              <a:buNone/>
            </a:pPr>
            <a:r>
              <a:rPr lang="ru-RU" sz="2000" dirty="0" smtClean="0"/>
              <a:t>Если </a:t>
            </a:r>
            <a:r>
              <a:rPr lang="ru-RU" sz="2000" dirty="0"/>
              <a:t>дефекты зубных рядов расположены так, что нет ни одной пары антагонистов, то есть при 3-й группе, или при полной адентии, при 4-й группе дефектов зубных рядов по </a:t>
            </a:r>
            <a:r>
              <a:rPr lang="ru-RU" sz="2000" dirty="0" err="1"/>
              <a:t>Бетельману</a:t>
            </a:r>
            <a:r>
              <a:rPr lang="ru-RU" sz="2000" dirty="0"/>
              <a:t>, более корректно говорить не о центральной окклюзии, а о центральном соотношении.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4D3A-FFA7-4C08-9D9C-63A1919F7CDB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0326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7233" y="1149477"/>
            <a:ext cx="5756434" cy="1118094"/>
          </a:xfrm>
          <a:prstGeom prst="rect">
            <a:avLst/>
          </a:prstGeom>
        </p:spPr>
        <p:txBody>
          <a:bodyPr vert="horz" wrap="square" lIns="0" tIns="10001" rIns="0" bIns="0" rtlCol="0" anchor="t">
            <a:spAutoFit/>
          </a:bodyPr>
          <a:lstStyle/>
          <a:p>
            <a:pPr marL="9525" marR="3810">
              <a:spcBef>
                <a:spcPts val="79"/>
              </a:spcBef>
            </a:pPr>
            <a:r>
              <a:rPr sz="2400" dirty="0"/>
              <a:t>В </a:t>
            </a:r>
            <a:r>
              <a:rPr sz="2400" spc="-4" dirty="0"/>
              <a:t>зависимости от клинической ситуации </a:t>
            </a:r>
            <a:r>
              <a:rPr sz="2400" spc="-713" dirty="0"/>
              <a:t> </a:t>
            </a:r>
            <a:r>
              <a:rPr sz="2400" spc="-4" dirty="0"/>
              <a:t>различают </a:t>
            </a:r>
            <a:r>
              <a:rPr sz="2400" dirty="0"/>
              <a:t>4 группы </a:t>
            </a:r>
            <a:r>
              <a:rPr sz="2400" spc="-4" dirty="0"/>
              <a:t>сложности </a:t>
            </a:r>
            <a:r>
              <a:rPr sz="2400" dirty="0"/>
              <a:t>в </a:t>
            </a:r>
            <a:r>
              <a:rPr sz="2400" spc="4" dirty="0"/>
              <a:t> </a:t>
            </a:r>
            <a:r>
              <a:rPr sz="2400" spc="-4" dirty="0"/>
              <a:t>определении</a:t>
            </a:r>
            <a:r>
              <a:rPr sz="2400" spc="-15" dirty="0"/>
              <a:t> </a:t>
            </a:r>
            <a:r>
              <a:rPr sz="2400" dirty="0"/>
              <a:t>центральной</a:t>
            </a:r>
            <a:r>
              <a:rPr sz="2400" spc="-11" dirty="0"/>
              <a:t> </a:t>
            </a:r>
            <a:r>
              <a:rPr sz="2400" spc="-4" dirty="0"/>
              <a:t>окклюзии: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567232" y="2498216"/>
            <a:ext cx="6243638" cy="362855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66700" marR="3810" indent="-257175">
              <a:spcBef>
                <a:spcPts val="75"/>
              </a:spcBef>
              <a:tabLst>
                <a:tab pos="266224" algn="l"/>
              </a:tabLst>
            </a:pPr>
            <a:r>
              <a:rPr dirty="0" smtClean="0">
                <a:solidFill>
                  <a:srgbClr val="404040"/>
                </a:solidFill>
                <a:latin typeface="Trebuchet MS"/>
                <a:cs typeface="Trebuchet MS"/>
              </a:rPr>
              <a:t>I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– интактные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зубные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ряды при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ортогнатическом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прикусе или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зубные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ряды </a:t>
            </a:r>
            <a:r>
              <a:rPr spc="-39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с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включенными дефектами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при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условии,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что протяженность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дефекта во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фронтальном</a:t>
            </a:r>
            <a:r>
              <a:rPr spc="-23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отделе</a:t>
            </a:r>
            <a:r>
              <a:rPr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не</a:t>
            </a:r>
            <a:r>
              <a:rPr spc="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более</a:t>
            </a:r>
            <a:r>
              <a:rPr spc="-1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4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зубов,</a:t>
            </a:r>
            <a:r>
              <a:rPr spc="-26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а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в</a:t>
            </a:r>
            <a:r>
              <a:rPr spc="-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боковом</a:t>
            </a:r>
            <a:r>
              <a:rPr spc="-3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2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 зубов.</a:t>
            </a:r>
            <a:endParaRPr dirty="0">
              <a:latin typeface="Trebuchet MS"/>
              <a:cs typeface="Trebuchet MS"/>
            </a:endParaRPr>
          </a:p>
          <a:p>
            <a:pPr marL="266700" marR="108585" indent="-257175">
              <a:spcBef>
                <a:spcPts val="746"/>
              </a:spcBef>
              <a:tabLst>
                <a:tab pos="266224" algn="l"/>
              </a:tabLst>
            </a:pPr>
            <a:r>
              <a:rPr dirty="0" smtClean="0">
                <a:solidFill>
                  <a:srgbClr val="404040"/>
                </a:solidFill>
                <a:latin typeface="Trebuchet MS"/>
                <a:cs typeface="Trebuchet MS"/>
              </a:rPr>
              <a:t>II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–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зубные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ряды, в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которых высота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прикуса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фиксирована,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есть </a:t>
            </a:r>
            <a:r>
              <a:rPr spc="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антагонисты, но располагаются они таким образом,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что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модели согласно </a:t>
            </a:r>
            <a:r>
              <a:rPr spc="-39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зубным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признакам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сопоставить невозможно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из-за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отсутствия зубов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в </a:t>
            </a:r>
            <a:r>
              <a:rPr spc="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каждой</a:t>
            </a:r>
            <a:r>
              <a:rPr spc="-3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функциональной</a:t>
            </a:r>
            <a:r>
              <a:rPr spc="-1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группе.</a:t>
            </a:r>
            <a:endParaRPr dirty="0">
              <a:latin typeface="Trebuchet MS"/>
              <a:cs typeface="Trebuchet MS"/>
            </a:endParaRPr>
          </a:p>
          <a:p>
            <a:pPr marL="266700" marR="243364" indent="-257175">
              <a:spcBef>
                <a:spcPts val="750"/>
              </a:spcBef>
              <a:tabLst>
                <a:tab pos="266224" algn="l"/>
              </a:tabLst>
            </a:pPr>
            <a:r>
              <a:rPr dirty="0" smtClean="0">
                <a:solidFill>
                  <a:srgbClr val="404040"/>
                </a:solidFill>
                <a:latin typeface="Trebuchet MS"/>
                <a:cs typeface="Trebuchet MS"/>
              </a:rPr>
              <a:t>III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–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зубные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ряды, в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которых нет зубов антагонистов, высота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прикуса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не </a:t>
            </a:r>
            <a:r>
              <a:rPr spc="-39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фиксирована.</a:t>
            </a:r>
            <a:endParaRPr dirty="0">
              <a:latin typeface="Trebuchet MS"/>
              <a:cs typeface="Trebuchet MS"/>
            </a:endParaRPr>
          </a:p>
          <a:p>
            <a:pPr marL="9525">
              <a:spcBef>
                <a:spcPts val="758"/>
              </a:spcBef>
              <a:tabLst>
                <a:tab pos="266224" algn="l"/>
              </a:tabLst>
            </a:pPr>
            <a:r>
              <a:rPr dirty="0" smtClean="0">
                <a:solidFill>
                  <a:srgbClr val="404040"/>
                </a:solidFill>
                <a:latin typeface="Trebuchet MS"/>
                <a:cs typeface="Trebuchet MS"/>
              </a:rPr>
              <a:t>IV</a:t>
            </a:r>
            <a:r>
              <a:rPr spc="-23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–</a:t>
            </a:r>
            <a:r>
              <a:rPr spc="-23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беззубые</a:t>
            </a:r>
            <a:r>
              <a:rPr spc="-3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челюсти.</a:t>
            </a:r>
            <a:endParaRPr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240868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7788" y="404664"/>
            <a:ext cx="5564981" cy="1118094"/>
          </a:xfrm>
          <a:prstGeom prst="rect">
            <a:avLst/>
          </a:prstGeom>
        </p:spPr>
        <p:txBody>
          <a:bodyPr vert="horz" wrap="square" lIns="0" tIns="10001" rIns="0" bIns="0" rtlCol="0" anchor="t">
            <a:spAutoFit/>
          </a:bodyPr>
          <a:lstStyle/>
          <a:p>
            <a:pPr marL="9525" marR="3810">
              <a:spcBef>
                <a:spcPts val="79"/>
              </a:spcBef>
            </a:pPr>
            <a:r>
              <a:rPr sz="2400" dirty="0"/>
              <a:t>При частичной потере </a:t>
            </a:r>
            <a:r>
              <a:rPr sz="2400" spc="-4" dirty="0"/>
              <a:t>зубов возможны </a:t>
            </a:r>
            <a:r>
              <a:rPr sz="2400" spc="-713" dirty="0"/>
              <a:t> </a:t>
            </a:r>
            <a:r>
              <a:rPr sz="2400" spc="-4" dirty="0"/>
              <a:t>следующие клинические варианты </a:t>
            </a:r>
            <a:r>
              <a:rPr sz="2400" dirty="0"/>
              <a:t> </a:t>
            </a:r>
            <a:r>
              <a:rPr sz="2400" spc="-4" dirty="0"/>
              <a:t>определения</a:t>
            </a:r>
            <a:r>
              <a:rPr sz="2400" spc="-19" dirty="0"/>
              <a:t> </a:t>
            </a:r>
            <a:r>
              <a:rPr sz="2400" dirty="0"/>
              <a:t>центральной</a:t>
            </a:r>
            <a:r>
              <a:rPr sz="2400" spc="-15" dirty="0"/>
              <a:t> </a:t>
            </a:r>
            <a:r>
              <a:rPr sz="2400" spc="-4" dirty="0"/>
              <a:t>окклюзии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597788" y="1719795"/>
            <a:ext cx="5702404" cy="250260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R="172403" algn="just"/>
            <a:r>
              <a:rPr dirty="0" smtClean="0">
                <a:solidFill>
                  <a:srgbClr val="404040"/>
                </a:solidFill>
                <a:latin typeface="Trebuchet MS"/>
                <a:cs typeface="Trebuchet MS"/>
              </a:rPr>
              <a:t>1)</a:t>
            </a:r>
            <a:r>
              <a:rPr lang="ru-RU" dirty="0">
                <a:solidFill>
                  <a:srgbClr val="404040"/>
                </a:solidFill>
                <a:cs typeface="Trebuchet MS"/>
              </a:rPr>
              <a:t> </a:t>
            </a:r>
            <a:r>
              <a:rPr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Зубы-антагонисты</a:t>
            </a:r>
            <a:r>
              <a:rPr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err="1" smtClean="0">
                <a:solidFill>
                  <a:srgbClr val="404040"/>
                </a:solidFill>
                <a:latin typeface="Trebuchet MS"/>
                <a:cs typeface="Trebuchet MS"/>
              </a:rPr>
              <a:t>сохранились</a:t>
            </a:r>
            <a:r>
              <a:rPr dirty="0" smtClean="0">
                <a:solidFill>
                  <a:srgbClr val="404040"/>
                </a:solidFill>
                <a:latin typeface="Trebuchet MS"/>
                <a:cs typeface="Trebuchet MS"/>
              </a:rPr>
              <a:t> в </a:t>
            </a:r>
            <a:r>
              <a:rPr dirty="0" err="1" smtClean="0">
                <a:solidFill>
                  <a:srgbClr val="404040"/>
                </a:solidFill>
                <a:latin typeface="Trebuchet MS"/>
                <a:cs typeface="Trebuchet MS"/>
              </a:rPr>
              <a:t>трех</a:t>
            </a:r>
            <a:r>
              <a:rPr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err="1" smtClean="0">
                <a:solidFill>
                  <a:srgbClr val="404040"/>
                </a:solidFill>
                <a:latin typeface="Trebuchet MS"/>
                <a:cs typeface="Trebuchet MS"/>
              </a:rPr>
              <a:t>функционально</a:t>
            </a:r>
            <a:r>
              <a:rPr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ориентированных</a:t>
            </a:r>
            <a:r>
              <a:rPr dirty="0" smtClean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группах</a:t>
            </a:r>
            <a:r>
              <a:rPr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зубов</a:t>
            </a:r>
            <a:r>
              <a:rPr dirty="0" smtClean="0">
                <a:solidFill>
                  <a:srgbClr val="404040"/>
                </a:solidFill>
                <a:latin typeface="Trebuchet MS"/>
                <a:cs typeface="Trebuchet MS"/>
              </a:rPr>
              <a:t>: в </a:t>
            </a:r>
            <a:r>
              <a:rPr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области</a:t>
            </a:r>
            <a:r>
              <a:rPr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передних</a:t>
            </a:r>
            <a:r>
              <a:rPr dirty="0" smtClean="0">
                <a:solidFill>
                  <a:srgbClr val="404040"/>
                </a:solidFill>
                <a:latin typeface="Trebuchet MS"/>
                <a:cs typeface="Trebuchet MS"/>
              </a:rPr>
              <a:t> и </a:t>
            </a:r>
            <a:r>
              <a:rPr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жевательных</a:t>
            </a:r>
            <a:r>
              <a:rPr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зубов</a:t>
            </a:r>
            <a:r>
              <a:rPr dirty="0" smtClean="0">
                <a:solidFill>
                  <a:srgbClr val="404040"/>
                </a:solidFill>
                <a:latin typeface="Trebuchet MS"/>
                <a:cs typeface="Trebuchet MS"/>
              </a:rPr>
              <a:t> с </a:t>
            </a:r>
            <a:r>
              <a:rPr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правой</a:t>
            </a:r>
            <a:r>
              <a:rPr dirty="0" smtClean="0">
                <a:solidFill>
                  <a:srgbClr val="404040"/>
                </a:solidFill>
                <a:latin typeface="Trebuchet MS"/>
                <a:cs typeface="Trebuchet MS"/>
              </a:rPr>
              <a:t> и </a:t>
            </a:r>
            <a:r>
              <a:rPr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левой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сторон</a:t>
            </a:r>
            <a:r>
              <a:rPr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Высота</a:t>
            </a:r>
            <a:r>
              <a:rPr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 </a:t>
            </a:r>
            <a:r>
              <a:rPr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нижнего</a:t>
            </a:r>
            <a:r>
              <a:rPr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отдела</a:t>
            </a:r>
            <a:r>
              <a:rPr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лица</a:t>
            </a:r>
            <a:r>
              <a:rPr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err="1" smtClean="0">
                <a:solidFill>
                  <a:srgbClr val="404040"/>
                </a:solidFill>
                <a:latin typeface="Trebuchet MS"/>
                <a:cs typeface="Trebuchet MS"/>
              </a:rPr>
              <a:t>фиксирована</a:t>
            </a:r>
            <a:r>
              <a:rPr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естественными</a:t>
            </a:r>
            <a:r>
              <a:rPr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зубами</a:t>
            </a:r>
            <a:r>
              <a:rPr dirty="0" smtClean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endParaRPr dirty="0" smtClean="0">
              <a:latin typeface="Trebuchet MS"/>
              <a:cs typeface="Trebuchet MS"/>
            </a:endParaRPr>
          </a:p>
          <a:p>
            <a:pPr algn="just"/>
            <a:r>
              <a:rPr dirty="0" err="1" smtClean="0">
                <a:solidFill>
                  <a:srgbClr val="404040"/>
                </a:solidFill>
                <a:latin typeface="Trebuchet MS"/>
                <a:cs typeface="Trebuchet MS"/>
              </a:rPr>
              <a:t>Центральную</a:t>
            </a:r>
            <a:r>
              <a:rPr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окклюзию устанавливают на основе </a:t>
            </a:r>
            <a:r>
              <a:rPr dirty="0" err="1">
                <a:solidFill>
                  <a:srgbClr val="404040"/>
                </a:solidFill>
                <a:latin typeface="Trebuchet MS"/>
                <a:cs typeface="Trebuchet MS"/>
              </a:rPr>
              <a:t>максимального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количества</a:t>
            </a:r>
            <a:r>
              <a:rPr lang="ru-RU" dirty="0">
                <a:latin typeface="Trebuchet MS"/>
                <a:cs typeface="Trebuchet MS"/>
              </a:rPr>
              <a:t> </a:t>
            </a:r>
            <a:r>
              <a:rPr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окклюзионных</a:t>
            </a:r>
            <a:r>
              <a:rPr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контактов</a:t>
            </a:r>
            <a:r>
              <a:rPr dirty="0" smtClean="0">
                <a:solidFill>
                  <a:srgbClr val="404040"/>
                </a:solidFill>
                <a:latin typeface="Trebuchet MS"/>
                <a:cs typeface="Trebuchet MS"/>
              </a:rPr>
              <a:t>, </a:t>
            </a:r>
            <a:r>
              <a:rPr dirty="0" err="1" smtClean="0">
                <a:solidFill>
                  <a:srgbClr val="404040"/>
                </a:solidFill>
                <a:latin typeface="Trebuchet MS"/>
                <a:cs typeface="Trebuchet MS"/>
              </a:rPr>
              <a:t>регистрируют</a:t>
            </a:r>
            <a:r>
              <a:rPr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err="1" smtClean="0">
                <a:solidFill>
                  <a:srgbClr val="404040"/>
                </a:solidFill>
                <a:latin typeface="Trebuchet MS"/>
                <a:cs typeface="Trebuchet MS"/>
              </a:rPr>
              <a:t>силиконовыми</a:t>
            </a:r>
            <a:r>
              <a:rPr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массами</a:t>
            </a:r>
            <a:r>
              <a:rPr dirty="0" smtClean="0">
                <a:solidFill>
                  <a:srgbClr val="404040"/>
                </a:solidFill>
                <a:latin typeface="Trebuchet MS"/>
                <a:cs typeface="Trebuchet MS"/>
              </a:rPr>
              <a:t>, </a:t>
            </a:r>
            <a:r>
              <a:rPr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не</a:t>
            </a:r>
            <a:r>
              <a:rPr dirty="0" smtClean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прибегая</a:t>
            </a:r>
            <a:r>
              <a:rPr dirty="0" smtClean="0">
                <a:solidFill>
                  <a:srgbClr val="404040"/>
                </a:solidFill>
                <a:latin typeface="Trebuchet MS"/>
                <a:cs typeface="Trebuchet MS"/>
              </a:rPr>
              <a:t> к </a:t>
            </a:r>
            <a:r>
              <a:rPr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изготовлению</a:t>
            </a:r>
            <a:r>
              <a:rPr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восковых</a:t>
            </a:r>
            <a:r>
              <a:rPr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окклюзионных</a:t>
            </a:r>
            <a:r>
              <a:rPr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валиков</a:t>
            </a:r>
            <a:r>
              <a:rPr dirty="0" smtClean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endParaRPr dirty="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7788" y="4419440"/>
            <a:ext cx="3830196" cy="242558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21225" y="4406677"/>
            <a:ext cx="3148961" cy="2451323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4D3A-FFA7-4C08-9D9C-63A1919F7CDB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2051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9552" y="1052736"/>
            <a:ext cx="7389143" cy="493404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2) Зубы-антагонисты</a:t>
            </a:r>
            <a:r>
              <a:rPr sz="20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имеются,</a:t>
            </a:r>
            <a:r>
              <a:rPr sz="20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но</a:t>
            </a:r>
            <a:r>
              <a:rPr sz="2000" spc="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они</a:t>
            </a:r>
            <a:r>
              <a:rPr sz="2000" spc="-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расположены</a:t>
            </a:r>
            <a:r>
              <a:rPr sz="2000" spc="-1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только</a:t>
            </a:r>
            <a:r>
              <a:rPr sz="20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в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двух</a:t>
            </a:r>
            <a:r>
              <a:rPr lang="ru-RU" sz="2000" dirty="0">
                <a:latin typeface="Trebuchet MS"/>
                <a:cs typeface="Trebuchet MS"/>
              </a:rPr>
              <a:t> </a:t>
            </a:r>
            <a:r>
              <a:rPr sz="2000" spc="-4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функционально</a:t>
            </a:r>
            <a:r>
              <a:rPr sz="2000" spc="-11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ориентированных</a:t>
            </a:r>
            <a:r>
              <a:rPr sz="2000" spc="-26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группах</a:t>
            </a:r>
            <a:r>
              <a:rPr sz="2000" spc="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(переднем</a:t>
            </a:r>
            <a:r>
              <a:rPr sz="2000" spc="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и</a:t>
            </a:r>
            <a:r>
              <a:rPr sz="2000" spc="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боковом</a:t>
            </a:r>
            <a:r>
              <a:rPr sz="2000" spc="-3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 err="1">
                <a:solidFill>
                  <a:srgbClr val="404040"/>
                </a:solidFill>
                <a:latin typeface="Trebuchet MS"/>
                <a:cs typeface="Trebuchet MS"/>
              </a:rPr>
              <a:t>отделах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или</a:t>
            </a:r>
            <a:r>
              <a:rPr lang="ru-RU" sz="2000" dirty="0">
                <a:latin typeface="Trebuchet MS"/>
                <a:cs typeface="Trebuchet MS"/>
              </a:rPr>
              <a:t> </a:t>
            </a:r>
            <a:r>
              <a:rPr sz="2000" spc="-4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только</a:t>
            </a:r>
            <a:r>
              <a:rPr sz="2000" spc="-19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в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 боковых</a:t>
            </a:r>
            <a:r>
              <a:rPr sz="2000" spc="-23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отделах</a:t>
            </a:r>
            <a:r>
              <a:rPr sz="2000" spc="-1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справа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или</a:t>
            </a:r>
            <a:r>
              <a:rPr sz="2000" spc="-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слева).</a:t>
            </a:r>
            <a:r>
              <a:rPr sz="20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Проводится</a:t>
            </a:r>
            <a:r>
              <a:rPr sz="2000" spc="-26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в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присутствии</a:t>
            </a:r>
            <a:r>
              <a:rPr lang="ru-RU" sz="2000" dirty="0">
                <a:latin typeface="Trebuchet MS"/>
                <a:cs typeface="Trebuchet MS"/>
              </a:rPr>
              <a:t> </a:t>
            </a:r>
            <a:r>
              <a:rPr sz="2000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пациента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.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Может проводиться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с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помощью восковых шаблонов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с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прикусными </a:t>
            </a:r>
            <a:r>
              <a:rPr sz="2000" spc="-39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валиками,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либо</a:t>
            </a:r>
            <a:r>
              <a:rPr sz="20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с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 помощью</a:t>
            </a:r>
            <a:r>
              <a:rPr sz="2000" spc="-1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фиксаторов</a:t>
            </a:r>
            <a:r>
              <a:rPr sz="2000" spc="-3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окклюзии.</a:t>
            </a:r>
            <a:r>
              <a:rPr sz="2000" spc="-1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В</a:t>
            </a:r>
            <a:r>
              <a:rPr sz="2000" spc="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клинику</a:t>
            </a:r>
            <a:r>
              <a:rPr sz="2000" spc="-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 err="1">
                <a:solidFill>
                  <a:srgbClr val="404040"/>
                </a:solidFill>
                <a:latin typeface="Trebuchet MS"/>
                <a:cs typeface="Trebuchet MS"/>
              </a:rPr>
              <a:t>шаблоны</a:t>
            </a:r>
            <a:r>
              <a:rPr sz="2000" spc="-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 smtClean="0">
                <a:solidFill>
                  <a:srgbClr val="404040"/>
                </a:solidFill>
                <a:latin typeface="Trebuchet MS"/>
                <a:cs typeface="Trebuchet MS"/>
              </a:rPr>
              <a:t>с</a:t>
            </a:r>
            <a:r>
              <a:rPr lang="ru-RU" sz="200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прикусными</a:t>
            </a:r>
            <a:r>
              <a:rPr sz="2000" spc="-8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валиками</a:t>
            </a:r>
            <a:r>
              <a:rPr sz="2000" spc="-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поступают</a:t>
            </a:r>
            <a:r>
              <a:rPr sz="2000" spc="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на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гипсовых</a:t>
            </a:r>
            <a:r>
              <a:rPr sz="2000" spc="-1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моделях.</a:t>
            </a:r>
            <a:r>
              <a:rPr sz="2000" spc="-1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 err="1">
                <a:solidFill>
                  <a:srgbClr val="404040"/>
                </a:solidFill>
                <a:latin typeface="Trebuchet MS"/>
                <a:cs typeface="Trebuchet MS"/>
              </a:rPr>
              <a:t>Врач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обрабатывает</a:t>
            </a:r>
            <a:r>
              <a:rPr lang="ru-RU" sz="2000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шаблоны</a:t>
            </a:r>
            <a:r>
              <a:rPr sz="200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спиртовым ватным шариком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и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приступает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к их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припасовке. </a:t>
            </a:r>
            <a:r>
              <a:rPr sz="2000" spc="-4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Сначал</a:t>
            </a:r>
            <a:r>
              <a:rPr lang="ru-RU" sz="2000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а при</a:t>
            </a:r>
            <a:r>
              <a:rPr sz="2000" spc="-4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пасовывается</a:t>
            </a:r>
            <a:r>
              <a:rPr sz="2000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верхний шаблон, затем нижний. Шаблон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с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прикусными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валиками</a:t>
            </a:r>
            <a:r>
              <a:rPr sz="2000" spc="-1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вводится</a:t>
            </a:r>
            <a:r>
              <a:rPr sz="2000" spc="-23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в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 полость</a:t>
            </a:r>
            <a:r>
              <a:rPr sz="2000" spc="-1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рта.</a:t>
            </a:r>
            <a:r>
              <a:rPr sz="2000" spc="-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Пациента</a:t>
            </a:r>
            <a:r>
              <a:rPr sz="2000" spc="-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просят</a:t>
            </a:r>
            <a:r>
              <a:rPr sz="20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сомкнуть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зубы,</a:t>
            </a:r>
            <a:r>
              <a:rPr sz="2000" spc="-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пытаясь</a:t>
            </a:r>
            <a:r>
              <a:rPr lang="ru-RU" sz="200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при</a:t>
            </a:r>
            <a:r>
              <a:rPr sz="200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 err="1">
                <a:solidFill>
                  <a:srgbClr val="404040"/>
                </a:solidFill>
                <a:latin typeface="Trebuchet MS"/>
                <a:cs typeface="Trebuchet MS"/>
              </a:rPr>
              <a:t>этом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добиться</a:t>
            </a:r>
            <a:r>
              <a:rPr lang="ru-RU" sz="200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центральной</a:t>
            </a:r>
            <a:r>
              <a:rPr sz="2000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окклюзии. Если верхний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прикусной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валик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высок </a:t>
            </a:r>
            <a:r>
              <a:rPr sz="2000" dirty="0" err="1">
                <a:solidFill>
                  <a:srgbClr val="404040"/>
                </a:solidFill>
                <a:latin typeface="Trebuchet MS"/>
                <a:cs typeface="Trebuchet MS"/>
              </a:rPr>
              <a:t>его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одрезают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,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добиваясь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плотного </a:t>
            </a:r>
            <a:r>
              <a:rPr sz="2000" spc="-4" dirty="0" err="1">
                <a:solidFill>
                  <a:srgbClr val="404040"/>
                </a:solidFill>
                <a:latin typeface="Trebuchet MS"/>
                <a:cs typeface="Trebuchet MS"/>
              </a:rPr>
              <a:t>контакта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зубов</a:t>
            </a:r>
            <a:r>
              <a:rPr lang="ru-RU" sz="2000" spc="-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антагонистов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, зубов </a:t>
            </a:r>
            <a:r>
              <a:rPr sz="2000" spc="-39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утративших</a:t>
            </a:r>
            <a:r>
              <a:rPr sz="2000" spc="-3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антагонистов</a:t>
            </a:r>
            <a:r>
              <a:rPr sz="2000" spc="-23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и прикусного</a:t>
            </a:r>
            <a:r>
              <a:rPr sz="2000" spc="-23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валика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на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всём</a:t>
            </a:r>
            <a:r>
              <a:rPr sz="2000" spc="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его</a:t>
            </a:r>
            <a:r>
              <a:rPr sz="2000" spc="-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протяжении.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612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3528" y="260648"/>
            <a:ext cx="7632848" cy="5999398"/>
          </a:xfrm>
          <a:prstGeom prst="rect">
            <a:avLst/>
          </a:prstGeom>
        </p:spPr>
        <p:txBody>
          <a:bodyPr vert="horz" wrap="square" lIns="0" tIns="48577" rIns="0" bIns="0" rtlCol="0">
            <a:spAutoFit/>
          </a:bodyPr>
          <a:lstStyle/>
          <a:p>
            <a:pPr marR="48101">
              <a:spcAft>
                <a:spcPts val="800"/>
              </a:spcAft>
              <a:tabLst>
                <a:tab pos="266224" algn="l"/>
              </a:tabLst>
            </a:pPr>
            <a:r>
              <a:rPr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Когда</a:t>
            </a:r>
            <a:r>
              <a:rPr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установлен плотный</a:t>
            </a:r>
            <a:r>
              <a:rPr spc="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контакт</a:t>
            </a:r>
            <a:r>
              <a:rPr spc="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между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 оставшимися</a:t>
            </a:r>
            <a:r>
              <a:rPr spc="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зубами</a:t>
            </a:r>
            <a:r>
              <a:rPr spc="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и</a:t>
            </a:r>
            <a:r>
              <a:rPr spc="1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прикусными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валиками,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приступаем к определению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центральной окклюзии.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На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один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из </a:t>
            </a:r>
            <a:r>
              <a:rPr spc="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валиков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наслаивается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полоска размягченного воска, пациента просят закрыть </a:t>
            </a:r>
            <a:r>
              <a:rPr spc="-3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рот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в</a:t>
            </a:r>
            <a:r>
              <a:rPr spc="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положении</a:t>
            </a:r>
            <a:r>
              <a:rPr spc="-1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центральной окклюзии.</a:t>
            </a:r>
            <a:r>
              <a:rPr spc="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Пациент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не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всегда</a:t>
            </a:r>
            <a:r>
              <a:rPr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смыкает </a:t>
            </a:r>
            <a:r>
              <a:rPr spc="-4" dirty="0" err="1">
                <a:solidFill>
                  <a:srgbClr val="404040"/>
                </a:solidFill>
                <a:latin typeface="Trebuchet MS"/>
                <a:cs typeface="Trebuchet MS"/>
              </a:rPr>
              <a:t>зубы</a:t>
            </a:r>
            <a:r>
              <a:rPr spc="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mtClean="0">
                <a:solidFill>
                  <a:srgbClr val="404040"/>
                </a:solidFill>
                <a:latin typeface="Trebuchet MS"/>
                <a:cs typeface="Trebuchet MS"/>
              </a:rPr>
              <a:t>в</a:t>
            </a:r>
            <a:r>
              <a:rPr lang="ru-RU" dirty="0">
                <a:latin typeface="Trebuchet MS"/>
                <a:cs typeface="Trebuchet MS"/>
              </a:rPr>
              <a:t> </a:t>
            </a:r>
            <a:r>
              <a:rPr spc="-4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центральной</a:t>
            </a:r>
            <a:r>
              <a:rPr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окклюзии,</a:t>
            </a:r>
            <a:r>
              <a:rPr spc="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поэтому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 перед</a:t>
            </a:r>
            <a:r>
              <a:rPr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введением</a:t>
            </a:r>
            <a:r>
              <a:rPr spc="-1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шаблонов</a:t>
            </a:r>
            <a:r>
              <a:rPr spc="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с</a:t>
            </a:r>
            <a:r>
              <a:rPr spc="1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прикусными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валиками</a:t>
            </a:r>
            <a:r>
              <a:rPr spc="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следует</a:t>
            </a:r>
            <a:r>
              <a:rPr spc="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проверить</a:t>
            </a:r>
            <a:r>
              <a:rPr spc="-1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правильность</a:t>
            </a:r>
            <a:r>
              <a:rPr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смыкания</a:t>
            </a:r>
            <a:r>
              <a:rPr spc="1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зубных</a:t>
            </a:r>
            <a:r>
              <a:rPr spc="1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рядов,</a:t>
            </a:r>
            <a:r>
              <a:rPr spc="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используя </a:t>
            </a:r>
            <a:r>
              <a:rPr spc="-37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специальные</a:t>
            </a:r>
            <a:r>
              <a:rPr spc="-26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приёмы:</a:t>
            </a:r>
            <a:endParaRPr dirty="0">
              <a:latin typeface="Trebuchet MS"/>
              <a:cs typeface="Trebuchet MS"/>
            </a:endParaRPr>
          </a:p>
          <a:p>
            <a:pPr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567214" algn="l"/>
              </a:tabLst>
            </a:pPr>
            <a:r>
              <a:rPr spc="-4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на</a:t>
            </a:r>
            <a:r>
              <a:rPr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зубные ряды пациента</a:t>
            </a:r>
            <a:r>
              <a:rPr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укладываем</a:t>
            </a:r>
            <a:r>
              <a:rPr spc="1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указательные</a:t>
            </a:r>
            <a:r>
              <a:rPr spc="1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пальцы</a:t>
            </a:r>
            <a:r>
              <a:rPr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и</a:t>
            </a:r>
            <a:r>
              <a:rPr spc="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просим</a:t>
            </a:r>
            <a:r>
              <a:rPr spc="1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 err="1">
                <a:solidFill>
                  <a:srgbClr val="404040"/>
                </a:solidFill>
                <a:latin typeface="Trebuchet MS"/>
                <a:cs typeface="Trebuchet MS"/>
              </a:rPr>
              <a:t>пациента</a:t>
            </a:r>
            <a:r>
              <a:rPr spc="1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на</a:t>
            </a:r>
            <a:r>
              <a:rPr lang="ru-RU" dirty="0">
                <a:latin typeface="Trebuchet MS"/>
                <a:cs typeface="Trebuchet MS"/>
              </a:rPr>
              <a:t> </a:t>
            </a:r>
            <a:r>
              <a:rPr spc="-4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них</a:t>
            </a:r>
            <a:r>
              <a:rPr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накусить,</a:t>
            </a:r>
            <a:r>
              <a:rPr spc="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при</a:t>
            </a:r>
            <a:r>
              <a:rPr spc="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этом</a:t>
            </a:r>
            <a:r>
              <a:rPr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быстро</a:t>
            </a:r>
            <a:r>
              <a:rPr spc="-1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отводим</a:t>
            </a:r>
            <a:r>
              <a:rPr spc="-1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пальцы</a:t>
            </a:r>
            <a:r>
              <a:rPr spc="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в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 сторону</a:t>
            </a:r>
            <a:r>
              <a:rPr spc="-1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щёк;</a:t>
            </a:r>
            <a:endParaRPr dirty="0">
              <a:latin typeface="Trebuchet MS"/>
              <a:cs typeface="Trebuchet MS"/>
            </a:endParaRPr>
          </a:p>
          <a:p>
            <a:pPr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567214" algn="l"/>
              </a:tabLst>
            </a:pPr>
            <a:r>
              <a:rPr spc="-4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просим</a:t>
            </a:r>
            <a:r>
              <a:rPr spc="4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пациента</a:t>
            </a:r>
            <a:r>
              <a:rPr spc="1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проглотить</a:t>
            </a:r>
            <a:r>
              <a:rPr spc="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слюну</a:t>
            </a:r>
            <a:r>
              <a:rPr spc="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и</a:t>
            </a:r>
            <a:r>
              <a:rPr spc="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сомкнуть зубы;</a:t>
            </a:r>
            <a:endParaRPr dirty="0">
              <a:latin typeface="Trebuchet MS"/>
              <a:cs typeface="Trebuchet MS"/>
            </a:endParaRPr>
          </a:p>
          <a:p>
            <a:pPr marR="100013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567214" algn="l"/>
              </a:tabLst>
            </a:pPr>
            <a:r>
              <a:rPr spc="-4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приклеиваем</a:t>
            </a:r>
            <a:r>
              <a:rPr spc="34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небольшой</a:t>
            </a:r>
            <a:r>
              <a:rPr spc="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восковой</a:t>
            </a:r>
            <a:r>
              <a:rPr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шарик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 на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 шаблон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 с</a:t>
            </a:r>
            <a:r>
              <a:rPr spc="1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прикусным</a:t>
            </a:r>
            <a:r>
              <a:rPr spc="1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валиком</a:t>
            </a:r>
            <a:r>
              <a:rPr spc="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в </a:t>
            </a:r>
            <a:r>
              <a:rPr spc="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8" dirty="0">
                <a:solidFill>
                  <a:srgbClr val="404040"/>
                </a:solidFill>
                <a:latin typeface="Trebuchet MS"/>
                <a:cs typeface="Trebuchet MS"/>
              </a:rPr>
              <a:t>дистальном</a:t>
            </a:r>
            <a:r>
              <a:rPr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отделе,</a:t>
            </a:r>
            <a:r>
              <a:rPr spc="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просим</a:t>
            </a:r>
            <a:r>
              <a:rPr spc="1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пациента</a:t>
            </a:r>
            <a:r>
              <a:rPr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кончиком</a:t>
            </a:r>
            <a:r>
              <a:rPr spc="-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языка коснуться</a:t>
            </a:r>
            <a:r>
              <a:rPr spc="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его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 и </a:t>
            </a:r>
            <a:r>
              <a:rPr dirty="0" err="1">
                <a:solidFill>
                  <a:srgbClr val="404040"/>
                </a:solidFill>
                <a:latin typeface="Trebuchet MS"/>
                <a:cs typeface="Trebuchet MS"/>
              </a:rPr>
              <a:t>закрыть</a:t>
            </a:r>
            <a:r>
              <a:rPr spc="-1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рот</a:t>
            </a:r>
            <a:r>
              <a:rPr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;</a:t>
            </a:r>
            <a:endParaRPr lang="ru-RU" dirty="0">
              <a:latin typeface="Trebuchet MS"/>
              <a:cs typeface="Trebuchet MS"/>
            </a:endParaRPr>
          </a:p>
          <a:p>
            <a:pPr marR="100013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567214" algn="l"/>
              </a:tabLst>
            </a:pPr>
            <a:r>
              <a:rPr spc="-4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максимально</a:t>
            </a:r>
            <a:r>
              <a:rPr spc="23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запрокидываем</a:t>
            </a:r>
            <a:r>
              <a:rPr spc="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голову пациента</a:t>
            </a:r>
            <a:r>
              <a:rPr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назад</a:t>
            </a:r>
            <a:r>
              <a:rPr spc="-1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и</a:t>
            </a:r>
            <a:r>
              <a:rPr spc="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просим</a:t>
            </a:r>
            <a:r>
              <a:rPr spc="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сомкнуть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зубы;</a:t>
            </a:r>
            <a:endParaRPr dirty="0">
              <a:latin typeface="Trebuchet MS"/>
              <a:cs typeface="Trebuchet MS"/>
            </a:endParaRPr>
          </a:p>
          <a:p>
            <a:pPr marR="180975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567214" algn="l"/>
              </a:tabLst>
            </a:pPr>
            <a:r>
              <a:rPr spc="-4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просим</a:t>
            </a:r>
            <a:r>
              <a:rPr spc="11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пациента</a:t>
            </a:r>
            <a:r>
              <a:rPr spc="23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10-15</a:t>
            </a:r>
            <a:r>
              <a:rPr spc="-1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раз широко</a:t>
            </a:r>
            <a:r>
              <a:rPr spc="-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открыть</a:t>
            </a:r>
            <a:r>
              <a:rPr spc="-23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и</a:t>
            </a:r>
            <a:r>
              <a:rPr spc="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закрыть</a:t>
            </a:r>
            <a:r>
              <a:rPr spc="-26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рот,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 а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 затем сомкнуть</a:t>
            </a:r>
            <a:r>
              <a:rPr spc="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зубы, </a:t>
            </a:r>
            <a:r>
              <a:rPr spc="-3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можно</a:t>
            </a:r>
            <a:r>
              <a:rPr spc="-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дополнительно</a:t>
            </a:r>
            <a:r>
              <a:rPr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попросить</a:t>
            </a:r>
            <a:r>
              <a:rPr spc="1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пациента</a:t>
            </a:r>
            <a:r>
              <a:rPr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проглотить слюну</a:t>
            </a:r>
            <a:r>
              <a:rPr spc="1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для</a:t>
            </a:r>
            <a:r>
              <a:rPr spc="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наибольшей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точности;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717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5536" y="1268760"/>
            <a:ext cx="4248472" cy="43184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71914">
              <a:spcBef>
                <a:spcPts val="75"/>
              </a:spcBef>
            </a:pP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Восковые шаблоны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с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прикусными </a:t>
            </a:r>
            <a:r>
              <a:rPr sz="2000" spc="-39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валиками извлекают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из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полости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рта одномоментно. Правильность </a:t>
            </a:r>
            <a:r>
              <a:rPr sz="2000" spc="-39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этапа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определения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центральной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окклюзии врач проверяет на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моделях,</a:t>
            </a:r>
            <a:r>
              <a:rPr sz="20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установив</a:t>
            </a:r>
            <a:r>
              <a:rPr sz="20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на</a:t>
            </a:r>
            <a:r>
              <a:rPr sz="2000" spc="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них</a:t>
            </a:r>
            <a:endParaRPr sz="2000" dirty="0">
              <a:latin typeface="Trebuchet MS"/>
              <a:cs typeface="Trebuchet MS"/>
            </a:endParaRPr>
          </a:p>
          <a:p>
            <a:pPr marL="9525" marR="3810">
              <a:tabLst>
                <a:tab pos="1590199" algn="l"/>
              </a:tabLst>
            </a:pP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шаблоны</a:t>
            </a:r>
            <a:r>
              <a:rPr sz="2000" spc="-26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с</a:t>
            </a:r>
            <a:r>
              <a:rPr sz="2000" spc="-23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прикусными</a:t>
            </a:r>
            <a:r>
              <a:rPr sz="20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валиками, </a:t>
            </a:r>
            <a:r>
              <a:rPr sz="2000" spc="-39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после</a:t>
            </a:r>
            <a:r>
              <a:rPr sz="2000" spc="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охлаждения	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в холодной </a:t>
            </a:r>
            <a:r>
              <a:rPr sz="2000" spc="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воде.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Далее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модели фиксируются </a:t>
            </a:r>
            <a:r>
              <a:rPr sz="2000" spc="-39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врачом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в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положении центральной </a:t>
            </a:r>
            <a:r>
              <a:rPr sz="2000" spc="-39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окклюзии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с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помощью нити,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резинки</a:t>
            </a:r>
            <a:r>
              <a:rPr sz="20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либо</a:t>
            </a:r>
            <a:r>
              <a:rPr sz="2000" spc="-23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с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 помощью</a:t>
            </a:r>
            <a:r>
              <a:rPr sz="2000" spc="-1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других</a:t>
            </a:r>
            <a:endParaRPr sz="2000" dirty="0">
              <a:latin typeface="Trebuchet MS"/>
              <a:cs typeface="Trebuchet MS"/>
            </a:endParaRPr>
          </a:p>
          <a:p>
            <a:pPr marL="9525">
              <a:spcBef>
                <a:spcPts val="4"/>
              </a:spcBef>
            </a:pPr>
            <a:r>
              <a:rPr sz="2000" spc="-4" dirty="0">
                <a:solidFill>
                  <a:srgbClr val="404040"/>
                </a:solidFill>
                <a:latin typeface="Trebuchet MS"/>
                <a:cs typeface="Trebuchet MS"/>
              </a:rPr>
              <a:t>подручных</a:t>
            </a:r>
            <a:r>
              <a:rPr sz="20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4" dirty="0" err="1">
                <a:solidFill>
                  <a:srgbClr val="404040"/>
                </a:solidFill>
                <a:latin typeface="Trebuchet MS"/>
                <a:cs typeface="Trebuchet MS"/>
              </a:rPr>
              <a:t>материалов</a:t>
            </a:r>
            <a:r>
              <a:rPr sz="2000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endParaRPr lang="ru-RU" sz="2000" spc="-4" dirty="0" smtClean="0">
              <a:solidFill>
                <a:srgbClr val="404040"/>
              </a:solidFill>
              <a:latin typeface="Trebuchet MS"/>
              <a:cs typeface="Trebuchet MS"/>
            </a:endParaRPr>
          </a:p>
          <a:p>
            <a:pPr marL="9525">
              <a:spcBef>
                <a:spcPts val="4"/>
              </a:spcBef>
            </a:pPr>
            <a:endParaRPr sz="2000" dirty="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88024" y="1268760"/>
            <a:ext cx="3960440" cy="4010713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549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0876" y="404664"/>
            <a:ext cx="5594032" cy="1117614"/>
          </a:xfrm>
          <a:prstGeom prst="rect">
            <a:avLst/>
          </a:prstGeom>
        </p:spPr>
        <p:txBody>
          <a:bodyPr vert="horz" wrap="square" lIns="0" tIns="9525" rIns="0" bIns="0" rtlCol="0" anchor="t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2400" dirty="0"/>
              <a:t>При</a:t>
            </a:r>
            <a:r>
              <a:rPr sz="2400" spc="-8" dirty="0"/>
              <a:t> </a:t>
            </a:r>
            <a:r>
              <a:rPr sz="2400" spc="-4" dirty="0"/>
              <a:t>отсутствии</a:t>
            </a:r>
            <a:r>
              <a:rPr sz="2400" spc="-41" dirty="0"/>
              <a:t> </a:t>
            </a:r>
            <a:r>
              <a:rPr sz="2400" dirty="0"/>
              <a:t>передней</a:t>
            </a:r>
            <a:r>
              <a:rPr sz="2400" spc="-15" dirty="0"/>
              <a:t> </a:t>
            </a:r>
            <a:r>
              <a:rPr sz="2400" dirty="0"/>
              <a:t>группы</a:t>
            </a:r>
            <a:r>
              <a:rPr sz="2400" spc="-23" dirty="0"/>
              <a:t> </a:t>
            </a:r>
            <a:r>
              <a:rPr sz="2400" spc="-4" dirty="0"/>
              <a:t>зубов </a:t>
            </a:r>
            <a:r>
              <a:rPr sz="2400" spc="-713" dirty="0"/>
              <a:t> </a:t>
            </a:r>
            <a:r>
              <a:rPr sz="2400" spc="-4" dirty="0"/>
              <a:t>необходимо нанести следующие </a:t>
            </a:r>
            <a:r>
              <a:rPr sz="2400" dirty="0"/>
              <a:t> </a:t>
            </a:r>
            <a:r>
              <a:rPr sz="2400" spc="-4" dirty="0"/>
              <a:t>ориентиры: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450876" y="1844824"/>
            <a:ext cx="4193132" cy="3903472"/>
          </a:xfrm>
          <a:prstGeom prst="rect">
            <a:avLst/>
          </a:prstGeom>
        </p:spPr>
        <p:txBody>
          <a:bodyPr vert="horz" wrap="square" lIns="0" tIns="32861" rIns="0" bIns="0" rtlCol="0">
            <a:spAutoFit/>
          </a:bodyPr>
          <a:lstStyle/>
          <a:p>
            <a:pPr marL="9525" marR="62865">
              <a:spcBef>
                <a:spcPts val="259"/>
              </a:spcBef>
            </a:pP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Линию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косметического центра (среднюю </a:t>
            </a:r>
            <a:r>
              <a:rPr spc="-39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линию)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–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для постановки центральных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 err="1">
                <a:solidFill>
                  <a:srgbClr val="404040"/>
                </a:solidFill>
                <a:latin typeface="Trebuchet MS"/>
                <a:cs typeface="Trebuchet MS"/>
              </a:rPr>
              <a:t>резцов</a:t>
            </a:r>
            <a:r>
              <a:rPr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;</a:t>
            </a:r>
            <a:endParaRPr sz="2000" dirty="0">
              <a:latin typeface="Trebuchet MS"/>
              <a:cs typeface="Trebuchet MS"/>
            </a:endParaRPr>
          </a:p>
          <a:p>
            <a:pPr marL="9525">
              <a:spcBef>
                <a:spcPts val="949"/>
              </a:spcBef>
            </a:pP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Линию</a:t>
            </a:r>
            <a:r>
              <a:rPr spc="-1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8" dirty="0">
                <a:solidFill>
                  <a:srgbClr val="404040"/>
                </a:solidFill>
                <a:latin typeface="Trebuchet MS"/>
                <a:cs typeface="Trebuchet MS"/>
              </a:rPr>
              <a:t>клыков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–</a:t>
            </a:r>
            <a:r>
              <a:rPr spc="-1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проводится</a:t>
            </a:r>
            <a:r>
              <a:rPr lang="ru-RU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перпендикуляр</a:t>
            </a:r>
            <a:r>
              <a:rPr spc="-34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от</a:t>
            </a:r>
            <a:r>
              <a:rPr spc="-26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крыльев</a:t>
            </a:r>
            <a:r>
              <a:rPr spc="-23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носа</a:t>
            </a:r>
            <a:r>
              <a:rPr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на </a:t>
            </a:r>
            <a:r>
              <a:rPr spc="-39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 err="1">
                <a:solidFill>
                  <a:srgbClr val="404040"/>
                </a:solidFill>
                <a:latin typeface="Trebuchet MS"/>
                <a:cs typeface="Trebuchet MS"/>
              </a:rPr>
              <a:t>вестибулярную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поверхность</a:t>
            </a:r>
            <a:r>
              <a:rPr lang="ru-RU" spc="-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окклюзионного</a:t>
            </a:r>
            <a:r>
              <a:rPr spc="-3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валика;</a:t>
            </a:r>
            <a:r>
              <a:rPr spc="-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эта</a:t>
            </a:r>
            <a:r>
              <a:rPr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линия</a:t>
            </a:r>
            <a:endParaRPr dirty="0">
              <a:latin typeface="Trebuchet MS"/>
              <a:cs typeface="Trebuchet MS"/>
            </a:endParaRPr>
          </a:p>
          <a:p>
            <a:pPr marL="9525"/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определяет</a:t>
            </a:r>
            <a:r>
              <a:rPr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ширину</a:t>
            </a:r>
            <a:r>
              <a:rPr spc="-26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передних</a:t>
            </a:r>
            <a:r>
              <a:rPr spc="-26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зубов</a:t>
            </a:r>
            <a:r>
              <a:rPr spc="-3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до</a:t>
            </a:r>
            <a:endParaRPr dirty="0">
              <a:latin typeface="Trebuchet MS"/>
              <a:cs typeface="Trebuchet MS"/>
            </a:endParaRPr>
          </a:p>
          <a:p>
            <a:pPr marL="9525"/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середины</a:t>
            </a:r>
            <a:r>
              <a:rPr spc="-3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8" dirty="0" err="1">
                <a:solidFill>
                  <a:srgbClr val="404040"/>
                </a:solidFill>
                <a:latin typeface="Trebuchet MS"/>
                <a:cs typeface="Trebuchet MS"/>
              </a:rPr>
              <a:t>клыка</a:t>
            </a:r>
            <a:r>
              <a:rPr spc="-8" dirty="0" smtClean="0">
                <a:solidFill>
                  <a:srgbClr val="404040"/>
                </a:solidFill>
                <a:latin typeface="Trebuchet MS"/>
                <a:cs typeface="Trebuchet MS"/>
              </a:rPr>
              <a:t>;</a:t>
            </a:r>
            <a:endParaRPr sz="2000" dirty="0">
              <a:latin typeface="Trebuchet MS"/>
              <a:cs typeface="Trebuchet MS"/>
            </a:endParaRPr>
          </a:p>
          <a:p>
            <a:pPr marL="9525" marR="3810">
              <a:spcBef>
                <a:spcPts val="1159"/>
              </a:spcBef>
            </a:pP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Линию</a:t>
            </a:r>
            <a:r>
              <a:rPr spc="-23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улыбки</a:t>
            </a:r>
            <a:r>
              <a:rPr spc="-1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–</a:t>
            </a:r>
            <a:r>
              <a:rPr spc="-1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для</a:t>
            </a:r>
            <a:r>
              <a:rPr spc="-23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определения</a:t>
            </a:r>
            <a:r>
              <a:rPr spc="-23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высоты </a:t>
            </a:r>
            <a:r>
              <a:rPr spc="-39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передних</a:t>
            </a:r>
            <a:r>
              <a:rPr spc="-1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зубов;</a:t>
            </a:r>
            <a:r>
              <a:rPr spc="-23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должна</a:t>
            </a:r>
            <a:r>
              <a:rPr spc="-23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err="1">
                <a:solidFill>
                  <a:srgbClr val="404040"/>
                </a:solidFill>
                <a:latin typeface="Trebuchet MS"/>
                <a:cs typeface="Trebuchet MS"/>
              </a:rPr>
              <a:t>при</a:t>
            </a:r>
            <a:r>
              <a:rPr spc="-1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улыбке</a:t>
            </a:r>
            <a:r>
              <a:rPr lang="ru-RU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пациента</a:t>
            </a:r>
            <a:r>
              <a:rPr spc="-1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располагаться</a:t>
            </a:r>
            <a:r>
              <a:rPr spc="-26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чуть</a:t>
            </a:r>
            <a:r>
              <a:rPr spc="-1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 err="1">
                <a:solidFill>
                  <a:srgbClr val="404040"/>
                </a:solidFill>
                <a:latin typeface="Trebuchet MS"/>
                <a:cs typeface="Trebuchet MS"/>
              </a:rPr>
              <a:t>выше</a:t>
            </a:r>
            <a:r>
              <a:rPr spc="-1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линии</a:t>
            </a:r>
            <a:r>
              <a:rPr lang="ru-RU" spc="-4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err="1" smtClean="0">
                <a:solidFill>
                  <a:srgbClr val="404040"/>
                </a:solidFill>
                <a:latin typeface="Trebuchet MS"/>
                <a:cs typeface="Trebuchet MS"/>
              </a:rPr>
              <a:t>шеек</a:t>
            </a:r>
            <a:r>
              <a:rPr spc="-38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4" dirty="0">
                <a:solidFill>
                  <a:srgbClr val="404040"/>
                </a:solidFill>
                <a:latin typeface="Trebuchet MS"/>
                <a:cs typeface="Trebuchet MS"/>
              </a:rPr>
              <a:t>зубов.</a:t>
            </a:r>
            <a:endParaRPr dirty="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60032" y="1988841"/>
            <a:ext cx="4283968" cy="4011908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74D3A-FFA7-4C08-9D9C-63A1919F7CDB}" type="slidenum">
              <a:rPr lang="ru-RU" altLang="ru-RU" smtClean="0"/>
              <a:pPr/>
              <a:t>9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0207504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Другая 2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E48312"/>
      </a:accent2>
      <a:accent3>
        <a:srgbClr val="E48312"/>
      </a:accent3>
      <a:accent4>
        <a:srgbClr val="E48312"/>
      </a:accent4>
      <a:accent5>
        <a:srgbClr val="C2BC80"/>
      </a:accent5>
      <a:accent6>
        <a:srgbClr val="F3B46C"/>
      </a:accent6>
      <a:hlink>
        <a:srgbClr val="2998E3"/>
      </a:hlink>
      <a:folHlink>
        <a:srgbClr val="8C8C8C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1634</TotalTime>
  <Words>1608</Words>
  <Application>Microsoft Office PowerPoint</Application>
  <PresentationFormat>Экран (4:3)</PresentationFormat>
  <Paragraphs>90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Times New Roman</vt:lpstr>
      <vt:lpstr>Trebuchet MS</vt:lpstr>
      <vt:lpstr>Wingdings 3</vt:lpstr>
      <vt:lpstr>Аспект</vt:lpstr>
      <vt:lpstr>Центральное соотношение челюстей.  Определение центрального соотношения челюстей.</vt:lpstr>
      <vt:lpstr>Цель</vt:lpstr>
      <vt:lpstr>Определение </vt:lpstr>
      <vt:lpstr>В зависимости от клинической ситуации  различают 4 группы сложности в  определении центральной окклюзии:</vt:lpstr>
      <vt:lpstr>При частичной потере зубов возможны  следующие клинические варианты  определения центральной окклюзии</vt:lpstr>
      <vt:lpstr>Презентация PowerPoint</vt:lpstr>
      <vt:lpstr>Презентация PowerPoint</vt:lpstr>
      <vt:lpstr>Презентация PowerPoint</vt:lpstr>
      <vt:lpstr>При отсутствии передней группы зубов  необходимо нанести следующие  ориентиры:</vt:lpstr>
      <vt:lpstr>Презентация PowerPoint</vt:lpstr>
      <vt:lpstr>Презентация PowerPoint</vt:lpstr>
      <vt:lpstr>Анатомический метод</vt:lpstr>
      <vt:lpstr>Антропометрический метод</vt:lpstr>
      <vt:lpstr>Презентация PowerPoint</vt:lpstr>
      <vt:lpstr>Антропометрический способ</vt:lpstr>
      <vt:lpstr>Анатомо-функциональный метод</vt:lpstr>
      <vt:lpstr>Функционально-физиологический  метод</vt:lpstr>
      <vt:lpstr>Функциональный метод</vt:lpstr>
      <vt:lpstr>Презентация PowerPoint</vt:lpstr>
      <vt:lpstr>Методика действия аппарата Ларина:</vt:lpstr>
      <vt:lpstr>Вывод </vt:lpstr>
      <vt:lpstr>Литература </vt:lpstr>
      <vt:lpstr>Спасибо за внимание</vt:lpstr>
    </vt:vector>
  </TitlesOfParts>
  <Company>MP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определения центрального соотношения челюстей при полной потере зубов. Анатомо-физиологический метод определения межальвеолярной высоты. Антропометрические ориентиры и анатомические закономерности строения лица при ортогнатическом прикусе.</dc:title>
  <dc:creator>n1</dc:creator>
  <cp:lastModifiedBy>Пользователь Windows</cp:lastModifiedBy>
  <cp:revision>49</cp:revision>
  <dcterms:created xsi:type="dcterms:W3CDTF">2008-10-22T12:01:43Z</dcterms:created>
  <dcterms:modified xsi:type="dcterms:W3CDTF">2024-02-02T10:37:18Z</dcterms:modified>
</cp:coreProperties>
</file>