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320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4277" y="1584451"/>
            <a:ext cx="3863340" cy="4167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1010" y="1896871"/>
            <a:ext cx="2753359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7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8928" y="494792"/>
            <a:ext cx="7195542" cy="1351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7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785" y="1171384"/>
            <a:ext cx="4371340" cy="521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1236979"/>
            <a:ext cx="7315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4005" marR="5080" indent="-155194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00000"/>
                </a:solidFill>
              </a:rPr>
              <a:t>Нутритивная</a:t>
            </a:r>
            <a:r>
              <a:rPr sz="5400" b="0" spc="-90" dirty="0">
                <a:solidFill>
                  <a:srgbClr val="000000"/>
                </a:solidFill>
              </a:rPr>
              <a:t> </a:t>
            </a:r>
            <a:r>
              <a:rPr sz="5400" b="0" spc="-20" dirty="0">
                <a:solidFill>
                  <a:srgbClr val="000000"/>
                </a:solidFill>
              </a:rPr>
              <a:t>поддержка </a:t>
            </a:r>
            <a:r>
              <a:rPr sz="5400" b="0" spc="-980" dirty="0">
                <a:solidFill>
                  <a:srgbClr val="000000"/>
                </a:solidFill>
              </a:rPr>
              <a:t> </a:t>
            </a:r>
            <a:r>
              <a:rPr sz="5400" b="0" dirty="0">
                <a:solidFill>
                  <a:srgbClr val="000000"/>
                </a:solidFill>
              </a:rPr>
              <a:t>при</a:t>
            </a:r>
            <a:r>
              <a:rPr sz="5400" b="0" spc="-15" dirty="0">
                <a:solidFill>
                  <a:srgbClr val="000000"/>
                </a:solidFill>
              </a:rPr>
              <a:t> </a:t>
            </a:r>
            <a:r>
              <a:rPr sz="5400" b="0" dirty="0">
                <a:solidFill>
                  <a:srgbClr val="000000"/>
                </a:solidFill>
              </a:rPr>
              <a:t>сепсисе</a:t>
            </a:r>
            <a:endParaRPr sz="5400" b="0" dirty="0"/>
          </a:p>
        </p:txBody>
      </p:sp>
      <p:sp>
        <p:nvSpPr>
          <p:cNvPr id="3" name="object 3"/>
          <p:cNvSpPr txBox="1"/>
          <p:nvPr/>
        </p:nvSpPr>
        <p:spPr>
          <a:xfrm>
            <a:off x="5803900" y="4616450"/>
            <a:ext cx="3962400" cy="49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3555" marR="5080" indent="-3031490">
              <a:lnSpc>
                <a:spcPct val="120000"/>
              </a:lnSpc>
              <a:spcBef>
                <a:spcPts val="100"/>
              </a:spcBef>
            </a:pPr>
            <a:r>
              <a:rPr lang="ru-RU" sz="2600" b="1" dirty="0" smtClean="0">
                <a:solidFill>
                  <a:srgbClr val="16365D"/>
                </a:solidFill>
                <a:latin typeface="Calibri"/>
                <a:cs typeface="Calibri"/>
              </a:rPr>
              <a:t>Выполнил: </a:t>
            </a:r>
            <a:r>
              <a:rPr lang="ru-RU" sz="2600" b="1" dirty="0" err="1" smtClean="0">
                <a:solidFill>
                  <a:srgbClr val="16365D"/>
                </a:solidFill>
                <a:latin typeface="Calibri"/>
                <a:cs typeface="Calibri"/>
              </a:rPr>
              <a:t>Икрамов</a:t>
            </a:r>
            <a:r>
              <a:rPr lang="ru-RU" sz="2600" b="1" dirty="0" smtClean="0">
                <a:solidFill>
                  <a:srgbClr val="16365D"/>
                </a:solidFill>
                <a:latin typeface="Calibri"/>
                <a:cs typeface="Calibri"/>
              </a:rPr>
              <a:t> Артём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272" y="507898"/>
            <a:ext cx="8550275" cy="613410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942340">
              <a:lnSpc>
                <a:spcPct val="100000"/>
              </a:lnSpc>
              <a:spcBef>
                <a:spcPts val="1045"/>
              </a:spcBef>
            </a:pPr>
            <a:r>
              <a:rPr sz="2500" b="1" spc="-10" dirty="0">
                <a:solidFill>
                  <a:srgbClr val="10243E"/>
                </a:solidFill>
                <a:latin typeface="Calibri"/>
                <a:cs typeface="Calibri"/>
              </a:rPr>
              <a:t>Алгоритм</a:t>
            </a:r>
            <a:r>
              <a:rPr sz="2500" b="1" spc="-5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10243E"/>
                </a:solidFill>
                <a:latin typeface="Calibri"/>
                <a:cs typeface="Calibri"/>
              </a:rPr>
              <a:t>нутритивно-метаболической</a:t>
            </a:r>
            <a:r>
              <a:rPr sz="2500" b="1" spc="35" dirty="0">
                <a:solidFill>
                  <a:srgbClr val="10243E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10243E"/>
                </a:solidFill>
                <a:latin typeface="Calibri"/>
                <a:cs typeface="Calibri"/>
              </a:rPr>
              <a:t>терапии</a:t>
            </a:r>
            <a:endParaRPr sz="2500">
              <a:latin typeface="Calibri"/>
              <a:cs typeface="Calibri"/>
            </a:endParaRPr>
          </a:p>
          <a:p>
            <a:pPr marL="354965" marR="413384" indent="-342900">
              <a:lnSpc>
                <a:spcPct val="80000"/>
              </a:lnSpc>
              <a:spcBef>
                <a:spcPts val="155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Приоритетом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 субстратном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обеспечении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больных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сепсисом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являлось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раннее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энтеральное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питание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(первые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24–48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часов).</a:t>
            </a:r>
            <a:endParaRPr sz="2500">
              <a:latin typeface="Calibri"/>
              <a:cs typeface="Calibri"/>
            </a:endParaRPr>
          </a:p>
          <a:p>
            <a:pPr marL="354965" marR="184785" indent="-342900">
              <a:lnSpc>
                <a:spcPct val="8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Субстратное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обеспечение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больных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осуществлялось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течение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3–5 </a:t>
            </a:r>
            <a:r>
              <a:rPr sz="2500" spc="-5" dirty="0">
                <a:latin typeface="Calibri"/>
                <a:cs typeface="Calibri"/>
              </a:rPr>
              <a:t>дней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постепенно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нарастающем</a:t>
            </a:r>
            <a:r>
              <a:rPr sz="2500" spc="-5" dirty="0">
                <a:latin typeface="Calibri"/>
                <a:cs typeface="Calibri"/>
              </a:rPr>
              <a:t> объеме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под 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контролем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метаболического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ответа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организма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(от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500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ккал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 первый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день).</a:t>
            </a:r>
            <a:endParaRPr sz="25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При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невозможности</a:t>
            </a:r>
            <a:r>
              <a:rPr sz="2500" spc="-10" dirty="0">
                <a:latin typeface="Calibri"/>
                <a:cs typeface="Calibri"/>
              </a:rPr>
              <a:t> достижения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должного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целевого </a:t>
            </a:r>
            <a:r>
              <a:rPr sz="2500" spc="-10" dirty="0">
                <a:latin typeface="Calibri"/>
                <a:cs typeface="Calibri"/>
              </a:rPr>
              <a:t> субстратного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обеспечения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пациентов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через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ЖКТ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течение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5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дней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назначалось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дополнительное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парентеральное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питание.</a:t>
            </a:r>
            <a:endParaRPr sz="2500">
              <a:latin typeface="Calibri"/>
              <a:cs typeface="Calibri"/>
            </a:endParaRPr>
          </a:p>
          <a:p>
            <a:pPr marL="354965" marR="268605" indent="-342900">
              <a:lnSpc>
                <a:spcPct val="80000"/>
              </a:lnSpc>
              <a:spcBef>
                <a:spcPts val="6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случаях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прогнозируемой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ближайшие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3–5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дней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невозможности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реализации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зондового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питания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(чаще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при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абдоминальном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сепсисе)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первые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48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часов назначалось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полное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парентеральное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питание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постепенно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нарастающем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объеме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соблюдением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предписанной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скорости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введения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питательных</a:t>
            </a:r>
            <a:r>
              <a:rPr sz="2500" spc="-5" dirty="0">
                <a:latin typeface="Calibri"/>
                <a:cs typeface="Calibri"/>
              </a:rPr>
              <a:t> субстратов.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 marR="5080" indent="-266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Характеристика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больных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по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полу, </a:t>
            </a:r>
            <a:r>
              <a:rPr b="0" spc="-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возрасту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индексу</a:t>
            </a:r>
            <a:r>
              <a:rPr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массы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тела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1660" y="2043429"/>
          <a:ext cx="7346315" cy="3672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/>
                <a:gridCol w="1522730"/>
                <a:gridCol w="2284730"/>
                <a:gridCol w="2258695"/>
              </a:tblGrid>
              <a:tr h="103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Средний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(лет)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Средний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ИМТ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(кг/м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88087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Женщины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(36,1)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56,1±18,8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23,75±4,0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8087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Мужчины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106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(63,9)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51,0±15,7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23,60±3,7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80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166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(100)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52,8±17,0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23,63±3,8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5400" y="522223"/>
            <a:ext cx="73437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1905" marR="5080" indent="-252984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Летальность</a:t>
            </a:r>
            <a:r>
              <a:rPr sz="32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распределение</a:t>
            </a:r>
            <a:r>
              <a:rPr sz="3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больных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по </a:t>
            </a:r>
            <a:r>
              <a:rPr sz="3200" b="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виду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сепсиса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1660" y="3724402"/>
          <a:ext cx="6912609" cy="314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4745"/>
                <a:gridCol w="949325"/>
                <a:gridCol w="1901825"/>
                <a:gridCol w="1656714"/>
              </a:tblGrid>
              <a:tr h="448055"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сепсиса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Выписка/смерть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Летальность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Абдоминальный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81(48,8)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54/27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33,3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Пульмональный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51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(30,8)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27/24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47,1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Инфекции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мягких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тканей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(9,0)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9/6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40,0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Нейросепсис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(9,0)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9/6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40,0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805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Уросепсис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(1,2)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1/1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Холангиосепсис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(1,2)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1/1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1660" y="1612138"/>
          <a:ext cx="6915148" cy="179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089"/>
                <a:gridCol w="1597660"/>
                <a:gridCol w="1829435"/>
                <a:gridCol w="1751964"/>
              </a:tblGrid>
              <a:tr h="449579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Летальность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Возраст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(лет)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451103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Выписка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39,16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49,7±17,7*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Смерть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57,3±15,1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Всего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166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52,8±17,0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364" y="660907"/>
            <a:ext cx="82911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735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Динамика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 действительного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расхода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энергии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(ДРЭ)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потерь</a:t>
            </a:r>
            <a:r>
              <a:rPr sz="2800" b="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азота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зависимости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от</a:t>
            </a:r>
            <a:r>
              <a:rPr sz="2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сроков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течения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сепсиса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1999" y="2188210"/>
          <a:ext cx="8000363" cy="4738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190"/>
                <a:gridCol w="1191260"/>
                <a:gridCol w="1323975"/>
                <a:gridCol w="1322704"/>
                <a:gridCol w="1590675"/>
                <a:gridCol w="1305559"/>
              </a:tblGrid>
              <a:tr h="161239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Сутки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сепсиса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SOFA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ДРЭ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(ккал/сут)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ДРЭ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(ккал/кг/сут)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Потери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0515" marR="302895" indent="45720">
                        <a:lnSpc>
                          <a:spcPct val="114999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азота </a:t>
                      </a:r>
                      <a:r>
                        <a:rPr sz="2000" b="1" spc="-4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(г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/с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781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4,45±2,4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1953±115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28,1±2,1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20,0±1,5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80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3,96±2,3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2380±126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34,6±1,8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20,4±1,4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81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3,95±2,8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2366±175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30,8±2,4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17,9±1,3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781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3,05±1,8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2236±411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28,6±5,4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15,8±1,2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073" y="734059"/>
            <a:ext cx="79375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5825" marR="5080" indent="-87376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Динамика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 действительного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расхода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энергии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(ДРЭ)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800" b="0" spc="-6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зависимости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 от</a:t>
            </a:r>
            <a:r>
              <a:rPr sz="28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сроков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развития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сепсиса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699" y="2043683"/>
            <a:ext cx="8392668" cy="505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 marR="5080" algn="ctr">
              <a:lnSpc>
                <a:spcPct val="100000"/>
              </a:lnSpc>
              <a:spcBef>
                <a:spcPts val="95"/>
              </a:spcBef>
            </a:pP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Исходы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тяжёлого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сепсиса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в зависимости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от </a:t>
            </a:r>
            <a:r>
              <a:rPr sz="2800" b="0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среднесуточного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 уровня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 энергетического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 обеспечения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(ЭО)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6776" y="2259838"/>
          <a:ext cx="7858123" cy="439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3710"/>
                <a:gridCol w="1051560"/>
                <a:gridCol w="1694814"/>
                <a:gridCol w="1673225"/>
                <a:gridCol w="1694814"/>
              </a:tblGrid>
              <a:tr h="1926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Энергетическое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5425" marR="221615" algn="ctr">
                        <a:lnSpc>
                          <a:spcPct val="114999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(ккал/кг/сут)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n-163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Летальность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Среднее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(ккал/кг/сут)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617219"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800" b="1" spc="-7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 baseline="25462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выписка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52,9</a:t>
                      </a:r>
                      <a:r>
                        <a:rPr sz="2400" spc="-7" baseline="24305" dirty="0">
                          <a:latin typeface="Calibri"/>
                          <a:cs typeface="Calibri"/>
                        </a:rPr>
                        <a:t>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21,8±0,5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15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смерть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54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20,2±0,5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17219"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1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21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выписка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45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26,2</a:t>
                      </a:r>
                      <a:r>
                        <a:rPr sz="2400" spc="-7" baseline="24305" dirty="0">
                          <a:latin typeface="Calibri"/>
                          <a:cs typeface="Calibri"/>
                        </a:rPr>
                        <a:t>1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28,5±0,2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15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смерть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26,9±0,3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261" y="537463"/>
            <a:ext cx="79749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100"/>
              </a:spcBef>
            </a:pPr>
            <a:r>
              <a:rPr sz="3200" b="0" spc="-25" dirty="0">
                <a:solidFill>
                  <a:srgbClr val="000000"/>
                </a:solidFill>
                <a:latin typeface="Calibri"/>
                <a:cs typeface="Calibri"/>
              </a:rPr>
              <a:t>Исходы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тяжелого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сепсиса в зависимости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от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 среднесуточного</a:t>
            </a:r>
            <a:r>
              <a:rPr sz="32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белкового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обеспечения</a:t>
            </a:r>
            <a:r>
              <a:rPr sz="32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(БО)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8743" y="1971801"/>
          <a:ext cx="8145143" cy="4608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810"/>
                <a:gridCol w="1086485"/>
                <a:gridCol w="1630679"/>
                <a:gridCol w="1380490"/>
                <a:gridCol w="1630679"/>
              </a:tblGrid>
              <a:tr h="97993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Белковое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обеспечение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(г/кг/сут)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Летальность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Среднее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(г/кг/сут)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605027"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r>
                        <a:rPr sz="2400" b="1" spc="-7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выписка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55,1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2,3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1,04±0,02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05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смерть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0,98±0,02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05027"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1,2-1,5</a:t>
                      </a:r>
                      <a:r>
                        <a:rPr sz="2400" b="1" spc="-7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выписка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30,6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1,3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1,34±0,01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035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смерть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1,33±0,02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05027"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r>
                        <a:rPr sz="2400" b="1" spc="-7" baseline="24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выписка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21,4</a:t>
                      </a:r>
                      <a:r>
                        <a:rPr sz="2400" b="1" spc="-7" baseline="24305" dirty="0">
                          <a:latin typeface="Calibri"/>
                          <a:cs typeface="Calibri"/>
                        </a:rPr>
                        <a:t>1,2</a:t>
                      </a:r>
                      <a:endParaRPr sz="2400" baseline="24305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1,65±0,02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050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смерть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1,61±0,09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345" y="334771"/>
            <a:ext cx="87744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158115" indent="-1905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Зависимость суточных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потерь азота/белка (ПА/белок)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 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действительного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расхода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 энергии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(НК,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 непрямая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калориметрия).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Соотношение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энергопродукции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 в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ккал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грамм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теряемого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азота.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2607" y="1628901"/>
          <a:ext cx="8644252" cy="5490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/>
                <a:gridCol w="575944"/>
                <a:gridCol w="1295400"/>
                <a:gridCol w="1424939"/>
                <a:gridCol w="1424939"/>
                <a:gridCol w="2429510"/>
              </a:tblGrid>
              <a:tr h="135026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Потери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945" marR="823594">
                        <a:lnSpc>
                          <a:spcPct val="114999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г/сут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г/сут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ПА/белок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84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г/кг/сут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НК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ккал/сут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НК:ПА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ккал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азота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</a:tr>
              <a:tr h="57454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Менее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8,4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0,12/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0,75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1623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197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6111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12,7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0,18/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1,13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2055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164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6111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15-20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16,9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0,28/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1,75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2029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119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6111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20-25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21,3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0,31/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1,94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2152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6111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32,1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0,42/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2,63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2434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79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420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4B2D7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Общее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среднее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70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19,6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0,28/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1,75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2123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8159" y="397256"/>
            <a:ext cx="1193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spc="-1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500" b="0" dirty="0">
                <a:solidFill>
                  <a:srgbClr val="000000"/>
                </a:solidFill>
                <a:latin typeface="Calibri"/>
                <a:cs typeface="Calibri"/>
              </a:rPr>
              <a:t>ы</a:t>
            </a:r>
            <a:r>
              <a:rPr sz="2500" b="0" spc="-5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500" b="0" spc="-75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2500" b="0" spc="-10" dirty="0">
                <a:solidFill>
                  <a:srgbClr val="000000"/>
                </a:solidFill>
                <a:latin typeface="Calibri"/>
                <a:cs typeface="Calibri"/>
              </a:rPr>
              <a:t>д</a:t>
            </a:r>
            <a:r>
              <a:rPr sz="2500" b="0" dirty="0">
                <a:solidFill>
                  <a:srgbClr val="000000"/>
                </a:solidFill>
                <a:latin typeface="Calibri"/>
                <a:cs typeface="Calibri"/>
              </a:rPr>
              <a:t>ы</a:t>
            </a:r>
            <a:r>
              <a:rPr sz="2500" b="0" spc="-5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17" y="859027"/>
            <a:ext cx="8943975" cy="62439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marR="244475" indent="-342900">
              <a:lnSpc>
                <a:spcPct val="8000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Наибольшая выраженность явлений гиперметаболизма-гиперкатаболизма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тяжёлым </a:t>
            </a:r>
            <a:r>
              <a:rPr sz="2000" dirty="0">
                <a:latin typeface="Calibri"/>
                <a:cs typeface="Calibri"/>
              </a:rPr>
              <a:t>сепсисом </a:t>
            </a:r>
            <a:r>
              <a:rPr sz="2000" spc="-15" dirty="0">
                <a:latin typeface="Calibri"/>
                <a:cs typeface="Calibri"/>
              </a:rPr>
              <a:t>наблюдается </a:t>
            </a:r>
            <a:r>
              <a:rPr sz="2000" dirty="0">
                <a:latin typeface="Calibri"/>
                <a:cs typeface="Calibri"/>
              </a:rPr>
              <a:t>к 5-м </a:t>
            </a:r>
            <a:r>
              <a:rPr sz="2000" spc="-5" dirty="0">
                <a:latin typeface="Calibri"/>
                <a:cs typeface="Calibri"/>
              </a:rPr>
              <a:t>суткам </a:t>
            </a:r>
            <a:r>
              <a:rPr sz="2000" spc="-10" dirty="0">
                <a:latin typeface="Calibri"/>
                <a:cs typeface="Calibri"/>
              </a:rPr>
              <a:t>его </a:t>
            </a:r>
            <a:r>
              <a:rPr sz="2000" dirty="0">
                <a:latin typeface="Calibri"/>
                <a:cs typeface="Calibri"/>
              </a:rPr>
              <a:t>развития: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энергетические </a:t>
            </a:r>
            <a:r>
              <a:rPr sz="2000" dirty="0">
                <a:latin typeface="Calibri"/>
                <a:cs typeface="Calibri"/>
              </a:rPr>
              <a:t>траты </a:t>
            </a:r>
            <a:r>
              <a:rPr sz="2000" spc="-5" dirty="0">
                <a:latin typeface="Calibri"/>
                <a:cs typeface="Calibri"/>
              </a:rPr>
              <a:t>достигают </a:t>
            </a:r>
            <a:r>
              <a:rPr sz="2000" dirty="0">
                <a:latin typeface="Calibri"/>
                <a:cs typeface="Calibri"/>
              </a:rPr>
              <a:t>34,6±1,8 </a:t>
            </a:r>
            <a:r>
              <a:rPr sz="2000" spc="-10" dirty="0">
                <a:latin typeface="Calibri"/>
                <a:cs typeface="Calibri"/>
              </a:rPr>
              <a:t>ккал/кг/сут,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5" dirty="0">
                <a:latin typeface="Calibri"/>
                <a:cs typeface="Calibri"/>
              </a:rPr>
              <a:t>потери </a:t>
            </a:r>
            <a:r>
              <a:rPr sz="2000" spc="-15" dirty="0">
                <a:latin typeface="Calibri"/>
                <a:cs typeface="Calibri"/>
              </a:rPr>
              <a:t>белка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1,93±0,12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г/кг/сут;</a:t>
            </a:r>
            <a:endParaRPr sz="2000">
              <a:latin typeface="Calibri"/>
              <a:cs typeface="Calibri"/>
            </a:endParaRPr>
          </a:p>
          <a:p>
            <a:pPr marL="354965" marR="2032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Средние значения </a:t>
            </a:r>
            <a:r>
              <a:rPr sz="2000" spc="-10" dirty="0">
                <a:latin typeface="Calibri"/>
                <a:cs typeface="Calibri"/>
              </a:rPr>
              <a:t>действительного </a:t>
            </a:r>
            <a:r>
              <a:rPr sz="2000" spc="-15" dirty="0">
                <a:latin typeface="Calibri"/>
                <a:cs typeface="Calibri"/>
              </a:rPr>
              <a:t>расхода </a:t>
            </a:r>
            <a:r>
              <a:rPr sz="2000" spc="-5" dirty="0">
                <a:latin typeface="Calibri"/>
                <a:cs typeface="Calibri"/>
              </a:rPr>
              <a:t>энергии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0" dirty="0">
                <a:latin typeface="Calibri"/>
                <a:cs typeface="Calibri"/>
              </a:rPr>
              <a:t>тяжелом </a:t>
            </a:r>
            <a:r>
              <a:rPr sz="2000" dirty="0">
                <a:latin typeface="Calibri"/>
                <a:cs typeface="Calibri"/>
              </a:rPr>
              <a:t>сепсисе по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данным непрямой калориметрии составляют </a:t>
            </a:r>
            <a:r>
              <a:rPr sz="2000" dirty="0">
                <a:latin typeface="Calibri"/>
                <a:cs typeface="Calibri"/>
              </a:rPr>
              <a:t>30,9±1,4 </a:t>
            </a:r>
            <a:r>
              <a:rPr sz="2000" spc="-5" dirty="0">
                <a:latin typeface="Calibri"/>
                <a:cs typeface="Calibri"/>
              </a:rPr>
              <a:t>ккал/кг/сут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относительно низком дыхательном </a:t>
            </a:r>
            <a:r>
              <a:rPr sz="2000" spc="-5" dirty="0">
                <a:latin typeface="Calibri"/>
                <a:cs typeface="Calibri"/>
              </a:rPr>
              <a:t>коэффициенте </a:t>
            </a:r>
            <a:r>
              <a:rPr sz="2000" dirty="0">
                <a:latin typeface="Calibri"/>
                <a:cs typeface="Calibri"/>
              </a:rPr>
              <a:t>(0,67±0,01),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свидетельствует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5" dirty="0">
                <a:latin typeface="Calibri"/>
                <a:cs typeface="Calibri"/>
              </a:rPr>
              <a:t>преимущественном окислении липидов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данной </a:t>
            </a:r>
            <a:r>
              <a:rPr sz="2000" spc="-10" dirty="0">
                <a:latin typeface="Calibri"/>
                <a:cs typeface="Calibri"/>
              </a:rPr>
              <a:t>категории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больных;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Среднесуточные потери азота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тяжёлым </a:t>
            </a:r>
            <a:r>
              <a:rPr sz="2000" dirty="0">
                <a:latin typeface="Calibri"/>
                <a:cs typeface="Calibri"/>
              </a:rPr>
              <a:t>сепсисом составили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19,6±0,6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г/сут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(0,28±0,01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г/кг/сут),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что</a:t>
            </a:r>
            <a:r>
              <a:rPr sz="2000" spc="-5" dirty="0">
                <a:latin typeface="Calibri"/>
                <a:cs typeface="Calibri"/>
              </a:rPr>
              <a:t> соответствовало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1,68±0,06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г/кг/сут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белка;</a:t>
            </a:r>
            <a:endParaRPr sz="2000">
              <a:latin typeface="Calibri"/>
              <a:cs typeface="Calibri"/>
            </a:endParaRPr>
          </a:p>
          <a:p>
            <a:pPr marL="354965" marR="1143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Соотношение </a:t>
            </a:r>
            <a:r>
              <a:rPr sz="2000" spc="-10" dirty="0">
                <a:latin typeface="Calibri"/>
                <a:cs typeface="Calibri"/>
              </a:rPr>
              <a:t>теряемого </a:t>
            </a:r>
            <a:r>
              <a:rPr sz="2000" spc="-5" dirty="0">
                <a:latin typeface="Calibri"/>
                <a:cs typeface="Calibri"/>
              </a:rPr>
              <a:t>азота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действительному </a:t>
            </a:r>
            <a:r>
              <a:rPr sz="2000" spc="-20" dirty="0">
                <a:latin typeface="Calibri"/>
                <a:cs typeface="Calibri"/>
              </a:rPr>
              <a:t>расходу </a:t>
            </a:r>
            <a:r>
              <a:rPr sz="2000" spc="-5" dirty="0">
                <a:latin typeface="Calibri"/>
                <a:cs typeface="Calibri"/>
              </a:rPr>
              <a:t>энергии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тяжёлом </a:t>
            </a:r>
            <a:r>
              <a:rPr sz="2000" dirty="0">
                <a:latin typeface="Calibri"/>
                <a:cs typeface="Calibri"/>
              </a:rPr>
              <a:t>сепсисе зависит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выраженности </a:t>
            </a:r>
            <a:r>
              <a:rPr sz="2000" spc="-10" dirty="0">
                <a:latin typeface="Calibri"/>
                <a:cs typeface="Calibri"/>
              </a:rPr>
              <a:t>катаболической </a:t>
            </a:r>
            <a:r>
              <a:rPr sz="2000" spc="-5" dirty="0">
                <a:latin typeface="Calibri"/>
                <a:cs typeface="Calibri"/>
              </a:rPr>
              <a:t>реакции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требует </a:t>
            </a:r>
            <a:r>
              <a:rPr sz="2000" spc="-5" dirty="0">
                <a:latin typeface="Calibri"/>
                <a:cs typeface="Calibri"/>
              </a:rPr>
              <a:t> дифференцированного </a:t>
            </a:r>
            <a:r>
              <a:rPr sz="2000" spc="-25" dirty="0">
                <a:latin typeface="Calibri"/>
                <a:cs typeface="Calibri"/>
              </a:rPr>
              <a:t>подхода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10" dirty="0">
                <a:latin typeface="Calibri"/>
                <a:cs typeface="Calibri"/>
              </a:rPr>
              <a:t>белковому </a:t>
            </a:r>
            <a:r>
              <a:rPr sz="2000" spc="-5" dirty="0">
                <a:latin typeface="Calibri"/>
                <a:cs typeface="Calibri"/>
              </a:rPr>
              <a:t>обеспечению пациентов.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потерях азота </a:t>
            </a:r>
            <a:r>
              <a:rPr sz="2000" dirty="0">
                <a:latin typeface="Calibri"/>
                <a:cs typeface="Calibri"/>
              </a:rPr>
              <a:t>10-15 г/сут </a:t>
            </a:r>
            <a:r>
              <a:rPr sz="2000" spc="-10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соотношение составляло </a:t>
            </a:r>
            <a:r>
              <a:rPr sz="2000" dirty="0">
                <a:latin typeface="Calibri"/>
                <a:cs typeface="Calibri"/>
              </a:rPr>
              <a:t>1:120,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15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25 г/сут –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1:100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г/сут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 более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1:80;</a:t>
            </a:r>
            <a:endParaRPr sz="2000">
              <a:latin typeface="Calibri"/>
              <a:cs typeface="Calibri"/>
            </a:endParaRPr>
          </a:p>
          <a:p>
            <a:pPr marL="354965" marR="82550" indent="-342900" algn="just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Энергетическое </a:t>
            </a:r>
            <a:r>
              <a:rPr sz="2000" spc="-5" dirty="0">
                <a:latin typeface="Calibri"/>
                <a:cs typeface="Calibri"/>
              </a:rPr>
              <a:t>обеспечение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тяжелым </a:t>
            </a:r>
            <a:r>
              <a:rPr sz="2000" dirty="0">
                <a:latin typeface="Calibri"/>
                <a:cs typeface="Calibri"/>
              </a:rPr>
              <a:t>сепсисом в </a:t>
            </a:r>
            <a:r>
              <a:rPr sz="2000" spc="-5" dirty="0">
                <a:latin typeface="Calibri"/>
                <a:cs typeface="Calibri"/>
              </a:rPr>
              <a:t>диапазоне </a:t>
            </a:r>
            <a:r>
              <a:rPr sz="2000" dirty="0">
                <a:latin typeface="Calibri"/>
                <a:cs typeface="Calibri"/>
              </a:rPr>
              <a:t>25-30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ккал/кг/сут достоверно способствует их лучшей выживаемости,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сравнению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пациентами, получающими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меньшее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количество </a:t>
            </a:r>
            <a:r>
              <a:rPr sz="2000" spc="-5" dirty="0">
                <a:latin typeface="Calibri"/>
                <a:cs typeface="Calibri"/>
              </a:rPr>
              <a:t>энергии;</a:t>
            </a:r>
            <a:endParaRPr sz="2000">
              <a:latin typeface="Calibri"/>
              <a:cs typeface="Calibri"/>
            </a:endParaRPr>
          </a:p>
          <a:p>
            <a:pPr marL="354965" marR="8636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Белковое</a:t>
            </a:r>
            <a:r>
              <a:rPr sz="2000" spc="-5" dirty="0">
                <a:latin typeface="Calibri"/>
                <a:cs typeface="Calibri"/>
              </a:rPr>
              <a:t> обеспечение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данной </a:t>
            </a:r>
            <a:r>
              <a:rPr sz="2000" spc="-10" dirty="0">
                <a:latin typeface="Calibri"/>
                <a:cs typeface="Calibri"/>
              </a:rPr>
              <a:t>категории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больных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должно</a:t>
            </a:r>
            <a:r>
              <a:rPr sz="2000" dirty="0">
                <a:latin typeface="Calibri"/>
                <a:cs typeface="Calibri"/>
              </a:rPr>
              <a:t> быть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менее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чем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1,2 </a:t>
            </a:r>
            <a:r>
              <a:rPr sz="2000" spc="-10" dirty="0">
                <a:latin typeface="Calibri"/>
                <a:cs typeface="Calibri"/>
              </a:rPr>
              <a:t>г/кг/сут, </a:t>
            </a:r>
            <a:r>
              <a:rPr sz="2000" spc="-25" dirty="0">
                <a:latin typeface="Calibri"/>
                <a:cs typeface="Calibri"/>
              </a:rPr>
              <a:t>т.к. </a:t>
            </a:r>
            <a:r>
              <a:rPr sz="2000" spc="-5" dirty="0">
                <a:latin typeface="Calibri"/>
                <a:cs typeface="Calibri"/>
              </a:rPr>
              <a:t>меньшее </a:t>
            </a:r>
            <a:r>
              <a:rPr sz="2000" spc="-10" dirty="0">
                <a:latin typeface="Calibri"/>
                <a:cs typeface="Calibri"/>
              </a:rPr>
              <a:t>потребление </a:t>
            </a:r>
            <a:r>
              <a:rPr sz="2000" spc="-15" dirty="0">
                <a:latin typeface="Calibri"/>
                <a:cs typeface="Calibri"/>
              </a:rPr>
              <a:t>белка </a:t>
            </a:r>
            <a:r>
              <a:rPr sz="2000" spc="-5" dirty="0">
                <a:latin typeface="Calibri"/>
                <a:cs typeface="Calibri"/>
              </a:rPr>
              <a:t>сопровождается достоверным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увеличением </a:t>
            </a:r>
            <a:r>
              <a:rPr sz="2000" spc="-5" dirty="0">
                <a:latin typeface="Calibri"/>
                <a:cs typeface="Calibri"/>
              </a:rPr>
              <a:t>их летальности. Наилучшие </a:t>
            </a:r>
            <a:r>
              <a:rPr sz="2000" spc="-10" dirty="0">
                <a:latin typeface="Calibri"/>
                <a:cs typeface="Calibri"/>
              </a:rPr>
              <a:t>показатели </a:t>
            </a:r>
            <a:r>
              <a:rPr sz="2000" spc="-5" dirty="0">
                <a:latin typeface="Calibri"/>
                <a:cs typeface="Calibri"/>
              </a:rPr>
              <a:t>выживаемости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пациентов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тяжелым </a:t>
            </a:r>
            <a:r>
              <a:rPr sz="2000" dirty="0">
                <a:latin typeface="Calibri"/>
                <a:cs typeface="Calibri"/>
              </a:rPr>
              <a:t>сепсисом </a:t>
            </a:r>
            <a:r>
              <a:rPr sz="2000" spc="-10" dirty="0">
                <a:latin typeface="Calibri"/>
                <a:cs typeface="Calibri"/>
              </a:rPr>
              <a:t>наблюдались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обеспечении их </a:t>
            </a:r>
            <a:r>
              <a:rPr sz="2000" spc="-15" dirty="0">
                <a:latin typeface="Calibri"/>
                <a:cs typeface="Calibri"/>
              </a:rPr>
              <a:t>белком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количестве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более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1,5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г/кг/сут.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981" y="735583"/>
            <a:ext cx="7909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045" marR="5080" indent="-6019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90000"/>
                </a:solidFill>
              </a:rPr>
              <a:t>Проблематичность </a:t>
            </a:r>
            <a:r>
              <a:rPr spc="-15" dirty="0">
                <a:solidFill>
                  <a:srgbClr val="990000"/>
                </a:solidFill>
              </a:rPr>
              <a:t>высокого </a:t>
            </a:r>
            <a:r>
              <a:rPr spc="-25" dirty="0">
                <a:solidFill>
                  <a:srgbClr val="990000"/>
                </a:solidFill>
              </a:rPr>
              <a:t>белкового </a:t>
            </a:r>
            <a:r>
              <a:rPr spc="-800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обеспечения</a:t>
            </a:r>
            <a:r>
              <a:rPr spc="-15" dirty="0">
                <a:solidFill>
                  <a:srgbClr val="990000"/>
                </a:solidFill>
              </a:rPr>
              <a:t> </a:t>
            </a:r>
            <a:r>
              <a:rPr spc="-10" dirty="0">
                <a:solidFill>
                  <a:srgbClr val="990000"/>
                </a:solidFill>
              </a:rPr>
              <a:t>больных</a:t>
            </a:r>
            <a:r>
              <a:rPr spc="-4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с сепсисом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0685" y="2347974"/>
            <a:ext cx="8023859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937385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Частое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наличие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гиперкатаболической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(метаболической)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азотемии</a:t>
            </a:r>
            <a:endParaRPr sz="2800">
              <a:latin typeface="Calibri"/>
              <a:cs typeface="Calibri"/>
            </a:endParaRPr>
          </a:p>
          <a:p>
            <a:pPr marL="354965" marR="574675" indent="-342900">
              <a:lnSpc>
                <a:spcPct val="100000"/>
              </a:lnSpc>
              <a:spcBef>
                <a:spcPts val="6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Наличие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извращенного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белкового</a:t>
            </a:r>
            <a:r>
              <a:rPr sz="2800" spc="-5" dirty="0">
                <a:latin typeface="Calibri"/>
                <a:cs typeface="Calibri"/>
              </a:rPr>
              <a:t> синтеза </a:t>
            </a:r>
            <a:r>
              <a:rPr sz="2800" spc="-10" dirty="0">
                <a:latin typeface="Calibri"/>
                <a:cs typeface="Calibri"/>
              </a:rPr>
              <a:t>при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выраженной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SIRS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Calibri"/>
                <a:cs typeface="Calibri"/>
              </a:rPr>
              <a:t>Гипергликемия</a:t>
            </a:r>
            <a:endParaRPr sz="2800">
              <a:latin typeface="Calibri"/>
              <a:cs typeface="Calibri"/>
            </a:endParaRPr>
          </a:p>
          <a:p>
            <a:pPr marL="354965" marR="181610" indent="-342900">
              <a:lnSpc>
                <a:spcPct val="100000"/>
              </a:lnSpc>
              <a:spcBef>
                <a:spcPts val="6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Частая органная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дисфункция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(циркуляторная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дыхательная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гипоксемия,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печень,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почки)</a:t>
            </a:r>
            <a:endParaRPr sz="2800">
              <a:latin typeface="Calibri"/>
              <a:cs typeface="Calibri"/>
            </a:endParaRPr>
          </a:p>
          <a:p>
            <a:pPr marL="46990" algn="ctr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990000"/>
                </a:solidFill>
                <a:latin typeface="Calibri"/>
                <a:cs typeface="Calibri"/>
              </a:rPr>
              <a:t>Ориентиры</a:t>
            </a:r>
            <a:endParaRPr sz="2800">
              <a:latin typeface="Calibri"/>
              <a:cs typeface="Calibri"/>
            </a:endParaRPr>
          </a:p>
          <a:p>
            <a:pPr marL="45085" algn="ctr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Calibri"/>
                <a:cs typeface="Calibri"/>
              </a:rPr>
              <a:t>Мониторинг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метаболического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ответа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организма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390525" algn="ct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субстратную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нагрузку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012" y="845311"/>
            <a:ext cx="6609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993200"/>
                </a:solidFill>
              </a:rPr>
              <a:t>Предопределяющие</a:t>
            </a:r>
            <a:r>
              <a:rPr sz="4000" spc="-50" dirty="0">
                <a:solidFill>
                  <a:srgbClr val="993200"/>
                </a:solidFill>
              </a:rPr>
              <a:t> </a:t>
            </a:r>
            <a:r>
              <a:rPr sz="4000" spc="-10" dirty="0">
                <a:solidFill>
                  <a:srgbClr val="993200"/>
                </a:solidFill>
              </a:rPr>
              <a:t>позиции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04272" y="1709419"/>
            <a:ext cx="8545830" cy="4195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Вынужденное </a:t>
            </a:r>
            <a:r>
              <a:rPr sz="2400" spc="-20" dirty="0">
                <a:latin typeface="Calibri"/>
                <a:cs typeface="Calibri"/>
              </a:rPr>
              <a:t>голодание </a:t>
            </a:r>
            <a:r>
              <a:rPr sz="2400" spc="-10" dirty="0">
                <a:latin typeface="Calibri"/>
                <a:cs typeface="Calibri"/>
              </a:rPr>
              <a:t>больных </a:t>
            </a: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dirty="0">
                <a:latin typeface="Calibri"/>
                <a:cs typeface="Calibri"/>
              </a:rPr>
              <a:t>сепсисе </a:t>
            </a: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spc="-5" dirty="0">
                <a:latin typeface="Calibri"/>
                <a:cs typeface="Calibri"/>
              </a:rPr>
              <a:t> деструктивным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фактором,</a:t>
            </a:r>
            <a:r>
              <a:rPr sz="2400" spc="-5" dirty="0">
                <a:latin typeface="Calibri"/>
                <a:cs typeface="Calibri"/>
              </a:rPr>
              <a:t> оказывающим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негативное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влияние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эффективность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проводимой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интенсивной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терапии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исходы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данного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состояния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•"/>
            </a:pPr>
            <a:endParaRPr sz="2800">
              <a:latin typeface="Calibri"/>
              <a:cs typeface="Calibri"/>
            </a:endParaRPr>
          </a:p>
          <a:p>
            <a:pPr marL="354965" marR="506095" indent="-342900">
              <a:lnSpc>
                <a:spcPct val="8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Ранняя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адекватная </a:t>
            </a:r>
            <a:r>
              <a:rPr sz="2400" spc="-10" dirty="0">
                <a:latin typeface="Calibri"/>
                <a:cs typeface="Calibri"/>
              </a:rPr>
              <a:t>нутритивно-метаболическая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терапия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больных,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учитывающая </a:t>
            </a:r>
            <a:r>
              <a:rPr sz="2400" dirty="0">
                <a:latin typeface="Calibri"/>
                <a:cs typeface="Calibri"/>
              </a:rPr>
              <a:t>меняющиеся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особенности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клинического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проявления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сепсиса,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является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одним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 </a:t>
            </a:r>
            <a:r>
              <a:rPr sz="2400" dirty="0">
                <a:latin typeface="Calibri"/>
                <a:cs typeface="Calibri"/>
              </a:rPr>
              <a:t> базисных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приоритетных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методов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интенсивного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лечения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Microsoft Sans Serif"/>
              <a:buChar char="•"/>
            </a:pPr>
            <a:endParaRPr sz="2800">
              <a:latin typeface="Calibri"/>
              <a:cs typeface="Calibri"/>
            </a:endParaRPr>
          </a:p>
          <a:p>
            <a:pPr marL="354965" marR="505459" indent="-342900">
              <a:lnSpc>
                <a:spcPct val="8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Отсутствие </a:t>
            </a:r>
            <a:r>
              <a:rPr sz="2400" spc="-5" dirty="0">
                <a:latin typeface="Calibri"/>
                <a:cs typeface="Calibri"/>
              </a:rPr>
              <a:t>данного вида </a:t>
            </a:r>
            <a:r>
              <a:rPr sz="2400" spc="-15" dirty="0">
                <a:latin typeface="Calibri"/>
                <a:cs typeface="Calibri"/>
              </a:rPr>
              <a:t>медицинского </a:t>
            </a:r>
            <a:r>
              <a:rPr sz="2400" spc="-5" dirty="0">
                <a:latin typeface="Calibri"/>
                <a:cs typeface="Calibri"/>
              </a:rPr>
              <a:t>пособия при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интенсивном лечении </a:t>
            </a:r>
            <a:r>
              <a:rPr sz="2400" spc="-10" dirty="0">
                <a:latin typeface="Calibri"/>
                <a:cs typeface="Calibri"/>
              </a:rPr>
              <a:t>больных </a:t>
            </a:r>
            <a:r>
              <a:rPr sz="2400" spc="-5" dirty="0">
                <a:latin typeface="Calibri"/>
                <a:cs typeface="Calibri"/>
              </a:rPr>
              <a:t>(пострадавших) </a:t>
            </a:r>
            <a:r>
              <a:rPr sz="2400" dirty="0">
                <a:latin typeface="Calibri"/>
                <a:cs typeface="Calibri"/>
              </a:rPr>
              <a:t>с сепсисом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является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дефектом оказываемой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медицинской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помощи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512" y="529843"/>
            <a:ext cx="6410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90000"/>
                </a:solidFill>
              </a:rPr>
              <a:t>Стандарт</a:t>
            </a:r>
            <a:r>
              <a:rPr sz="3200" spc="-25" dirty="0">
                <a:solidFill>
                  <a:srgbClr val="990000"/>
                </a:solidFill>
              </a:rPr>
              <a:t> </a:t>
            </a:r>
            <a:r>
              <a:rPr sz="3200" spc="-5" dirty="0">
                <a:solidFill>
                  <a:srgbClr val="990000"/>
                </a:solidFill>
              </a:rPr>
              <a:t>алгоритма</a:t>
            </a:r>
            <a:r>
              <a:rPr sz="3200" spc="-25" dirty="0">
                <a:solidFill>
                  <a:srgbClr val="990000"/>
                </a:solidFill>
              </a:rPr>
              <a:t> </a:t>
            </a:r>
            <a:r>
              <a:rPr sz="3200" dirty="0">
                <a:solidFill>
                  <a:srgbClr val="990000"/>
                </a:solidFill>
              </a:rPr>
              <a:t>реализации</a:t>
            </a:r>
            <a:r>
              <a:rPr sz="3200" spc="-30" dirty="0">
                <a:solidFill>
                  <a:srgbClr val="990000"/>
                </a:solidFill>
              </a:rPr>
              <a:t> </a:t>
            </a:r>
            <a:r>
              <a:rPr sz="3200" spc="-5" dirty="0">
                <a:solidFill>
                  <a:srgbClr val="990000"/>
                </a:solidFill>
              </a:rPr>
              <a:t>НП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025533" y="2926079"/>
            <a:ext cx="8714740" cy="3805554"/>
          </a:xfrm>
          <a:custGeom>
            <a:avLst/>
            <a:gdLst/>
            <a:ahLst/>
            <a:cxnLst/>
            <a:rect l="l" t="t" r="r" b="b"/>
            <a:pathLst>
              <a:path w="8714740" h="3805554">
                <a:moveTo>
                  <a:pt x="8714231" y="3805427"/>
                </a:moveTo>
                <a:lnTo>
                  <a:pt x="8714231" y="0"/>
                </a:lnTo>
                <a:lnTo>
                  <a:pt x="0" y="0"/>
                </a:lnTo>
                <a:lnTo>
                  <a:pt x="0" y="3805427"/>
                </a:lnTo>
                <a:lnTo>
                  <a:pt x="8714231" y="380542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4272" y="2901187"/>
            <a:ext cx="8735695" cy="41084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1352550" indent="-342900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Если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больной</a:t>
            </a:r>
            <a:r>
              <a:rPr sz="2400" spc="-5" dirty="0">
                <a:latin typeface="Calibri"/>
                <a:cs typeface="Calibri"/>
              </a:rPr>
              <a:t> нуждается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проведении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нутриционной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поддержки,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первым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шагом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является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назначение ЭП</a:t>
            </a:r>
            <a:endParaRPr sz="2400">
              <a:latin typeface="Calibri"/>
              <a:cs typeface="Calibri"/>
            </a:endParaRPr>
          </a:p>
          <a:p>
            <a:pPr marL="354965" marR="296545" indent="-342900">
              <a:lnSpc>
                <a:spcPts val="259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 невозможности </a:t>
            </a:r>
            <a:r>
              <a:rPr sz="2400" spc="-10" dirty="0">
                <a:latin typeface="Calibri"/>
                <a:cs typeface="Calibri"/>
              </a:rPr>
              <a:t>планируемого </a:t>
            </a:r>
            <a:r>
              <a:rPr sz="2400" spc="-5" dirty="0">
                <a:latin typeface="Calibri"/>
                <a:cs typeface="Calibri"/>
              </a:rPr>
              <a:t>субстратного </a:t>
            </a:r>
            <a:r>
              <a:rPr sz="2400" dirty="0">
                <a:latin typeface="Calibri"/>
                <a:cs typeface="Calibri"/>
              </a:rPr>
              <a:t>обеспечения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больных </a:t>
            </a:r>
            <a:r>
              <a:rPr sz="2400" dirty="0">
                <a:latin typeface="Calibri"/>
                <a:cs typeface="Calibri"/>
              </a:rPr>
              <a:t>через </a:t>
            </a:r>
            <a:r>
              <a:rPr sz="2400" spc="-15" dirty="0">
                <a:latin typeface="Calibri"/>
                <a:cs typeface="Calibri"/>
              </a:rPr>
              <a:t>ЖКТ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dirty="0">
                <a:latin typeface="Calibri"/>
                <a:cs typeface="Calibri"/>
              </a:rPr>
              <a:t>5 дней </a:t>
            </a:r>
            <a:r>
              <a:rPr sz="2400" spc="-15" dirty="0">
                <a:latin typeface="Calibri"/>
                <a:cs typeface="Calibri"/>
              </a:rPr>
              <a:t>следует дополнительно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назначить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парентеральное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введение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питательных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субстратов 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соответствующих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количествах</a:t>
            </a:r>
            <a:endParaRPr sz="2400">
              <a:latin typeface="Calibri"/>
              <a:cs typeface="Calibri"/>
            </a:endParaRPr>
          </a:p>
          <a:p>
            <a:pPr marL="354965" marR="655320" indent="-342900">
              <a:lnSpc>
                <a:spcPts val="2590"/>
              </a:lnSpc>
              <a:spcBef>
                <a:spcPts val="5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 изначальной невозможности реализации </a:t>
            </a:r>
            <a:r>
              <a:rPr sz="2400" dirty="0">
                <a:latin typeface="Calibri"/>
                <a:cs typeface="Calibri"/>
              </a:rPr>
              <a:t>ЭП </a:t>
            </a:r>
            <a:r>
              <a:rPr sz="2400" spc="-15" dirty="0">
                <a:latin typeface="Calibri"/>
                <a:cs typeface="Calibri"/>
              </a:rPr>
              <a:t>следует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первые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-72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часа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назначить</a:t>
            </a:r>
            <a:r>
              <a:rPr sz="2400" spc="-15" dirty="0">
                <a:latin typeface="Calibri"/>
                <a:cs typeface="Calibri"/>
              </a:rPr>
              <a:t> полное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ПП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Calibri"/>
              <a:cs typeface="Calibri"/>
            </a:endParaRPr>
          </a:p>
          <a:p>
            <a:pPr marL="470027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Рекомендации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ESPEN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2017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073" y="1348739"/>
            <a:ext cx="9144000" cy="138557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76530" marR="172085" algn="ctr">
              <a:lnSpc>
                <a:spcPct val="100000"/>
              </a:lnSpc>
              <a:spcBef>
                <a:spcPts val="200"/>
              </a:spcBef>
            </a:pP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Невозможность оптимального перорального питания </a:t>
            </a:r>
            <a:r>
              <a:rPr sz="2400" b="1" spc="-10" dirty="0">
                <a:solidFill>
                  <a:srgbClr val="1E487C"/>
                </a:solidFill>
                <a:latin typeface="Calibri"/>
                <a:cs typeface="Calibri"/>
              </a:rPr>
              <a:t>больных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на </a:t>
            </a:r>
            <a:r>
              <a:rPr sz="2400" b="1" spc="-53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E487C"/>
                </a:solidFill>
                <a:latin typeface="Calibri"/>
                <a:cs typeface="Calibri"/>
              </a:rPr>
              <a:t>протяжении</a:t>
            </a:r>
            <a:r>
              <a:rPr sz="2400" b="1" dirty="0">
                <a:solidFill>
                  <a:srgbClr val="1E487C"/>
                </a:solidFill>
                <a:latin typeface="Calibri"/>
                <a:cs typeface="Calibri"/>
              </a:rPr>
              <a:t> 5</a:t>
            </a:r>
            <a:r>
              <a:rPr sz="2400" b="1" spc="-1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дней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(менее</a:t>
            </a:r>
            <a:r>
              <a:rPr sz="2400" b="1" spc="-1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50%</a:t>
            </a:r>
            <a:r>
              <a:rPr sz="2400" b="1" spc="-1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от</a:t>
            </a:r>
            <a:r>
              <a:rPr sz="2400" b="1" spc="-1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потребности)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184" y="810259"/>
            <a:ext cx="5382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993200"/>
                </a:solidFill>
              </a:rPr>
              <a:t>Питательные</a:t>
            </a:r>
            <a:r>
              <a:rPr sz="4400" spc="-80" dirty="0">
                <a:solidFill>
                  <a:srgbClr val="993200"/>
                </a:solidFill>
              </a:rPr>
              <a:t> </a:t>
            </a:r>
            <a:r>
              <a:rPr sz="4400" spc="-10" dirty="0">
                <a:solidFill>
                  <a:srgbClr val="993200"/>
                </a:solidFill>
              </a:rPr>
              <a:t>доступы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017" y="1925827"/>
            <a:ext cx="8069580" cy="387606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42925" indent="-342900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предполагаемой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длительности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зондового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питания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более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недели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изначально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использовать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щадящие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силиконовые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полиуретановые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зонды;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 algn="just">
              <a:lnSpc>
                <a:spcPts val="2590"/>
              </a:lnSpc>
              <a:spcBef>
                <a:spcPts val="58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необходимости </a:t>
            </a:r>
            <a:r>
              <a:rPr sz="2400" spc="-10" dirty="0">
                <a:latin typeface="Calibri"/>
                <a:cs typeface="Calibri"/>
              </a:rPr>
              <a:t>зондового </a:t>
            </a:r>
            <a:r>
              <a:rPr sz="2400" spc="-5" dirty="0">
                <a:latin typeface="Calibri"/>
                <a:cs typeface="Calibri"/>
              </a:rPr>
              <a:t>питания </a:t>
            </a:r>
            <a:r>
              <a:rPr sz="2400" spc="-10" dirty="0">
                <a:latin typeface="Calibri"/>
                <a:cs typeface="Calibri"/>
              </a:rPr>
              <a:t>больных </a:t>
            </a:r>
            <a:r>
              <a:rPr sz="2400" spc="-15" dirty="0">
                <a:latin typeface="Calibri"/>
                <a:cs typeface="Calibri"/>
              </a:rPr>
              <a:t>более </a:t>
            </a:r>
            <a:r>
              <a:rPr sz="2400" spc="-5" dirty="0">
                <a:latin typeface="Calibri"/>
                <a:cs typeface="Calibri"/>
              </a:rPr>
              <a:t>4-х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недель </a:t>
            </a:r>
            <a:r>
              <a:rPr sz="2400" spc="-10" dirty="0">
                <a:latin typeface="Calibri"/>
                <a:cs typeface="Calibri"/>
              </a:rPr>
              <a:t>показано наложение чрескожной эндоскопической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гастростомы </a:t>
            </a:r>
            <a:r>
              <a:rPr sz="2400" dirty="0">
                <a:latin typeface="Calibri"/>
                <a:cs typeface="Calibri"/>
              </a:rPr>
              <a:t>(ЧЭГ);</a:t>
            </a:r>
          </a:p>
          <a:p>
            <a:pPr marL="354965" marR="54610" indent="-342900">
              <a:lnSpc>
                <a:spcPts val="259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 изначальном прогнозе </a:t>
            </a:r>
            <a:r>
              <a:rPr sz="2400" spc="-10" dirty="0">
                <a:latin typeface="Calibri"/>
                <a:cs typeface="Calibri"/>
              </a:rPr>
              <a:t>относительно длительной </a:t>
            </a:r>
            <a:r>
              <a:rPr sz="2400" spc="-5" dirty="0">
                <a:latin typeface="Calibri"/>
                <a:cs typeface="Calibri"/>
              </a:rPr>
              <a:t> невозможности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перехода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больных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5" dirty="0">
                <a:latin typeface="Calibri"/>
                <a:cs typeface="Calibri"/>
              </a:rPr>
              <a:t> естественное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питание </a:t>
            </a:r>
            <a:r>
              <a:rPr sz="2400" spc="-10" dirty="0">
                <a:latin typeface="Calibri"/>
                <a:cs typeface="Calibri"/>
              </a:rPr>
              <a:t>(переломы лицевого скелета, </a:t>
            </a:r>
            <a:r>
              <a:rPr sz="2400" spc="-5" dirty="0">
                <a:latin typeface="Calibri"/>
                <a:cs typeface="Calibri"/>
              </a:rPr>
              <a:t>ДАП)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при наличии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синусита (источник </a:t>
            </a:r>
            <a:r>
              <a:rPr sz="2400" dirty="0">
                <a:latin typeface="Calibri"/>
                <a:cs typeface="Calibri"/>
              </a:rPr>
              <a:t>сепсиса) </a:t>
            </a:r>
            <a:r>
              <a:rPr sz="2400" spc="-10" dirty="0">
                <a:latin typeface="Calibri"/>
                <a:cs typeface="Calibri"/>
              </a:rPr>
              <a:t>показано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раннее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наложение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ЧЭГ.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993200"/>
                </a:solidFill>
              </a:rPr>
              <a:t>Средневзвешенные рекомендации по </a:t>
            </a:r>
            <a:r>
              <a:rPr sz="2900" dirty="0">
                <a:solidFill>
                  <a:srgbClr val="993200"/>
                </a:solidFill>
              </a:rPr>
              <a:t> </a:t>
            </a:r>
            <a:r>
              <a:rPr sz="2900" spc="-5" dirty="0">
                <a:solidFill>
                  <a:srgbClr val="993200"/>
                </a:solidFill>
              </a:rPr>
              <a:t>макросубстратному </a:t>
            </a:r>
            <a:r>
              <a:rPr sz="2900" dirty="0">
                <a:solidFill>
                  <a:srgbClr val="993200"/>
                </a:solidFill>
              </a:rPr>
              <a:t>обеспечению </a:t>
            </a:r>
            <a:r>
              <a:rPr sz="2900" spc="-10" dirty="0">
                <a:solidFill>
                  <a:srgbClr val="993200"/>
                </a:solidFill>
              </a:rPr>
              <a:t>больных </a:t>
            </a:r>
            <a:r>
              <a:rPr sz="2900" dirty="0">
                <a:solidFill>
                  <a:srgbClr val="993200"/>
                </a:solidFill>
              </a:rPr>
              <a:t>с </a:t>
            </a:r>
            <a:r>
              <a:rPr sz="2900" spc="-645" dirty="0">
                <a:solidFill>
                  <a:srgbClr val="993200"/>
                </a:solidFill>
              </a:rPr>
              <a:t> </a:t>
            </a:r>
            <a:r>
              <a:rPr sz="2900" spc="-5" dirty="0">
                <a:solidFill>
                  <a:srgbClr val="993200"/>
                </a:solidFill>
              </a:rPr>
              <a:t>сепсисом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852812" y="1983738"/>
            <a:ext cx="8651875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Энергетическое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обеспечение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25-30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ккал/кг/сут</a:t>
            </a:r>
            <a:endParaRPr sz="2800">
              <a:latin typeface="Calibri"/>
              <a:cs typeface="Calibri"/>
            </a:endParaRPr>
          </a:p>
          <a:p>
            <a:pPr marL="354965" marR="210820" indent="-342900">
              <a:lnSpc>
                <a:spcPct val="80000"/>
              </a:lnSpc>
              <a:spcBef>
                <a:spcPts val="670"/>
              </a:spcBef>
              <a:buFont typeface="Microsoft Sans Serif"/>
              <a:buChar char="•"/>
              <a:tabLst>
                <a:tab pos="354965" algn="l"/>
                <a:tab pos="355600" algn="l"/>
                <a:tab pos="7002780" algn="l"/>
              </a:tabLst>
            </a:pPr>
            <a:r>
              <a:rPr sz="2800" spc="-5" dirty="0">
                <a:latin typeface="Calibri"/>
                <a:cs typeface="Calibri"/>
              </a:rPr>
              <a:t>Рабочий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диапазон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белкового</a:t>
            </a:r>
            <a:r>
              <a:rPr sz="2800" spc="-5" dirty="0">
                <a:latin typeface="Calibri"/>
                <a:cs typeface="Calibri"/>
              </a:rPr>
              <a:t> обеспечение</a:t>
            </a:r>
            <a:r>
              <a:rPr sz="2800" spc="-5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1,2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1,5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г/кг/сут</a:t>
            </a:r>
            <a:endParaRPr sz="2800">
              <a:latin typeface="Calibri"/>
              <a:cs typeface="Calibri"/>
            </a:endParaRPr>
          </a:p>
          <a:p>
            <a:pPr marL="354965" marR="34290" indent="-342900">
              <a:lnSpc>
                <a:spcPct val="8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саркопеническом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ожирении, высоких дренажных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потерях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более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500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мл/сут)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вентиляционной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зависимости</a:t>
            </a:r>
            <a:r>
              <a:rPr sz="2800" spc="-15" dirty="0">
                <a:latin typeface="Calibri"/>
                <a:cs typeface="Calibri"/>
              </a:rPr>
              <a:t> белковое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обеспечение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1,5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г/кг/сут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7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При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потерях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азота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10-15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г/сут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соотношение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азот-ккал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должно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составлять </a:t>
            </a:r>
            <a:r>
              <a:rPr sz="2800" spc="-10" dirty="0">
                <a:latin typeface="Calibri"/>
                <a:cs typeface="Calibri"/>
              </a:rPr>
              <a:t>1:120,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25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г/сут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1:100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25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г/сут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1:80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313" y="5865876"/>
            <a:ext cx="8425180" cy="118745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795020" marR="787400" algn="ctr">
              <a:lnSpc>
                <a:spcPct val="100000"/>
              </a:lnSpc>
              <a:spcBef>
                <a:spcPts val="200"/>
              </a:spcBef>
            </a:pP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Рациональное обеспечение организма</a:t>
            </a:r>
            <a:r>
              <a:rPr sz="2400" b="1" spc="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белком</a:t>
            </a:r>
            <a:r>
              <a:rPr sz="2400" b="1" spc="-3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при </a:t>
            </a:r>
            <a:r>
              <a:rPr sz="2400" b="1" spc="-52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выраженной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SIRS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высокой 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продукции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печени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серомукоида</a:t>
            </a:r>
            <a:r>
              <a:rPr sz="2400" b="1" spc="-3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требует</a:t>
            </a:r>
            <a:r>
              <a:rPr sz="2400" b="1" spc="-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дальнейшего</a:t>
            </a:r>
            <a:r>
              <a:rPr sz="2400" b="1" spc="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изучения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3972" y="386587"/>
            <a:ext cx="4371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993200"/>
                </a:solidFill>
              </a:rPr>
              <a:t>Что</a:t>
            </a:r>
            <a:r>
              <a:rPr sz="4000" spc="-30" dirty="0">
                <a:solidFill>
                  <a:srgbClr val="993200"/>
                </a:solidFill>
              </a:rPr>
              <a:t> </a:t>
            </a:r>
            <a:r>
              <a:rPr sz="4000" spc="-10" dirty="0">
                <a:solidFill>
                  <a:srgbClr val="993200"/>
                </a:solidFill>
              </a:rPr>
              <a:t>назначать?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15" dirty="0">
                <a:solidFill>
                  <a:srgbClr val="993200"/>
                </a:solidFill>
              </a:rPr>
              <a:t>Питательные</a:t>
            </a:r>
            <a:r>
              <a:rPr sz="4000" spc="-45" dirty="0">
                <a:solidFill>
                  <a:srgbClr val="993200"/>
                </a:solidFill>
              </a:rPr>
              <a:t> </a:t>
            </a:r>
            <a:r>
              <a:rPr sz="4000" spc="-5" dirty="0">
                <a:solidFill>
                  <a:srgbClr val="993200"/>
                </a:solidFill>
              </a:rPr>
              <a:t>смеси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04272" y="1749123"/>
            <a:ext cx="3456940" cy="9194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893444">
              <a:lnSpc>
                <a:spcPct val="100000"/>
              </a:lnSpc>
              <a:spcBef>
                <a:spcPts val="840"/>
              </a:spcBef>
            </a:pPr>
            <a:r>
              <a:rPr sz="2800" b="1" spc="-10" dirty="0">
                <a:solidFill>
                  <a:srgbClr val="993200"/>
                </a:solidFill>
                <a:latin typeface="Calibri"/>
                <a:cs typeface="Calibri"/>
              </a:rPr>
              <a:t>Энтеральные</a:t>
            </a:r>
            <a:r>
              <a:rPr sz="2800" b="1" spc="-15" dirty="0">
                <a:solidFill>
                  <a:srgbClr val="9932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93200"/>
                </a:solidFill>
                <a:latin typeface="Calibri"/>
                <a:cs typeface="Calibri"/>
              </a:rPr>
              <a:t>ПС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1.</a:t>
            </a:r>
            <a:r>
              <a:rPr sz="2000" spc="-5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Полимерные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77" y="2642716"/>
            <a:ext cx="3918585" cy="3622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580"/>
              </a:spcBef>
              <a:tabLst>
                <a:tab pos="1497965" algn="l"/>
              </a:tabLst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без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содержащие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ПВ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spc="-10" dirty="0">
                <a:latin typeface="Calibri"/>
                <a:cs typeface="Calibri"/>
              </a:rPr>
              <a:t>Олигомерные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spc="-5" dirty="0">
                <a:latin typeface="Calibri"/>
                <a:cs typeface="Calibri"/>
              </a:rPr>
              <a:t>Метаболически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направленные</a:t>
            </a:r>
            <a:endParaRPr sz="2000">
              <a:latin typeface="Calibri"/>
              <a:cs typeface="Calibri"/>
            </a:endParaRPr>
          </a:p>
          <a:p>
            <a:pPr marL="148590" marR="177165" indent="-1485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сах. диабетом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стрессорной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гипергликемией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печеночной</a:t>
            </a:r>
            <a:r>
              <a:rPr sz="2000" spc="-10" dirty="0">
                <a:latin typeface="Calibri"/>
                <a:cs typeface="Calibri"/>
              </a:rPr>
              <a:t> недостаточности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почечной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недостаточности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дыхательной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недостаточности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иммунодефиците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4.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Модульные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4479" y="1749123"/>
            <a:ext cx="3515995" cy="37846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840"/>
              </a:spcBef>
            </a:pPr>
            <a:r>
              <a:rPr sz="2800" b="1" spc="-10" dirty="0">
                <a:solidFill>
                  <a:srgbClr val="993200"/>
                </a:solidFill>
                <a:latin typeface="Calibri"/>
                <a:cs typeface="Calibri"/>
              </a:rPr>
              <a:t>Парентеральные</a:t>
            </a:r>
            <a:r>
              <a:rPr sz="2800" b="1" dirty="0">
                <a:solidFill>
                  <a:srgbClr val="9932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93200"/>
                </a:solidFill>
                <a:latin typeface="Calibri"/>
                <a:cs typeface="Calibri"/>
              </a:rPr>
              <a:t>ПС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1.</a:t>
            </a:r>
            <a:r>
              <a:rPr sz="2000" spc="-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Растворы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синт.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spc="-10" dirty="0">
                <a:latin typeface="Calibri"/>
                <a:cs typeface="Calibri"/>
              </a:rPr>
              <a:t>общего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назначения</a:t>
            </a:r>
            <a:endParaRPr sz="2000">
              <a:latin typeface="Calibri"/>
              <a:cs typeface="Calibri"/>
            </a:endParaRPr>
          </a:p>
          <a:p>
            <a:pPr marL="147955" indent="-135890">
              <a:lnSpc>
                <a:spcPct val="100000"/>
              </a:lnSpc>
              <a:spcBef>
                <a:spcPts val="480"/>
              </a:spcBef>
              <a:buChar char="-"/>
              <a:tabLst>
                <a:tab pos="148590" algn="l"/>
              </a:tabLst>
            </a:pPr>
            <a:r>
              <a:rPr sz="2000" spc="-5" dirty="0">
                <a:latin typeface="Calibri"/>
                <a:cs typeface="Calibri"/>
              </a:rPr>
              <a:t>специальные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dirty="0">
                <a:latin typeface="Calibri"/>
                <a:cs typeface="Calibri"/>
              </a:rPr>
              <a:t>Жировые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эмульсии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spc="-5" dirty="0">
                <a:latin typeface="Calibri"/>
                <a:cs typeface="Calibri"/>
              </a:rPr>
              <a:t>Моносахариды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spc="-5" dirty="0">
                <a:latin typeface="Calibri"/>
                <a:cs typeface="Calibri"/>
              </a:rPr>
              <a:t>Контейнеры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«Три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одном»</a:t>
            </a:r>
            <a:endParaRPr sz="2000">
              <a:latin typeface="Calibri"/>
              <a:cs typeface="Calibri"/>
            </a:endParaRPr>
          </a:p>
          <a:p>
            <a:pPr marL="262255" indent="-2501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spc="-5" dirty="0">
                <a:latin typeface="Calibri"/>
                <a:cs typeface="Calibri"/>
              </a:rPr>
              <a:t>Контейнеры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«Два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одном»</a:t>
            </a:r>
            <a:endParaRPr sz="2000">
              <a:latin typeface="Calibri"/>
              <a:cs typeface="Calibri"/>
            </a:endParaRPr>
          </a:p>
          <a:p>
            <a:pPr marL="262890" marR="114935" indent="-26289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262890" algn="l"/>
              </a:tabLst>
            </a:pPr>
            <a:r>
              <a:rPr sz="2000" spc="-5" dirty="0">
                <a:latin typeface="Calibri"/>
                <a:cs typeface="Calibri"/>
              </a:rPr>
              <a:t>Витаминные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минеральные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комплексы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3592" y="6488681"/>
            <a:ext cx="3169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3200"/>
                </a:solidFill>
                <a:latin typeface="Tahoma"/>
                <a:cs typeface="Tahoma"/>
              </a:rPr>
              <a:t>Фармаконутриенты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971" rIns="0" bIns="0" rtlCol="0">
            <a:spAutoFit/>
          </a:bodyPr>
          <a:lstStyle/>
          <a:p>
            <a:pPr marL="494030" marR="5080" indent="36703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93200"/>
                </a:solidFill>
              </a:rPr>
              <a:t>Факторы, </a:t>
            </a:r>
            <a:r>
              <a:rPr sz="3200" spc="-15" dirty="0">
                <a:solidFill>
                  <a:srgbClr val="993200"/>
                </a:solidFill>
              </a:rPr>
              <a:t>предопределяющие </a:t>
            </a:r>
            <a:r>
              <a:rPr sz="3200" spc="-10" dirty="0">
                <a:solidFill>
                  <a:srgbClr val="993200"/>
                </a:solidFill>
              </a:rPr>
              <a:t> </a:t>
            </a:r>
            <a:r>
              <a:rPr sz="3200" spc="-5" dirty="0">
                <a:solidFill>
                  <a:srgbClr val="993200"/>
                </a:solidFill>
              </a:rPr>
              <a:t>дифференцированный</a:t>
            </a:r>
            <a:r>
              <a:rPr sz="3200" spc="-20" dirty="0">
                <a:solidFill>
                  <a:srgbClr val="993200"/>
                </a:solidFill>
              </a:rPr>
              <a:t> </a:t>
            </a:r>
            <a:r>
              <a:rPr sz="3200" dirty="0">
                <a:solidFill>
                  <a:srgbClr val="993200"/>
                </a:solidFill>
              </a:rPr>
              <a:t>выбор</a:t>
            </a:r>
            <a:r>
              <a:rPr sz="3200" spc="-15" dirty="0">
                <a:solidFill>
                  <a:srgbClr val="993200"/>
                </a:solidFill>
              </a:rPr>
              <a:t> </a:t>
            </a:r>
            <a:r>
              <a:rPr sz="3200" dirty="0">
                <a:solidFill>
                  <a:srgbClr val="993200"/>
                </a:solidFill>
              </a:rPr>
              <a:t>ЭПС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32644" y="2343403"/>
            <a:ext cx="4153535" cy="317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2517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65"/>
                </a:solidFill>
                <a:latin typeface="Calibri"/>
                <a:cs typeface="Calibri"/>
              </a:rPr>
              <a:t>Выраженность</a:t>
            </a:r>
            <a:r>
              <a:rPr sz="2400" spc="-10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65"/>
                </a:solidFill>
                <a:latin typeface="Calibri"/>
                <a:cs typeface="Calibri"/>
              </a:rPr>
              <a:t>явлений </a:t>
            </a:r>
            <a:r>
              <a:rPr sz="2400" spc="-5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65"/>
                </a:solidFill>
                <a:latin typeface="Calibri"/>
                <a:cs typeface="Calibri"/>
              </a:rPr>
              <a:t>гиперметаболизма</a:t>
            </a:r>
            <a:r>
              <a:rPr sz="2400" dirty="0">
                <a:solidFill>
                  <a:srgbClr val="000065"/>
                </a:solidFill>
                <a:latin typeface="Calibri"/>
                <a:cs typeface="Calibri"/>
              </a:rPr>
              <a:t> и </a:t>
            </a:r>
            <a:r>
              <a:rPr sz="2400" spc="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65"/>
                </a:solidFill>
                <a:latin typeface="Calibri"/>
                <a:cs typeface="Calibri"/>
              </a:rPr>
              <a:t>гиперкатаболизма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065"/>
                </a:solidFill>
                <a:latin typeface="Calibri"/>
                <a:cs typeface="Calibri"/>
              </a:rPr>
              <a:t>Состояние пищеварительной </a:t>
            </a:r>
            <a:r>
              <a:rPr sz="2400" spc="-5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65"/>
                </a:solidFill>
                <a:latin typeface="Calibri"/>
                <a:cs typeface="Calibri"/>
              </a:rPr>
              <a:t>функции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000065"/>
                </a:solidFill>
                <a:latin typeface="Calibri"/>
                <a:cs typeface="Calibri"/>
              </a:rPr>
              <a:t>Уровень</a:t>
            </a:r>
            <a:r>
              <a:rPr sz="2400" spc="-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65"/>
                </a:solidFill>
                <a:latin typeface="Calibri"/>
                <a:cs typeface="Calibri"/>
              </a:rPr>
              <a:t>гликемии</a:t>
            </a:r>
            <a:endParaRPr sz="2400">
              <a:latin typeface="Calibri"/>
              <a:cs typeface="Calibri"/>
            </a:endParaRPr>
          </a:p>
          <a:p>
            <a:pPr marL="354965" marR="316230" indent="-342900">
              <a:lnSpc>
                <a:spcPct val="10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65"/>
                </a:solidFill>
                <a:latin typeface="Calibri"/>
                <a:cs typeface="Calibri"/>
              </a:rPr>
              <a:t>Наличие </a:t>
            </a:r>
            <a:r>
              <a:rPr sz="2400" dirty="0">
                <a:solidFill>
                  <a:srgbClr val="000065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0065"/>
                </a:solidFill>
                <a:latin typeface="Calibri"/>
                <a:cs typeface="Calibri"/>
              </a:rPr>
              <a:t>выраженность </a:t>
            </a:r>
            <a:r>
              <a:rPr sz="24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65"/>
                </a:solidFill>
                <a:latin typeface="Calibri"/>
                <a:cs typeface="Calibri"/>
              </a:rPr>
              <a:t>органной</a:t>
            </a:r>
            <a:r>
              <a:rPr sz="2400" spc="-6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65"/>
                </a:solidFill>
                <a:latin typeface="Calibri"/>
                <a:cs typeface="Calibri"/>
              </a:rPr>
              <a:t>недостаточности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477" y="3273551"/>
            <a:ext cx="4249420" cy="1541145"/>
          </a:xfrm>
          <a:prstGeom prst="rect">
            <a:avLst/>
          </a:prstGeom>
          <a:solidFill>
            <a:srgbClr val="94B64F"/>
          </a:solidFill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800" b="1" spc="-5" dirty="0">
                <a:solidFill>
                  <a:srgbClr val="000065"/>
                </a:solidFill>
                <a:latin typeface="Tahoma"/>
                <a:cs typeface="Tahoma"/>
              </a:rPr>
              <a:t>Базисные</a:t>
            </a:r>
            <a:r>
              <a:rPr sz="2800" b="1" spc="-30" dirty="0">
                <a:solidFill>
                  <a:srgbClr val="000065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000065"/>
                </a:solidFill>
                <a:latin typeface="Tahoma"/>
                <a:cs typeface="Tahoma"/>
              </a:rPr>
              <a:t>ЭПС–</a:t>
            </a:r>
            <a:endParaRPr sz="2800">
              <a:latin typeface="Tahoma"/>
              <a:cs typeface="Tahoma"/>
            </a:endParaRPr>
          </a:p>
          <a:p>
            <a:pPr marL="92710" marR="86360" algn="ctr">
              <a:lnSpc>
                <a:spcPct val="100000"/>
              </a:lnSpc>
            </a:pPr>
            <a:r>
              <a:rPr sz="2200" spc="-10" dirty="0">
                <a:solidFill>
                  <a:srgbClr val="000065"/>
                </a:solidFill>
                <a:latin typeface="Tahoma"/>
                <a:cs typeface="Tahoma"/>
              </a:rPr>
              <a:t>полимерные </a:t>
            </a:r>
            <a:r>
              <a:rPr sz="2200" spc="-5" dirty="0">
                <a:solidFill>
                  <a:srgbClr val="000065"/>
                </a:solidFill>
                <a:latin typeface="Tahoma"/>
                <a:cs typeface="Tahoma"/>
              </a:rPr>
              <a:t> гиперкалорические </a:t>
            </a:r>
            <a:r>
              <a:rPr sz="2200" dirty="0">
                <a:solidFill>
                  <a:srgbClr val="000065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000065"/>
                </a:solidFill>
                <a:latin typeface="Tahoma"/>
                <a:cs typeface="Tahoma"/>
              </a:rPr>
              <a:t>гипернитрогенные</a:t>
            </a:r>
            <a:r>
              <a:rPr sz="2200" spc="35" dirty="0">
                <a:solidFill>
                  <a:srgbClr val="000065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00065"/>
                </a:solidFill>
                <a:latin typeface="Tahoma"/>
                <a:cs typeface="Tahoma"/>
              </a:rPr>
              <a:t>с пищевыми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685" y="5707379"/>
            <a:ext cx="8712835" cy="1201420"/>
          </a:xfrm>
          <a:prstGeom prst="rect">
            <a:avLst/>
          </a:prstGeom>
          <a:solidFill>
            <a:srgbClr val="DCE6F2"/>
          </a:solidFill>
        </p:spPr>
        <p:txBody>
          <a:bodyPr vert="horz" wrap="square" lIns="0" tIns="43180" rIns="0" bIns="0" rtlCol="0">
            <a:spAutoFit/>
          </a:bodyPr>
          <a:lstStyle/>
          <a:p>
            <a:pPr marL="240665" marR="234315" indent="-1270" algn="ctr">
              <a:lnSpc>
                <a:spcPct val="100000"/>
              </a:lnSpc>
              <a:spcBef>
                <a:spcPts val="340"/>
              </a:spcBef>
            </a:pPr>
            <a:r>
              <a:rPr sz="2800" b="1" spc="-10" dirty="0">
                <a:solidFill>
                  <a:srgbClr val="001F5F"/>
                </a:solidFill>
                <a:latin typeface="Tahoma"/>
                <a:cs typeface="Tahoma"/>
              </a:rPr>
              <a:t>Олигомерные</a:t>
            </a:r>
            <a:r>
              <a:rPr sz="2800" b="1" spc="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ahoma"/>
                <a:cs typeface="Tahoma"/>
              </a:rPr>
              <a:t>ПС</a:t>
            </a:r>
            <a:r>
              <a:rPr sz="2800" b="1" spc="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ahoma"/>
                <a:cs typeface="Tahoma"/>
              </a:rPr>
              <a:t>-</a:t>
            </a:r>
            <a:r>
              <a:rPr sz="24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при</a:t>
            </a:r>
            <a:r>
              <a:rPr sz="24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плохой</a:t>
            </a:r>
            <a:r>
              <a:rPr sz="24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переносимости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 полимерных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ПС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+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деконтаминация </a:t>
            </a:r>
            <a:r>
              <a:rPr sz="2000" dirty="0">
                <a:solidFill>
                  <a:srgbClr val="001F5F"/>
                </a:solidFill>
                <a:latin typeface="Tahoma"/>
                <a:cs typeface="Tahoma"/>
              </a:rPr>
              <a:t>(НЭ Пептисорб, </a:t>
            </a:r>
            <a:r>
              <a:rPr sz="2000" spc="-5" dirty="0">
                <a:solidFill>
                  <a:srgbClr val="001F5F"/>
                </a:solidFill>
                <a:latin typeface="Tahoma"/>
                <a:cs typeface="Tahoma"/>
              </a:rPr>
              <a:t>Нутрикомп </a:t>
            </a:r>
            <a:r>
              <a:rPr sz="2000" spc="-6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1F5F"/>
                </a:solidFill>
                <a:latin typeface="Tahoma"/>
                <a:cs typeface="Tahoma"/>
              </a:rPr>
              <a:t>Пептид</a:t>
            </a:r>
            <a:r>
              <a:rPr sz="20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Tahoma"/>
                <a:cs typeface="Tahoma"/>
              </a:rPr>
              <a:t>Л.,</a:t>
            </a:r>
            <a:r>
              <a:rPr sz="20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1F5F"/>
                </a:solidFill>
                <a:latin typeface="Tahoma"/>
                <a:cs typeface="Tahoma"/>
              </a:rPr>
              <a:t>Пептамен</a:t>
            </a:r>
            <a:r>
              <a:rPr sz="2000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ahoma"/>
                <a:cs typeface="Tahoma"/>
              </a:rPr>
              <a:t>АФ,</a:t>
            </a:r>
            <a:r>
              <a:rPr sz="20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ahoma"/>
                <a:cs typeface="Tahoma"/>
              </a:rPr>
              <a:t>Фрезубин</a:t>
            </a:r>
            <a:r>
              <a:rPr sz="2000" spc="-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1F5F"/>
                </a:solidFill>
                <a:latin typeface="Tahoma"/>
                <a:cs typeface="Tahoma"/>
              </a:rPr>
              <a:t>Интенсив)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637" y="668527"/>
            <a:ext cx="80562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4565" marR="5080" indent="-22225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Гиперкалорические </a:t>
            </a:r>
            <a:r>
              <a:rPr sz="3200" dirty="0"/>
              <a:t>ЭПС с </a:t>
            </a:r>
            <a:r>
              <a:rPr sz="3200" spc="-10" dirty="0"/>
              <a:t>наиболее </a:t>
            </a:r>
            <a:r>
              <a:rPr sz="3200" dirty="0"/>
              <a:t>высоким </a:t>
            </a:r>
            <a:r>
              <a:rPr sz="3200" spc="-710" dirty="0"/>
              <a:t> </a:t>
            </a:r>
            <a:r>
              <a:rPr sz="3200" spc="-20" dirty="0"/>
              <a:t>содержанием</a:t>
            </a:r>
            <a:r>
              <a:rPr sz="3200" spc="-30" dirty="0"/>
              <a:t> </a:t>
            </a:r>
            <a:r>
              <a:rPr sz="3200" spc="-20" dirty="0"/>
              <a:t>белка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6361" y="1834324"/>
          <a:ext cx="8965563" cy="5050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1820"/>
                <a:gridCol w="935990"/>
                <a:gridCol w="1009014"/>
                <a:gridCol w="1080770"/>
                <a:gridCol w="1224279"/>
                <a:gridCol w="1583690"/>
              </a:tblGrid>
              <a:tr h="647699">
                <a:tc rowSpan="2"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5" dirty="0">
                          <a:solidFill>
                            <a:srgbClr val="111F30"/>
                          </a:solidFill>
                          <a:latin typeface="Arial"/>
                          <a:cs typeface="Arial"/>
                        </a:rPr>
                        <a:t>Питательная</a:t>
                      </a:r>
                      <a:r>
                        <a:rPr sz="2000" b="1" spc="-25" dirty="0">
                          <a:solidFill>
                            <a:srgbClr val="111F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111F30"/>
                          </a:solidFill>
                          <a:latin typeface="Arial"/>
                          <a:cs typeface="Arial"/>
                        </a:rPr>
                        <a:t>смесь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Белок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ЭЦ,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ккал/л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азот/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нккал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66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г/л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Азот,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г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ЭЦ,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Фрезубин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ВП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ккал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(ПВ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2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15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г/л)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199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Суппортан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(ПВ-12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г/л)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69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Нутризон</a:t>
                      </a:r>
                      <a:r>
                        <a:rPr sz="2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Эд.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Протизон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(ПВ-15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г/л)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1280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24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Нутрикомп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Эн.Файбер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(ПВ-20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г/л)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81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Фрезубин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ВП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Эн.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1500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2264" y="535939"/>
            <a:ext cx="56515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Существующие</a:t>
            </a:r>
            <a:r>
              <a:rPr sz="4400" spc="-85" dirty="0"/>
              <a:t> </a:t>
            </a:r>
            <a:r>
              <a:rPr sz="4400" dirty="0"/>
              <a:t>реалии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47528" y="1575307"/>
            <a:ext cx="8380730" cy="46589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704215" indent="-342900">
              <a:lnSpc>
                <a:spcPts val="3460"/>
              </a:lnSpc>
              <a:spcBef>
                <a:spcPts val="53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У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30-70%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больных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сепсисом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развивается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синдром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кишечной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недостаточности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СКН </a:t>
            </a:r>
            <a:r>
              <a:rPr sz="3200" spc="-5" dirty="0">
                <a:latin typeface="Calibri"/>
                <a:cs typeface="Calibri"/>
              </a:rPr>
              <a:t>играет ключевую </a:t>
            </a:r>
            <a:r>
              <a:rPr sz="3200" spc="-20" dirty="0">
                <a:latin typeface="Calibri"/>
                <a:cs typeface="Calibri"/>
              </a:rPr>
              <a:t>роль </a:t>
            </a:r>
            <a:r>
              <a:rPr sz="3200" dirty="0">
                <a:latin typeface="Calibri"/>
                <a:cs typeface="Calibri"/>
              </a:rPr>
              <a:t>в формировании и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поддержании метаболических </a:t>
            </a:r>
            <a:r>
              <a:rPr sz="3200" spc="-5" dirty="0">
                <a:latin typeface="Calibri"/>
                <a:cs typeface="Calibri"/>
              </a:rPr>
              <a:t>нарушений,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органной дисфункции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тяжести </a:t>
            </a:r>
            <a:r>
              <a:rPr sz="3200" spc="-5" dirty="0">
                <a:latin typeface="Calibri"/>
                <a:cs typeface="Calibri"/>
              </a:rPr>
              <a:t> инфекционного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процесса</a:t>
            </a:r>
            <a:endParaRPr sz="3200">
              <a:latin typeface="Calibri"/>
              <a:cs typeface="Calibri"/>
            </a:endParaRPr>
          </a:p>
          <a:p>
            <a:pPr marL="354965" marR="741680" indent="-342900">
              <a:lnSpc>
                <a:spcPts val="3460"/>
              </a:lnSpc>
              <a:spcBef>
                <a:spcPts val="75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7F0000"/>
                </a:solidFill>
                <a:latin typeface="Calibri"/>
                <a:cs typeface="Calibri"/>
              </a:rPr>
              <a:t>В </a:t>
            </a:r>
            <a:r>
              <a:rPr sz="3200" b="1" spc="-5" dirty="0">
                <a:solidFill>
                  <a:srgbClr val="7F0000"/>
                </a:solidFill>
                <a:latin typeface="Calibri"/>
                <a:cs typeface="Calibri"/>
              </a:rPr>
              <a:t>условиях постагрессивной реакции </a:t>
            </a:r>
            <a:r>
              <a:rPr sz="3200" b="1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7F0000"/>
                </a:solidFill>
                <a:latin typeface="Calibri"/>
                <a:cs typeface="Calibri"/>
              </a:rPr>
              <a:t>организма именно </a:t>
            </a:r>
            <a:r>
              <a:rPr sz="3200" b="1" dirty="0">
                <a:solidFill>
                  <a:srgbClr val="7F0000"/>
                </a:solidFill>
                <a:latin typeface="Calibri"/>
                <a:cs typeface="Calibri"/>
              </a:rPr>
              <a:t>кишечник </a:t>
            </a:r>
            <a:r>
              <a:rPr sz="3200" b="1" spc="-5" dirty="0">
                <a:solidFill>
                  <a:srgbClr val="7F0000"/>
                </a:solidFill>
                <a:latin typeface="Calibri"/>
                <a:cs typeface="Calibri"/>
              </a:rPr>
              <a:t>становится </a:t>
            </a:r>
            <a:r>
              <a:rPr sz="3200" b="1" spc="-71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7F0000"/>
                </a:solidFill>
                <a:latin typeface="Calibri"/>
                <a:cs typeface="Calibri"/>
              </a:rPr>
              <a:t>основным</a:t>
            </a:r>
            <a:r>
              <a:rPr sz="32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7F0000"/>
                </a:solidFill>
                <a:latin typeface="Calibri"/>
                <a:cs typeface="Calibri"/>
              </a:rPr>
              <a:t>источником</a:t>
            </a:r>
            <a:r>
              <a:rPr sz="32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7F0000"/>
                </a:solidFill>
                <a:latin typeface="Calibri"/>
                <a:cs typeface="Calibri"/>
              </a:rPr>
              <a:t>бактериемии</a:t>
            </a:r>
            <a:r>
              <a:rPr sz="3200" b="1" spc="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7F0000"/>
                </a:solidFill>
                <a:latin typeface="Calibri"/>
                <a:cs typeface="Calibri"/>
              </a:rPr>
              <a:t>и </a:t>
            </a:r>
            <a:r>
              <a:rPr sz="3200" b="1" spc="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7F0000"/>
                </a:solidFill>
                <a:latin typeface="Calibri"/>
                <a:cs typeface="Calibri"/>
              </a:rPr>
              <a:t>эндотоксемии!!!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871" rIns="0" bIns="0" rtlCol="0">
            <a:spAutoFit/>
          </a:bodyPr>
          <a:lstStyle/>
          <a:p>
            <a:pPr marL="238760" marR="5080" indent="-106680">
              <a:lnSpc>
                <a:spcPct val="100000"/>
              </a:lnSpc>
              <a:spcBef>
                <a:spcPts val="100"/>
              </a:spcBef>
            </a:pPr>
            <a:r>
              <a:rPr sz="3200" spc="-40" dirty="0">
                <a:solidFill>
                  <a:srgbClr val="993200"/>
                </a:solidFill>
              </a:rPr>
              <a:t>Тактика </a:t>
            </a:r>
            <a:r>
              <a:rPr sz="3200" spc="-5" dirty="0">
                <a:solidFill>
                  <a:srgbClr val="993200"/>
                </a:solidFill>
              </a:rPr>
              <a:t>субстратного </a:t>
            </a:r>
            <a:r>
              <a:rPr sz="3200" dirty="0">
                <a:solidFill>
                  <a:srgbClr val="993200"/>
                </a:solidFill>
              </a:rPr>
              <a:t>обеспечения при </a:t>
            </a:r>
            <a:r>
              <a:rPr sz="3200" spc="-710" dirty="0">
                <a:solidFill>
                  <a:srgbClr val="993200"/>
                </a:solidFill>
              </a:rPr>
              <a:t> </a:t>
            </a:r>
            <a:r>
              <a:rPr sz="3200" spc="-5" dirty="0">
                <a:solidFill>
                  <a:srgbClr val="993200"/>
                </a:solidFill>
              </a:rPr>
              <a:t>явлениях</a:t>
            </a:r>
            <a:r>
              <a:rPr sz="3200" spc="10" dirty="0">
                <a:solidFill>
                  <a:srgbClr val="993200"/>
                </a:solidFill>
              </a:rPr>
              <a:t> </a:t>
            </a:r>
            <a:r>
              <a:rPr sz="3200" spc="-5" dirty="0">
                <a:solidFill>
                  <a:srgbClr val="993200"/>
                </a:solidFill>
              </a:rPr>
              <a:t>нарушенного</a:t>
            </a:r>
            <a:r>
              <a:rPr sz="3200" spc="-35" dirty="0">
                <a:solidFill>
                  <a:srgbClr val="993200"/>
                </a:solidFill>
              </a:rPr>
              <a:t> </a:t>
            </a:r>
            <a:r>
              <a:rPr sz="3200" spc="-5" dirty="0">
                <a:solidFill>
                  <a:srgbClr val="993200"/>
                </a:solidFill>
              </a:rPr>
              <a:t>пищеварения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77424" y="2140711"/>
            <a:ext cx="8611235" cy="39027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15875" indent="-342900">
              <a:lnSpc>
                <a:spcPct val="8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dirty="0">
                <a:latin typeface="Calibri"/>
                <a:cs typeface="Calibri"/>
              </a:rPr>
              <a:t>ЭП </a:t>
            </a:r>
            <a:r>
              <a:rPr sz="2400" spc="-5" dirty="0">
                <a:latin typeface="Calibri"/>
                <a:cs typeface="Calibri"/>
              </a:rPr>
              <a:t>уменьшить </a:t>
            </a:r>
            <a:r>
              <a:rPr sz="2400" dirty="0">
                <a:latin typeface="Calibri"/>
                <a:cs typeface="Calibri"/>
              </a:rPr>
              <a:t>в 2 раза </a:t>
            </a:r>
            <a:r>
              <a:rPr sz="2400" spc="-20" dirty="0">
                <a:latin typeface="Calibri"/>
                <a:cs typeface="Calibri"/>
              </a:rPr>
              <a:t>кол-во </a:t>
            </a:r>
            <a:r>
              <a:rPr sz="2400" spc="-15" dirty="0">
                <a:latin typeface="Calibri"/>
                <a:cs typeface="Calibri"/>
              </a:rPr>
              <a:t>вводимой </a:t>
            </a:r>
            <a:r>
              <a:rPr sz="2400" dirty="0">
                <a:latin typeface="Calibri"/>
                <a:cs typeface="Calibri"/>
              </a:rPr>
              <a:t>за 1 час </a:t>
            </a:r>
            <a:r>
              <a:rPr sz="2400" spc="-5" dirty="0">
                <a:latin typeface="Calibri"/>
                <a:cs typeface="Calibri"/>
              </a:rPr>
              <a:t>ПС,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перейти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непрерывное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капельное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введение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ПС,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содержащих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преимущественно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растворимые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10" dirty="0">
                <a:latin typeface="Calibri"/>
                <a:cs typeface="Calibri"/>
              </a:rPr>
              <a:t>деконтаминация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энтеросорбенты</a:t>
            </a:r>
            <a:endParaRPr sz="2400">
              <a:latin typeface="Calibri"/>
              <a:cs typeface="Calibri"/>
            </a:endParaRPr>
          </a:p>
          <a:p>
            <a:pPr marL="16306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копрограмма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ИФА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Clostridium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difficile</a:t>
            </a:r>
            <a:endParaRPr sz="2400">
              <a:latin typeface="Calibri"/>
              <a:cs typeface="Calibri"/>
            </a:endParaRPr>
          </a:p>
          <a:p>
            <a:pPr marL="354965" marR="988694" indent="-342900">
              <a:lnSpc>
                <a:spcPct val="8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сохраняющихся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явлениях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кишечной диспепсии</a:t>
            </a:r>
            <a:r>
              <a:rPr sz="2400" dirty="0">
                <a:latin typeface="Calibri"/>
                <a:cs typeface="Calibri"/>
              </a:rPr>
              <a:t> –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временный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переход</a:t>
            </a:r>
            <a:r>
              <a:rPr sz="2400" dirty="0">
                <a:latin typeface="Calibri"/>
                <a:cs typeface="Calibri"/>
              </a:rPr>
              <a:t> на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олигомерные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ПС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растворимая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клетчатка</a:t>
            </a:r>
            <a:r>
              <a:rPr sz="2400" spc="-5" dirty="0">
                <a:latin typeface="Calibri"/>
                <a:cs typeface="Calibri"/>
              </a:rPr>
              <a:t> (пребиотики)</a:t>
            </a:r>
            <a:endParaRPr sz="2400">
              <a:latin typeface="Calibri"/>
              <a:cs typeface="Calibri"/>
            </a:endParaRPr>
          </a:p>
          <a:p>
            <a:pPr marL="354965" marR="1461770" indent="-342900">
              <a:lnSpc>
                <a:spcPct val="8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Нет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эффекта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5" dirty="0">
                <a:latin typeface="Calibri"/>
                <a:cs typeface="Calibri"/>
              </a:rPr>
              <a:t> энтеральная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терапия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(интестамин)</a:t>
            </a:r>
            <a:r>
              <a:rPr sz="2400" b="1" dirty="0">
                <a:latin typeface="Calibri"/>
                <a:cs typeface="Calibri"/>
              </a:rPr>
              <a:t> +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деконтаминация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парентеральное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питание</a:t>
            </a:r>
            <a:endParaRPr sz="2400">
              <a:latin typeface="Calibri"/>
              <a:cs typeface="Calibri"/>
            </a:endParaRPr>
          </a:p>
          <a:p>
            <a:pPr marL="354965" marR="5080" indent="-205740">
              <a:lnSpc>
                <a:spcPct val="80000"/>
              </a:lnSpc>
              <a:spcBef>
                <a:spcPts val="575"/>
              </a:spcBef>
            </a:pPr>
            <a:r>
              <a:rPr sz="2400" b="1" i="1" spc="-5" dirty="0">
                <a:latin typeface="Calibri"/>
                <a:cs typeface="Calibri"/>
              </a:rPr>
              <a:t>Примечание: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0" dirty="0">
                <a:latin typeface="Calibri"/>
                <a:cs typeface="Calibri"/>
              </a:rPr>
              <a:t>больных </a:t>
            </a:r>
            <a:r>
              <a:rPr sz="2400" spc="-15" dirty="0">
                <a:latin typeface="Calibri"/>
                <a:cs typeface="Calibri"/>
              </a:rPr>
              <a:t>исходной </a:t>
            </a:r>
            <a:r>
              <a:rPr sz="2400" spc="-10" dirty="0">
                <a:latin typeface="Calibri"/>
                <a:cs typeface="Calibri"/>
              </a:rPr>
              <a:t>гипотрофией </a:t>
            </a:r>
            <a:r>
              <a:rPr sz="2400" spc="-5" dirty="0">
                <a:latin typeface="Calibri"/>
                <a:cs typeface="Calibri"/>
              </a:rPr>
              <a:t>(ИМТ </a:t>
            </a:r>
            <a:r>
              <a:rPr sz="2400" dirty="0">
                <a:latin typeface="Calibri"/>
                <a:cs typeface="Calibri"/>
              </a:rPr>
              <a:t>&lt; </a:t>
            </a:r>
            <a:r>
              <a:rPr sz="2400" spc="-5" dirty="0">
                <a:latin typeface="Calibri"/>
                <a:cs typeface="Calibri"/>
              </a:rPr>
              <a:t>16 кг/м2)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изначально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лучше</a:t>
            </a:r>
            <a:r>
              <a:rPr sz="2400" spc="-10" dirty="0">
                <a:latin typeface="Calibri"/>
                <a:cs typeface="Calibri"/>
              </a:rPr>
              <a:t> использовать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олигомерные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073" y="6458712"/>
            <a:ext cx="9144000" cy="748665"/>
          </a:xfrm>
          <a:prstGeom prst="rect">
            <a:avLst/>
          </a:prstGeom>
          <a:solidFill>
            <a:srgbClr val="94B2D7"/>
          </a:solidFill>
        </p:spPr>
        <p:txBody>
          <a:bodyPr vert="horz" wrap="square" lIns="0" tIns="29209" rIns="0" bIns="0" rtlCol="0">
            <a:spAutoFit/>
          </a:bodyPr>
          <a:lstStyle/>
          <a:p>
            <a:pPr marL="485775" marR="481965" indent="281940">
              <a:lnSpc>
                <a:spcPts val="2590"/>
              </a:lnSpc>
              <a:spcBef>
                <a:spcPts val="229"/>
              </a:spcBef>
            </a:pPr>
            <a:r>
              <a:rPr sz="2400" spc="-5" dirty="0">
                <a:latin typeface="Calibri"/>
                <a:cs typeface="Calibri"/>
              </a:rPr>
              <a:t>Ферменты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подтвержденной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стеаторее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копрограмме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(микрогранулированные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Креон,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Панзинорм,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Эрмиталь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др.)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427" rIns="0" bIns="0" rtlCol="0">
            <a:spAutoFit/>
          </a:bodyPr>
          <a:lstStyle/>
          <a:p>
            <a:pPr marL="1008380" marR="5080" indent="-1130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Показания</a:t>
            </a:r>
            <a:r>
              <a:rPr spc="-50" dirty="0"/>
              <a:t> </a:t>
            </a:r>
            <a:r>
              <a:rPr dirty="0"/>
              <a:t>для</a:t>
            </a:r>
            <a:r>
              <a:rPr spc="-50" dirty="0"/>
              <a:t> </a:t>
            </a:r>
            <a:r>
              <a:rPr spc="-5" dirty="0"/>
              <a:t>назначения </a:t>
            </a:r>
            <a:r>
              <a:rPr spc="-800" dirty="0"/>
              <a:t> </a:t>
            </a:r>
            <a:r>
              <a:rPr spc="-10" dirty="0"/>
              <a:t>парентерального </a:t>
            </a:r>
            <a:r>
              <a:rPr spc="-5" dirty="0"/>
              <a:t>питания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7533" y="2017267"/>
            <a:ext cx="8317865" cy="43351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6555" marR="5080" indent="-326390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latin typeface="Calibri"/>
                <a:cs typeface="Calibri"/>
              </a:rPr>
              <a:t>Невозможность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должного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субстратного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обеспечения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больных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через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ЖКТ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(менее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60%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от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потребности)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823845">
              <a:lnSpc>
                <a:spcPts val="2985"/>
              </a:lnSpc>
            </a:pPr>
            <a:r>
              <a:rPr sz="2800" b="1" spc="-15" dirty="0">
                <a:latin typeface="Calibri"/>
                <a:cs typeface="Calibri"/>
              </a:rPr>
              <a:t>протяжении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5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дней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Кишечный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парез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Свищи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(несостоятельность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анастомозов)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Короткая</a:t>
            </a:r>
            <a:r>
              <a:rPr sz="2800" spc="-15" dirty="0">
                <a:latin typeface="Calibri"/>
                <a:cs typeface="Calibri"/>
              </a:rPr>
              <a:t> кишка</a:t>
            </a:r>
            <a:endParaRPr sz="2800">
              <a:latin typeface="Calibri"/>
              <a:cs typeface="Calibri"/>
            </a:endParaRPr>
          </a:p>
          <a:p>
            <a:pPr marL="354965" marR="565785" indent="-342900">
              <a:lnSpc>
                <a:spcPts val="3020"/>
              </a:lnSpc>
              <a:spcBef>
                <a:spcPts val="72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Кишечная диспепсия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обусловленная </a:t>
            </a:r>
            <a:r>
              <a:rPr sz="2800" spc="-5" dirty="0">
                <a:latin typeface="Calibri"/>
                <a:cs typeface="Calibri"/>
              </a:rPr>
              <a:t> ассоциированной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антибиотиками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диареей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ферментопатией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Выраженная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гипоальбуминемия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(&lt;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г/л)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301" y="776731"/>
            <a:ext cx="73361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5" dirty="0">
                <a:solidFill>
                  <a:srgbClr val="990000"/>
                </a:solidFill>
              </a:rPr>
              <a:t>Контейнеры</a:t>
            </a:r>
            <a:r>
              <a:rPr sz="4800" spc="-30" dirty="0">
                <a:solidFill>
                  <a:srgbClr val="990000"/>
                </a:solidFill>
              </a:rPr>
              <a:t> </a:t>
            </a:r>
            <a:r>
              <a:rPr sz="4800" spc="-5" dirty="0">
                <a:solidFill>
                  <a:srgbClr val="990000"/>
                </a:solidFill>
              </a:rPr>
              <a:t>«три</a:t>
            </a:r>
            <a:r>
              <a:rPr sz="4800" spc="-10" dirty="0">
                <a:solidFill>
                  <a:srgbClr val="990000"/>
                </a:solidFill>
              </a:rPr>
              <a:t> </a:t>
            </a:r>
            <a:r>
              <a:rPr sz="4800" dirty="0">
                <a:solidFill>
                  <a:srgbClr val="990000"/>
                </a:solidFill>
              </a:rPr>
              <a:t>в</a:t>
            </a:r>
            <a:r>
              <a:rPr sz="4800" spc="-30" dirty="0">
                <a:solidFill>
                  <a:srgbClr val="990000"/>
                </a:solidFill>
              </a:rPr>
              <a:t> </a:t>
            </a:r>
            <a:r>
              <a:rPr sz="4800" spc="-25" dirty="0">
                <a:solidFill>
                  <a:srgbClr val="990000"/>
                </a:solidFill>
              </a:rPr>
              <a:t>одном»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852817" y="1989835"/>
            <a:ext cx="384302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9745" marR="313055" indent="-664845">
              <a:lnSpc>
                <a:spcPct val="11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центрального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питания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Нутрифлекс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Липид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48/150,</a:t>
            </a:r>
            <a:endParaRPr sz="2400" dirty="0">
              <a:latin typeface="Calibri"/>
              <a:cs typeface="Calibri"/>
            </a:endParaRPr>
          </a:p>
          <a:p>
            <a:pPr marL="354965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70/180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(1,25;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1,875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 dirty="0">
              <a:latin typeface="Calibri"/>
              <a:cs typeface="Calibri"/>
            </a:endParaRPr>
          </a:p>
          <a:p>
            <a:pPr marL="285115" marR="551180" indent="-273050">
              <a:lnSpc>
                <a:spcPct val="11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Кабивен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Центральный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1,5;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2,5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Смофкабивен</a:t>
            </a:r>
            <a:endParaRPr sz="2400" dirty="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alibri"/>
                <a:cs typeface="Calibri"/>
              </a:rPr>
              <a:t>(1;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1,5;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2,5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 dirty="0">
              <a:latin typeface="Calibri"/>
              <a:cs typeface="Calibri"/>
            </a:endParaRPr>
          </a:p>
          <a:p>
            <a:pPr marL="285115" marR="133350" indent="-273050">
              <a:lnSpc>
                <a:spcPct val="11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2400" spc="-15" dirty="0">
                <a:latin typeface="Calibri"/>
                <a:cs typeface="Calibri"/>
              </a:rPr>
              <a:t>Оликлиномель </a:t>
            </a:r>
            <a:r>
              <a:rPr sz="2400" spc="-5" dirty="0">
                <a:latin typeface="Calibri"/>
                <a:cs typeface="Calibri"/>
              </a:rPr>
              <a:t>№7-1000Е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1,5;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Оликлиномель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№8-800</a:t>
            </a:r>
            <a:endParaRPr sz="2400" dirty="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libri"/>
                <a:cs typeface="Calibri"/>
              </a:rPr>
              <a:t>(2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6443" y="2062987"/>
            <a:ext cx="4139565" cy="37566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385"/>
              </a:spcBef>
            </a:pPr>
            <a:r>
              <a:rPr sz="2400" b="1" dirty="0">
                <a:latin typeface="Calibri"/>
                <a:cs typeface="Calibri"/>
              </a:rPr>
              <a:t>Для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периферического</a:t>
            </a:r>
            <a:r>
              <a:rPr sz="2400" b="1" spc="-5" dirty="0">
                <a:latin typeface="Calibri"/>
                <a:cs typeface="Calibri"/>
              </a:rPr>
              <a:t> питания</a:t>
            </a:r>
            <a:endParaRPr sz="2400">
              <a:latin typeface="Calibri"/>
              <a:cs typeface="Calibri"/>
            </a:endParaRPr>
          </a:p>
          <a:p>
            <a:pPr marL="354965" marR="531495" indent="-342900">
              <a:lnSpc>
                <a:spcPts val="2590"/>
              </a:lnSpc>
              <a:spcBef>
                <a:spcPts val="61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Нутрифлекс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Липид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40/80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(1,25;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1,875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>
              <a:latin typeface="Calibri"/>
              <a:cs typeface="Calibri"/>
            </a:endParaRPr>
          </a:p>
          <a:p>
            <a:pPr marL="354965" marR="409575" indent="-342900">
              <a:lnSpc>
                <a:spcPts val="259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Кабивен периферический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(1,4;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1,9;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2,4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>
              <a:latin typeface="Calibri"/>
              <a:cs typeface="Calibri"/>
            </a:endParaRPr>
          </a:p>
          <a:p>
            <a:pPr marL="353695" marR="1577340" indent="-341630">
              <a:lnSpc>
                <a:spcPct val="100000"/>
              </a:lnSpc>
              <a:spcBef>
                <a:spcPts val="25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Смофкабивен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ри</a:t>
            </a:r>
            <a:r>
              <a:rPr sz="2400" dirty="0">
                <a:latin typeface="Calibri"/>
                <a:cs typeface="Calibri"/>
              </a:rPr>
              <a:t>ф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ри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5" dirty="0">
                <a:latin typeface="Calibri"/>
                <a:cs typeface="Calibri"/>
              </a:rPr>
              <a:t>ес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й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(1,2;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1,5;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1,9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>
              <a:latin typeface="Calibri"/>
              <a:cs typeface="Calibri"/>
            </a:endParaRPr>
          </a:p>
          <a:p>
            <a:pPr marL="354965" marR="184785" indent="-342900">
              <a:lnSpc>
                <a:spcPts val="2590"/>
              </a:lnSpc>
              <a:spcBef>
                <a:spcPts val="61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Оликлиномель</a:t>
            </a:r>
            <a:r>
              <a:rPr sz="2400" spc="-5" dirty="0">
                <a:latin typeface="Calibri"/>
                <a:cs typeface="Calibri"/>
              </a:rPr>
              <a:t> №4-550Е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(1;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1,5;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л)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600" y="420115"/>
            <a:ext cx="8387080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5355" marR="5080" indent="-219329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993200"/>
                </a:solidFill>
              </a:rPr>
              <a:t>Причины </a:t>
            </a:r>
            <a:r>
              <a:rPr sz="3400" spc="-15" dirty="0">
                <a:solidFill>
                  <a:srgbClr val="993200"/>
                </a:solidFill>
              </a:rPr>
              <a:t>трофологической недостаточности </a:t>
            </a:r>
            <a:r>
              <a:rPr sz="3400" spc="-755" dirty="0">
                <a:solidFill>
                  <a:srgbClr val="993200"/>
                </a:solidFill>
              </a:rPr>
              <a:t> </a:t>
            </a:r>
            <a:r>
              <a:rPr sz="3400" spc="-15" dirty="0">
                <a:solidFill>
                  <a:srgbClr val="993200"/>
                </a:solidFill>
              </a:rPr>
              <a:t>больных</a:t>
            </a:r>
            <a:r>
              <a:rPr sz="3400" spc="15" dirty="0">
                <a:solidFill>
                  <a:srgbClr val="993200"/>
                </a:solidFill>
              </a:rPr>
              <a:t> </a:t>
            </a:r>
            <a:r>
              <a:rPr sz="3400" spc="-5" dirty="0">
                <a:solidFill>
                  <a:srgbClr val="993200"/>
                </a:solidFill>
              </a:rPr>
              <a:t>при</a:t>
            </a:r>
            <a:r>
              <a:rPr sz="3400" spc="-10" dirty="0">
                <a:solidFill>
                  <a:srgbClr val="993200"/>
                </a:solidFill>
              </a:rPr>
              <a:t> сепсисе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1177424" y="1788667"/>
            <a:ext cx="8508365" cy="506793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54965" marR="637540" indent="-342900">
              <a:lnSpc>
                <a:spcPct val="70000"/>
              </a:lnSpc>
              <a:spcBef>
                <a:spcPts val="125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Невозможность </a:t>
            </a:r>
            <a:r>
              <a:rPr sz="3200" spc="-10" dirty="0">
                <a:latin typeface="Calibri"/>
                <a:cs typeface="Calibri"/>
              </a:rPr>
              <a:t>адекватного </a:t>
            </a:r>
            <a:r>
              <a:rPr sz="3200" spc="-5" dirty="0">
                <a:latin typeface="Calibri"/>
                <a:cs typeface="Calibri"/>
              </a:rPr>
              <a:t>перорального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питания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288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Наличие системной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воспалительной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реакции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</a:t>
            </a:r>
            <a:endParaRPr sz="3200">
              <a:latin typeface="Calibri"/>
              <a:cs typeface="Calibri"/>
            </a:endParaRPr>
          </a:p>
          <a:p>
            <a:pPr marL="354965" marR="68580">
              <a:lnSpc>
                <a:spcPct val="70000"/>
              </a:lnSpc>
              <a:spcBef>
                <a:spcPts val="575"/>
              </a:spcBef>
            </a:pPr>
            <a:r>
              <a:rPr sz="3200" spc="-5" dirty="0">
                <a:latin typeface="Calibri"/>
                <a:cs typeface="Calibri"/>
              </a:rPr>
              <a:t>цитокиновой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блокадой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клеточных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рецепторов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(TNF,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IL-1,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IL-6)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265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Гиперметаболизм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гиперкатаболизм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454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Инсулинорезистентность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145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Извращенный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синтез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белка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 печени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2665"/>
              </a:lnSpc>
              <a:tabLst>
                <a:tab pos="2537460" algn="l"/>
              </a:tabLst>
            </a:pPr>
            <a:r>
              <a:rPr sz="2800" spc="-5" dirty="0">
                <a:latin typeface="Calibri"/>
                <a:cs typeface="Calibri"/>
              </a:rPr>
              <a:t>(&lt;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альбумин,</a:t>
            </a:r>
            <a:r>
              <a:rPr sz="2800" spc="-1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&gt;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серомукоид)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07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Часто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присоединяющийся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синдром</a:t>
            </a:r>
            <a:endParaRPr sz="3200">
              <a:latin typeface="Calibri"/>
              <a:cs typeface="Calibri"/>
            </a:endParaRPr>
          </a:p>
          <a:p>
            <a:pPr marL="354965" marR="980440">
              <a:lnSpc>
                <a:spcPct val="71800"/>
              </a:lnSpc>
              <a:spcBef>
                <a:spcPts val="505"/>
              </a:spcBef>
            </a:pPr>
            <a:r>
              <a:rPr sz="3200" spc="-5" dirty="0">
                <a:latin typeface="Calibri"/>
                <a:cs typeface="Calibri"/>
              </a:rPr>
              <a:t>нарушенного пищеварения </a:t>
            </a:r>
            <a:r>
              <a:rPr sz="2400" spc="-5" dirty="0">
                <a:latin typeface="Calibri"/>
                <a:cs typeface="Calibri"/>
              </a:rPr>
              <a:t>(агрессивная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антибиотикотерапия,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выраженная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гипоальбуминемия)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45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Имеющаяся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полиорганная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дисфункция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476" y="604519"/>
            <a:ext cx="8264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Малообъемное</a:t>
            </a:r>
            <a:r>
              <a:rPr spc="-5" dirty="0"/>
              <a:t> парентеральное</a:t>
            </a:r>
            <a:r>
              <a:rPr spc="-20" dirty="0"/>
              <a:t> </a:t>
            </a:r>
            <a:r>
              <a:rPr spc="-5" dirty="0"/>
              <a:t>питание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11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Показания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/>
          </a:p>
          <a:p>
            <a:pPr marL="354965" marR="1113790" indent="-342900">
              <a:lnSpc>
                <a:spcPts val="302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15" dirty="0">
                <a:latin typeface="Calibri"/>
                <a:cs typeface="Calibri"/>
              </a:rPr>
              <a:t>Сердечная 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д</a:t>
            </a:r>
            <a:r>
              <a:rPr b="0" spc="-5" dirty="0">
                <a:latin typeface="Calibri"/>
                <a:cs typeface="Calibri"/>
              </a:rPr>
              <a:t>е</a:t>
            </a:r>
            <a:r>
              <a:rPr b="0" spc="-45" dirty="0">
                <a:latin typeface="Calibri"/>
                <a:cs typeface="Calibri"/>
              </a:rPr>
              <a:t>к</a:t>
            </a:r>
            <a:r>
              <a:rPr b="0" spc="-5" dirty="0">
                <a:latin typeface="Calibri"/>
                <a:cs typeface="Calibri"/>
              </a:rPr>
              <a:t>о</a:t>
            </a:r>
            <a:r>
              <a:rPr b="0" dirty="0">
                <a:latin typeface="Calibri"/>
                <a:cs typeface="Calibri"/>
              </a:rPr>
              <a:t>м</a:t>
            </a:r>
            <a:r>
              <a:rPr b="0" spc="-10" dirty="0">
                <a:latin typeface="Calibri"/>
                <a:cs typeface="Calibri"/>
              </a:rPr>
              <a:t>п</a:t>
            </a:r>
            <a:r>
              <a:rPr b="0" spc="-5" dirty="0">
                <a:latin typeface="Calibri"/>
                <a:cs typeface="Calibri"/>
              </a:rPr>
              <a:t>е</a:t>
            </a:r>
            <a:r>
              <a:rPr b="0" dirty="0">
                <a:latin typeface="Calibri"/>
                <a:cs typeface="Calibri"/>
              </a:rPr>
              <a:t>нс</a:t>
            </a:r>
            <a:r>
              <a:rPr b="0" spc="-5" dirty="0">
                <a:latin typeface="Calibri"/>
                <a:cs typeface="Calibri"/>
              </a:rPr>
              <a:t>а</a:t>
            </a:r>
            <a:r>
              <a:rPr b="0" spc="-10" dirty="0">
                <a:latin typeface="Calibri"/>
                <a:cs typeface="Calibri"/>
              </a:rPr>
              <a:t>ц</a:t>
            </a:r>
            <a:r>
              <a:rPr b="0" spc="-5" dirty="0">
                <a:latin typeface="Calibri"/>
                <a:cs typeface="Calibri"/>
              </a:rPr>
              <a:t>ия</a:t>
            </a: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65" dirty="0">
                <a:latin typeface="Calibri"/>
                <a:cs typeface="Calibri"/>
              </a:rPr>
              <a:t>ОРДС</a:t>
            </a:r>
          </a:p>
          <a:p>
            <a:pPr marL="354965" marR="41275" indent="-342900">
              <a:lnSpc>
                <a:spcPts val="3020"/>
              </a:lnSpc>
              <a:spcBef>
                <a:spcPts val="72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Calibri"/>
                <a:cs typeface="Calibri"/>
              </a:rPr>
              <a:t>Синдром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капиллярной </a:t>
            </a:r>
            <a:r>
              <a:rPr b="0" spc="-6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утечки</a:t>
            </a:r>
          </a:p>
          <a:p>
            <a:pPr marL="354965" marR="5080" indent="-342900">
              <a:lnSpc>
                <a:spcPts val="3020"/>
              </a:lnSpc>
              <a:spcBef>
                <a:spcPts val="6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10" dirty="0">
                <a:latin typeface="Calibri"/>
                <a:cs typeface="Calibri"/>
              </a:rPr>
              <a:t>Выраженная 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гипоальбуминемия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(20 </a:t>
            </a:r>
            <a:r>
              <a:rPr b="0" spc="-6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г/л</a:t>
            </a:r>
            <a:r>
              <a:rPr b="0" spc="-5" dirty="0">
                <a:latin typeface="Calibri"/>
                <a:cs typeface="Calibri"/>
              </a:rPr>
              <a:t> и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менее)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6443" y="1584451"/>
            <a:ext cx="4086225" cy="41744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36345" marR="5080" indent="-765175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latin typeface="Calibri"/>
                <a:cs typeface="Calibri"/>
              </a:rPr>
              <a:t>Варианты </a:t>
            </a:r>
            <a:r>
              <a:rPr sz="2800" b="1" spc="-10" dirty="0">
                <a:latin typeface="Calibri"/>
                <a:cs typeface="Calibri"/>
              </a:rPr>
              <a:t>субстратного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обеспечения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393065" algn="l"/>
              </a:tabLst>
            </a:pPr>
            <a:r>
              <a:rPr sz="2400" spc="-5" dirty="0">
                <a:latin typeface="Calibri"/>
                <a:cs typeface="Calibri"/>
              </a:rPr>
              <a:t>1.</a:t>
            </a:r>
            <a:r>
              <a:rPr sz="2400" spc="-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libri"/>
                <a:cs typeface="Calibri"/>
              </a:rPr>
              <a:t>3-х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флаконный</a:t>
            </a:r>
            <a:endParaRPr sz="24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265"/>
              </a:spcBef>
              <a:buFont typeface="Microsoft Sans Serif"/>
              <a:buChar char="•"/>
              <a:tabLst>
                <a:tab pos="393065" algn="l"/>
                <a:tab pos="393700" algn="l"/>
              </a:tabLst>
            </a:pPr>
            <a:r>
              <a:rPr sz="2000" dirty="0">
                <a:latin typeface="Calibri"/>
                <a:cs typeface="Calibri"/>
              </a:rPr>
              <a:t>500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мл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15%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аминокислот,</a:t>
            </a:r>
            <a:endParaRPr sz="2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93065" algn="l"/>
                <a:tab pos="393700" algn="l"/>
              </a:tabLst>
            </a:pPr>
            <a:r>
              <a:rPr sz="2000" dirty="0">
                <a:latin typeface="Calibri"/>
                <a:cs typeface="Calibri"/>
              </a:rPr>
              <a:t>500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мл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глюкозы</a:t>
            </a:r>
            <a:endParaRPr sz="2000">
              <a:latin typeface="Calibri"/>
              <a:cs typeface="Calibri"/>
            </a:endParaRPr>
          </a:p>
          <a:p>
            <a:pPr marL="393700" indent="-381000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393065" algn="l"/>
                <a:tab pos="393700" algn="l"/>
              </a:tabLst>
            </a:pPr>
            <a:r>
              <a:rPr sz="2000" dirty="0">
                <a:latin typeface="Calibri"/>
                <a:cs typeface="Calibri"/>
              </a:rPr>
              <a:t>250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мл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жировой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эмульсии</a:t>
            </a:r>
            <a:endParaRPr sz="2000">
              <a:latin typeface="Calibri"/>
              <a:cs typeface="Calibri"/>
            </a:endParaRPr>
          </a:p>
          <a:p>
            <a:pPr marL="513715">
              <a:lnSpc>
                <a:spcPts val="2510"/>
              </a:lnSpc>
              <a:spcBef>
                <a:spcPts val="259"/>
              </a:spcBef>
            </a:pPr>
            <a:r>
              <a:rPr sz="2200" b="1" spc="-15" dirty="0">
                <a:latin typeface="Calibri"/>
                <a:cs typeface="Calibri"/>
              </a:rPr>
              <a:t>Белок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75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г,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глюкоза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200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г,</a:t>
            </a:r>
            <a:endParaRPr sz="2200">
              <a:latin typeface="Calibri"/>
              <a:cs typeface="Calibri"/>
            </a:endParaRPr>
          </a:p>
          <a:p>
            <a:pPr marL="612775">
              <a:lnSpc>
                <a:spcPts val="2510"/>
              </a:lnSpc>
            </a:pPr>
            <a:r>
              <a:rPr sz="2200" b="1" spc="-5" dirty="0">
                <a:latin typeface="Calibri"/>
                <a:cs typeface="Calibri"/>
              </a:rPr>
              <a:t>липиды 50 г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(1550 </a:t>
            </a:r>
            <a:r>
              <a:rPr sz="2200" b="1" spc="-10" dirty="0">
                <a:latin typeface="Calibri"/>
                <a:cs typeface="Calibri"/>
              </a:rPr>
              <a:t>кал/сут)</a:t>
            </a:r>
            <a:endParaRPr sz="2200">
              <a:latin typeface="Calibri"/>
              <a:cs typeface="Calibri"/>
            </a:endParaRPr>
          </a:p>
          <a:p>
            <a:pPr marL="682625">
              <a:lnSpc>
                <a:spcPct val="100000"/>
              </a:lnSpc>
              <a:spcBef>
                <a:spcPts val="260"/>
              </a:spcBef>
            </a:pPr>
            <a:r>
              <a:rPr sz="2200" b="1" spc="-10" dirty="0">
                <a:latin typeface="Calibri"/>
                <a:cs typeface="Calibri"/>
              </a:rPr>
              <a:t>Азот/неб.ккал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=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1: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104</a:t>
            </a:r>
            <a:endParaRPr sz="2200">
              <a:latin typeface="Calibri"/>
              <a:cs typeface="Calibri"/>
            </a:endParaRPr>
          </a:p>
          <a:p>
            <a:pPr marL="393065" marR="297180" indent="-381000">
              <a:lnSpc>
                <a:spcPts val="2160"/>
              </a:lnSpc>
              <a:spcBef>
                <a:spcPts val="520"/>
              </a:spcBef>
            </a:pPr>
            <a:r>
              <a:rPr sz="2000" dirty="0">
                <a:latin typeface="Calibri"/>
                <a:cs typeface="Calibri"/>
              </a:rPr>
              <a:t>2. </a:t>
            </a:r>
            <a:r>
              <a:rPr sz="2000" spc="-5" dirty="0">
                <a:latin typeface="Calibri"/>
                <a:cs typeface="Calibri"/>
              </a:rPr>
              <a:t>Контейнеры </a:t>
            </a:r>
            <a:r>
              <a:rPr sz="2000" spc="-35" dirty="0">
                <a:latin typeface="Calibri"/>
                <a:cs typeface="Calibri"/>
              </a:rPr>
              <a:t>«Три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одном»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высоким </a:t>
            </a:r>
            <a:r>
              <a:rPr sz="2000" spc="-15" dirty="0">
                <a:latin typeface="Calibri"/>
                <a:cs typeface="Calibri"/>
              </a:rPr>
              <a:t>содержанием белка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энергии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9197" y="5922263"/>
            <a:ext cx="3169920" cy="457200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2413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190"/>
              </a:spcBef>
            </a:pPr>
            <a:r>
              <a:rPr sz="2400" b="1" spc="-5" dirty="0">
                <a:latin typeface="Calibri"/>
                <a:cs typeface="Calibri"/>
              </a:rPr>
              <a:t>1250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1500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мл/сут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796" y="604519"/>
            <a:ext cx="39706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93200"/>
                </a:solidFill>
              </a:rPr>
              <a:t>Фармаконутриенты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1200" y="1859380"/>
            <a:ext cx="4795520" cy="3780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Глутамин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Омега-3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жирные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кислоты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Аргинин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Нуклеотиды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Фосфолипиды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Карнитин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Пре-,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мета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пробиотики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8168" y="610615"/>
            <a:ext cx="4852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Фармаконутриенты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4277" y="1726183"/>
            <a:ext cx="3697604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065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0065"/>
                </a:solidFill>
                <a:latin typeface="Calibri"/>
                <a:cs typeface="Calibri"/>
              </a:rPr>
              <a:t>Глутамин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4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способствует сохранению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структуры слизистой </a:t>
            </a: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оболочки </a:t>
            </a:r>
            <a:r>
              <a:rPr sz="2000" spc="-44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кишечника</a:t>
            </a:r>
            <a:endParaRPr sz="2000">
              <a:latin typeface="Calibri"/>
              <a:cs typeface="Calibri"/>
            </a:endParaRPr>
          </a:p>
          <a:p>
            <a:pPr marL="354965" marR="12065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уменьшает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риск </a:t>
            </a:r>
            <a:r>
              <a:rPr sz="2000" spc="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бактериальной</a:t>
            </a:r>
            <a:r>
              <a:rPr sz="2000" spc="-6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транслокации</a:t>
            </a:r>
            <a:endParaRPr sz="2000">
              <a:latin typeface="Calibri"/>
              <a:cs typeface="Calibri"/>
            </a:endParaRPr>
          </a:p>
          <a:p>
            <a:pPr marL="354965" marR="94615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снижает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частоту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инфекционных осложнений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и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микробной</a:t>
            </a:r>
            <a:r>
              <a:rPr sz="2000" spc="-4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колонизации</a:t>
            </a:r>
            <a:endParaRPr sz="2000">
              <a:latin typeface="Calibri"/>
              <a:cs typeface="Calibri"/>
            </a:endParaRPr>
          </a:p>
          <a:p>
            <a:pPr marL="354965" marR="15875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улучшает</a:t>
            </a:r>
            <a:r>
              <a:rPr sz="2000" spc="-3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азотистый</a:t>
            </a:r>
            <a:r>
              <a:rPr sz="2000" spc="-5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баланс и </a:t>
            </a:r>
            <a:r>
              <a:rPr sz="2000" spc="-4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усиливает мышечный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анаболизм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4815" y="1726183"/>
            <a:ext cx="4102735" cy="3929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5"/>
                </a:solidFill>
                <a:latin typeface="Calibri"/>
                <a:cs typeface="Calibri"/>
              </a:rPr>
              <a:t>Омега-3</a:t>
            </a:r>
            <a:r>
              <a:rPr sz="2400" b="1" spc="-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65"/>
                </a:solidFill>
                <a:latin typeface="Calibri"/>
                <a:cs typeface="Calibri"/>
              </a:rPr>
              <a:t>жирные</a:t>
            </a:r>
            <a:r>
              <a:rPr sz="2400" b="1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65"/>
                </a:solidFill>
                <a:latin typeface="Calibri"/>
                <a:cs typeface="Calibri"/>
              </a:rPr>
              <a:t>кислоты</a:t>
            </a:r>
            <a:endParaRPr sz="2400">
              <a:latin typeface="Calibri"/>
              <a:cs typeface="Calibri"/>
            </a:endParaRPr>
          </a:p>
          <a:p>
            <a:pPr marL="354965" marR="365125" indent="-342900">
              <a:lnSpc>
                <a:spcPct val="80000"/>
              </a:lnSpc>
              <a:spcBef>
                <a:spcPts val="49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уменьшают </a:t>
            </a: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продукцию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 провоспалительных </a:t>
            </a: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цитокинов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(системное</a:t>
            </a:r>
            <a:r>
              <a:rPr sz="2000" spc="-2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воспаление)</a:t>
            </a:r>
            <a:endParaRPr sz="2000">
              <a:latin typeface="Calibri"/>
              <a:cs typeface="Calibri"/>
            </a:endParaRPr>
          </a:p>
          <a:p>
            <a:pPr marL="354965" marR="466725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оказывают</a:t>
            </a:r>
            <a:r>
              <a:rPr sz="2000" spc="-9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цитопротективный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эффект</a:t>
            </a:r>
            <a:endParaRPr sz="2000">
              <a:latin typeface="Calibri"/>
              <a:cs typeface="Calibri"/>
            </a:endParaRPr>
          </a:p>
          <a:p>
            <a:pPr marL="354965" marR="285115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улучшают</a:t>
            </a:r>
            <a:r>
              <a:rPr sz="2000" spc="-6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реституцию</a:t>
            </a:r>
            <a:r>
              <a:rPr sz="2000" spc="-6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лёгочных </a:t>
            </a:r>
            <a:r>
              <a:rPr sz="2000" spc="-4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сурфактантов</a:t>
            </a:r>
            <a:endParaRPr sz="2000">
              <a:latin typeface="Calibri"/>
              <a:cs typeface="Calibri"/>
            </a:endParaRPr>
          </a:p>
          <a:p>
            <a:pPr marL="354965" marR="44958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снижают</a:t>
            </a:r>
            <a:r>
              <a:rPr sz="2000" spc="-5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давление</a:t>
            </a:r>
            <a:r>
              <a:rPr sz="2000" spc="-3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в</a:t>
            </a:r>
            <a:r>
              <a:rPr sz="2000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лёгочной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артерии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оказывают</a:t>
            </a:r>
            <a:r>
              <a:rPr sz="2000" spc="-3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65"/>
                </a:solidFill>
                <a:latin typeface="Calibri"/>
                <a:cs typeface="Calibri"/>
              </a:rPr>
              <a:t>кардиопротективный</a:t>
            </a:r>
            <a:r>
              <a:rPr sz="2000" spc="-5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и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антиаритмогенный</a:t>
            </a:r>
            <a:r>
              <a:rPr sz="2000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эффекты</a:t>
            </a:r>
            <a:endParaRPr sz="2000">
              <a:latin typeface="Calibri"/>
              <a:cs typeface="Calibri"/>
            </a:endParaRPr>
          </a:p>
          <a:p>
            <a:pPr marL="354965" marR="393700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Обладают</a:t>
            </a:r>
            <a:r>
              <a:rPr sz="2000" spc="-6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антиагрегационным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действием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957" y="6135623"/>
            <a:ext cx="1728470" cy="367665"/>
          </a:xfrm>
          <a:prstGeom prst="rect">
            <a:avLst/>
          </a:prstGeom>
          <a:solidFill>
            <a:srgbClr val="8DB3E3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000065"/>
                </a:solidFill>
                <a:latin typeface="Calibri"/>
                <a:cs typeface="Calibri"/>
              </a:rPr>
              <a:t>Интестамин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6046" y="6673595"/>
            <a:ext cx="1873250" cy="367665"/>
          </a:xfrm>
          <a:prstGeom prst="rect">
            <a:avLst/>
          </a:prstGeom>
          <a:solidFill>
            <a:srgbClr val="8DB3E3"/>
          </a:solidFill>
        </p:spPr>
        <p:txBody>
          <a:bodyPr vert="horz" wrap="square" lIns="0" tIns="3048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000065"/>
                </a:solidFill>
                <a:latin typeface="Calibri"/>
                <a:cs typeface="Calibri"/>
              </a:rPr>
              <a:t>Дипептивен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2477" y="6658355"/>
            <a:ext cx="4356100" cy="367665"/>
          </a:xfrm>
          <a:prstGeom prst="rect">
            <a:avLst/>
          </a:prstGeom>
          <a:solidFill>
            <a:srgbClr val="E6B8B7"/>
          </a:solidFill>
        </p:spPr>
        <p:txBody>
          <a:bodyPr vert="horz" wrap="square" lIns="0" tIns="30480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000065"/>
                </a:solidFill>
                <a:latin typeface="Calibri"/>
                <a:cs typeface="Calibri"/>
              </a:rPr>
              <a:t>Омегавен,</a:t>
            </a:r>
            <a:r>
              <a:rPr sz="1800" b="1" spc="-2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65"/>
                </a:solidFill>
                <a:latin typeface="Calibri"/>
                <a:cs typeface="Calibri"/>
              </a:rPr>
              <a:t>Смофлипид,</a:t>
            </a:r>
            <a:r>
              <a:rPr sz="1800" b="1" spc="-5" dirty="0">
                <a:solidFill>
                  <a:srgbClr val="000065"/>
                </a:solidFill>
                <a:latin typeface="Calibri"/>
                <a:cs typeface="Calibri"/>
              </a:rPr>
              <a:t> Липоплюс</a:t>
            </a:r>
            <a:r>
              <a:rPr sz="1800" b="1" spc="-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65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1697" y="6135623"/>
            <a:ext cx="2089785" cy="370840"/>
          </a:xfrm>
          <a:prstGeom prst="rect">
            <a:avLst/>
          </a:prstGeom>
          <a:solidFill>
            <a:srgbClr val="8DB3E3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25" dirty="0">
                <a:latin typeface="Calibri"/>
                <a:cs typeface="Calibri"/>
              </a:rPr>
              <a:t>Глутамин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Плюс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3864" marR="5080" indent="-75755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90000"/>
                </a:solidFill>
              </a:rPr>
              <a:t>Показания</a:t>
            </a:r>
            <a:r>
              <a:rPr spc="-5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для</a:t>
            </a:r>
            <a:r>
              <a:rPr spc="-45" dirty="0">
                <a:solidFill>
                  <a:srgbClr val="990000"/>
                </a:solidFill>
              </a:rPr>
              <a:t> </a:t>
            </a:r>
            <a:r>
              <a:rPr spc="-5" dirty="0">
                <a:solidFill>
                  <a:srgbClr val="990000"/>
                </a:solidFill>
              </a:rPr>
              <a:t>применения </a:t>
            </a:r>
            <a:r>
              <a:rPr spc="-795" dirty="0">
                <a:solidFill>
                  <a:srgbClr val="990000"/>
                </a:solidFill>
              </a:rPr>
              <a:t> </a:t>
            </a:r>
            <a:r>
              <a:rPr spc="-10" dirty="0">
                <a:solidFill>
                  <a:srgbClr val="990000"/>
                </a:solidFill>
              </a:rPr>
              <a:t>фармаконутриентов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005" y="1695703"/>
            <a:ext cx="3253740" cy="105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9955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000065"/>
                </a:solidFill>
                <a:latin typeface="Calibri"/>
                <a:cs typeface="Calibri"/>
              </a:rPr>
              <a:t>Глутамин</a:t>
            </a:r>
            <a:endParaRPr sz="2800">
              <a:latin typeface="Calibri"/>
              <a:cs typeface="Calibri"/>
            </a:endParaRPr>
          </a:p>
          <a:p>
            <a:pPr marL="833755" marR="5080" indent="-821690">
              <a:lnSpc>
                <a:spcPct val="80000"/>
              </a:lnSpc>
              <a:spcBef>
                <a:spcPts val="550"/>
              </a:spcBef>
            </a:pPr>
            <a:r>
              <a:rPr sz="2200" b="1" spc="-5" dirty="0">
                <a:solidFill>
                  <a:srgbClr val="990000"/>
                </a:solidFill>
                <a:latin typeface="Calibri"/>
                <a:cs typeface="Calibri"/>
              </a:rPr>
              <a:t>(Интестамин, Дипептивен, </a:t>
            </a:r>
            <a:r>
              <a:rPr sz="2200" b="1" spc="-48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990000"/>
                </a:solidFill>
                <a:latin typeface="Calibri"/>
                <a:cs typeface="Calibri"/>
              </a:rPr>
              <a:t>Глутамин</a:t>
            </a:r>
            <a:r>
              <a:rPr sz="2200" b="1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990000"/>
                </a:solidFill>
                <a:latin typeface="Calibri"/>
                <a:cs typeface="Calibri"/>
              </a:rPr>
              <a:t>Плюс)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72" y="3064254"/>
            <a:ext cx="3812540" cy="11233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000065"/>
                </a:solidFill>
                <a:latin typeface="Calibri"/>
                <a:cs typeface="Calibri"/>
              </a:rPr>
              <a:t>Рецидивирующая</a:t>
            </a:r>
            <a:r>
              <a:rPr sz="2000" b="1" spc="-7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65"/>
                </a:solidFill>
                <a:latin typeface="Calibri"/>
                <a:cs typeface="Calibri"/>
              </a:rPr>
              <a:t>энтеральная </a:t>
            </a:r>
            <a:r>
              <a:rPr sz="2000" b="1" spc="-4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65"/>
                </a:solidFill>
                <a:latin typeface="Calibri"/>
                <a:cs typeface="Calibri"/>
              </a:rPr>
              <a:t>недостаточность</a:t>
            </a:r>
            <a:r>
              <a:rPr sz="2000" b="1" spc="-4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65"/>
                </a:solidFill>
                <a:latin typeface="Calibri"/>
                <a:cs typeface="Calibri"/>
              </a:rPr>
              <a:t>(интестамин)</a:t>
            </a:r>
            <a:endParaRPr sz="2000">
              <a:latin typeface="Calibri"/>
              <a:cs typeface="Calibri"/>
            </a:endParaRPr>
          </a:p>
          <a:p>
            <a:pPr marL="354965" marR="1309370" indent="-342900">
              <a:lnSpc>
                <a:spcPts val="192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15" dirty="0">
                <a:solidFill>
                  <a:srgbClr val="000065"/>
                </a:solidFill>
                <a:latin typeface="Calibri"/>
                <a:cs typeface="Calibri"/>
              </a:rPr>
              <a:t>Плохо</a:t>
            </a:r>
            <a:r>
              <a:rPr sz="2000" b="1" spc="-5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65"/>
                </a:solidFill>
                <a:latin typeface="Calibri"/>
                <a:cs typeface="Calibri"/>
              </a:rPr>
              <a:t>купируемый </a:t>
            </a:r>
            <a:r>
              <a:rPr sz="2000" b="1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65"/>
                </a:solidFill>
                <a:latin typeface="Calibri"/>
                <a:cs typeface="Calibri"/>
              </a:rPr>
              <a:t>гиперкатаболизм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6443" y="1695703"/>
            <a:ext cx="3872229" cy="2279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65"/>
                </a:solidFill>
                <a:latin typeface="Calibri"/>
                <a:cs typeface="Calibri"/>
              </a:rPr>
              <a:t>Омега-3</a:t>
            </a:r>
            <a:r>
              <a:rPr sz="2800" b="1" spc="-5" dirty="0">
                <a:solidFill>
                  <a:srgbClr val="000065"/>
                </a:solidFill>
                <a:latin typeface="Calibri"/>
                <a:cs typeface="Calibri"/>
              </a:rPr>
              <a:t> ЖК</a:t>
            </a:r>
            <a:endParaRPr sz="2800">
              <a:latin typeface="Calibri"/>
              <a:cs typeface="Calibri"/>
            </a:endParaRPr>
          </a:p>
          <a:p>
            <a:pPr marL="1363980" marR="349250" indent="-800100">
              <a:lnSpc>
                <a:spcPct val="80000"/>
              </a:lnSpc>
              <a:spcBef>
                <a:spcPts val="550"/>
              </a:spcBef>
            </a:pPr>
            <a:r>
              <a:rPr sz="2200" b="1" spc="-5" dirty="0">
                <a:solidFill>
                  <a:srgbClr val="990000"/>
                </a:solidFill>
                <a:latin typeface="Calibri"/>
                <a:cs typeface="Calibri"/>
              </a:rPr>
              <a:t>(Омегавен,</a:t>
            </a:r>
            <a:r>
              <a:rPr sz="2200" b="1" spc="-6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990000"/>
                </a:solidFill>
                <a:latin typeface="Calibri"/>
                <a:cs typeface="Calibri"/>
              </a:rPr>
              <a:t>Смофлипид, </a:t>
            </a:r>
            <a:r>
              <a:rPr sz="2200" b="1" spc="-48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990000"/>
                </a:solidFill>
                <a:latin typeface="Calibri"/>
                <a:cs typeface="Calibri"/>
              </a:rPr>
              <a:t>Липоплюс</a:t>
            </a:r>
            <a:r>
              <a:rPr sz="2200" b="1" spc="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990000"/>
                </a:solidFill>
                <a:latin typeface="Calibri"/>
                <a:cs typeface="Calibri"/>
              </a:rPr>
              <a:t>20)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solidFill>
                  <a:srgbClr val="000065"/>
                </a:solidFill>
                <a:latin typeface="Calibri"/>
                <a:cs typeface="Calibri"/>
              </a:rPr>
              <a:t>ОРДС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80700"/>
              </a:lnSpc>
              <a:spcBef>
                <a:spcPts val="55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0065"/>
                </a:solidFill>
                <a:latin typeface="Calibri"/>
                <a:cs typeface="Calibri"/>
              </a:rPr>
              <a:t>SIRS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(при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высокой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65"/>
                </a:solidFill>
                <a:latin typeface="Calibri"/>
                <a:cs typeface="Calibri"/>
              </a:rPr>
              <a:t>провоспалительной активности- </a:t>
            </a:r>
            <a:r>
              <a:rPr sz="2000" spc="-44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65"/>
                </a:solidFill>
                <a:latin typeface="Calibri"/>
                <a:cs typeface="Calibri"/>
              </a:rPr>
              <a:t>СРБ&gt;100)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3465" y="6749795"/>
            <a:ext cx="8280400" cy="457200"/>
          </a:xfrm>
          <a:prstGeom prst="rect">
            <a:avLst/>
          </a:prstGeom>
          <a:solidFill>
            <a:srgbClr val="FFFF98"/>
          </a:solidFill>
        </p:spPr>
        <p:txBody>
          <a:bodyPr vert="horz" wrap="square" lIns="0" tIns="254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00"/>
              </a:spcBef>
              <a:tabLst>
                <a:tab pos="2983230" algn="l"/>
                <a:tab pos="5879465" algn="l"/>
              </a:tabLst>
            </a:pPr>
            <a:r>
              <a:rPr sz="2400" b="1" spc="-5" dirty="0">
                <a:solidFill>
                  <a:srgbClr val="000065"/>
                </a:solidFill>
                <a:latin typeface="Calibri"/>
                <a:cs typeface="Calibri"/>
              </a:rPr>
              <a:t>Пре-</a:t>
            </a:r>
            <a:r>
              <a:rPr sz="2400" b="1" spc="1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65"/>
                </a:solidFill>
                <a:latin typeface="Calibri"/>
                <a:cs typeface="Calibri"/>
              </a:rPr>
              <a:t>метабиотики</a:t>
            </a:r>
            <a:r>
              <a:rPr sz="2400" spc="-5" dirty="0">
                <a:solidFill>
                  <a:srgbClr val="000065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000065"/>
                </a:solidFill>
                <a:latin typeface="Calibri"/>
                <a:cs typeface="Calibri"/>
              </a:rPr>
              <a:t>Антиоксиданты</a:t>
            </a:r>
            <a:r>
              <a:rPr sz="2400" spc="-10" dirty="0">
                <a:solidFill>
                  <a:srgbClr val="000065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0065"/>
                </a:solidFill>
                <a:latin typeface="Calibri"/>
                <a:cs typeface="Calibri"/>
              </a:rPr>
              <a:t>Цинк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069" y="4139183"/>
            <a:ext cx="4572000" cy="256349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91440" marR="679450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Применение</a:t>
            </a:r>
            <a:r>
              <a:rPr sz="1800" spc="2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у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больных</a:t>
            </a:r>
            <a:r>
              <a:rPr sz="1800" spc="1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с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тяжелым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 панкреатитом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составе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ПП</a:t>
            </a:r>
            <a:r>
              <a:rPr sz="1800" spc="1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жировых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622422"/>
                </a:solidFill>
                <a:latin typeface="Calibri"/>
                <a:cs typeface="Calibri"/>
              </a:rPr>
              <a:t>эмульсий</a:t>
            </a:r>
            <a:r>
              <a:rPr sz="1800" spc="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на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основе</a:t>
            </a:r>
            <a:r>
              <a:rPr sz="1800" spc="2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рыбьего</a:t>
            </a:r>
            <a:r>
              <a:rPr sz="1800" spc="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жира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приводило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к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снижению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выраженности </a:t>
            </a:r>
            <a:r>
              <a:rPr sz="1800" spc="-39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воспалительной</a:t>
            </a:r>
            <a:r>
              <a:rPr sz="1800" spc="-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реакции,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улучшению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 функции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дыхания</a:t>
            </a:r>
            <a:r>
              <a:rPr sz="1800" spc="-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длительности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госпитализации</a:t>
            </a:r>
            <a:r>
              <a:rPr sz="1800" spc="3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больных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(17,2</a:t>
            </a:r>
            <a:r>
              <a:rPr sz="1800" spc="2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по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сравнению</a:t>
            </a:r>
            <a:r>
              <a:rPr sz="1800" spc="1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21,9</a:t>
            </a:r>
            <a:r>
              <a:rPr sz="18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22422"/>
                </a:solidFill>
                <a:latin typeface="Calibri"/>
                <a:cs typeface="Calibri"/>
              </a:rPr>
              <a:t>сут.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 Р=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0,006)</a:t>
            </a:r>
            <a:endParaRPr sz="1800">
              <a:latin typeface="Calibri"/>
              <a:cs typeface="Calibri"/>
            </a:endParaRPr>
          </a:p>
          <a:p>
            <a:pPr marL="2630170">
              <a:lnSpc>
                <a:spcPct val="100000"/>
              </a:lnSpc>
            </a:pPr>
            <a:r>
              <a:rPr sz="1800" spc="-20" dirty="0">
                <a:solidFill>
                  <a:srgbClr val="622422"/>
                </a:solidFill>
                <a:latin typeface="Calibri"/>
                <a:cs typeface="Calibri"/>
              </a:rPr>
              <a:t>Wang</a:t>
            </a:r>
            <a:r>
              <a:rPr sz="1800" spc="-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22422"/>
                </a:solidFill>
                <a:latin typeface="Calibri"/>
                <a:cs typeface="Calibri"/>
              </a:rPr>
              <a:t>X.</a:t>
            </a:r>
            <a:r>
              <a:rPr sz="1800" spc="-1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et al.,</a:t>
            </a:r>
            <a:r>
              <a:rPr sz="1800" spc="-1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622422"/>
                </a:solidFill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8836" y="378967"/>
            <a:ext cx="39706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16365D"/>
                </a:solidFill>
              </a:rPr>
              <a:t>Фармаконутриенты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3" y="1185672"/>
            <a:ext cx="4328159" cy="51815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9785" y="1171384"/>
          <a:ext cx="4328160" cy="518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185"/>
                <a:gridCol w="2212975"/>
              </a:tblGrid>
              <a:tr h="518159">
                <a:tc gridSpan="2"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spc="-10" dirty="0">
                          <a:solidFill>
                            <a:srgbClr val="16365D"/>
                          </a:solidFill>
                          <a:latin typeface="Arial"/>
                          <a:cs typeface="Arial"/>
                        </a:rPr>
                        <a:t>Интестамин</a:t>
                      </a:r>
                      <a:r>
                        <a:rPr sz="2800" b="1" spc="25" dirty="0">
                          <a:solidFill>
                            <a:srgbClr val="163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16365D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2800" b="1" spc="-20" dirty="0">
                          <a:solidFill>
                            <a:srgbClr val="1636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16365D"/>
                          </a:solidFill>
                          <a:latin typeface="Arial"/>
                          <a:cs typeface="Arial"/>
                        </a:rPr>
                        <a:t>мл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40079">
                <a:tc>
                  <a:txBody>
                    <a:bodyPr/>
                    <a:lstStyle/>
                    <a:p>
                      <a:pPr marL="569595" marR="205104" indent="-3581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Энергетическая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ценность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250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ккал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Осмолярность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490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мосмоль/л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Глутамин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г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Трибутирин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г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β-каротин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мг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Витамин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Е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500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мг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Витамин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1500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мг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Натрий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460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мг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Калий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260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мг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Цинк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мг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Селен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300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мкг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Декстроза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г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74442" y="1258823"/>
            <a:ext cx="4255135" cy="302387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25"/>
              </a:lnSpc>
            </a:pPr>
            <a:r>
              <a:rPr sz="2600" b="1" dirty="0">
                <a:solidFill>
                  <a:srgbClr val="16365D"/>
                </a:solidFill>
                <a:latin typeface="Calibri"/>
                <a:cs typeface="Calibri"/>
              </a:rPr>
              <a:t>Дипептивен</a:t>
            </a:r>
            <a:endParaRPr sz="2600">
              <a:latin typeface="Calibri"/>
              <a:cs typeface="Calibri"/>
            </a:endParaRPr>
          </a:p>
          <a:p>
            <a:pPr marL="1076960">
              <a:lnSpc>
                <a:spcPts val="2065"/>
              </a:lnSpc>
            </a:pPr>
            <a:r>
              <a:rPr sz="1900" spc="-10" dirty="0">
                <a:latin typeface="Calibri"/>
                <a:cs typeface="Calibri"/>
              </a:rPr>
              <a:t>20%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раствор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дипептида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(L-аланин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-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L-глутамин),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33705" algn="l"/>
                <a:tab pos="434340" algn="l"/>
              </a:tabLst>
            </a:pPr>
            <a:r>
              <a:rPr sz="2200" spc="-15" dirty="0">
                <a:latin typeface="Calibri"/>
                <a:cs typeface="Calibri"/>
              </a:rPr>
              <a:t>глутамин</a:t>
            </a:r>
            <a:r>
              <a:rPr sz="2200" spc="-5" dirty="0">
                <a:latin typeface="Calibri"/>
                <a:cs typeface="Calibri"/>
              </a:rPr>
              <a:t> –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13,5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г/100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мл</a:t>
            </a:r>
            <a:endParaRPr sz="22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Microsoft Sans Serif"/>
              <a:buChar char="•"/>
              <a:tabLst>
                <a:tab pos="433705" algn="l"/>
                <a:tab pos="434340" algn="l"/>
              </a:tabLst>
            </a:pPr>
            <a:r>
              <a:rPr sz="2200" spc="-5" dirty="0">
                <a:latin typeface="Calibri"/>
                <a:cs typeface="Calibri"/>
              </a:rPr>
              <a:t>аланин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8,2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г/100 мл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188720" marR="1183005" algn="ctr">
              <a:lnSpc>
                <a:spcPct val="100000"/>
              </a:lnSpc>
            </a:pPr>
            <a:r>
              <a:rPr sz="2200" b="1" u="heavy" spc="-10" dirty="0">
                <a:solidFill>
                  <a:srgbClr val="16365D"/>
                </a:solidFill>
                <a:uFill>
                  <a:solidFill>
                    <a:srgbClr val="16365E"/>
                  </a:solidFill>
                </a:uFill>
                <a:latin typeface="Calibri"/>
                <a:cs typeface="Calibri"/>
              </a:rPr>
              <a:t>Суточная доза </a:t>
            </a:r>
            <a:r>
              <a:rPr sz="2200" b="1" u="heavy" spc="-5" dirty="0">
                <a:solidFill>
                  <a:srgbClr val="16365D"/>
                </a:solidFill>
                <a:uFill>
                  <a:solidFill>
                    <a:srgbClr val="16365E"/>
                  </a:solidFill>
                </a:uFill>
                <a:latin typeface="Calibri"/>
                <a:cs typeface="Calibri"/>
              </a:rPr>
              <a:t>: </a:t>
            </a:r>
            <a:r>
              <a:rPr sz="2200" b="1" spc="-484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6365D"/>
                </a:solidFill>
                <a:latin typeface="Calibri"/>
                <a:cs typeface="Calibri"/>
              </a:rPr>
              <a:t>2</a:t>
            </a:r>
            <a:r>
              <a:rPr sz="2200" b="1" spc="48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6365D"/>
                </a:solidFill>
                <a:latin typeface="Calibri"/>
                <a:cs typeface="Calibri"/>
              </a:rPr>
              <a:t>мл/кг/сут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442" y="5003291"/>
            <a:ext cx="4537075" cy="150749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20320" rIns="0" bIns="0" rtlCol="0">
            <a:spAutoFit/>
          </a:bodyPr>
          <a:lstStyle/>
          <a:p>
            <a:pPr marL="1095375">
              <a:lnSpc>
                <a:spcPct val="100000"/>
              </a:lnSpc>
              <a:spcBef>
                <a:spcPts val="160"/>
              </a:spcBef>
            </a:pPr>
            <a:r>
              <a:rPr sz="2800" b="1" spc="-40" dirty="0">
                <a:solidFill>
                  <a:srgbClr val="16365D"/>
                </a:solidFill>
                <a:latin typeface="Calibri"/>
                <a:cs typeface="Calibri"/>
              </a:rPr>
              <a:t>Глутамин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Плюс</a:t>
            </a:r>
            <a:endParaRPr sz="2800">
              <a:latin typeface="Calibri"/>
              <a:cs typeface="Calibri"/>
            </a:endParaRPr>
          </a:p>
          <a:p>
            <a:pPr marL="91440" marR="1296035" algn="just">
              <a:lnSpc>
                <a:spcPct val="99500"/>
              </a:lnSpc>
              <a:spcBef>
                <a:spcPts val="70"/>
              </a:spcBef>
            </a:pPr>
            <a:r>
              <a:rPr sz="2000" spc="-5" dirty="0">
                <a:latin typeface="Calibri"/>
                <a:cs typeface="Calibri"/>
              </a:rPr>
              <a:t>Порошкообразная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смесь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перорального </a:t>
            </a:r>
            <a:r>
              <a:rPr sz="2000" spc="-10" dirty="0">
                <a:latin typeface="Calibri"/>
                <a:cs typeface="Calibri"/>
              </a:rPr>
              <a:t>употребления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глутамина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саше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400" y="535939"/>
            <a:ext cx="4852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Фармаконутриенты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04272" y="1340611"/>
            <a:ext cx="8335009" cy="145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039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latin typeface="Calibri"/>
                <a:cs typeface="Calibri"/>
              </a:rPr>
              <a:t>Дипептид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аланин-глутамина</a:t>
            </a:r>
            <a:r>
              <a:rPr sz="2000" b="1" i="1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расчета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0,3-0,5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(2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мл/кг)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сутки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протяжении не менее </a:t>
            </a:r>
            <a:r>
              <a:rPr sz="2000" dirty="0">
                <a:latin typeface="Calibri"/>
                <a:cs typeface="Calibri"/>
              </a:rPr>
              <a:t>7 </a:t>
            </a:r>
            <a:r>
              <a:rPr sz="2000" spc="-5" dirty="0">
                <a:latin typeface="Calibri"/>
                <a:cs typeface="Calibri"/>
              </a:rPr>
              <a:t>дней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стабильно </a:t>
            </a:r>
            <a:r>
              <a:rPr sz="2000" spc="-10" dirty="0">
                <a:latin typeface="Calibri"/>
                <a:cs typeface="Calibri"/>
              </a:rPr>
              <a:t>тяжелом </a:t>
            </a:r>
            <a:r>
              <a:rPr sz="2000" spc="-5" dirty="0">
                <a:latin typeface="Calibri"/>
                <a:cs typeface="Calibri"/>
              </a:rPr>
              <a:t>состоянии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может</a:t>
            </a:r>
            <a:r>
              <a:rPr sz="2000" spc="-10" dirty="0">
                <a:latin typeface="Calibri"/>
                <a:cs typeface="Calibri"/>
              </a:rPr>
              <a:t> улучшать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результаты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лечения.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800"/>
              </a:lnSpc>
            </a:pPr>
            <a:r>
              <a:rPr sz="2000" b="1" spc="-5" dirty="0">
                <a:latin typeface="Calibri"/>
                <a:cs typeface="Calibri"/>
              </a:rPr>
              <a:t>Не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рекомендуется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применение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гемодинамических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нарушениях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5600" marR="812800">
              <a:lnSpc>
                <a:spcPct val="70000"/>
              </a:lnSpc>
              <a:spcBef>
                <a:spcPts val="360"/>
              </a:spcBef>
            </a:pPr>
            <a:r>
              <a:rPr sz="2000" b="1" spc="-10" dirty="0">
                <a:latin typeface="Calibri"/>
                <a:cs typeface="Calibri"/>
              </a:rPr>
              <a:t>выраженной </a:t>
            </a:r>
            <a:r>
              <a:rPr sz="2000" b="1" spc="-5" dirty="0">
                <a:latin typeface="Calibri"/>
                <a:cs typeface="Calibri"/>
              </a:rPr>
              <a:t>полиорганной дисфункции, </a:t>
            </a:r>
            <a:r>
              <a:rPr sz="2000" b="1" dirty="0">
                <a:latin typeface="Calibri"/>
                <a:cs typeface="Calibri"/>
              </a:rPr>
              <a:t>особенно при наличии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печеночной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почечной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недостаточности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274" y="3017010"/>
            <a:ext cx="8646160" cy="5441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marR="5080" indent="-342900">
              <a:lnSpc>
                <a:spcPct val="70000"/>
              </a:lnSpc>
              <a:spcBef>
                <a:spcPts val="819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latin typeface="Calibri"/>
                <a:cs typeface="Calibri"/>
              </a:rPr>
              <a:t>Аргинин </a:t>
            </a:r>
            <a:r>
              <a:rPr sz="2000" b="1" dirty="0">
                <a:latin typeface="Calibri"/>
                <a:cs typeface="Calibri"/>
              </a:rPr>
              <a:t>-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5" dirty="0">
                <a:latin typeface="Calibri"/>
                <a:cs typeface="Calibri"/>
              </a:rPr>
              <a:t>включен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программу энтерального питания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сепсисом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APACHЕ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II&lt;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баллов.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Однако </a:t>
            </a:r>
            <a:r>
              <a:rPr sz="2000" spc="-5" dirty="0">
                <a:latin typeface="Calibri"/>
                <a:cs typeface="Calibri"/>
              </a:rPr>
              <a:t>они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рекомендованы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174" y="3443730"/>
            <a:ext cx="7900034" cy="5441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19"/>
              </a:spcBef>
              <a:tabLst>
                <a:tab pos="5657215" algn="l"/>
              </a:tabLst>
            </a:pPr>
            <a:r>
              <a:rPr sz="2000" spc="-10" dirty="0">
                <a:latin typeface="Calibri"/>
                <a:cs typeface="Calibri"/>
              </a:rPr>
              <a:t>больным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тяжелым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сепсисом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APACHЕ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II </a:t>
            </a:r>
            <a:r>
              <a:rPr sz="2000" dirty="0">
                <a:latin typeface="Calibri"/>
                <a:cs typeface="Calibri"/>
              </a:rPr>
              <a:t>&gt;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связи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выявленным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повышением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уровня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летальности.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74" y="3931410"/>
            <a:ext cx="8734425" cy="268534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4965" marR="1214755" algn="just">
              <a:lnSpc>
                <a:spcPct val="70000"/>
              </a:lnSpc>
              <a:spcBef>
                <a:spcPts val="819"/>
              </a:spcBef>
            </a:pPr>
            <a:r>
              <a:rPr sz="2000" b="1" spc="-5" dirty="0">
                <a:latin typeface="Calibri"/>
                <a:cs typeface="Calibri"/>
              </a:rPr>
              <a:t>Противопоказан </a:t>
            </a:r>
            <a:r>
              <a:rPr sz="2000" b="1" dirty="0">
                <a:latin typeface="Calibri"/>
                <a:cs typeface="Calibri"/>
              </a:rPr>
              <a:t>у </a:t>
            </a:r>
            <a:r>
              <a:rPr sz="2000" b="1" spc="-5" dirty="0">
                <a:latin typeface="Calibri"/>
                <a:cs typeface="Calibri"/>
              </a:rPr>
              <a:t>больных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-5" dirty="0">
                <a:latin typeface="Calibri"/>
                <a:cs typeface="Calibri"/>
              </a:rPr>
              <a:t>неустойчивой </a:t>
            </a:r>
            <a:r>
              <a:rPr sz="2000" b="1" spc="-10" dirty="0">
                <a:latin typeface="Calibri"/>
                <a:cs typeface="Calibri"/>
              </a:rPr>
              <a:t>гемодинамикой, </a:t>
            </a:r>
            <a:r>
              <a:rPr sz="2000" b="1" spc="-20" dirty="0">
                <a:latin typeface="Calibri"/>
                <a:cs typeface="Calibri"/>
              </a:rPr>
              <a:t>т.к.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промежуточным </a:t>
            </a:r>
            <a:r>
              <a:rPr sz="2000" b="1" spc="-15" dirty="0">
                <a:latin typeface="Calibri"/>
                <a:cs typeface="Calibri"/>
              </a:rPr>
              <a:t>продуктом </a:t>
            </a:r>
            <a:r>
              <a:rPr sz="2000" b="1" spc="-5" dirty="0">
                <a:latin typeface="Calibri"/>
                <a:cs typeface="Calibri"/>
              </a:rPr>
              <a:t>его </a:t>
            </a:r>
            <a:r>
              <a:rPr sz="2000" b="1" dirty="0">
                <a:latin typeface="Calibri"/>
                <a:cs typeface="Calibri"/>
              </a:rPr>
              <a:t>окисления </a:t>
            </a:r>
            <a:r>
              <a:rPr sz="2000" b="1" spc="-5" dirty="0">
                <a:latin typeface="Calibri"/>
                <a:cs typeface="Calibri"/>
              </a:rPr>
              <a:t>является </a:t>
            </a:r>
            <a:r>
              <a:rPr sz="2000" b="1" dirty="0">
                <a:latin typeface="Calibri"/>
                <a:cs typeface="Calibri"/>
              </a:rPr>
              <a:t>окись </a:t>
            </a:r>
            <a:r>
              <a:rPr sz="2000" b="1" spc="-5" dirty="0">
                <a:latin typeface="Calibri"/>
                <a:cs typeface="Calibri"/>
              </a:rPr>
              <a:t>азота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(вазодилятирующий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прооксидантный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эффекты)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 dirty="0">
              <a:latin typeface="Calibri"/>
              <a:cs typeface="Calibri"/>
            </a:endParaRPr>
          </a:p>
          <a:p>
            <a:pPr marL="354965" marR="179070" indent="-342900">
              <a:lnSpc>
                <a:spcPct val="7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i="1" spc="-5" dirty="0">
                <a:latin typeface="Calibri"/>
                <a:cs typeface="Calibri"/>
              </a:rPr>
              <a:t>Омега </a:t>
            </a:r>
            <a:r>
              <a:rPr sz="2000" b="1" i="1" dirty="0">
                <a:latin typeface="Calibri"/>
                <a:cs typeface="Calibri"/>
              </a:rPr>
              <a:t>3 </a:t>
            </a:r>
            <a:r>
              <a:rPr sz="2000" b="1" i="1" spc="-5" dirty="0">
                <a:latin typeface="Calibri"/>
                <a:cs typeface="Calibri"/>
              </a:rPr>
              <a:t>жирные </a:t>
            </a:r>
            <a:r>
              <a:rPr sz="2000" b="1" i="1" dirty="0">
                <a:latin typeface="Calibri"/>
                <a:cs typeface="Calibri"/>
              </a:rPr>
              <a:t>кислоты - </a:t>
            </a:r>
            <a:r>
              <a:rPr sz="2000" spc="-10" dirty="0">
                <a:latin typeface="Calibri"/>
                <a:cs typeface="Calibri"/>
              </a:rPr>
              <a:t>целесообразно </a:t>
            </a:r>
            <a:r>
              <a:rPr sz="2000" spc="-5" dirty="0">
                <a:latin typeface="Calibri"/>
                <a:cs typeface="Calibri"/>
              </a:rPr>
              <a:t>применять </a:t>
            </a:r>
            <a:r>
              <a:rPr sz="2000" dirty="0">
                <a:latin typeface="Calibri"/>
                <a:cs typeface="Calibri"/>
              </a:rPr>
              <a:t>в программе ПП у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больных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тяжелым </a:t>
            </a:r>
            <a:r>
              <a:rPr sz="2000" dirty="0">
                <a:latin typeface="Calibri"/>
                <a:cs typeface="Calibri"/>
              </a:rPr>
              <a:t>сепсисом, </a:t>
            </a:r>
            <a:r>
              <a:rPr sz="2000" spc="-5" dirty="0">
                <a:latin typeface="Calibri"/>
                <a:cs typeface="Calibri"/>
              </a:rPr>
              <a:t>осложненным развитием </a:t>
            </a:r>
            <a:r>
              <a:rPr sz="2000" spc="-30" dirty="0">
                <a:latin typeface="Calibri"/>
                <a:cs typeface="Calibri"/>
              </a:rPr>
              <a:t>ОРДС,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-5" dirty="0">
                <a:latin typeface="Calibri"/>
                <a:cs typeface="Calibri"/>
              </a:rPr>
              <a:t>также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абдоминальном </a:t>
            </a:r>
            <a:r>
              <a:rPr sz="2000" dirty="0">
                <a:latin typeface="Calibri"/>
                <a:cs typeface="Calibri"/>
              </a:rPr>
              <a:t>сепсисе с </a:t>
            </a:r>
            <a:r>
              <a:rPr sz="2000" spc="-5" dirty="0">
                <a:latin typeface="Calibri"/>
                <a:cs typeface="Calibri"/>
              </a:rPr>
              <a:t>локализацией очага инфекции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поджелудочной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железе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(панкреонекроз)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дозировке </a:t>
            </a: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более</a:t>
            </a:r>
            <a:r>
              <a:rPr sz="2000" dirty="0">
                <a:latin typeface="Calibri"/>
                <a:cs typeface="Calibri"/>
              </a:rPr>
              <a:t> 3-4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г/сут.</a:t>
            </a:r>
            <a:endParaRPr sz="2000" dirty="0">
              <a:latin typeface="Calibri"/>
              <a:cs typeface="Calibri"/>
            </a:endParaRPr>
          </a:p>
          <a:p>
            <a:pPr marL="354965" marR="307975">
              <a:lnSpc>
                <a:spcPct val="7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При наличии </a:t>
            </a:r>
            <a:r>
              <a:rPr sz="2000" b="1" spc="-5" dirty="0">
                <a:latin typeface="Calibri"/>
                <a:cs typeface="Calibri"/>
              </a:rPr>
              <a:t>повышенной кровоточивости от введения омега-3 </a:t>
            </a:r>
            <a:r>
              <a:rPr sz="2000" b="1" dirty="0">
                <a:latin typeface="Calibri"/>
                <a:cs typeface="Calibri"/>
              </a:rPr>
              <a:t>жирных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кислот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следует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воздержаться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061" y="363446"/>
            <a:ext cx="8127365" cy="9899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800" spc="-5" dirty="0"/>
              <a:t>Жидкие</a:t>
            </a:r>
            <a:r>
              <a:rPr sz="2800" spc="5" dirty="0"/>
              <a:t> </a:t>
            </a:r>
            <a:r>
              <a:rPr sz="2800" spc="-15" dirty="0"/>
              <a:t>полимерные</a:t>
            </a:r>
            <a:r>
              <a:rPr sz="2800" spc="35" dirty="0"/>
              <a:t> </a:t>
            </a:r>
            <a:r>
              <a:rPr sz="2800" spc="-5" dirty="0"/>
              <a:t>ПС</a:t>
            </a:r>
            <a:r>
              <a:rPr sz="2800" spc="10" dirty="0"/>
              <a:t> </a:t>
            </a:r>
            <a:r>
              <a:rPr sz="2800" spc="-5" dirty="0"/>
              <a:t>для</a:t>
            </a:r>
            <a:r>
              <a:rPr sz="2800" dirty="0"/>
              <a:t> </a:t>
            </a:r>
            <a:r>
              <a:rPr sz="2800" spc="-10" dirty="0"/>
              <a:t>перорального</a:t>
            </a:r>
            <a:r>
              <a:rPr sz="2800" spc="35" dirty="0"/>
              <a:t> </a:t>
            </a:r>
            <a:r>
              <a:rPr sz="2800" spc="-5" dirty="0"/>
              <a:t>питания</a:t>
            </a:r>
            <a:endParaRPr sz="2800"/>
          </a:p>
          <a:p>
            <a:pPr marL="687705">
              <a:lnSpc>
                <a:spcPct val="100000"/>
              </a:lnSpc>
              <a:spcBef>
                <a:spcPts val="215"/>
              </a:spcBef>
            </a:pPr>
            <a:r>
              <a:rPr sz="3200" spc="-15" dirty="0">
                <a:solidFill>
                  <a:srgbClr val="000000"/>
                </a:solidFill>
              </a:rPr>
              <a:t>Гиперкалорические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гипернитрогенные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32644" y="1329943"/>
            <a:ext cx="5243195" cy="581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495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Нутридринк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компакт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протеин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(125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мл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10" dirty="0">
                <a:latin typeface="Calibri"/>
                <a:cs typeface="Calibri"/>
              </a:rPr>
              <a:t> белка/300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ккал/4,5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ПВ)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Б –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144 г/л,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1 мл – 2,4 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ккал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Суппортан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Напиток</a:t>
            </a:r>
            <a:endParaRPr sz="2800">
              <a:latin typeface="Calibri"/>
              <a:cs typeface="Calibri"/>
            </a:endParaRPr>
          </a:p>
          <a:p>
            <a:pPr marL="12700" marR="465455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libri"/>
                <a:cs typeface="Calibri"/>
              </a:rPr>
              <a:t>(200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мл</a:t>
            </a:r>
            <a:r>
              <a:rPr sz="2400" dirty="0">
                <a:latin typeface="Calibri"/>
                <a:cs typeface="Calibri"/>
              </a:rPr>
              <a:t> 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300</a:t>
            </a:r>
            <a:r>
              <a:rPr sz="2400" spc="-10" dirty="0">
                <a:latin typeface="Calibri"/>
                <a:cs typeface="Calibri"/>
              </a:rPr>
              <a:t> ккал/20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белка/3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ПВ)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Б-100г/л,</a:t>
            </a:r>
            <a:r>
              <a:rPr sz="2400" b="1" spc="3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1</a:t>
            </a:r>
            <a:r>
              <a:rPr sz="2400" b="1" spc="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мл</a:t>
            </a:r>
            <a:r>
              <a:rPr sz="2400" b="1" spc="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–</a:t>
            </a:r>
            <a:r>
              <a:rPr sz="2400" b="1" spc="2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1,5</a:t>
            </a:r>
            <a:r>
              <a:rPr sz="2400" b="1" spc="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ккал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Фрезубин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Напиток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ккал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ПВ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(200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мл</a:t>
            </a:r>
            <a:r>
              <a:rPr sz="2400" dirty="0">
                <a:latin typeface="Calibri"/>
                <a:cs typeface="Calibri"/>
              </a:rPr>
              <a:t> 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400</a:t>
            </a:r>
            <a:r>
              <a:rPr sz="2400" spc="-10" dirty="0">
                <a:latin typeface="Calibri"/>
                <a:cs typeface="Calibri"/>
              </a:rPr>
              <a:t> ккал/20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белка/3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ПВ)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Б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-100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г/л,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 1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мл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–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 ккал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45"/>
              </a:lnSpc>
            </a:pPr>
            <a:r>
              <a:rPr sz="2800" b="1" spc="-10" dirty="0">
                <a:latin typeface="Calibri"/>
                <a:cs typeface="Calibri"/>
              </a:rPr>
              <a:t>Ресурс</a:t>
            </a:r>
            <a:r>
              <a:rPr sz="2800" b="1" spc="-5" dirty="0">
                <a:latin typeface="Calibri"/>
                <a:cs typeface="Calibri"/>
              </a:rPr>
              <a:t> 2.0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+ Файбер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libri"/>
                <a:cs typeface="Calibri"/>
              </a:rPr>
              <a:t>(200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мл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400</a:t>
            </a:r>
            <a:r>
              <a:rPr sz="2400" spc="-10" dirty="0">
                <a:latin typeface="Calibri"/>
                <a:cs typeface="Calibri"/>
              </a:rPr>
              <a:t> ккал/18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белка/5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ПВ)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Б</a:t>
            </a:r>
            <a:r>
              <a:rPr sz="2400" b="1" spc="-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–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90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г/л,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1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мл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-2</a:t>
            </a:r>
            <a:r>
              <a:rPr sz="2400" b="1" spc="-15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ккал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latin typeface="Calibri"/>
                <a:cs typeface="Calibri"/>
              </a:rPr>
              <a:t>Фортикер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latin typeface="Calibri"/>
                <a:cs typeface="Calibri"/>
              </a:rPr>
              <a:t>(125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мл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200</a:t>
            </a:r>
            <a:r>
              <a:rPr sz="2400" spc="-10" dirty="0">
                <a:latin typeface="Calibri"/>
                <a:cs typeface="Calibri"/>
              </a:rPr>
              <a:t> ккал/11,5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белка/2,3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ПВ)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Б</a:t>
            </a:r>
            <a:r>
              <a:rPr sz="2400" b="1" spc="-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F0000"/>
                </a:solidFill>
                <a:latin typeface="Calibri"/>
                <a:cs typeface="Calibri"/>
              </a:rPr>
              <a:t>–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92</a:t>
            </a:r>
            <a:r>
              <a:rPr sz="2400" b="1" spc="-20" dirty="0">
                <a:solidFill>
                  <a:srgbClr val="7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F0000"/>
                </a:solidFill>
                <a:latin typeface="Calibri"/>
                <a:cs typeface="Calibri"/>
              </a:rPr>
              <a:t>г/л, 1мл-1,6 </a:t>
            </a:r>
            <a:r>
              <a:rPr sz="2400" b="1" spc="-10" dirty="0">
                <a:solidFill>
                  <a:srgbClr val="7F0000"/>
                </a:solidFill>
                <a:latin typeface="Calibri"/>
                <a:cs typeface="Calibri"/>
              </a:rPr>
              <a:t>ккал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104" y="330200"/>
            <a:ext cx="5923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9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Линейка </a:t>
            </a:r>
            <a:r>
              <a:rPr dirty="0"/>
              <a:t>ПС для </a:t>
            </a:r>
            <a:r>
              <a:rPr spc="-5" dirty="0"/>
              <a:t>лечения </a:t>
            </a:r>
            <a:r>
              <a:rPr dirty="0"/>
              <a:t> </a:t>
            </a:r>
            <a:r>
              <a:rPr spc="-5" dirty="0"/>
              <a:t>орофарингиальной</a:t>
            </a:r>
            <a:r>
              <a:rPr spc="-45" dirty="0"/>
              <a:t> </a:t>
            </a:r>
            <a:r>
              <a:rPr spc="-5" dirty="0"/>
              <a:t>дисфагии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9785" y="1733740"/>
          <a:ext cx="9143999" cy="537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828800"/>
                <a:gridCol w="1828800"/>
                <a:gridCol w="1894204"/>
                <a:gridCol w="1763395"/>
              </a:tblGrid>
              <a:tr h="1051560">
                <a:tc>
                  <a:txBody>
                    <a:bodyPr/>
                    <a:lstStyle/>
                    <a:p>
                      <a:pPr marL="395605" marR="390525" indent="685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Уровень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фа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Пит.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смесь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820" marR="458470" indent="85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Форма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ып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упаковка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Примечания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Первый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955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Фрезубин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ще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073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ЭЦ-300</a:t>
                      </a:r>
                      <a:r>
                        <a:rPr sz="2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ккал,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Белок</a:t>
                      </a:r>
                      <a:r>
                        <a:rPr sz="2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Инулин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–0,5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Второй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4955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Фрезубин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ще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073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ты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ЭЦ-300</a:t>
                      </a:r>
                      <a:r>
                        <a:rPr sz="2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ккал,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Белок</a:t>
                      </a:r>
                      <a:r>
                        <a:rPr sz="2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Инулин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–0,7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67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Третий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0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spc="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ин  йогурт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05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125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ЭЦ-188</a:t>
                      </a:r>
                      <a:r>
                        <a:rPr sz="2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ккал,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Белок</a:t>
                      </a:r>
                      <a:r>
                        <a:rPr sz="2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2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9,3</a:t>
                      </a:r>
                      <a:r>
                        <a:rPr sz="2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(76%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сывор.)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3263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500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 –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сут.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доза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вит.,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инулин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0,5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0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Четвертый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08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spc="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ин  крем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905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125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ЭЦ-230</a:t>
                      </a:r>
                      <a:r>
                        <a:rPr sz="2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spc="-5" dirty="0">
                          <a:latin typeface="Times New Roman"/>
                          <a:cs typeface="Times New Roman"/>
                        </a:rPr>
                        <a:t>ккал,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300" dirty="0">
                          <a:latin typeface="Times New Roman"/>
                          <a:cs typeface="Times New Roman"/>
                        </a:rPr>
                        <a:t>Белок–12,5</a:t>
                      </a:r>
                      <a:r>
                        <a:rPr sz="2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781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500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 –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сут.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доза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вит.,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Инулин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2,5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7664" y="630427"/>
            <a:ext cx="30587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993200"/>
                </a:solidFill>
              </a:rPr>
              <a:t>М</a:t>
            </a:r>
            <a:r>
              <a:rPr sz="4400" spc="-5" dirty="0">
                <a:solidFill>
                  <a:srgbClr val="993200"/>
                </a:solidFill>
              </a:rPr>
              <a:t>они</a:t>
            </a:r>
            <a:r>
              <a:rPr sz="4400" spc="-40" dirty="0">
                <a:solidFill>
                  <a:srgbClr val="993200"/>
                </a:solidFill>
              </a:rPr>
              <a:t>т</a:t>
            </a:r>
            <a:r>
              <a:rPr sz="4400" spc="-5" dirty="0">
                <a:solidFill>
                  <a:srgbClr val="993200"/>
                </a:solidFill>
              </a:rPr>
              <a:t>о</a:t>
            </a:r>
            <a:r>
              <a:rPr sz="4400" dirty="0">
                <a:solidFill>
                  <a:srgbClr val="993200"/>
                </a:solidFill>
              </a:rPr>
              <a:t>р</a:t>
            </a:r>
            <a:r>
              <a:rPr sz="4400" spc="-5" dirty="0">
                <a:solidFill>
                  <a:srgbClr val="993200"/>
                </a:solidFill>
              </a:rPr>
              <a:t>ин</a:t>
            </a:r>
            <a:r>
              <a:rPr sz="4400" dirty="0">
                <a:solidFill>
                  <a:srgbClr val="993200"/>
                </a:solidFill>
              </a:rPr>
              <a:t>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2644" y="1896871"/>
            <a:ext cx="3942715" cy="29514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287655" indent="-342900">
              <a:lnSpc>
                <a:spcPct val="8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Контроль </a:t>
            </a:r>
            <a:r>
              <a:rPr sz="2400" b="1" spc="-5" dirty="0">
                <a:latin typeface="Calibri"/>
                <a:cs typeface="Calibri"/>
              </a:rPr>
              <a:t>основного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появления новых очагов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инфекции;</a:t>
            </a:r>
            <a:endParaRPr sz="2400">
              <a:latin typeface="Calibri"/>
              <a:cs typeface="Calibri"/>
            </a:endParaRPr>
          </a:p>
          <a:p>
            <a:pPr marL="354965" marR="292100" indent="-342900">
              <a:lnSpc>
                <a:spcPct val="8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Контроль </a:t>
            </a:r>
            <a:r>
              <a:rPr sz="2400" spc="-5" dirty="0">
                <a:latin typeface="Calibri"/>
                <a:cs typeface="Calibri"/>
              </a:rPr>
              <a:t>эффективности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антимикробной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терапии;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Оценка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течения</a:t>
            </a:r>
            <a:r>
              <a:rPr sz="2400" spc="-10" dirty="0">
                <a:latin typeface="Calibri"/>
                <a:cs typeface="Calibri"/>
              </a:rPr>
              <a:t> SIRS;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5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Анализ функциональной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состоятельности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отдельных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органов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Общий</a:t>
            </a:r>
            <a:r>
              <a:rPr spc="-20" dirty="0"/>
              <a:t> </a:t>
            </a:r>
            <a:r>
              <a:rPr spc="-10" dirty="0"/>
              <a:t>белок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Альбумин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Преальбумины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Лимфоциты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45" dirty="0">
                <a:latin typeface="Calibri"/>
                <a:cs typeface="Calibri"/>
              </a:rPr>
              <a:t>Глюкоза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Calibri"/>
                <a:cs typeface="Calibri"/>
              </a:rPr>
              <a:t>Мочевина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b="0" spc="-30" dirty="0">
                <a:latin typeface="Calibri"/>
                <a:cs typeface="Calibri"/>
              </a:rPr>
              <a:t>Триглицериды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Лактат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СРБ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15" dirty="0"/>
              <a:t>Холинэстераза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Азотистый</a:t>
            </a:r>
            <a:r>
              <a:rPr spc="-65" dirty="0"/>
              <a:t> </a:t>
            </a:r>
            <a:r>
              <a:rPr spc="-5" dirty="0"/>
              <a:t>баланс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Соматометрия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863" rIns="0" bIns="0" rtlCol="0">
            <a:spAutoFit/>
          </a:bodyPr>
          <a:lstStyle/>
          <a:p>
            <a:pPr marL="941069" marR="5080" indent="-7086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Противопоказания </a:t>
            </a:r>
            <a:r>
              <a:rPr dirty="0"/>
              <a:t>к </a:t>
            </a:r>
            <a:r>
              <a:rPr spc="-10" dirty="0"/>
              <a:t>проведению </a:t>
            </a:r>
            <a:r>
              <a:rPr spc="-800" dirty="0"/>
              <a:t> </a:t>
            </a:r>
            <a:r>
              <a:rPr spc="-5" dirty="0"/>
              <a:t>нутриционной</a:t>
            </a:r>
            <a:r>
              <a:rPr spc="-30" dirty="0"/>
              <a:t> </a:t>
            </a:r>
            <a:r>
              <a:rPr spc="-1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2313" y="2239771"/>
            <a:ext cx="7972425" cy="424942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4965" marR="380365" indent="-342900">
              <a:lnSpc>
                <a:spcPct val="70000"/>
              </a:lnSpc>
              <a:spcBef>
                <a:spcPts val="1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Рефрактерный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шок </a:t>
            </a:r>
            <a:r>
              <a:rPr sz="2800" spc="-10" dirty="0">
                <a:latin typeface="Calibri"/>
                <a:cs typeface="Calibri"/>
              </a:rPr>
              <a:t>(доза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дофамина</a:t>
            </a:r>
            <a:r>
              <a:rPr sz="2800" spc="-15" dirty="0">
                <a:latin typeface="Calibri"/>
                <a:cs typeface="Calibri"/>
              </a:rPr>
              <a:t> более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15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мкг/кг/мин 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систолическое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АД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менее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90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рт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ст.)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2855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Гиперлактатемия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ммоль/л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более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70000"/>
              </a:lnSpc>
              <a:spcBef>
                <a:spcPts val="8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45" dirty="0">
                <a:latin typeface="Calibri"/>
                <a:cs typeface="Calibri"/>
              </a:rPr>
              <a:t>Тяжелая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купируемая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артериальная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гипоксемия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(рО2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менее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мм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рт.ст.)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2855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Гиперкапния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(рСО2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более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80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мм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рт.ст.)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025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Нескоррегированная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гиповолемия</a:t>
            </a:r>
            <a:endParaRPr sz="2800">
              <a:latin typeface="Calibri"/>
              <a:cs typeface="Calibri"/>
            </a:endParaRPr>
          </a:p>
          <a:p>
            <a:pPr marL="354965" marR="441959" indent="-342900">
              <a:lnSpc>
                <a:spcPct val="70000"/>
              </a:lnSpc>
              <a:spcBef>
                <a:spcPts val="84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Декомпенсированный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метаболический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ацидоз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(рН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&lt;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7,2)</a:t>
            </a:r>
            <a:endParaRPr sz="2800">
              <a:latin typeface="Calibri"/>
              <a:cs typeface="Calibri"/>
            </a:endParaRPr>
          </a:p>
          <a:p>
            <a:pPr marL="354965" marR="807085" indent="-342900">
              <a:lnSpc>
                <a:spcPct val="70000"/>
              </a:lnSpc>
              <a:spcBef>
                <a:spcPts val="67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Непереносимость </a:t>
            </a:r>
            <a:r>
              <a:rPr sz="2800" dirty="0">
                <a:latin typeface="Calibri"/>
                <a:cs typeface="Calibri"/>
              </a:rPr>
              <a:t>смесей </a:t>
            </a:r>
            <a:r>
              <a:rPr sz="2800" spc="-5" dirty="0">
                <a:latin typeface="Calibri"/>
                <a:cs typeface="Calibri"/>
              </a:rPr>
              <a:t>для нутриционной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поддержки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293" y="759967"/>
            <a:ext cx="7823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93200"/>
                </a:solidFill>
              </a:rPr>
              <a:t>Основные</a:t>
            </a:r>
            <a:r>
              <a:rPr sz="4000" spc="-10" dirty="0">
                <a:solidFill>
                  <a:srgbClr val="993200"/>
                </a:solidFill>
              </a:rPr>
              <a:t> </a:t>
            </a:r>
            <a:r>
              <a:rPr sz="4000" spc="-5" dirty="0">
                <a:solidFill>
                  <a:srgbClr val="993200"/>
                </a:solidFill>
              </a:rPr>
              <a:t>задачи </a:t>
            </a:r>
            <a:r>
              <a:rPr sz="4000" spc="-10" dirty="0">
                <a:solidFill>
                  <a:srgbClr val="993200"/>
                </a:solidFill>
              </a:rPr>
              <a:t>НМТ</a:t>
            </a:r>
            <a:r>
              <a:rPr sz="4000" spc="-25" dirty="0">
                <a:solidFill>
                  <a:srgbClr val="993200"/>
                </a:solidFill>
              </a:rPr>
              <a:t> </a:t>
            </a:r>
            <a:r>
              <a:rPr sz="4000" spc="-5" dirty="0">
                <a:solidFill>
                  <a:srgbClr val="993200"/>
                </a:solidFill>
              </a:rPr>
              <a:t>при</a:t>
            </a:r>
            <a:r>
              <a:rPr sz="4000" spc="-15" dirty="0">
                <a:solidFill>
                  <a:srgbClr val="993200"/>
                </a:solidFill>
              </a:rPr>
              <a:t> </a:t>
            </a:r>
            <a:r>
              <a:rPr sz="4000" spc="-5" dirty="0">
                <a:solidFill>
                  <a:srgbClr val="993200"/>
                </a:solidFill>
              </a:rPr>
              <a:t>сепсисе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04272" y="1800859"/>
            <a:ext cx="8070850" cy="41643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67945" indent="-342900">
              <a:lnSpc>
                <a:spcPts val="302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Оптимальное субстратное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обеспечение </a:t>
            </a:r>
            <a:r>
              <a:rPr sz="2800" spc="-15" dirty="0">
                <a:latin typeface="Calibri"/>
                <a:cs typeface="Calibri"/>
              </a:rPr>
              <a:t>больных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учетом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метаболического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ответа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организма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ts val="3020"/>
              </a:lnSpc>
              <a:spcBef>
                <a:spcPts val="6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Коррекция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чрезмерной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активности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системного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воспалительного</a:t>
            </a:r>
            <a:r>
              <a:rPr sz="2800" spc="-15" dirty="0">
                <a:latin typeface="Calibri"/>
                <a:cs typeface="Calibri"/>
              </a:rPr>
              <a:t> ответа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организма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инфекцию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метаболических нарушений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учетом </a:t>
            </a:r>
            <a:r>
              <a:rPr sz="2800" spc="-10" dirty="0">
                <a:latin typeface="Calibri"/>
                <a:cs typeface="Calibri"/>
              </a:rPr>
              <a:t> преобладающей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органной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дисфункции</a:t>
            </a:r>
            <a:endParaRPr sz="2800">
              <a:latin typeface="Calibri"/>
              <a:cs typeface="Calibri"/>
            </a:endParaRPr>
          </a:p>
          <a:p>
            <a:pPr marL="354965" marR="73660" indent="-342900">
              <a:lnSpc>
                <a:spcPts val="3020"/>
              </a:lnSpc>
              <a:spcBef>
                <a:spcPts val="6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Раннее купирование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катаболической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перевод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организма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анаболическую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фазу</a:t>
            </a:r>
            <a:r>
              <a:rPr sz="2800" spc="-5" dirty="0">
                <a:latin typeface="Calibri"/>
                <a:cs typeface="Calibri"/>
              </a:rPr>
              <a:t> обмена веществ</a:t>
            </a:r>
            <a:endParaRPr sz="2800">
              <a:latin typeface="Calibri"/>
              <a:cs typeface="Calibri"/>
            </a:endParaRPr>
          </a:p>
          <a:p>
            <a:pPr marL="354965" marR="977265" indent="-342900">
              <a:lnSpc>
                <a:spcPts val="3020"/>
              </a:lnSpc>
              <a:spcBef>
                <a:spcPts val="6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Повышение </a:t>
            </a:r>
            <a:r>
              <a:rPr sz="2800" spc="-10" dirty="0">
                <a:latin typeface="Calibri"/>
                <a:cs typeface="Calibri"/>
              </a:rPr>
              <a:t>компенсаторных </a:t>
            </a:r>
            <a:r>
              <a:rPr sz="2800" spc="-5" dirty="0">
                <a:latin typeface="Calibri"/>
                <a:cs typeface="Calibri"/>
              </a:rPr>
              <a:t>возможностей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stor.ru/wp-content/uploads/2018/05/%D0%9A%D1%80%D0%B0%D1%81%D0%B8%D0%B2%D1%8B%D0%B5-%D0%BA%D0%B0%D1%80%D1%82%D0%B8%D0%BD%D0%BA%D0%B8-%D0%A1%D0%BF%D0%B0%D1%81%D0%B8%D0%B1%D0%BE-%D0%B7%D0%B0-%D0%B2%D0%BD%D0%B8%D0%BC%D0%B0%D0%BD%D0%B8%D0%B5-%D0%B4%D0%BB%D1%8F-%D0%BF%D1%80%D0%B5%D0%B7%D0%B5%D0%BD%D1%82%D0%B0%D1%86%D0%B8%D0%B8-%D1%81%D0%B1%D0%BE%D1%80%D0%BA%D0%B0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spAutoFit/>
          </a:bodyPr>
          <a:lstStyle/>
          <a:p>
            <a:pPr marL="1906270" marR="5080" indent="-156400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93200"/>
                </a:solidFill>
              </a:rPr>
              <a:t>Вопросы, требующие </a:t>
            </a:r>
            <a:r>
              <a:rPr spc="-10" dirty="0">
                <a:solidFill>
                  <a:srgbClr val="993200"/>
                </a:solidFill>
              </a:rPr>
              <a:t>ответа </a:t>
            </a:r>
            <a:r>
              <a:rPr spc="-5" dirty="0">
                <a:solidFill>
                  <a:srgbClr val="993200"/>
                </a:solidFill>
              </a:rPr>
              <a:t>при </a:t>
            </a:r>
            <a:r>
              <a:rPr spc="-805" dirty="0">
                <a:solidFill>
                  <a:srgbClr val="993200"/>
                </a:solidFill>
              </a:rPr>
              <a:t> </a:t>
            </a:r>
            <a:r>
              <a:rPr spc="-5" dirty="0">
                <a:solidFill>
                  <a:srgbClr val="993200"/>
                </a:solidFill>
              </a:rPr>
              <a:t>назначении</a:t>
            </a:r>
            <a:r>
              <a:rPr spc="-20" dirty="0">
                <a:solidFill>
                  <a:srgbClr val="993200"/>
                </a:solidFill>
              </a:rPr>
              <a:t> </a:t>
            </a:r>
            <a:r>
              <a:rPr spc="-5" dirty="0">
                <a:solidFill>
                  <a:srgbClr val="993200"/>
                </a:solidFill>
              </a:rPr>
              <a:t>НМТ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47528" y="2347974"/>
            <a:ext cx="8434070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665" marR="131445" indent="-6096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621665" algn="l"/>
                <a:tab pos="622300" algn="l"/>
                <a:tab pos="1632585" algn="l"/>
              </a:tabLst>
            </a:pPr>
            <a:r>
              <a:rPr sz="2800" spc="-40" dirty="0">
                <a:latin typeface="Calibri"/>
                <a:cs typeface="Calibri"/>
              </a:rPr>
              <a:t>Когда</a:t>
            </a:r>
            <a:r>
              <a:rPr sz="2800" spc="-4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каким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образом назначать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НМТ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больным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сепсисом?</a:t>
            </a:r>
            <a:endParaRPr sz="2800">
              <a:latin typeface="Calibri"/>
              <a:cs typeface="Calibri"/>
            </a:endParaRPr>
          </a:p>
          <a:p>
            <a:pPr marL="621665" marR="442595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5" dirty="0">
                <a:latin typeface="Calibri"/>
                <a:cs typeface="Calibri"/>
              </a:rPr>
              <a:t>Какой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объем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субстратного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обеспечения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должны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получать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больные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сепсисом?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Calibri"/>
                <a:cs typeface="Calibri"/>
              </a:rPr>
              <a:t>Какие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ПС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лучше</a:t>
            </a:r>
            <a:r>
              <a:rPr sz="2800" spc="-5" dirty="0">
                <a:latin typeface="Calibri"/>
                <a:cs typeface="Calibri"/>
              </a:rPr>
              <a:t> назначить?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40" dirty="0">
                <a:latin typeface="Calibri"/>
                <a:cs typeface="Calibri"/>
              </a:rPr>
              <a:t>Когда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следует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применять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фармаконутриенты?</a:t>
            </a:r>
            <a:endParaRPr sz="2800">
              <a:latin typeface="Calibri"/>
              <a:cs typeface="Calibri"/>
            </a:endParaRPr>
          </a:p>
          <a:p>
            <a:pPr marL="621665" marR="5080" indent="-6096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5" dirty="0">
                <a:latin typeface="Calibri"/>
                <a:cs typeface="Calibri"/>
              </a:rPr>
              <a:t>Какой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метаболический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мониторинг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необходим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для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оценки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адекватности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проводимой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НМТ?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Calibri"/>
                <a:cs typeface="Calibri"/>
              </a:rPr>
              <a:t>Как </a:t>
            </a:r>
            <a:r>
              <a:rPr sz="2800" spc="-25" dirty="0">
                <a:latin typeface="Calibri"/>
                <a:cs typeface="Calibri"/>
              </a:rPr>
              <a:t>долго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осуществлять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НМТ?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900" y="479551"/>
            <a:ext cx="7002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</a:rPr>
              <a:t>Surviving</a:t>
            </a:r>
            <a:r>
              <a:rPr sz="2400" spc="-20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Sepsis Campaign.</a:t>
            </a:r>
            <a:r>
              <a:rPr sz="2400" spc="-10" dirty="0">
                <a:solidFill>
                  <a:srgbClr val="001F5F"/>
                </a:solidFill>
              </a:rPr>
              <a:t> International</a:t>
            </a:r>
            <a:r>
              <a:rPr sz="2400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Guidelines</a:t>
            </a:r>
            <a:r>
              <a:rPr sz="2400" spc="10" dirty="0">
                <a:solidFill>
                  <a:srgbClr val="001F5F"/>
                </a:solidFill>
              </a:rPr>
              <a:t> </a:t>
            </a:r>
            <a:r>
              <a:rPr sz="2400" spc="-15" dirty="0">
                <a:solidFill>
                  <a:srgbClr val="001F5F"/>
                </a:solidFill>
              </a:rPr>
              <a:t>for </a:t>
            </a:r>
            <a:r>
              <a:rPr sz="2400" spc="-525" dirty="0">
                <a:solidFill>
                  <a:srgbClr val="001F5F"/>
                </a:solidFill>
              </a:rPr>
              <a:t> </a:t>
            </a:r>
            <a:r>
              <a:rPr sz="2400" spc="-10" dirty="0">
                <a:solidFill>
                  <a:srgbClr val="001F5F"/>
                </a:solidFill>
              </a:rPr>
              <a:t>Management </a:t>
            </a:r>
            <a:r>
              <a:rPr sz="2400" dirty="0">
                <a:solidFill>
                  <a:srgbClr val="001F5F"/>
                </a:solidFill>
              </a:rPr>
              <a:t>of</a:t>
            </a:r>
            <a:r>
              <a:rPr sz="2400" spc="-10" dirty="0">
                <a:solidFill>
                  <a:srgbClr val="001F5F"/>
                </a:solidFill>
              </a:rPr>
              <a:t> Severe</a:t>
            </a:r>
            <a:r>
              <a:rPr sz="2400" spc="-15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Sepsis</a:t>
            </a:r>
            <a:r>
              <a:rPr sz="2400" spc="5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and</a:t>
            </a:r>
            <a:r>
              <a:rPr sz="2400" spc="-10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Septic</a:t>
            </a:r>
            <a:r>
              <a:rPr sz="2400" dirty="0">
                <a:solidFill>
                  <a:srgbClr val="001F5F"/>
                </a:solidFill>
              </a:rPr>
              <a:t> Shock:</a:t>
            </a:r>
            <a:r>
              <a:rPr sz="2400" spc="-20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2012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32644" y="1346707"/>
            <a:ext cx="8686800" cy="5206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00"/>
              </a:spcBef>
              <a:buAutoNum type="romanUcPeriod" startAt="5"/>
              <a:tabLst>
                <a:tab pos="264160" algn="l"/>
              </a:tabLst>
            </a:pPr>
            <a:r>
              <a:rPr sz="2000" b="1" spc="-5" dirty="0">
                <a:latin typeface="Calibri"/>
                <a:cs typeface="Calibri"/>
              </a:rPr>
              <a:t>Питание</a:t>
            </a:r>
            <a:endParaRPr sz="2000" dirty="0">
              <a:latin typeface="Calibri"/>
              <a:cs typeface="Calibri"/>
            </a:endParaRPr>
          </a:p>
          <a:p>
            <a:pPr marL="12700" marR="5080" lvl="1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Назначение орального </a:t>
            </a:r>
            <a:r>
              <a:rPr sz="2000" b="1" dirty="0">
                <a:latin typeface="Calibri"/>
                <a:cs typeface="Calibri"/>
              </a:rPr>
              <a:t>или </a:t>
            </a:r>
            <a:r>
              <a:rPr sz="2000" b="1" spc="-5" dirty="0">
                <a:latin typeface="Calibri"/>
                <a:cs typeface="Calibri"/>
              </a:rPr>
              <a:t>энтерального (при </a:t>
            </a:r>
            <a:r>
              <a:rPr sz="2000" b="1" spc="-10" dirty="0">
                <a:latin typeface="Calibri"/>
                <a:cs typeface="Calibri"/>
              </a:rPr>
              <a:t>необходимости) </a:t>
            </a:r>
            <a:r>
              <a:rPr sz="2000" b="1" spc="-5" dirty="0">
                <a:latin typeface="Calibri"/>
                <a:cs typeface="Calibri"/>
              </a:rPr>
              <a:t>питания </a:t>
            </a:r>
            <a:r>
              <a:rPr sz="2000" b="1" dirty="0">
                <a:latin typeface="Calibri"/>
                <a:cs typeface="Calibri"/>
              </a:rPr>
              <a:t>при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нормальной̆ его переносимости </a:t>
            </a:r>
            <a:r>
              <a:rPr sz="2000" b="1" spc="-10" dirty="0">
                <a:latin typeface="Calibri"/>
                <a:cs typeface="Calibri"/>
              </a:rPr>
              <a:t>более предпочтительно, </a:t>
            </a:r>
            <a:r>
              <a:rPr sz="2000" b="1" spc="-5" dirty="0">
                <a:latin typeface="Calibri"/>
                <a:cs typeface="Calibri"/>
              </a:rPr>
              <a:t>чем </a:t>
            </a:r>
            <a:r>
              <a:rPr sz="2000" b="1" spc="-10" dirty="0">
                <a:latin typeface="Calibri"/>
                <a:cs typeface="Calibri"/>
              </a:rPr>
              <a:t>полное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голодание </a:t>
            </a:r>
            <a:r>
              <a:rPr sz="2000" b="1" dirty="0">
                <a:latin typeface="Calibri"/>
                <a:cs typeface="Calibri"/>
              </a:rPr>
              <a:t>или </a:t>
            </a:r>
            <a:r>
              <a:rPr sz="2000" b="1" spc="-5" dirty="0">
                <a:latin typeface="Calibri"/>
                <a:cs typeface="Calibri"/>
              </a:rPr>
              <a:t>внутривенное введение </a:t>
            </a:r>
            <a:r>
              <a:rPr sz="2000" b="1" spc="-20" dirty="0">
                <a:latin typeface="Calibri"/>
                <a:cs typeface="Calibri"/>
              </a:rPr>
              <a:t>глюкозы </a:t>
            </a:r>
            <a:r>
              <a:rPr sz="2000" b="1" dirty="0">
                <a:latin typeface="Calibri"/>
                <a:cs typeface="Calibri"/>
              </a:rPr>
              <a:t>в </a:t>
            </a:r>
            <a:r>
              <a:rPr sz="2000" b="1" spc="-5" dirty="0">
                <a:latin typeface="Calibri"/>
                <a:cs typeface="Calibri"/>
              </a:rPr>
              <a:t>течение </a:t>
            </a:r>
            <a:r>
              <a:rPr sz="2000" b="1" dirty="0">
                <a:latin typeface="Calibri"/>
                <a:cs typeface="Calibri"/>
              </a:rPr>
              <a:t>первых 48 часов с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момента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постановки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диагноза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тяжелого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сепсиса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или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септического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шока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(2C).</a:t>
            </a:r>
            <a:endParaRPr sz="2000" dirty="0">
              <a:latin typeface="Calibri"/>
              <a:cs typeface="Calibri"/>
            </a:endParaRPr>
          </a:p>
          <a:p>
            <a:pPr marL="12700" marR="435609" lvl="1">
              <a:lnSpc>
                <a:spcPts val="2880"/>
              </a:lnSpc>
              <a:spcBef>
                <a:spcPts val="70"/>
              </a:spcBef>
              <a:buSzPct val="83333"/>
              <a:buAutoNum type="arabicPeriod"/>
              <a:tabLst>
                <a:tab pos="290195" algn="l"/>
              </a:tabLst>
            </a:pPr>
            <a:r>
              <a:rPr sz="20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Следует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избегать</a:t>
            </a:r>
            <a:r>
              <a:rPr sz="2000" b="1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обязательного введения</a:t>
            </a:r>
            <a:r>
              <a:rPr sz="2000" b="1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полной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дозы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питания</a:t>
            </a:r>
            <a:r>
              <a:rPr sz="2000" b="1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первую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неделю.</a:t>
            </a:r>
            <a:r>
              <a:rPr sz="2000" b="1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Следует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начинать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низкодозового </a:t>
            </a:r>
            <a:r>
              <a:rPr sz="2000" b="1" spc="-530" dirty="0">
                <a:latin typeface="Calibri"/>
                <a:cs typeface="Calibri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кормления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(до</a:t>
            </a:r>
            <a:r>
              <a:rPr sz="2000" b="1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500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ккал/день),</a:t>
            </a:r>
            <a:r>
              <a:rPr sz="2000" b="1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расширяя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объем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только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нормальной переносимости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(2B).</a:t>
            </a:r>
            <a:endParaRPr sz="2000" dirty="0">
              <a:latin typeface="Calibri"/>
              <a:cs typeface="Calibri"/>
            </a:endParaRPr>
          </a:p>
          <a:p>
            <a:pPr marL="12700" marR="32384" lvl="1">
              <a:lnSpc>
                <a:spcPts val="2400"/>
              </a:lnSpc>
              <a:spcBef>
                <a:spcPts val="10"/>
              </a:spcBef>
              <a:buAutoNum type="arabicPeriod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Использование внутривенного введения </a:t>
            </a:r>
            <a:r>
              <a:rPr sz="2000" b="1" spc="-20" dirty="0">
                <a:latin typeface="Calibri"/>
                <a:cs typeface="Calibri"/>
              </a:rPr>
              <a:t>глюкозы </a:t>
            </a:r>
            <a:r>
              <a:rPr sz="2000" b="1" spc="-5" dirty="0">
                <a:latin typeface="Calibri"/>
                <a:cs typeface="Calibri"/>
              </a:rPr>
              <a:t>совместно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энтеральным </a:t>
            </a:r>
            <a:r>
              <a:rPr sz="2000" b="1" spc="-5" dirty="0">
                <a:latin typeface="Calibri"/>
                <a:cs typeface="Calibri"/>
              </a:rPr>
              <a:t>питанием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более предпочтительно, </a:t>
            </a:r>
            <a:r>
              <a:rPr sz="2000" b="1" spc="-5" dirty="0">
                <a:latin typeface="Calibri"/>
                <a:cs typeface="Calibri"/>
              </a:rPr>
              <a:t>чем </a:t>
            </a:r>
            <a:r>
              <a:rPr sz="2000" b="1" spc="-10" dirty="0">
                <a:latin typeface="Calibri"/>
                <a:cs typeface="Calibri"/>
              </a:rPr>
              <a:t>полное </a:t>
            </a:r>
            <a:r>
              <a:rPr sz="2000" b="1" spc="-5" dirty="0">
                <a:latin typeface="Calibri"/>
                <a:cs typeface="Calibri"/>
              </a:rPr>
              <a:t>парентеральное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питание </a:t>
            </a:r>
            <a:r>
              <a:rPr sz="2000" b="1" dirty="0">
                <a:latin typeface="Calibri"/>
                <a:cs typeface="Calibri"/>
              </a:rPr>
              <a:t>или </a:t>
            </a:r>
            <a:r>
              <a:rPr sz="2000" b="1" spc="-5" dirty="0">
                <a:latin typeface="Calibri"/>
                <a:cs typeface="Calibri"/>
              </a:rPr>
              <a:t>сочетание энтерального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парентерального питания </a:t>
            </a:r>
            <a:r>
              <a:rPr sz="2000" b="1" dirty="0">
                <a:latin typeface="Calibri"/>
                <a:cs typeface="Calibri"/>
              </a:rPr>
              <a:t>в первые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семь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дней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момента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диагностики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тяжелого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сепсиса/септического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шока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(2B).</a:t>
            </a:r>
            <a:endParaRPr sz="2000" dirty="0">
              <a:latin typeface="Calibri"/>
              <a:cs typeface="Calibri"/>
            </a:endParaRPr>
          </a:p>
          <a:p>
            <a:pPr marL="12700" marR="673735" lvl="1">
              <a:lnSpc>
                <a:spcPts val="2400"/>
              </a:lnSpc>
              <a:buAutoNum type="arabicPeriod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Использование питания </a:t>
            </a:r>
            <a:r>
              <a:rPr sz="2000" b="1" dirty="0">
                <a:latin typeface="Calibri"/>
                <a:cs typeface="Calibri"/>
              </a:rPr>
              <a:t>без </a:t>
            </a:r>
            <a:r>
              <a:rPr sz="2000" b="1" spc="-15" dirty="0">
                <a:latin typeface="Calibri"/>
                <a:cs typeface="Calibri"/>
              </a:rPr>
              <a:t>иммуномодулирующих </a:t>
            </a:r>
            <a:r>
              <a:rPr sz="2000" b="1" spc="-5" dirty="0">
                <a:latin typeface="Calibri"/>
                <a:cs typeface="Calibri"/>
              </a:rPr>
              <a:t>добавок </a:t>
            </a:r>
            <a:r>
              <a:rPr sz="2000" b="1" spc="-10" dirty="0">
                <a:latin typeface="Calibri"/>
                <a:cs typeface="Calibri"/>
              </a:rPr>
              <a:t>более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предпочтительно,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чем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питание</a:t>
            </a:r>
            <a:r>
              <a:rPr sz="2000" b="1" dirty="0">
                <a:latin typeface="Calibri"/>
                <a:cs typeface="Calibri"/>
              </a:rPr>
              <a:t> с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иммуномодулирующими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добавками </a:t>
            </a:r>
            <a:r>
              <a:rPr sz="2000" b="1" dirty="0">
                <a:latin typeface="Calibri"/>
                <a:cs typeface="Calibri"/>
              </a:rPr>
              <a:t>у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пациентов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тяжелым </a:t>
            </a:r>
            <a:r>
              <a:rPr sz="2000" b="1" dirty="0">
                <a:latin typeface="Calibri"/>
                <a:cs typeface="Calibri"/>
              </a:rPr>
              <a:t>сепсисом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(2C).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812" y="695959"/>
            <a:ext cx="8767445" cy="412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431165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Международные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рекомендации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лечению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сепсиса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предписывают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низкодозное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энтеральное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питание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первую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неделю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заболевания.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400" b="1" spc="-5" dirty="0">
                <a:latin typeface="Calibri"/>
                <a:cs typeface="Calibri"/>
              </a:rPr>
              <a:t>2270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пациентов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 ИВЛ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диагнозом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сепсис,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выбранные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из 13630: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1057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ккал/сут (14,5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ккал/кг/сут)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49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г/сут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белка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(0,7</a:t>
            </a:r>
            <a:r>
              <a:rPr sz="2400" b="1" dirty="0">
                <a:latin typeface="Calibri"/>
                <a:cs typeface="Calibri"/>
              </a:rPr>
              <a:t> г/кг/сут)</a:t>
            </a:r>
            <a:endParaRPr sz="2400" dirty="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580"/>
              </a:spcBef>
            </a:pPr>
            <a:r>
              <a:rPr sz="2400" b="1" spc="-15" dirty="0">
                <a:latin typeface="Calibri"/>
                <a:cs typeface="Calibri"/>
              </a:rPr>
              <a:t>VS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alibri"/>
                <a:cs typeface="Calibri"/>
              </a:rPr>
              <a:t>2000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ккал/сут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80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г/сут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белка.</a:t>
            </a:r>
            <a:endParaRPr sz="2400" dirty="0">
              <a:latin typeface="Calibri"/>
              <a:cs typeface="Calibri"/>
            </a:endParaRPr>
          </a:p>
          <a:p>
            <a:pPr marL="354965" marR="415925" indent="-342900">
              <a:lnSpc>
                <a:spcPct val="100000"/>
              </a:lnSpc>
              <a:spcBef>
                <a:spcPts val="575"/>
              </a:spcBef>
            </a:pPr>
            <a:r>
              <a:rPr sz="2400" b="1" spc="-15" dirty="0">
                <a:latin typeface="Calibri"/>
                <a:cs typeface="Calibri"/>
              </a:rPr>
              <a:t>Увеличение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объёма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алиментации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приводит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достоверному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снижению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60-ти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суточной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летальности</a:t>
            </a:r>
            <a:r>
              <a:rPr sz="2400" b="1" dirty="0">
                <a:latin typeface="Calibri"/>
                <a:cs typeface="Calibri"/>
              </a:rPr>
              <a:t> и </a:t>
            </a:r>
            <a:r>
              <a:rPr sz="2400" b="1" spc="-10" dirty="0">
                <a:latin typeface="Calibri"/>
                <a:cs typeface="Calibri"/>
              </a:rPr>
              <a:t>длительности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ИВЛ.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916" y="5510273"/>
            <a:ext cx="8915400" cy="1506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 algn="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Close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15" dirty="0">
                <a:latin typeface="Calibri"/>
                <a:cs typeface="Calibri"/>
              </a:rPr>
              <a:t>to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recommended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caloric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and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protein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intake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by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enteral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nutrition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is </a:t>
            </a:r>
            <a:r>
              <a:rPr sz="1800" b="1" i="1" spc="-5" dirty="0">
                <a:latin typeface="Calibri"/>
                <a:cs typeface="Calibri"/>
              </a:rPr>
              <a:t>associated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with</a:t>
            </a:r>
            <a:r>
              <a:rPr sz="1800" b="1" i="1" spc="-10" dirty="0">
                <a:latin typeface="Calibri"/>
                <a:cs typeface="Calibri"/>
              </a:rPr>
              <a:t> better </a:t>
            </a:r>
            <a:r>
              <a:rPr sz="1800" b="1" i="1" spc="-39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clinical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outcome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critically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ill</a:t>
            </a:r>
            <a:r>
              <a:rPr sz="1800" b="1" i="1" spc="-5" dirty="0">
                <a:latin typeface="Calibri"/>
                <a:cs typeface="Calibri"/>
              </a:rPr>
              <a:t> septic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patients: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secondary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analysis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of</a:t>
            </a:r>
            <a:r>
              <a:rPr sz="1800" b="1" i="1" spc="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large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international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nutrition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database.</a:t>
            </a:r>
            <a:endParaRPr sz="1800">
              <a:latin typeface="Calibri"/>
              <a:cs typeface="Calibri"/>
            </a:endParaRPr>
          </a:p>
          <a:p>
            <a:pPr marL="5297805" marR="5080" indent="-1140460">
              <a:lnSpc>
                <a:spcPct val="120000"/>
              </a:lnSpc>
            </a:pPr>
            <a:r>
              <a:rPr sz="1800" b="1" spc="-15" dirty="0">
                <a:latin typeface="Calibri"/>
                <a:cs typeface="Calibri"/>
              </a:rPr>
              <a:t>Elke </a:t>
            </a:r>
            <a:r>
              <a:rPr sz="1800" b="1" spc="-5" dirty="0">
                <a:latin typeface="Calibri"/>
                <a:cs typeface="Calibri"/>
              </a:rPr>
              <a:t>G., </a:t>
            </a:r>
            <a:r>
              <a:rPr sz="1800" b="1" spc="-15" dirty="0">
                <a:latin typeface="Calibri"/>
                <a:cs typeface="Calibri"/>
              </a:rPr>
              <a:t>Wang </a:t>
            </a:r>
            <a:r>
              <a:rPr sz="1800" b="1" spc="-5" dirty="0">
                <a:latin typeface="Calibri"/>
                <a:cs typeface="Calibri"/>
              </a:rPr>
              <a:t>M., </a:t>
            </a:r>
            <a:r>
              <a:rPr sz="1800" b="1" spc="-10" dirty="0">
                <a:latin typeface="Calibri"/>
                <a:cs typeface="Calibri"/>
              </a:rPr>
              <a:t>Weiler </a:t>
            </a:r>
            <a:r>
              <a:rPr sz="1800" b="1" spc="-5" dirty="0">
                <a:latin typeface="Calibri"/>
                <a:cs typeface="Calibri"/>
              </a:rPr>
              <a:t>N., </a:t>
            </a:r>
            <a:r>
              <a:rPr sz="1800" b="1" spc="-15" dirty="0">
                <a:latin typeface="Calibri"/>
                <a:cs typeface="Calibri"/>
              </a:rPr>
              <a:t>Day </a:t>
            </a:r>
            <a:r>
              <a:rPr sz="1800" b="1" spc="-10" dirty="0">
                <a:latin typeface="Calibri"/>
                <a:cs typeface="Calibri"/>
              </a:rPr>
              <a:t>AG, </a:t>
            </a:r>
            <a:r>
              <a:rPr sz="1800" b="1" spc="-5" dirty="0">
                <a:latin typeface="Calibri"/>
                <a:cs typeface="Calibri"/>
              </a:rPr>
              <a:t>Heyland </a:t>
            </a:r>
            <a:r>
              <a:rPr sz="1800" b="1" dirty="0">
                <a:latin typeface="Calibri"/>
                <a:cs typeface="Calibri"/>
              </a:rPr>
              <a:t>DK -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Crit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Care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January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1, 2014;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18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(1);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R29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812" y="1485391"/>
            <a:ext cx="8115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6365D"/>
                </a:solidFill>
              </a:rPr>
              <a:t>Нутриционная</a:t>
            </a:r>
            <a:r>
              <a:rPr sz="2800" spc="10" dirty="0">
                <a:solidFill>
                  <a:srgbClr val="16365D"/>
                </a:solidFill>
              </a:rPr>
              <a:t> </a:t>
            </a:r>
            <a:r>
              <a:rPr sz="2800" spc="-20" dirty="0">
                <a:solidFill>
                  <a:srgbClr val="16365D"/>
                </a:solidFill>
              </a:rPr>
              <a:t>поддержка</a:t>
            </a:r>
            <a:r>
              <a:rPr sz="2800" spc="15" dirty="0">
                <a:solidFill>
                  <a:srgbClr val="16365D"/>
                </a:solidFill>
              </a:rPr>
              <a:t> </a:t>
            </a:r>
            <a:r>
              <a:rPr sz="2800" spc="-5" dirty="0">
                <a:solidFill>
                  <a:srgbClr val="16365D"/>
                </a:solidFill>
              </a:rPr>
              <a:t>критических</a:t>
            </a:r>
            <a:r>
              <a:rPr sz="2800" spc="10" dirty="0">
                <a:solidFill>
                  <a:srgbClr val="16365D"/>
                </a:solidFill>
              </a:rPr>
              <a:t> </a:t>
            </a:r>
            <a:r>
              <a:rPr sz="2800" spc="-5" dirty="0">
                <a:solidFill>
                  <a:srgbClr val="16365D"/>
                </a:solidFill>
              </a:rPr>
              <a:t>септических </a:t>
            </a:r>
            <a:r>
              <a:rPr sz="2800" spc="-615" dirty="0">
                <a:solidFill>
                  <a:srgbClr val="16365D"/>
                </a:solidFill>
              </a:rPr>
              <a:t> </a:t>
            </a:r>
            <a:r>
              <a:rPr sz="2800" spc="-15" dirty="0">
                <a:solidFill>
                  <a:srgbClr val="16365D"/>
                </a:solidFill>
              </a:rPr>
              <a:t>больных</a:t>
            </a:r>
            <a:r>
              <a:rPr sz="2800" spc="10" dirty="0">
                <a:solidFill>
                  <a:srgbClr val="16365D"/>
                </a:solidFill>
              </a:rPr>
              <a:t> </a:t>
            </a:r>
            <a:r>
              <a:rPr sz="2800" spc="-25" dirty="0">
                <a:solidFill>
                  <a:srgbClr val="16365D"/>
                </a:solidFill>
              </a:rPr>
              <a:t>один</a:t>
            </a:r>
            <a:r>
              <a:rPr sz="2800" spc="5" dirty="0">
                <a:solidFill>
                  <a:srgbClr val="16365D"/>
                </a:solidFill>
              </a:rPr>
              <a:t> </a:t>
            </a:r>
            <a:r>
              <a:rPr sz="2800" spc="-5" dirty="0">
                <a:solidFill>
                  <a:srgbClr val="16365D"/>
                </a:solidFill>
              </a:rPr>
              <a:t>из</a:t>
            </a:r>
            <a:r>
              <a:rPr sz="2800" spc="10" dirty="0">
                <a:solidFill>
                  <a:srgbClr val="16365D"/>
                </a:solidFill>
              </a:rPr>
              <a:t> </a:t>
            </a:r>
            <a:r>
              <a:rPr sz="2800" spc="-5" dirty="0">
                <a:solidFill>
                  <a:srgbClr val="16365D"/>
                </a:solidFill>
              </a:rPr>
              <a:t>самых</a:t>
            </a:r>
            <a:r>
              <a:rPr sz="2800" spc="15" dirty="0">
                <a:solidFill>
                  <a:srgbClr val="16365D"/>
                </a:solidFill>
              </a:rPr>
              <a:t> </a:t>
            </a:r>
            <a:r>
              <a:rPr sz="2800" spc="-10" dirty="0">
                <a:solidFill>
                  <a:srgbClr val="16365D"/>
                </a:solidFill>
              </a:rPr>
              <a:t>обсуждаемых</a:t>
            </a:r>
            <a:r>
              <a:rPr sz="2800" spc="25" dirty="0">
                <a:solidFill>
                  <a:srgbClr val="16365D"/>
                </a:solidFill>
              </a:rPr>
              <a:t> </a:t>
            </a:r>
            <a:r>
              <a:rPr sz="2800" spc="-10" dirty="0">
                <a:solidFill>
                  <a:srgbClr val="16365D"/>
                </a:solidFill>
              </a:rPr>
              <a:t>вопросов </a:t>
            </a:r>
            <a:r>
              <a:rPr sz="2800" spc="-5" dirty="0">
                <a:solidFill>
                  <a:srgbClr val="16365D"/>
                </a:solidFill>
              </a:rPr>
              <a:t> </a:t>
            </a:r>
            <a:r>
              <a:rPr sz="2800" spc="-15" dirty="0">
                <a:solidFill>
                  <a:srgbClr val="16365D"/>
                </a:solidFill>
              </a:rPr>
              <a:t>среди</a:t>
            </a:r>
            <a:r>
              <a:rPr sz="2800" dirty="0">
                <a:solidFill>
                  <a:srgbClr val="16365D"/>
                </a:solidFill>
              </a:rPr>
              <a:t> </a:t>
            </a:r>
            <a:r>
              <a:rPr sz="2800" spc="-10" dirty="0">
                <a:solidFill>
                  <a:srgbClr val="16365D"/>
                </a:solidFill>
              </a:rPr>
              <a:t>интенсивистов.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52812" y="2850894"/>
            <a:ext cx="851471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tabLst>
                <a:tab pos="3615054" algn="l"/>
              </a:tabLst>
            </a:pP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Важный</a:t>
            </a:r>
            <a:r>
              <a:rPr sz="2800" b="1" spc="3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16365D"/>
                </a:solidFill>
                <a:latin typeface="Calibri"/>
                <a:cs typeface="Calibri"/>
              </a:rPr>
              <a:t>вывод</a:t>
            </a:r>
            <a:r>
              <a:rPr sz="2800" b="1" spc="4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16365D"/>
                </a:solidFill>
                <a:latin typeface="Calibri"/>
                <a:cs typeface="Calibri"/>
              </a:rPr>
              <a:t>Elke</a:t>
            </a:r>
            <a:r>
              <a:rPr sz="2800" b="1" spc="1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G.</a:t>
            </a:r>
            <a:r>
              <a:rPr sz="2800" spc="-10" dirty="0">
                <a:solidFill>
                  <a:srgbClr val="16365D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и</a:t>
            </a:r>
            <a:r>
              <a:rPr sz="2800" b="1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соавторов</a:t>
            </a:r>
            <a:r>
              <a:rPr sz="2800" b="1" spc="2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противоречит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6365D"/>
                </a:solidFill>
                <a:latin typeface="Calibri"/>
                <a:cs typeface="Calibri"/>
              </a:rPr>
              <a:t>сегодняшним</a:t>
            </a:r>
            <a:r>
              <a:rPr sz="2800" b="1" spc="1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рекомендациям</a:t>
            </a:r>
            <a:r>
              <a:rPr sz="2800" b="1" spc="5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для</a:t>
            </a:r>
            <a:r>
              <a:rPr sz="2800" b="1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данной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6365D"/>
                </a:solidFill>
                <a:latin typeface="Calibri"/>
                <a:cs typeface="Calibri"/>
              </a:rPr>
              <a:t>категории</a:t>
            </a:r>
            <a:r>
              <a:rPr sz="2800" b="1" spc="1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пациентов</a:t>
            </a:r>
            <a:r>
              <a:rPr sz="2800" b="1" spc="3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и</a:t>
            </a:r>
            <a:r>
              <a:rPr sz="2800" b="1" spc="1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является</a:t>
            </a:r>
            <a:r>
              <a:rPr sz="2800" b="1" spc="3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6365D"/>
                </a:solidFill>
                <a:latin typeface="Calibri"/>
                <a:cs typeface="Calibri"/>
              </a:rPr>
              <a:t>убедительным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 основанием</a:t>
            </a:r>
            <a:r>
              <a:rPr sz="2800" b="1" spc="3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для</a:t>
            </a:r>
            <a:r>
              <a:rPr sz="2800" b="1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6365D"/>
                </a:solidFill>
                <a:latin typeface="Calibri"/>
                <a:cs typeface="Calibri"/>
              </a:rPr>
              <a:t>проведения</a:t>
            </a:r>
            <a:r>
              <a:rPr sz="2800" b="1" spc="45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6365D"/>
                </a:solidFill>
                <a:latin typeface="Calibri"/>
                <a:cs typeface="Calibri"/>
              </a:rPr>
              <a:t>широких </a:t>
            </a:r>
            <a:r>
              <a:rPr sz="2800" b="1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проспективных</a:t>
            </a:r>
            <a:r>
              <a:rPr sz="2800" b="1" spc="6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рондомизированных</a:t>
            </a:r>
            <a:r>
              <a:rPr sz="2800" b="1" spc="50" dirty="0">
                <a:solidFill>
                  <a:srgbClr val="16365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6365D"/>
                </a:solidFill>
                <a:latin typeface="Calibri"/>
                <a:cs typeface="Calibri"/>
              </a:rPr>
              <a:t>исследований.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5295" y="6088479"/>
            <a:ext cx="4023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>
              <a:lnSpc>
                <a:spcPct val="120000"/>
              </a:lnSpc>
              <a:spcBef>
                <a:spcPts val="100"/>
              </a:spcBef>
            </a:pPr>
            <a:r>
              <a:rPr sz="2000" b="1" i="1" spc="-5" dirty="0">
                <a:latin typeface="Calibri"/>
                <a:cs typeface="Calibri"/>
              </a:rPr>
              <a:t>Pichard </a:t>
            </a:r>
            <a:r>
              <a:rPr sz="2000" b="1" i="1" dirty="0">
                <a:latin typeface="Calibri"/>
                <a:cs typeface="Calibri"/>
              </a:rPr>
              <a:t>C. </a:t>
            </a:r>
            <a:r>
              <a:rPr sz="2000" b="1" i="1" spc="-5" dirty="0">
                <a:latin typeface="Calibri"/>
                <a:cs typeface="Calibri"/>
              </a:rPr>
              <a:t>When more is </a:t>
            </a:r>
            <a:r>
              <a:rPr sz="2000" b="1" i="1" spc="-30" dirty="0">
                <a:latin typeface="Calibri"/>
                <a:cs typeface="Calibri"/>
              </a:rPr>
              <a:t>better.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Crit.Care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-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January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1,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2014;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18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(2);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126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963168"/>
            <a:ext cx="3854197" cy="55168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8577" y="606551"/>
            <a:ext cx="5079491" cy="64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2565</Words>
  <Application>Microsoft Office PowerPoint</Application>
  <PresentationFormat>Произвольный</PresentationFormat>
  <Paragraphs>569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Нутритивная поддержка  при сепсисе</vt:lpstr>
      <vt:lpstr>Предопределяющие позиции</vt:lpstr>
      <vt:lpstr>Причины трофологической недостаточности  больных при сепсисе</vt:lpstr>
      <vt:lpstr>Основные задачи НМТ при сепсисе</vt:lpstr>
      <vt:lpstr>Вопросы, требующие ответа при  назначении НМТ</vt:lpstr>
      <vt:lpstr>Surviving Sepsis Campaign. International Guidelines for  Management of Severe Sepsis and Septic Shock: 2012</vt:lpstr>
      <vt:lpstr>Презентация PowerPoint</vt:lpstr>
      <vt:lpstr>Нутриционная поддержка критических септических  больных один из самых обсуждаемых вопросов  среди интенсивистов.</vt:lpstr>
      <vt:lpstr>Презентация PowerPoint</vt:lpstr>
      <vt:lpstr>Презентация PowerPoint</vt:lpstr>
      <vt:lpstr>Характеристика больных по полу,  возрасту и индексу массы тела</vt:lpstr>
      <vt:lpstr>Летальность и распределение больных по  виду сепсиса</vt:lpstr>
      <vt:lpstr>Динамика действительного расхода энергии (ДРЭ) и  потерь азота в зависимости от сроков течения сепсиса</vt:lpstr>
      <vt:lpstr>Динамика действительного расхода энергии (ДРЭ) в  зависимости от сроков развития сепсиса</vt:lpstr>
      <vt:lpstr>Исходы тяжёлого сепсиса в зависимости от  среднесуточного уровня энергетического  обеспечения (ЭО)</vt:lpstr>
      <vt:lpstr>Исходы тяжелого сепсиса в зависимости от  среднесуточного белкового обеспечения (БО)</vt:lpstr>
      <vt:lpstr>Зависимость суточных потерь азота/белка (ПА/белок) и  действительного расхода энергии (НК, непрямая калориметрия). Соотношение энергопродукции в ккал на 1 грамм теряемого азота.</vt:lpstr>
      <vt:lpstr>Выводы:</vt:lpstr>
      <vt:lpstr>Проблематичность высокого белкового  обеспечения больных с сепсисом</vt:lpstr>
      <vt:lpstr>Стандарт алгоритма реализации НП</vt:lpstr>
      <vt:lpstr>Питательные доступы</vt:lpstr>
      <vt:lpstr>Средневзвешенные рекомендации по  макросубстратному обеспечению больных с  сепсисом</vt:lpstr>
      <vt:lpstr>Что назначать? Питательные смеси</vt:lpstr>
      <vt:lpstr>Факторы, предопределяющие  дифференцированный выбор ЭПС</vt:lpstr>
      <vt:lpstr>Гиперкалорические ЭПС с наиболее высоким  содержанием белка</vt:lpstr>
      <vt:lpstr>Существующие реалии</vt:lpstr>
      <vt:lpstr>Тактика субстратного обеспечения при  явлениях нарушенного пищеварения</vt:lpstr>
      <vt:lpstr>Показания для назначения  парентерального питания</vt:lpstr>
      <vt:lpstr>Контейнеры «три в одном»</vt:lpstr>
      <vt:lpstr>Малообъемное парентеральное питание</vt:lpstr>
      <vt:lpstr>Фармаконутриенты</vt:lpstr>
      <vt:lpstr>Фармаконутриенты</vt:lpstr>
      <vt:lpstr>Показания для применения  фармаконутриентов</vt:lpstr>
      <vt:lpstr>Фармаконутриенты</vt:lpstr>
      <vt:lpstr>Фармаконутриенты</vt:lpstr>
      <vt:lpstr>Жидкие полимерные ПС для перорального питания Гиперкалорические гипернитрогенные</vt:lpstr>
      <vt:lpstr>Линейка ПС для лечения  орофарингиальной дисфагии</vt:lpstr>
      <vt:lpstr>Мониторинг</vt:lpstr>
      <vt:lpstr>Противопоказания к проведению  нутриционной поддержки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Нутритивная поддержка  при сепсисе</dc:title>
  <cp:lastModifiedBy>Пользователь Windows</cp:lastModifiedBy>
  <cp:revision>2</cp:revision>
  <dcterms:created xsi:type="dcterms:W3CDTF">2023-10-22T14:58:47Z</dcterms:created>
  <dcterms:modified xsi:type="dcterms:W3CDTF">2023-10-22T15:21:26Z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2023-10-22T00:00:00Z</vt:filetime>
  </property>
</Properties>
</file>