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5"/>
  </p:notesMasterIdLst>
  <p:sldIdLst>
    <p:sldId id="329" r:id="rId2"/>
    <p:sldId id="257" r:id="rId3"/>
    <p:sldId id="333" r:id="rId4"/>
    <p:sldId id="313" r:id="rId5"/>
    <p:sldId id="339" r:id="rId6"/>
    <p:sldId id="340" r:id="rId7"/>
    <p:sldId id="324" r:id="rId8"/>
    <p:sldId id="337" r:id="rId9"/>
    <p:sldId id="338" r:id="rId10"/>
    <p:sldId id="314" r:id="rId11"/>
    <p:sldId id="341" r:id="rId12"/>
    <p:sldId id="342" r:id="rId13"/>
    <p:sldId id="343" r:id="rId14"/>
    <p:sldId id="344" r:id="rId15"/>
    <p:sldId id="345" r:id="rId16"/>
    <p:sldId id="336" r:id="rId17"/>
    <p:sldId id="348" r:id="rId18"/>
    <p:sldId id="346" r:id="rId19"/>
    <p:sldId id="350" r:id="rId20"/>
    <p:sldId id="347" r:id="rId21"/>
    <p:sldId id="323" r:id="rId22"/>
    <p:sldId id="349" r:id="rId23"/>
    <p:sldId id="327" r:id="rId24"/>
  </p:sldIdLst>
  <p:sldSz cx="9144000" cy="6858000" type="screen4x3"/>
  <p:notesSz cx="6858000" cy="9144000"/>
  <p:defaultTextStyle>
    <a:defPPr>
      <a:defRPr lang="ru-RU"/>
    </a:defPPr>
    <a:lvl1pPr marL="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C2C"/>
    <a:srgbClr val="F9FD4D"/>
    <a:srgbClr val="F9FD5D"/>
    <a:srgbClr val="2CCAFC"/>
    <a:srgbClr val="8D65C3"/>
    <a:srgbClr val="4DF830"/>
    <a:srgbClr val="5A2EFA"/>
    <a:srgbClr val="31D6F7"/>
    <a:srgbClr val="F7314D"/>
    <a:srgbClr val="F73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75" d="100"/>
          <a:sy n="75" d="100"/>
        </p:scale>
        <p:origin x="-1589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20B8-D663-4DA7-BB95-641C54F6E706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71A3-DD6E-43F9-8AFE-516907507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C726DF7-C467-461F-81E9-1FD3D39D24F9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11/21/2018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BAC1427-63B6-42C5-8EE3-22BF2AF5483D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28684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36912"/>
            <a:ext cx="6196405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C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ОПЕРАТИВНОЙ ГИНЕКОЛОГИИ ИНСТИТУТА ПОСЛЕДИПЛОМНОГО ОБРАЗОВАНИЯ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предстоящим  75-летним юбилеем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профессора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В.Ф.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-243409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9" y="-253085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58530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7624" y="1340768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C2C2C"/>
                </a:solidFill>
              </a:rPr>
              <a:t>1. Учебная деятельность: </a:t>
            </a:r>
            <a:r>
              <a:rPr lang="ru-RU" sz="2400" dirty="0" smtClean="0"/>
              <a:t>на базах кафедры проводятся циклы повышения </a:t>
            </a:r>
            <a:r>
              <a:rPr lang="ru-RU" sz="2400" dirty="0"/>
              <a:t>квалификации: «Оперативная гинекология» 72 и 144 часа, «Гистероскопия с </a:t>
            </a:r>
            <a:r>
              <a:rPr lang="ru-RU" sz="2400" dirty="0" err="1"/>
              <a:t>резектоскопией</a:t>
            </a:r>
            <a:r>
              <a:rPr lang="ru-RU" sz="2400" dirty="0"/>
              <a:t>» 72 </a:t>
            </a:r>
            <a:r>
              <a:rPr lang="ru-RU" sz="2400" dirty="0" smtClean="0"/>
              <a:t>часа, «Патология </a:t>
            </a:r>
            <a:r>
              <a:rPr lang="ru-RU" sz="2400" dirty="0"/>
              <a:t>шейки матки, основы кольпоскопии. Хирургические аспекты лечения» 72 </a:t>
            </a:r>
            <a:r>
              <a:rPr lang="ru-RU" sz="2400" dirty="0" smtClean="0"/>
              <a:t>часа, «Эстетическая гинекология. Интимная контурная пластика» 36 ч.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95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258530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55679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C2C2C"/>
                </a:solidFill>
              </a:rPr>
              <a:t>2</a:t>
            </a:r>
            <a:r>
              <a:rPr lang="ru-RU" sz="2400" b="1" dirty="0" smtClean="0">
                <a:solidFill>
                  <a:srgbClr val="FC2C2C"/>
                </a:solidFill>
              </a:rPr>
              <a:t>. Учебно-методическая работа: </a:t>
            </a:r>
            <a:r>
              <a:rPr lang="ru-RU" sz="2400" dirty="0"/>
              <a:t>Составление методических рекомендаций: «Острые и хронические аномальные маточные кровотечения», «Гистероскопия в диагностике и лечении гинекологических заболеваний», «Принципы ранней диагностики опухолей яичников».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258530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55679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C2C2C"/>
                </a:solidFill>
              </a:rPr>
              <a:t>3. Организационно-методическая работа: </a:t>
            </a:r>
            <a:r>
              <a:rPr lang="ru-RU" sz="2400" dirty="0" smtClean="0"/>
              <a:t>Формирование </a:t>
            </a:r>
            <a:r>
              <a:rPr lang="ru-RU" sz="2400" dirty="0"/>
              <a:t>методических пособий для практических занятий для клинических ординаторов, составление методических пособий для </a:t>
            </a:r>
            <a:r>
              <a:rPr lang="ru-RU" sz="2400" dirty="0" smtClean="0"/>
              <a:t>врачей-курсантов.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258530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5832" y="215695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C2C2C"/>
                </a:solidFill>
              </a:rPr>
              <a:t>4</a:t>
            </a:r>
            <a:r>
              <a:rPr lang="ru-RU" sz="2400" b="1" dirty="0" smtClean="0">
                <a:solidFill>
                  <a:srgbClr val="FC2C2C"/>
                </a:solidFill>
              </a:rPr>
              <a:t>. Научно-исследовательская работа: </a:t>
            </a:r>
            <a:r>
              <a:rPr lang="ru-RU" sz="2400" dirty="0"/>
              <a:t>Участие в конференциях с докладами, написание научных статей, составление </a:t>
            </a:r>
            <a:r>
              <a:rPr lang="ru-RU" sz="2400" dirty="0" smtClean="0"/>
              <a:t>тезисов.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96" y="3212976"/>
            <a:ext cx="4246840" cy="30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952159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C2C2C"/>
                </a:solidFill>
              </a:rPr>
              <a:t>5. Лечебная работа: </a:t>
            </a:r>
            <a:r>
              <a:rPr lang="ru-RU" sz="2400" dirty="0"/>
              <a:t>Оперативная деятельность, обходы и </a:t>
            </a:r>
            <a:r>
              <a:rPr lang="ru-RU" sz="2400" dirty="0" smtClean="0"/>
              <a:t>консилиумы. 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27251"/>
            <a:ext cx="2753898" cy="19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55679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C2C2C"/>
                </a:solidFill>
              </a:rPr>
              <a:t>6. С</a:t>
            </a:r>
            <a:r>
              <a:rPr lang="ru-RU" sz="2400" b="1" dirty="0" smtClean="0">
                <a:solidFill>
                  <a:srgbClr val="FC2C2C"/>
                </a:solidFill>
              </a:rPr>
              <a:t>овместная </a:t>
            </a:r>
            <a:r>
              <a:rPr lang="ru-RU" sz="2400" b="1" dirty="0">
                <a:solidFill>
                  <a:srgbClr val="FC2C2C"/>
                </a:solidFill>
              </a:rPr>
              <a:t>работа с органами управления и учреждениями здравоохранения</a:t>
            </a:r>
            <a:r>
              <a:rPr lang="ru-RU" sz="2400" b="1" dirty="0" smtClean="0">
                <a:solidFill>
                  <a:srgbClr val="FC2C2C"/>
                </a:solidFill>
              </a:rPr>
              <a:t>: </a:t>
            </a:r>
            <a:r>
              <a:rPr lang="ru-RU" sz="2400" dirty="0"/>
              <a:t>Рецензирование историй болезни гинекологических больных, участие в работе экспертных советов, выступление с докладами на врачебных конференциях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69" y="764704"/>
            <a:ext cx="6965245" cy="73920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Клиническая ординатура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kubantv.ru/upload/information_system_1/5/6/5/item_56554/information_items_56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3" y="4005063"/>
            <a:ext cx="2872477" cy="20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humbs.dreamstime.com/t/scalpel-hand-glove-white-background-isolated-studio-44053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335252" cy="17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556791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C2C2C"/>
                </a:solidFill>
              </a:rPr>
              <a:t>Клинические ординаторы </a:t>
            </a:r>
            <a:r>
              <a:rPr lang="ru-RU" sz="2000" dirty="0" smtClean="0"/>
              <a:t>регулярно посещают научно-практические конференции, заполняют электронное портфолио, участвуют в научной жизни кафедры, овладевают теоретическими знаниями на лекциях и семинарских занятиях, а практические навыки по акушерству и оперативной гинекологии получают в </a:t>
            </a:r>
            <a:r>
              <a:rPr lang="ru-RU" sz="2000" b="1" i="1" dirty="0" smtClean="0"/>
              <a:t>«Центре симуляционных технологий».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0370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2305050"/>
            <a:ext cx="8139881" cy="4038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/>
              <a:t>В «Центре симуляционных технологий» врачи - ординаторы имеют возможность обучения </a:t>
            </a:r>
            <a:r>
              <a:rPr lang="ru-RU" sz="2400" b="1" i="1" dirty="0" smtClean="0">
                <a:solidFill>
                  <a:srgbClr val="FF0000"/>
                </a:solidFill>
              </a:rPr>
              <a:t>лапароскопии </a:t>
            </a:r>
            <a:r>
              <a:rPr lang="ru-RU" sz="2400" i="1" dirty="0" smtClean="0"/>
              <a:t>с использованием виртуального тренажера </a:t>
            </a:r>
            <a:r>
              <a:rPr lang="en-US" sz="2400" i="1" dirty="0" err="1" smtClean="0"/>
              <a:t>LapMentor</a:t>
            </a:r>
            <a:r>
              <a:rPr lang="ru-RU" sz="2400" i="1" dirty="0" smtClean="0"/>
              <a:t>, в котором смоделированы разные хирургические операции. На симуляторах </a:t>
            </a:r>
            <a:r>
              <a:rPr lang="en-US" sz="2400" i="1" dirty="0" err="1" smtClean="0"/>
              <a:t>GrossSmit</a:t>
            </a:r>
            <a:r>
              <a:rPr lang="en-US" sz="2400" i="1" dirty="0" smtClean="0"/>
              <a:t> </a:t>
            </a:r>
            <a:r>
              <a:rPr lang="ru-RU" sz="2400" i="1" dirty="0" smtClean="0"/>
              <a:t>и коробках </a:t>
            </a:r>
            <a:r>
              <a:rPr lang="ru-RU" sz="2400" i="1" dirty="0" err="1" smtClean="0"/>
              <a:t>Чугонова</a:t>
            </a:r>
            <a:r>
              <a:rPr lang="ru-RU" sz="2400" i="1" dirty="0" smtClean="0"/>
              <a:t> ординаторы имеют возможность отработки техник ушивания: наложение экстракорпоральных и </a:t>
            </a:r>
            <a:r>
              <a:rPr lang="ru-RU" sz="2400" i="1" dirty="0" err="1" smtClean="0"/>
              <a:t>интракорпоральных</a:t>
            </a:r>
            <a:r>
              <a:rPr lang="ru-RU" sz="2400" i="1" dirty="0" smtClean="0"/>
              <a:t> швов с использованием современных эндоскопических инструментов.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4339" name="AutoShape 5" descr="https://apf.mail.ru/cgi-bin/readmsg/1441172002_20150901_144444%5B1%5D.jpg?id=14629440690000000755%3B0%3B4&amp;x-email=dashsemch%40mail.ru&amp;exif=1&amp;bs=103427&amp;bl=276352&amp;ct=image%2Fjpeg&amp;cn=1441172002_20150901_144444%255b1%255d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0" name="AutoShape 7" descr="https://apf.mail.ru/cgi-bin/readmsg/1441172002_20150901_144444%5B1%5D.jpg?id=14629440690000000755%3B0%3B4&amp;x-email=dashsemch%40mail.ru&amp;exif=1&amp;bs=103427&amp;bl=276352&amp;ct=image%2Fjpeg&amp;cn=1441172002_20150901_144444%255b1%255d.jpg&amp;cte=binar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3\Downloads\image-11-05-16-15-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888"/>
            <a:ext cx="51689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762000" y="2127250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b="1" i="1">
                <a:solidFill>
                  <a:srgbClr val="FF0000"/>
                </a:solidFill>
              </a:rPr>
              <a:t>HistSim</a:t>
            </a:r>
            <a:r>
              <a:rPr lang="ru-RU" altLang="ru-RU" sz="5400" b="1" i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2292" name="Picture 4" descr="C:\Users\123\Downloads\56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75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123\Downloads\image-11-05-16-15-44-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787650"/>
            <a:ext cx="22717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99592" y="1340768"/>
            <a:ext cx="7416824" cy="42896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Отработка практических навыков по </a:t>
            </a:r>
            <a:r>
              <a:rPr lang="ru-RU" sz="2400" b="1" dirty="0">
                <a:solidFill>
                  <a:srgbClr val="FF0000"/>
                </a:solidFill>
              </a:rPr>
              <a:t>акушерству</a:t>
            </a:r>
            <a:r>
              <a:rPr lang="ru-RU" sz="2400" dirty="0"/>
              <a:t> проводится на роботе-кукле </a:t>
            </a:r>
            <a:r>
              <a:rPr lang="en-US" sz="2400" dirty="0"/>
              <a:t>Noelle</a:t>
            </a:r>
            <a:r>
              <a:rPr lang="ru-RU" sz="2400" dirty="0"/>
              <a:t>, на которой запрограммированы роды в головном и тазовом </a:t>
            </a:r>
            <a:r>
              <a:rPr lang="ru-RU" sz="2400" dirty="0" err="1"/>
              <a:t>предлежаниях</a:t>
            </a:r>
            <a:r>
              <a:rPr lang="ru-RU" sz="2400" dirty="0"/>
              <a:t>, </a:t>
            </a:r>
            <a:r>
              <a:rPr lang="ru-RU" sz="2400" dirty="0" err="1"/>
              <a:t>дистоция</a:t>
            </a:r>
            <a:r>
              <a:rPr lang="ru-RU" sz="2400" dirty="0"/>
              <a:t> плечиков плода, имитация маточного кровотечения, приступ эклампсии, а так же имеется возможность освоения операции кесарево сечение. Имеется муляж, на котором смоделирована </a:t>
            </a:r>
            <a:r>
              <a:rPr lang="ru-RU" sz="2400" dirty="0" err="1"/>
              <a:t>эпизиотомия</a:t>
            </a:r>
            <a:r>
              <a:rPr lang="ru-RU" sz="2400" dirty="0"/>
              <a:t>, и врачи – ординаторы на нем отрабатывают технику </a:t>
            </a:r>
            <a:r>
              <a:rPr lang="ru-RU" sz="2400" dirty="0" err="1"/>
              <a:t>эпизиоррафии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8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79208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1942      -      2017</a:t>
            </a:r>
            <a:endParaRPr lang="ru-RU" sz="60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08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useum\Desktop\ученый совет 23 марта 2016\Здание общежития Сибирского лесотехнического института, переданное в 1943 Медицинскому институт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0911"/>
            <a:ext cx="3312368" cy="22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56589"/>
            <a:ext cx="3312368" cy="262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ochetovaLV\Downloads\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66" y="1237682"/>
            <a:ext cx="3456384" cy="50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\Desktop\image-11-05-16-15-44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61581"/>
            <a:ext cx="22320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67544" y="1268760"/>
            <a:ext cx="45111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FF0000"/>
                </a:solidFill>
              </a:rPr>
              <a:t>Отработка навыков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FF0000"/>
                </a:solidFill>
              </a:rPr>
              <a:t>по акушерству.</a:t>
            </a:r>
          </a:p>
        </p:txBody>
      </p:sp>
      <p:pic>
        <p:nvPicPr>
          <p:cNvPr id="13316" name="Picture 3" descr="C:\Users\123\Downloads\image-11-05-16-21-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386138"/>
            <a:ext cx="6172201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0"/>
            <a:ext cx="4032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96608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базе кафедры проводится подготовка клинических ординаторов 1 и 2 года;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ыполняется 5 кандидатских диссертаций под руководством заведующей кафедрой д.м.н. Макаренко Т.А.;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выполняется написание статей в центральных рецензируемых и международных изданиях, научных сборниках; составление тезисов;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кафедры регулярно выступают с докладами на конференциях, проводят мастер-классы по оперативной гинекологии;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3 патента на изобретение и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предложения;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Аспирантами и соискателями кафедры поданы заявки на Грант;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врачей-курсантов и клинических ординаторов создаются и обновляются методические рекомендации, пособия в соответствии с мировыми стандартами по диагностике и лечению акушерских и гинекологических заболеваний. </a:t>
            </a: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488832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i="1" dirty="0" smtClean="0"/>
              <a:t>По результатам обучения на кафедре оперативной гинекологии ИПО реализуется </a:t>
            </a:r>
            <a:r>
              <a:rPr lang="ru-RU" sz="2400" b="1" i="1" dirty="0" smtClean="0">
                <a:solidFill>
                  <a:srgbClr val="0070C0"/>
                </a:solidFill>
              </a:rPr>
              <a:t>основная задача высшего профессионального образования </a:t>
            </a:r>
            <a:r>
              <a:rPr lang="ru-RU" sz="2400" i="1" dirty="0" smtClean="0"/>
              <a:t>– подготовка высококвалифицированных специалистов, знающих основы современных методов диагностики и лечения всех акушерских и гинекологических патологий, владеющих необходимыми теоретическими и практическими навыками работы на оборудовании последнего поколения, умеющих самосовершенствоваться и осваивать прогрессивные методы хирургических вмешательств. 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05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krasgmu.ru/src/photos/28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584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1" y="2852936"/>
            <a:ext cx="9178583" cy="7392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solidFill>
                  <a:srgbClr val="F9FD4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dirty="0">
              <a:solidFill>
                <a:srgbClr val="F9FD4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81" y="2114520"/>
            <a:ext cx="4608511" cy="4251697"/>
          </a:xfrm>
        </p:spPr>
        <p:txBody>
          <a:bodyPr/>
          <a:lstStyle/>
          <a:p>
            <a:pPr marL="0" indent="0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Кафедра оперативной гинекологии ИПО создана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01.09.2014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приказа № 358 от 31.07.2014 г. 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Заведующая кафедрой: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 медицинских наук, доцент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Татьяна Александровна.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460375" y="-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ncrypted-tbn3.gstatic.com/images?q=tbn:ANd9GcR9Fl8mZHaJygqc9oWYoyDFdUuXIPwSIcmw6v1tOHeMuEzZlxzo"/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123\Desktop\Новый проект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96616"/>
            <a:ext cx="3635896" cy="50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4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5403" y="1052736"/>
            <a:ext cx="5040560" cy="561662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Заведующая кафедрой доктор медицинских наук, доцент </a:t>
            </a:r>
            <a:r>
              <a:rPr lang="ru-RU" sz="3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ТАТЬЯНА АЛЕКСАНДРОВНА.</a:t>
            </a:r>
          </a:p>
          <a:p>
            <a:r>
              <a:rPr lang="ru-RU" sz="2800" dirty="0"/>
              <a:t>Врач акушер-гинеколог высшей </a:t>
            </a:r>
            <a:r>
              <a:rPr lang="ru-RU" sz="2800" dirty="0" smtClean="0"/>
              <a:t>категории;</a:t>
            </a:r>
            <a:endParaRPr lang="ru-RU" sz="2800" dirty="0"/>
          </a:p>
          <a:p>
            <a:r>
              <a:rPr lang="ru-RU" sz="2800" dirty="0" smtClean="0"/>
              <a:t>Член </a:t>
            </a:r>
            <a:r>
              <a:rPr lang="ru-RU" sz="2800" dirty="0"/>
              <a:t>Российской ассоциации гинекологов-</a:t>
            </a:r>
            <a:r>
              <a:rPr lang="ru-RU" sz="2800" dirty="0" err="1"/>
              <a:t>эндоскопистов</a:t>
            </a:r>
            <a:r>
              <a:rPr lang="ru-RU" sz="2800" dirty="0"/>
              <a:t>, Российской ассоциации </a:t>
            </a:r>
            <a:r>
              <a:rPr lang="ru-RU" sz="2800" dirty="0" smtClean="0"/>
              <a:t>эндометриоза;</a:t>
            </a:r>
            <a:endParaRPr lang="ru-RU" sz="2800" dirty="0"/>
          </a:p>
          <a:p>
            <a:r>
              <a:rPr lang="ru-RU" sz="2800" dirty="0" smtClean="0"/>
              <a:t>Член </a:t>
            </a:r>
            <a:r>
              <a:rPr lang="ru-RU" sz="2800" dirty="0"/>
              <a:t>президиума Российско-Германской ассоциации </a:t>
            </a:r>
            <a:r>
              <a:rPr lang="ru-RU" sz="2800" dirty="0" smtClean="0"/>
              <a:t>акушеров-гинекологов;</a:t>
            </a:r>
            <a:endParaRPr lang="ru-RU" sz="2800" dirty="0"/>
          </a:p>
          <a:p>
            <a:r>
              <a:rPr lang="ru-RU" sz="2800" dirty="0"/>
              <a:t>Проходила стажировку в клинике </a:t>
            </a:r>
            <a:r>
              <a:rPr lang="ru-RU" sz="2800" dirty="0" err="1"/>
              <a:t>Vivantes</a:t>
            </a:r>
            <a:r>
              <a:rPr lang="ru-RU" sz="2800" dirty="0"/>
              <a:t> Берлин (Германия), в университетской клинике </a:t>
            </a:r>
            <a:r>
              <a:rPr lang="ru-RU" sz="2800" dirty="0" err="1"/>
              <a:t>Клермон-Ферран</a:t>
            </a:r>
            <a:r>
              <a:rPr lang="ru-RU" sz="2800" dirty="0"/>
              <a:t> (Франция</a:t>
            </a:r>
            <a:r>
              <a:rPr lang="ru-RU" sz="2800" dirty="0" smtClean="0"/>
              <a:t>);</a:t>
            </a:r>
          </a:p>
          <a:p>
            <a:r>
              <a:rPr lang="ru-RU" sz="2800" dirty="0"/>
              <a:t>Имеет более 100 печатных работ, является соавтором шести методических рекомендаций для врачей и студентов на актуальные темы гинекологии и одной монографии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Владеет всеми объемами и доступами оперативных вмешательств по поводу гинекологических заболеваний.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krasgmu.ru/sys/images/user/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63" y="1772816"/>
            <a:ext cx="27800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47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4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124744"/>
            <a:ext cx="4896544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Доцент кафедры кандидат медицинских наук, доцент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УЛЬЯНОВА ИНГА ОЛЕГОВНА.</a:t>
            </a:r>
          </a:p>
          <a:p>
            <a:r>
              <a:rPr lang="ru-RU" sz="2800" dirty="0"/>
              <a:t>Врач </a:t>
            </a:r>
            <a:r>
              <a:rPr lang="ru-RU" sz="2800" dirty="0" smtClean="0"/>
              <a:t>акушер-гинеколог высшей категории;</a:t>
            </a:r>
            <a:endParaRPr lang="ru-RU" sz="2800" dirty="0"/>
          </a:p>
          <a:p>
            <a:r>
              <a:rPr lang="ru-RU" sz="2800" dirty="0" smtClean="0"/>
              <a:t>Проводит ц</a:t>
            </a:r>
            <a:r>
              <a:rPr lang="ru-RU" sz="2800" dirty="0"/>
              <a:t>и</a:t>
            </a:r>
            <a:r>
              <a:rPr lang="ru-RU" sz="2800" dirty="0" smtClean="0"/>
              <a:t>клы </a:t>
            </a:r>
            <a:r>
              <a:rPr lang="ru-RU" sz="2800" dirty="0"/>
              <a:t>повышения квалификации по </a:t>
            </a:r>
            <a:r>
              <a:rPr lang="ru-RU" sz="2800" dirty="0" smtClean="0"/>
              <a:t>оперативной гинекологии </a:t>
            </a:r>
            <a:r>
              <a:rPr lang="ru-RU" sz="2800" dirty="0"/>
              <a:t>и </a:t>
            </a:r>
            <a:r>
              <a:rPr lang="ru-RU" sz="2800" dirty="0" smtClean="0"/>
              <a:t>кольпоскопии;</a:t>
            </a:r>
            <a:endParaRPr lang="ru-RU" sz="2800" dirty="0"/>
          </a:p>
          <a:p>
            <a:r>
              <a:rPr lang="ru-RU" sz="2800" dirty="0" smtClean="0"/>
              <a:t>Владеет </a:t>
            </a:r>
            <a:r>
              <a:rPr lang="ru-RU" sz="2800" dirty="0"/>
              <a:t>всеми объемами и доступами оперативных вмешательств по поводу гинекологических заболеваний.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p-clinic.ru/images/spec/information_items_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9283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47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4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124744"/>
            <a:ext cx="489654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кафедры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ДАРЬЯ ЕВГЕНЬЕВНА.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/>
              <a:t>Врач </a:t>
            </a:r>
            <a:r>
              <a:rPr lang="ru-RU" sz="2800" dirty="0" smtClean="0"/>
              <a:t>акушер-гинеколог;</a:t>
            </a:r>
            <a:endParaRPr lang="ru-RU" sz="2800" dirty="0"/>
          </a:p>
          <a:p>
            <a:r>
              <a:rPr lang="ru-RU" sz="2800" dirty="0" smtClean="0"/>
              <a:t>Очный аспирант кафедры;</a:t>
            </a:r>
          </a:p>
          <a:p>
            <a:r>
              <a:rPr lang="ru-RU" sz="2800" dirty="0" smtClean="0"/>
              <a:t>Сфера научных интересов: все объемы и доступы оперативных вмешательств в гинекологической практике.</a:t>
            </a:r>
            <a:endParaRPr lang="ru-RU" sz="2800" dirty="0"/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арь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59701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398" y="47971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Красноярская </a:t>
            </a:r>
            <a:r>
              <a:rPr lang="ru-RU" sz="2400" b="1" dirty="0">
                <a:solidFill>
                  <a:srgbClr val="FF0000"/>
                </a:solidFill>
              </a:rPr>
              <a:t>межрайонная клиническая больница скорой медицинской помощи имени Н.С. </a:t>
            </a:r>
            <a:r>
              <a:rPr lang="ru-RU" sz="2400" b="1" dirty="0" err="1" smtClean="0">
                <a:solidFill>
                  <a:srgbClr val="FF0000"/>
                </a:solidFill>
              </a:rPr>
              <a:t>Карповича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Гинекологическое отделение, 5 этаж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dela.ru/media/bs-174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1484784"/>
            <a:ext cx="4947402" cy="31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etrozavodsk.rusplt.ru/netcat_files/news/1721267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42" y="1238833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544" y="523247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Красноярский клинический центр охраны материнства и детства</a:t>
            </a:r>
          </a:p>
        </p:txBody>
      </p:sp>
      <p:pic>
        <p:nvPicPr>
          <p:cNvPr id="2050" name="Picture 2" descr="http://krasnoyarsk.bezformata.ru/content/image69729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954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zformata.ru/content/Images/000/006/690/image6690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09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www.sibmedport.ru/media3/Tanya/s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4391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kc-fmba.ru/media/galery/2013/09/17/tmpj6e9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86592" cy="31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888</TotalTime>
  <Words>726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Красноярский государственный медицинский университет им. профессора  В.Ф. Войно-Ясенецкого</vt:lpstr>
      <vt:lpstr>1942      -      2017</vt:lpstr>
      <vt:lpstr>Историческая справка</vt:lpstr>
      <vt:lpstr>Кадровый состав кафедры </vt:lpstr>
      <vt:lpstr>Кадровый состав кафедры </vt:lpstr>
      <vt:lpstr>Кадровый состав кафедры </vt:lpstr>
      <vt:lpstr>Клинические базы</vt:lpstr>
      <vt:lpstr>Клинические базы</vt:lpstr>
      <vt:lpstr>Клинические базы</vt:lpstr>
      <vt:lpstr>Деятельность на кафедре</vt:lpstr>
      <vt:lpstr>Презентация PowerPoint</vt:lpstr>
      <vt:lpstr>Деятельность на кафедре</vt:lpstr>
      <vt:lpstr>Деятельность на кафедре</vt:lpstr>
      <vt:lpstr>Деятельность на кафедре</vt:lpstr>
      <vt:lpstr>Деятельность на кафедре</vt:lpstr>
      <vt:lpstr>Клиническая ординатура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итоги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 тимошенко</dc:creator>
  <cp:lastModifiedBy>Дарья</cp:lastModifiedBy>
  <cp:revision>139</cp:revision>
  <dcterms:created xsi:type="dcterms:W3CDTF">2016-01-30T05:18:53Z</dcterms:created>
  <dcterms:modified xsi:type="dcterms:W3CDTF">2018-11-21T06:53:07Z</dcterms:modified>
</cp:coreProperties>
</file>