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9" r:id="rId4"/>
    <p:sldId id="268" r:id="rId5"/>
    <p:sldId id="284" r:id="rId6"/>
    <p:sldId id="272" r:id="rId7"/>
    <p:sldId id="282" r:id="rId8"/>
    <p:sldId id="273" r:id="rId9"/>
    <p:sldId id="275" r:id="rId10"/>
    <p:sldId id="278" r:id="rId11"/>
    <p:sldId id="281" r:id="rId12"/>
    <p:sldId id="280" r:id="rId13"/>
    <p:sldId id="277" r:id="rId14"/>
    <p:sldId id="276" r:id="rId15"/>
    <p:sldId id="265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94E3-392E-4C92-9283-1E689FFBF1F5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A89D6-A85C-40B9-BBB9-A86F6E31A3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5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89D6-A85C-40B9-BBB9-A86F6E31A3B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89D6-A85C-40B9-BBB9-A86F6E31A3B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A89D6-A85C-40B9-BBB9-A86F6E31A3B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51D13-86F5-415A-B37F-C1F7FDBE1192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95B6-D8BF-48F5-8445-FDA1514E4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28803"/>
            <a:ext cx="7772400" cy="16716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Анализ использования педагогических технологий в учебном процессе на кафедрах Института стоматология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357826"/>
            <a:ext cx="8215370" cy="1285884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Председатель методической комиссии Института стоматологии –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НОЦ Инновационной стоматологии, доцент Орешкин И.В.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ЦКМС, 31 мая 2017 г.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57158" y="285728"/>
            <a:ext cx="5072099" cy="1571636"/>
            <a:chOff x="540" y="540"/>
            <a:chExt cx="6300" cy="2160"/>
          </a:xfrm>
        </p:grpSpPr>
        <p:pic>
          <p:nvPicPr>
            <p:cNvPr id="7" name="Рисунок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40" y="540"/>
              <a:ext cx="1971" cy="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2700" y="540"/>
              <a:ext cx="414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 altLang="ru-RU" sz="1400" b="1" i="1" dirty="0">
                <a:latin typeface="Times New Roman" pitchFamily="18" charset="0"/>
              </a:endParaRPr>
            </a:p>
            <a:p>
              <a:pPr algn="ctr"/>
              <a:r>
                <a:rPr lang="ru-RU" altLang="ru-RU" sz="1400" b="1" i="1" dirty="0">
                  <a:latin typeface="Times New Roman" pitchFamily="18" charset="0"/>
                </a:rPr>
                <a:t>Красноярский государственный медицинский университет </a:t>
              </a:r>
              <a:endParaRPr lang="ru-RU" altLang="ru-RU" sz="1400" b="1" i="1" dirty="0" smtClean="0">
                <a:latin typeface="Times New Roman" pitchFamily="18" charset="0"/>
              </a:endParaRPr>
            </a:p>
            <a:p>
              <a:pPr algn="ctr"/>
              <a:r>
                <a:rPr lang="ru-RU" altLang="ru-RU" sz="1400" b="1" i="1" dirty="0" smtClean="0">
                  <a:latin typeface="Times New Roman" pitchFamily="18" charset="0"/>
                </a:rPr>
                <a:t>им</a:t>
              </a:r>
              <a:r>
                <a:rPr lang="ru-RU" altLang="ru-RU" sz="1400" b="1" i="1" dirty="0">
                  <a:latin typeface="Times New Roman" pitchFamily="18" charset="0"/>
                </a:rPr>
                <a:t>. проф. В.Ф. </a:t>
              </a:r>
              <a:r>
                <a:rPr lang="ru-RU" altLang="ru-RU" sz="1400" b="1" i="1" dirty="0" err="1">
                  <a:latin typeface="Times New Roman" pitchFamily="18" charset="0"/>
                </a:rPr>
                <a:t>Войно</a:t>
              </a:r>
              <a:r>
                <a:rPr lang="ru-RU" altLang="ru-RU" sz="1400" b="1" i="1" dirty="0">
                  <a:latin typeface="Times New Roman" pitchFamily="18" charset="0"/>
                </a:rPr>
                <a:t>- </a:t>
              </a:r>
              <a:r>
                <a:rPr lang="ru-RU" altLang="ru-RU" sz="1400" b="1" i="1" dirty="0" err="1">
                  <a:latin typeface="Times New Roman" pitchFamily="18" charset="0"/>
                </a:rPr>
                <a:t>Ясенецкого</a:t>
              </a:r>
              <a:endParaRPr lang="ru-RU" altLang="ru-RU" sz="1400" b="1" i="1" dirty="0">
                <a:latin typeface="Times New Roman" pitchFamily="18" charset="0"/>
              </a:endParaRPr>
            </a:p>
            <a:p>
              <a:pPr algn="ctr"/>
              <a:endParaRPr lang="ru-RU" altLang="ru-RU" sz="1400" b="1" i="1" dirty="0"/>
            </a:p>
            <a:p>
              <a:pPr algn="ctr"/>
              <a:endParaRPr lang="ru-RU" altLang="ru-RU" sz="1400" b="1" i="1" dirty="0">
                <a:solidFill>
                  <a:srgbClr val="000000"/>
                </a:solidFill>
              </a:endParaRPr>
            </a:p>
            <a:p>
              <a:endParaRPr lang="ru-RU" altLang="ru-RU" dirty="0"/>
            </a:p>
          </p:txBody>
        </p:sp>
      </p:grpSp>
      <p:pic>
        <p:nvPicPr>
          <p:cNvPr id="9" name="Picture 4" descr="C:\Users\Наталья\Pictures\для презентаций\Liquidation-Checklist.jpg"/>
          <p:cNvPicPr>
            <a:picLocks noChangeAspect="1" noChangeArrowheads="1"/>
          </p:cNvPicPr>
          <p:nvPr/>
        </p:nvPicPr>
        <p:blipFill>
          <a:blip r:embed="rId3" cstate="print"/>
          <a:srcRect l="44232"/>
          <a:stretch>
            <a:fillRect/>
          </a:stretch>
        </p:blipFill>
        <p:spPr bwMode="auto">
          <a:xfrm>
            <a:off x="6572264" y="3000371"/>
            <a:ext cx="2075814" cy="2215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Мероприятия по обмену опытом  использования педагогических технологий в 2016-2017 </a:t>
            </a:r>
            <a:r>
              <a:rPr lang="ru-RU" sz="2800" b="1" dirty="0" err="1" smtClean="0"/>
              <a:t>уч.году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Прочитано 6 открытых лекций</a:t>
            </a:r>
          </a:p>
          <a:p>
            <a:pPr>
              <a:buFontTx/>
              <a:buChar char="-"/>
            </a:pPr>
            <a:r>
              <a:rPr lang="ru-RU" sz="2000" b="1" dirty="0" smtClean="0"/>
              <a:t>кафедра-клиника ортопедической стоматологии</a:t>
            </a:r>
          </a:p>
          <a:p>
            <a:pPr>
              <a:buFontTx/>
              <a:buChar char="-"/>
            </a:pPr>
            <a:r>
              <a:rPr lang="ru-RU" sz="2000" b="1" dirty="0" smtClean="0"/>
              <a:t>кафедра-клиника терапевтической стоматологии</a:t>
            </a:r>
          </a:p>
          <a:p>
            <a:pPr>
              <a:buFontTx/>
              <a:buChar char="-"/>
            </a:pPr>
            <a:r>
              <a:rPr lang="ru-RU" sz="2000" b="1" dirty="0" smtClean="0"/>
              <a:t> кафедра-клиника стоматологии </a:t>
            </a:r>
          </a:p>
          <a:p>
            <a:pPr>
              <a:buNone/>
            </a:pPr>
            <a:r>
              <a:rPr lang="ru-RU" sz="2000" b="1" dirty="0" smtClean="0"/>
              <a:t>	детского возраста и ортодонтии</a:t>
            </a:r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/>
          </a:p>
        </p:txBody>
      </p:sp>
      <p:pic>
        <p:nvPicPr>
          <p:cNvPr id="8" name="Picture 2" descr="C:\Users\Игорь.Olga-ПК\Desktop\68812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000372"/>
            <a:ext cx="2357454" cy="2966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Мероприятия по обмену опытом  использования педагогических технологий в 2016-2017 </a:t>
            </a:r>
            <a:r>
              <a:rPr lang="ru-RU" sz="2800" b="1" dirty="0" err="1" smtClean="0"/>
              <a:t>уч.году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Проведены студенческие конкурсы и олимпиады - 4</a:t>
            </a:r>
          </a:p>
          <a:p>
            <a:pPr>
              <a:buFontTx/>
              <a:buChar char="-"/>
            </a:pPr>
            <a:r>
              <a:rPr lang="ru-RU" sz="2000" b="1" dirty="0" smtClean="0"/>
              <a:t>Олимпиада «Эстетическая реставрация зубов»</a:t>
            </a:r>
          </a:p>
          <a:p>
            <a:pPr>
              <a:buFontTx/>
              <a:buChar char="-"/>
            </a:pPr>
            <a:r>
              <a:rPr lang="ru-RU" sz="2000" b="1" dirty="0" smtClean="0"/>
              <a:t>Олимпиада по профилактики стоматологических заболеваний</a:t>
            </a:r>
          </a:p>
          <a:p>
            <a:pPr>
              <a:buFontTx/>
              <a:buChar char="-"/>
            </a:pPr>
            <a:r>
              <a:rPr lang="ru-RU" sz="2000" b="1" dirty="0" smtClean="0"/>
              <a:t>Олимпиада по </a:t>
            </a:r>
            <a:r>
              <a:rPr lang="ru-RU" sz="2000" b="1" dirty="0" err="1" smtClean="0"/>
              <a:t>эндодонтии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sz="2000" b="1" dirty="0" smtClean="0"/>
              <a:t>Конкурс ортопедических работ</a:t>
            </a:r>
          </a:p>
          <a:p>
            <a:pPr>
              <a:buNone/>
            </a:pPr>
            <a:r>
              <a:rPr lang="ru-RU" sz="2000" b="1" dirty="0" smtClean="0"/>
              <a:t>	</a:t>
            </a:r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/>
          </a:p>
        </p:txBody>
      </p:sp>
      <p:pic>
        <p:nvPicPr>
          <p:cNvPr id="5" name="photo" descr="http://krasgmu.ru/sys/files/attach/b5/b5e3b21283f3af9d544cf0839c9e274a"/>
          <p:cNvPicPr/>
          <p:nvPr/>
        </p:nvPicPr>
        <p:blipFill>
          <a:blip r:embed="rId2" cstate="print"/>
          <a:srcRect t="14987" r="8333" b="2842"/>
          <a:stretch>
            <a:fillRect/>
          </a:stretch>
        </p:blipFill>
        <p:spPr bwMode="auto">
          <a:xfrm>
            <a:off x="4500562" y="2928934"/>
            <a:ext cx="3967174" cy="301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hoto" descr="http://krasgmu.ru/sys/files/attach/0e/0e47ff0c7c7f32a7a6cb247e8fdd7d1e"/>
          <p:cNvPicPr/>
          <p:nvPr/>
        </p:nvPicPr>
        <p:blipFill>
          <a:blip r:embed="rId3" cstate="print"/>
          <a:srcRect t="5369" b="15884"/>
          <a:stretch>
            <a:fillRect/>
          </a:stretch>
        </p:blipFill>
        <p:spPr bwMode="auto">
          <a:xfrm>
            <a:off x="1428728" y="3571876"/>
            <a:ext cx="19288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Мероприятия по обмену опытом  использования педагогических технологий в 2016-2017 </a:t>
            </a:r>
            <a:r>
              <a:rPr lang="ru-RU" sz="2800" b="1" dirty="0" err="1" smtClean="0"/>
              <a:t>уч.году</a:t>
            </a:r>
            <a:r>
              <a:rPr lang="ru-RU" sz="2800" b="1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V Всероссийская студенческая олимпиада по пропедевтике стоматологических заболеваний с международным участием «Первые шаги в стоматологии» (г. Москва)</a:t>
            </a:r>
          </a:p>
          <a:p>
            <a:r>
              <a:rPr lang="ru-RU" sz="2000" dirty="0" smtClean="0"/>
              <a:t>VII Всероссийская студенческая стоматологическая Олимпиада с международным участием (г. Москва)</a:t>
            </a:r>
            <a:endParaRPr lang="ru-RU" sz="2000" dirty="0"/>
          </a:p>
        </p:txBody>
      </p:sp>
      <p:pic>
        <p:nvPicPr>
          <p:cNvPr id="4" name="Рисунок 3" descr="&amp;Fcy;&amp;acy;&amp;jcy;&amp;lcy; &amp;ncy;&amp;iecy; &amp;ncy;&amp;acy;&amp;jcy;&amp;dcy;&amp;iecy;&amp;n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429000"/>
            <a:ext cx="1795465" cy="26432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hoto" descr="http://krasgmu.ru/sys/files/attach/0e/0e540df5ee95e04d4629c08bd9cb8915"/>
          <p:cNvPicPr/>
          <p:nvPr/>
        </p:nvPicPr>
        <p:blipFill>
          <a:blip r:embed="rId3"/>
          <a:srcRect l="3499" r="31572"/>
          <a:stretch>
            <a:fillRect/>
          </a:stretch>
        </p:blipFill>
        <p:spPr bwMode="auto">
          <a:xfrm>
            <a:off x="5286380" y="3143248"/>
            <a:ext cx="341242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Педагогические технологии внедренные на  кафедрах Института стоматологии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dirty="0" smtClean="0"/>
              <a:t>Метод проектов «Зуботехническое материаловедение», «Профилактика и коммунальная стоматология» </a:t>
            </a:r>
          </a:p>
          <a:p>
            <a:r>
              <a:rPr lang="ru-RU" sz="2000" dirty="0" smtClean="0"/>
              <a:t>Ролевые игры «Методы обследования стоматологического больного», «Травматические поражения зубов»</a:t>
            </a:r>
          </a:p>
          <a:p>
            <a:r>
              <a:rPr lang="en-US" sz="2000" dirty="0" smtClean="0"/>
              <a:t>Case </a:t>
            </a:r>
            <a:r>
              <a:rPr lang="en-US" sz="2000" dirty="0" err="1" smtClean="0"/>
              <a:t>Stude</a:t>
            </a:r>
            <a:r>
              <a:rPr lang="ru-RU" sz="2000" dirty="0" smtClean="0"/>
              <a:t> «Отбеливание зубов» </a:t>
            </a:r>
          </a:p>
          <a:p>
            <a:r>
              <a:rPr lang="ru-RU" sz="2000" dirty="0" smtClean="0"/>
              <a:t>Дискуссии</a:t>
            </a:r>
          </a:p>
          <a:p>
            <a:r>
              <a:rPr lang="ru-RU" sz="2000" dirty="0" err="1" smtClean="0"/>
              <a:t>Симуляционные</a:t>
            </a:r>
            <a:r>
              <a:rPr lang="ru-RU" sz="2000" dirty="0" smtClean="0"/>
              <a:t> технологии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Игорь.Olga-ПК\Documents\фото Эстет.конкурс 221215\DSCN9228.JPG"/>
          <p:cNvPicPr>
            <a:picLocks noChangeAspect="1" noChangeArrowheads="1"/>
          </p:cNvPicPr>
          <p:nvPr/>
        </p:nvPicPr>
        <p:blipFill>
          <a:blip r:embed="rId3" cstate="print"/>
          <a:srcRect l="14457" t="12851" r="25301" b="5220"/>
          <a:stretch>
            <a:fillRect/>
          </a:stretch>
        </p:blipFill>
        <p:spPr bwMode="auto">
          <a:xfrm>
            <a:off x="4929190" y="3357562"/>
            <a:ext cx="259137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Планируемые повышения квалификации по педагогике/педагогическим технологиям </a:t>
            </a:r>
            <a:br>
              <a:rPr lang="ru-RU" sz="2800" b="1" dirty="0" smtClean="0"/>
            </a:br>
            <a:r>
              <a:rPr lang="ru-RU" sz="2800" b="1" dirty="0" smtClean="0"/>
              <a:t>в 2017-2018 </a:t>
            </a:r>
            <a:r>
              <a:rPr lang="ru-RU" sz="2800" b="1" dirty="0" err="1" smtClean="0"/>
              <a:t>уч</a:t>
            </a:r>
            <a:r>
              <a:rPr lang="ru-RU" sz="2800" b="1" dirty="0" smtClean="0"/>
              <a:t>. году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smtClean="0"/>
          </a:p>
          <a:p>
            <a:r>
              <a:rPr lang="ru-RU" sz="2400" smtClean="0"/>
              <a:t>«</a:t>
            </a:r>
            <a:r>
              <a:rPr lang="ru-RU" sz="2400" dirty="0" smtClean="0"/>
              <a:t>Преподаватель  высшей школы» - 4</a:t>
            </a:r>
            <a:endParaRPr lang="ru-RU" sz="2400" b="1" dirty="0" smtClean="0"/>
          </a:p>
          <a:p>
            <a:r>
              <a:rPr lang="ru-RU" sz="2400" dirty="0" smtClean="0"/>
              <a:t>«Школа молодого преподавателя» - 2</a:t>
            </a:r>
          </a:p>
          <a:p>
            <a:r>
              <a:rPr lang="ru-RU" sz="2400" dirty="0" smtClean="0"/>
              <a:t>Повышение квалификации для заведующих кафедрами (МГМСУ им. А.И. Евдокимова) - 1</a:t>
            </a:r>
            <a:endParaRPr lang="ru-RU" sz="2400" dirty="0"/>
          </a:p>
        </p:txBody>
      </p:sp>
      <p:pic>
        <p:nvPicPr>
          <p:cNvPr id="4" name="Picture 2" descr="C:\Users\Игорь.Olga-ПК\Documents\картинки\170000_59755.jpg"/>
          <p:cNvPicPr>
            <a:picLocks noChangeAspect="1" noChangeArrowheads="1"/>
          </p:cNvPicPr>
          <p:nvPr/>
        </p:nvPicPr>
        <p:blipFill>
          <a:blip r:embed="rId3" cstate="print"/>
          <a:srcRect l="5428" t="4348"/>
          <a:stretch>
            <a:fillRect/>
          </a:stretch>
        </p:blipFill>
        <p:spPr bwMode="auto">
          <a:xfrm>
            <a:off x="5929322" y="3565349"/>
            <a:ext cx="1928826" cy="2435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.Olga-ПК\Desktop\1391435733_teaching-methods.jpg"/>
          <p:cNvPicPr>
            <a:picLocks noChangeAspect="1" noChangeArrowheads="1"/>
          </p:cNvPicPr>
          <p:nvPr/>
        </p:nvPicPr>
        <p:blipFill>
          <a:blip r:embed="rId3"/>
          <a:srcRect b="8636"/>
          <a:stretch>
            <a:fillRect/>
          </a:stretch>
        </p:blipFill>
        <p:spPr bwMode="auto">
          <a:xfrm>
            <a:off x="2143108" y="2357430"/>
            <a:ext cx="4377529" cy="3215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8579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ИНСТИТУТ СТОМАТОЛОГИИ – НОЦ ИННОВАЦИОННОЙ СТОМАТОЛОГИИ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КАФЕДРЫ-КЛИНИКИ:       59 человек</a:t>
            </a:r>
          </a:p>
          <a:p>
            <a:pPr>
              <a:buNone/>
            </a:pPr>
            <a:r>
              <a:rPr lang="ru-RU" sz="2400" dirty="0" smtClean="0"/>
              <a:t>1.Терапевтической стоматологии – 13</a:t>
            </a:r>
          </a:p>
          <a:p>
            <a:pPr>
              <a:buNone/>
            </a:pPr>
            <a:r>
              <a:rPr lang="ru-RU" sz="2400" dirty="0" smtClean="0"/>
              <a:t>2.Ортопедической стоматологии- 12</a:t>
            </a:r>
          </a:p>
          <a:p>
            <a:pPr>
              <a:buNone/>
            </a:pPr>
            <a:r>
              <a:rPr lang="ru-RU" sz="2400" dirty="0" smtClean="0"/>
              <a:t>3.Хирургической стоматологии и ЧЛХ- 12</a:t>
            </a:r>
          </a:p>
          <a:p>
            <a:pPr>
              <a:buNone/>
            </a:pPr>
            <a:r>
              <a:rPr lang="ru-RU" sz="2400" dirty="0" smtClean="0"/>
              <a:t>4.Стоматологии детского возраста и ортодонтии - 7</a:t>
            </a:r>
          </a:p>
          <a:p>
            <a:pPr>
              <a:buNone/>
            </a:pPr>
            <a:r>
              <a:rPr lang="ru-RU" sz="2400" dirty="0" smtClean="0"/>
              <a:t>5.Стоматологии ИПО -15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5" descr="логотип студСовет И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509120"/>
            <a:ext cx="11521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Повышение квалификации по педагогике/ педагогическим технологиям в 2016-2017 </a:t>
            </a:r>
            <a:r>
              <a:rPr lang="ru-RU" sz="2800" b="1" dirty="0" err="1" smtClean="0"/>
              <a:t>уч</a:t>
            </a:r>
            <a:r>
              <a:rPr lang="ru-RU" sz="2800" b="1" dirty="0" smtClean="0"/>
              <a:t>. году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«Программа для профессоров и заведующих кафедрами терапевтической стоматологии вузов России»</a:t>
            </a:r>
          </a:p>
          <a:p>
            <a:pPr>
              <a:buNone/>
            </a:pPr>
            <a:r>
              <a:rPr lang="ru-RU" sz="2400" dirty="0" smtClean="0"/>
              <a:t>	 (МГМСУ  им. проф. А.И.Евдокимова г. Москва) – </a:t>
            </a:r>
            <a:r>
              <a:rPr lang="ru-RU" sz="2400" b="1" dirty="0" smtClean="0"/>
              <a:t>1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>
              <a:buNone/>
            </a:pPr>
            <a:endParaRPr lang="ru-RU" sz="2400" b="1" dirty="0"/>
          </a:p>
        </p:txBody>
      </p:sp>
      <p:pic>
        <p:nvPicPr>
          <p:cNvPr id="7" name="Picture 2" descr="C:\Users\Игорь.Olga-ПК\Documents\картинки\j0439407.jpg"/>
          <p:cNvPicPr>
            <a:picLocks noChangeAspect="1" noChangeArrowheads="1"/>
          </p:cNvPicPr>
          <p:nvPr/>
        </p:nvPicPr>
        <p:blipFill>
          <a:blip r:embed="rId2" cstate="print"/>
          <a:srcRect l="1077" t="3769"/>
          <a:stretch>
            <a:fillRect/>
          </a:stretch>
        </p:blipFill>
        <p:spPr bwMode="auto">
          <a:xfrm>
            <a:off x="7000892" y="4357694"/>
            <a:ext cx="1500198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Мероприятия по педагогике, посещенные сотрудниками 2016-2017 </a:t>
            </a:r>
            <a:r>
              <a:rPr lang="ru-RU" sz="2800" b="1" dirty="0" err="1" smtClean="0"/>
              <a:t>уч</a:t>
            </a:r>
            <a:r>
              <a:rPr lang="ru-RU" sz="2800" b="1" dirty="0" smtClean="0"/>
              <a:t>. году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58204" cy="455455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Всероссийская научно-педагогическая конференция с международным участием «Современные тенденции развития педагогических технологий в медицинском образовании» - </a:t>
            </a:r>
            <a:r>
              <a:rPr lang="ru-RU" sz="1800" b="1" dirty="0" smtClean="0">
                <a:solidFill>
                  <a:schemeClr val="tx1"/>
                </a:solidFill>
              </a:rPr>
              <a:t>48  (81%), </a:t>
            </a:r>
            <a:r>
              <a:rPr lang="ru-RU" sz="1800" dirty="0" smtClean="0">
                <a:solidFill>
                  <a:schemeClr val="tx1"/>
                </a:solidFill>
              </a:rPr>
              <a:t>в т.ч. с докладом -</a:t>
            </a:r>
            <a:r>
              <a:rPr lang="ru-RU" sz="1800" b="1" dirty="0" smtClean="0">
                <a:solidFill>
                  <a:schemeClr val="tx1"/>
                </a:solidFill>
              </a:rPr>
              <a:t>2</a:t>
            </a:r>
          </a:p>
          <a:p>
            <a:r>
              <a:rPr lang="ru-RU" sz="1800" dirty="0" smtClean="0"/>
              <a:t>Мастер-класс по </a:t>
            </a:r>
            <a:r>
              <a:rPr lang="ru-RU" sz="1800" dirty="0" err="1" smtClean="0"/>
              <a:t>симуляционным</a:t>
            </a:r>
            <a:r>
              <a:rPr lang="ru-RU" sz="1800" dirty="0" smtClean="0"/>
              <a:t> технологиям – </a:t>
            </a:r>
            <a:r>
              <a:rPr lang="ru-RU" sz="1800" b="1" dirty="0" smtClean="0"/>
              <a:t>4</a:t>
            </a:r>
          </a:p>
          <a:p>
            <a:r>
              <a:rPr lang="ru-RU" sz="1800" dirty="0" smtClean="0"/>
              <a:t>Сибирский стоматологический форум. «Инновационные подходы к образованию, науке и практике в стоматологии» - </a:t>
            </a:r>
            <a:r>
              <a:rPr lang="ru-RU" sz="1800" b="1" dirty="0" smtClean="0">
                <a:solidFill>
                  <a:schemeClr val="tx1"/>
                </a:solidFill>
              </a:rPr>
              <a:t>54 (91%)</a:t>
            </a:r>
          </a:p>
          <a:p>
            <a:pPr>
              <a:buNone/>
            </a:pPr>
            <a:endParaRPr lang="ru-RU" sz="1800" b="1" dirty="0" smtClean="0"/>
          </a:p>
          <a:p>
            <a:endParaRPr lang="ru-RU" sz="18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13491" t="7500" r="37042" b="5001"/>
          <a:stretch>
            <a:fillRect/>
          </a:stretch>
        </p:blipFill>
        <p:spPr bwMode="auto">
          <a:xfrm>
            <a:off x="857224" y="3714752"/>
            <a:ext cx="10327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l="13491" t="7500" r="37042" b="5001"/>
          <a:stretch>
            <a:fillRect/>
          </a:stretch>
        </p:blipFill>
        <p:spPr bwMode="auto">
          <a:xfrm>
            <a:off x="1142976" y="4000504"/>
            <a:ext cx="10327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Рисунок 11"/>
          <p:cNvPicPr/>
          <p:nvPr/>
        </p:nvPicPr>
        <p:blipFill>
          <a:blip r:embed="rId3"/>
          <a:srcRect l="61956" t="18650" r="11685" b="14920"/>
          <a:stretch>
            <a:fillRect/>
          </a:stretch>
        </p:blipFill>
        <p:spPr bwMode="auto">
          <a:xfrm>
            <a:off x="4071934" y="3786190"/>
            <a:ext cx="1357322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 descr="&amp;Fcy;&amp;acy;&amp;jcy;&amp;lcy; &amp;ncy;&amp;iecy; &amp;ncy;&amp;acy;&amp;jcy;&amp;dcy;&amp;iecy;&amp;n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256"/>
            <a:ext cx="1143008" cy="169628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C:\Users\Игорь.Olga-ПК\Desktop\1 001.jpg"/>
          <p:cNvPicPr>
            <a:picLocks noChangeAspect="1" noChangeArrowheads="1"/>
          </p:cNvPicPr>
          <p:nvPr/>
        </p:nvPicPr>
        <p:blipFill>
          <a:blip r:embed="rId5" cstate="print"/>
          <a:srcRect r="5691"/>
          <a:stretch>
            <a:fillRect/>
          </a:stretch>
        </p:blipFill>
        <p:spPr bwMode="auto">
          <a:xfrm>
            <a:off x="6715140" y="3786190"/>
            <a:ext cx="1357322" cy="207170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Мероприятия по педагогике, посещенные сотрудниками 2016-2017 </a:t>
            </a:r>
            <a:r>
              <a:rPr lang="ru-RU" sz="2800" b="1" dirty="0" err="1" smtClean="0"/>
              <a:t>уч</a:t>
            </a:r>
            <a:r>
              <a:rPr lang="ru-RU" sz="2800" b="1" dirty="0" smtClean="0"/>
              <a:t>. году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857364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Выступление с докладом  на Всероссийском стоматологическом форуме «</a:t>
            </a:r>
            <a:r>
              <a:rPr lang="ru-RU" dirty="0" err="1" smtClean="0"/>
              <a:t>Дентал-Ревю</a:t>
            </a:r>
            <a:r>
              <a:rPr lang="ru-RU" dirty="0" smtClean="0"/>
              <a:t>» «Стоматологическое образование. Наука. Практика» (г. Москва) -</a:t>
            </a:r>
            <a:r>
              <a:rPr lang="ru-RU" b="1" dirty="0" smtClean="0"/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000240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Выступление с докладом на VIII Общероссийской конференции с международным участием  «Неделя медицинского образования – 2017»</a:t>
            </a:r>
          </a:p>
          <a:p>
            <a:pPr algn="ctr"/>
            <a:r>
              <a:rPr lang="ru-RU" dirty="0" smtClean="0"/>
              <a:t> (г. Москва) - </a:t>
            </a:r>
            <a:r>
              <a:rPr lang="ru-RU" b="1" dirty="0" smtClean="0"/>
              <a:t>1</a:t>
            </a:r>
            <a:endParaRPr lang="ru-RU" b="1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26503" t="8914" r="25167" b="6685"/>
          <a:stretch>
            <a:fillRect/>
          </a:stretch>
        </p:blipFill>
        <p:spPr bwMode="auto">
          <a:xfrm>
            <a:off x="5357818" y="3571876"/>
            <a:ext cx="1714512" cy="235745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13381" t="8839" r="37373" b="5927"/>
          <a:stretch>
            <a:fillRect/>
          </a:stretch>
        </p:blipFill>
        <p:spPr bwMode="auto">
          <a:xfrm>
            <a:off x="1623198" y="3500438"/>
            <a:ext cx="1754199" cy="242889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Подготовленные в 2016-2017 учебном году </a:t>
            </a:r>
            <a:r>
              <a:rPr lang="ru-RU" sz="2800" b="1" dirty="0" err="1" smtClean="0"/>
              <a:t>видеолекции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dirty="0" smtClean="0"/>
              <a:t>	</a:t>
            </a:r>
          </a:p>
          <a:p>
            <a:pPr>
              <a:buNone/>
            </a:pPr>
            <a:r>
              <a:rPr lang="ru-RU" sz="2000" b="1" dirty="0" smtClean="0"/>
              <a:t>	</a:t>
            </a:r>
            <a:r>
              <a:rPr lang="ru-RU" sz="2000" b="1" dirty="0" err="1" smtClean="0"/>
              <a:t>Алямовский</a:t>
            </a:r>
            <a:r>
              <a:rPr lang="ru-RU" sz="2000" b="1" dirty="0" smtClean="0"/>
              <a:t> В.В.  </a:t>
            </a:r>
          </a:p>
          <a:p>
            <a:pPr>
              <a:buNone/>
            </a:pP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	«Актуальные вопросы организации стоматологической помощи и непрерывного медицинского образования»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- 5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лекций</a:t>
            </a:r>
            <a:endParaRPr lang="ru-RU" sz="2000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8648" t="15434" r="3923" b="13174"/>
          <a:stretch>
            <a:fillRect/>
          </a:stretch>
        </p:blipFill>
        <p:spPr bwMode="auto">
          <a:xfrm>
            <a:off x="1142976" y="3071810"/>
            <a:ext cx="3214710" cy="232914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/>
          <a:srcRect l="18648" t="15434" r="3923" b="13174"/>
          <a:stretch>
            <a:fillRect/>
          </a:stretch>
        </p:blipFill>
        <p:spPr bwMode="auto">
          <a:xfrm>
            <a:off x="2357422" y="3357562"/>
            <a:ext cx="3214710" cy="232914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/>
          <a:srcRect l="18648" t="15434" r="3923" b="13174"/>
          <a:stretch>
            <a:fillRect/>
          </a:stretch>
        </p:blipFill>
        <p:spPr bwMode="auto">
          <a:xfrm>
            <a:off x="3500430" y="3643314"/>
            <a:ext cx="3214710" cy="232914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  <a:cs typeface="Times New Roman" pitchFamily="18" charset="0"/>
              </a:rPr>
              <a:t>Подготовленные УМК для дистанционного обучения в 2016-2017 учебном году </a:t>
            </a:r>
            <a:endParaRPr lang="ru-RU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000" dirty="0" smtClean="0"/>
              <a:t>1.«Специальные методы исследования в стоматологии» (36 часов) - </a:t>
            </a:r>
            <a:r>
              <a:rPr lang="ru-RU" sz="2000" dirty="0" err="1" smtClean="0"/>
              <a:t>Алямовский</a:t>
            </a:r>
            <a:r>
              <a:rPr lang="ru-RU" sz="2000" dirty="0" smtClean="0"/>
              <a:t> В.В., </a:t>
            </a:r>
            <a:r>
              <a:rPr lang="ru-RU" sz="2000" dirty="0" err="1" smtClean="0"/>
              <a:t>Овчинникова</a:t>
            </a:r>
            <a:r>
              <a:rPr lang="ru-RU" sz="2000" dirty="0" smtClean="0"/>
              <a:t> С.А., Курочкин В.Н. </a:t>
            </a:r>
          </a:p>
          <a:p>
            <a:pPr>
              <a:buNone/>
            </a:pPr>
            <a:r>
              <a:rPr lang="ru-RU" sz="2000" dirty="0" smtClean="0"/>
              <a:t>2. Тестовые задания для ГИА по специальности «Стоматология»</a:t>
            </a:r>
          </a:p>
          <a:p>
            <a:pPr>
              <a:buNone/>
            </a:pPr>
            <a:r>
              <a:rPr lang="ru-RU" sz="2000" dirty="0" smtClean="0"/>
              <a:t>3. Тестовые задания по модулю «Клиническая стоматология»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t="12146" r="2677" b="25506"/>
          <a:stretch>
            <a:fillRect/>
          </a:stretch>
        </p:blipFill>
        <p:spPr bwMode="auto">
          <a:xfrm>
            <a:off x="1785918" y="3214686"/>
            <a:ext cx="5357850" cy="250507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Публикации на педагогическую тематику в 2016-2017 учебном году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«Современные тенденции развития педагогических технологий в медицинском образовании. Вузовская педагогика : материалы конференции»  -  3 </a:t>
            </a:r>
            <a:r>
              <a:rPr lang="ru-RU" sz="2000" b="1" dirty="0" smtClean="0"/>
              <a:t>статьи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b="1" dirty="0" smtClean="0"/>
              <a:t>Cathedra-кафедра. Стоматологическое образование</a:t>
            </a:r>
            <a:r>
              <a:rPr lang="ru-RU" sz="2000" dirty="0" smtClean="0"/>
              <a:t>»  – </a:t>
            </a:r>
            <a:r>
              <a:rPr lang="ru-RU" sz="2000" b="1" dirty="0" smtClean="0"/>
              <a:t>3</a:t>
            </a:r>
          </a:p>
          <a:p>
            <a:pPr>
              <a:buNone/>
            </a:pPr>
            <a:r>
              <a:rPr lang="ru-RU" sz="2000" b="1" dirty="0" smtClean="0"/>
              <a:t>«Сибирское медицинское обозрение» –  1</a:t>
            </a:r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b="1" dirty="0" smtClean="0"/>
              <a:t>Вестник Новосибирского государственного педагогического университета</a:t>
            </a:r>
            <a:r>
              <a:rPr lang="ru-RU" sz="2000" dirty="0" smtClean="0"/>
              <a:t>» – </a:t>
            </a:r>
            <a:r>
              <a:rPr lang="ru-RU" sz="2000" b="1" dirty="0" smtClean="0"/>
              <a:t>1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4206" t="31068" r="74103" b="34304"/>
          <a:stretch>
            <a:fillRect/>
          </a:stretch>
        </p:blipFill>
        <p:spPr bwMode="auto">
          <a:xfrm>
            <a:off x="785786" y="4000504"/>
            <a:ext cx="185738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athedra-mag.ru/wp-content/uploads/2017/05/cov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71942"/>
            <a:ext cx="1714512" cy="212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vestnik.nspu.ru/sites/vestnik.nspu.ru/files/images/01_str_vestnik_ngpu_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000504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Участие в выставках, конкурсах на педагогическую тематику и полученные награды </a:t>
            </a:r>
            <a:br>
              <a:rPr lang="ru-RU" sz="3100" b="1" dirty="0" smtClean="0"/>
            </a:br>
            <a:r>
              <a:rPr lang="ru-RU" sz="3100" b="1" dirty="0" smtClean="0"/>
              <a:t>в 2016-2017 </a:t>
            </a:r>
            <a:r>
              <a:rPr lang="ru-RU" sz="3100" b="1" dirty="0" err="1" smtClean="0"/>
              <a:t>уч</a:t>
            </a:r>
            <a:r>
              <a:rPr lang="ru-RU" sz="3100" b="1" dirty="0" smtClean="0"/>
              <a:t>. году</a:t>
            </a:r>
            <a:endParaRPr lang="ru-RU" sz="31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60000" indent="0">
              <a:spcBef>
                <a:spcPts val="0"/>
              </a:spcBef>
              <a:buNone/>
            </a:pP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 marL="360000" indent="0">
              <a:spcBef>
                <a:spcPts val="0"/>
              </a:spcBef>
              <a:buNone/>
            </a:pPr>
            <a:r>
              <a:rPr lang="ru-RU" sz="2800" dirty="0" smtClean="0"/>
              <a:t> </a:t>
            </a:r>
            <a:r>
              <a:rPr lang="ru-RU" sz="2400" b="1" dirty="0" smtClean="0"/>
              <a:t>«Лучшие образовательные программы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ru-RU" sz="2400" b="1" dirty="0" smtClean="0"/>
              <a:t>инновационной России 2016» </a:t>
            </a:r>
          </a:p>
          <a:p>
            <a:pPr marL="360000" indent="0">
              <a:spcBef>
                <a:spcPts val="0"/>
              </a:spcBef>
              <a:buNone/>
            </a:pPr>
            <a:r>
              <a:rPr lang="ru-RU" sz="2400" b="1" dirty="0" smtClean="0"/>
              <a:t>31.05.03 Стоматология </a:t>
            </a:r>
            <a:endParaRPr lang="ru-RU" sz="2400" b="1" dirty="0"/>
          </a:p>
        </p:txBody>
      </p:sp>
      <p:pic>
        <p:nvPicPr>
          <p:cNvPr id="3074" name="Picture 2" descr="C:\Users\Игорь.Olga-ПК\Desktop\55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14488"/>
            <a:ext cx="857256" cy="857256"/>
          </a:xfrm>
          <a:prstGeom prst="rect">
            <a:avLst/>
          </a:prstGeom>
          <a:noFill/>
        </p:spPr>
      </p:pic>
      <p:pic>
        <p:nvPicPr>
          <p:cNvPr id="6" name="photo" descr="http://krasgmu.ru/sys/files/attach/0b/0b6ea3594653974a950762b650c0262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285992"/>
            <a:ext cx="232440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c041cc7b3ef46222a1b42b1f227c454640d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532</Words>
  <Application>Microsoft Office PowerPoint</Application>
  <PresentationFormat>Экран (4:3)</PresentationFormat>
  <Paragraphs>84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Анализ использования педагогических технологий в учебном процессе на кафедрах Института стоматология  </vt:lpstr>
      <vt:lpstr>ИНСТИТУТ СТОМАТОЛОГИИ – НОЦ ИННОВАЦИОННОЙ СТОМАТОЛОГИИ</vt:lpstr>
      <vt:lpstr>Повышение квалификации по педагогике/ педагогическим технологиям в 2016-2017 уч. году</vt:lpstr>
      <vt:lpstr>Мероприятия по педагогике, посещенные сотрудниками 2016-2017 уч. году</vt:lpstr>
      <vt:lpstr>Мероприятия по педагогике, посещенные сотрудниками 2016-2017 уч. году</vt:lpstr>
      <vt:lpstr>Подготовленные в 2016-2017 учебном году видеолекции</vt:lpstr>
      <vt:lpstr>Подготовленные УМК для дистанционного обучения в 2016-2017 учебном году </vt:lpstr>
      <vt:lpstr>Публикации на педагогическую тематику в 2016-2017 учебном году </vt:lpstr>
      <vt:lpstr>Участие в выставках, конкурсах на педагогическую тематику и полученные награды  в 2016-2017 уч. году</vt:lpstr>
      <vt:lpstr>Мероприятия по обмену опытом  использования педагогических технологий в 2016-2017 уч.году </vt:lpstr>
      <vt:lpstr>Мероприятия по обмену опытом  использования педагогических технологий в 2016-2017 уч.году </vt:lpstr>
      <vt:lpstr>Мероприятия по обмену опытом  использования педагогических технологий в 2016-2017 уч.году </vt:lpstr>
      <vt:lpstr>Педагогические технологии внедренные на  кафедрах Института стоматологии</vt:lpstr>
      <vt:lpstr>Планируемые повышения квалификации по педагогике/педагогическим технологиям  в 2017-2018 уч. году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готовность к проведению  Государственной итоговой аттестации по специальности «Стоматология» в 2016 году</dc:title>
  <dc:creator>Игорь</dc:creator>
  <cp:lastModifiedBy>Игорь</cp:lastModifiedBy>
  <cp:revision>137</cp:revision>
  <dcterms:created xsi:type="dcterms:W3CDTF">2016-02-21T12:32:37Z</dcterms:created>
  <dcterms:modified xsi:type="dcterms:W3CDTF">2017-05-30T12:45:54Z</dcterms:modified>
</cp:coreProperties>
</file>