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72" r:id="rId10"/>
    <p:sldId id="273" r:id="rId11"/>
    <p:sldId id="264" r:id="rId12"/>
    <p:sldId id="265" r:id="rId13"/>
    <p:sldId id="266" r:id="rId14"/>
    <p:sldId id="267" r:id="rId15"/>
    <p:sldId id="268" r:id="rId16"/>
    <p:sldId id="269" r:id="rId17"/>
    <p:sldId id="270"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1" autoAdjust="0"/>
    <p:restoredTop sz="94660"/>
  </p:normalViewPr>
  <p:slideViewPr>
    <p:cSldViewPr snapToGrid="0">
      <p:cViewPr varScale="1">
        <p:scale>
          <a:sx n="73" d="100"/>
          <a:sy n="73" d="100"/>
        </p:scale>
        <p:origin x="4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6891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6597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9904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70089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0012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0095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6825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70882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43201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4023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2959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932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6687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669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45432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8385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9/9/2023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35413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9/9/2023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5648781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8DEDD3-0A20-BFC1-980D-A6EE1EBB5708}"/>
              </a:ext>
            </a:extLst>
          </p:cNvPr>
          <p:cNvSpPr>
            <a:spLocks noGrp="1"/>
          </p:cNvSpPr>
          <p:nvPr>
            <p:ph type="ctrTitle"/>
          </p:nvPr>
        </p:nvSpPr>
        <p:spPr/>
        <p:txBody>
          <a:bodyPr>
            <a:normAutofit/>
          </a:bodyPr>
          <a:lstStyle/>
          <a:p>
            <a:r>
              <a:rPr lang="ru-RU" sz="6000" dirty="0"/>
              <a:t>Виды языковых норм</a:t>
            </a:r>
          </a:p>
        </p:txBody>
      </p:sp>
      <p:sp>
        <p:nvSpPr>
          <p:cNvPr id="3" name="Подзаголовок 2">
            <a:extLst>
              <a:ext uri="{FF2B5EF4-FFF2-40B4-BE49-F238E27FC236}">
                <a16:creationId xmlns:a16="http://schemas.microsoft.com/office/drawing/2014/main" id="{FB8B005B-993C-726A-9BF0-C5AC506CC78A}"/>
              </a:ext>
            </a:extLst>
          </p:cNvPr>
          <p:cNvSpPr>
            <a:spLocks noGrp="1"/>
          </p:cNvSpPr>
          <p:nvPr>
            <p:ph type="subTitle" idx="1"/>
          </p:nvPr>
        </p:nvSpPr>
        <p:spPr/>
        <p:txBody>
          <a:bodyPr/>
          <a:lstStyle/>
          <a:p>
            <a:r>
              <a:rPr lang="ru-RU" dirty="0"/>
              <a:t>Практика 2</a:t>
            </a:r>
          </a:p>
        </p:txBody>
      </p:sp>
    </p:spTree>
    <p:extLst>
      <p:ext uri="{BB962C8B-B14F-4D97-AF65-F5344CB8AC3E}">
        <p14:creationId xmlns:p14="http://schemas.microsoft.com/office/powerpoint/2010/main" val="13162184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FF0BD6-144B-5FC2-FFBD-D51D0E4C2D6E}"/>
              </a:ext>
            </a:extLst>
          </p:cNvPr>
          <p:cNvSpPr>
            <a:spLocks noGrp="1"/>
          </p:cNvSpPr>
          <p:nvPr>
            <p:ph type="title"/>
          </p:nvPr>
        </p:nvSpPr>
        <p:spPr>
          <a:xfrm>
            <a:off x="913775" y="618518"/>
            <a:ext cx="10364451" cy="1072260"/>
          </a:xfrm>
        </p:spPr>
        <p:txBody>
          <a:bodyPr/>
          <a:lstStyle/>
          <a:p>
            <a:r>
              <a:rPr lang="ru-RU" dirty="0"/>
              <a:t>Виды словарей</a:t>
            </a:r>
          </a:p>
        </p:txBody>
      </p:sp>
      <p:sp>
        <p:nvSpPr>
          <p:cNvPr id="3" name="Объект 2">
            <a:extLst>
              <a:ext uri="{FF2B5EF4-FFF2-40B4-BE49-F238E27FC236}">
                <a16:creationId xmlns:a16="http://schemas.microsoft.com/office/drawing/2014/main" id="{5D7D327C-59F7-8844-47D1-CE95A4A4D040}"/>
              </a:ext>
            </a:extLst>
          </p:cNvPr>
          <p:cNvSpPr>
            <a:spLocks noGrp="1"/>
          </p:cNvSpPr>
          <p:nvPr>
            <p:ph sz="quarter" idx="13"/>
          </p:nvPr>
        </p:nvSpPr>
        <p:spPr>
          <a:xfrm>
            <a:off x="913774" y="1380226"/>
            <a:ext cx="10363826" cy="4859256"/>
          </a:xfrm>
        </p:spPr>
        <p:txBody>
          <a:bodyPr>
            <a:noAutofit/>
          </a:bodyPr>
          <a:lstStyle/>
          <a:p>
            <a:pPr algn="just">
              <a:spcBef>
                <a:spcPts val="0"/>
              </a:spcBef>
            </a:pPr>
            <a:r>
              <a:rPr lang="ru-RU" sz="2800" b="1" cap="none" dirty="0">
                <a:latin typeface="+mj-lt"/>
                <a:ea typeface="+mj-ea"/>
                <a:cs typeface="+mj-cs"/>
              </a:rPr>
              <a:t>Толковый словарь </a:t>
            </a:r>
            <a:r>
              <a:rPr lang="ru-RU" sz="2800" cap="none" dirty="0">
                <a:latin typeface="+mj-lt"/>
                <a:ea typeface="+mj-ea"/>
                <a:cs typeface="+mj-cs"/>
              </a:rPr>
              <a:t>– словарь, содержащий слова с объяснением их значений, грамматической и стилистической характеристикой.</a:t>
            </a:r>
          </a:p>
          <a:p>
            <a:pPr algn="just">
              <a:spcBef>
                <a:spcPts val="0"/>
              </a:spcBef>
            </a:pPr>
            <a:r>
              <a:rPr lang="ru-RU" sz="2800" b="1" cap="none" dirty="0">
                <a:latin typeface="+mj-lt"/>
                <a:ea typeface="+mj-ea"/>
                <a:cs typeface="+mj-cs"/>
              </a:rPr>
              <a:t>Топонимический словарь </a:t>
            </a:r>
            <a:r>
              <a:rPr lang="ru-RU" sz="2800" cap="none" dirty="0">
                <a:latin typeface="+mj-lt"/>
                <a:ea typeface="+mj-ea"/>
                <a:cs typeface="+mj-cs"/>
              </a:rPr>
              <a:t>– словарь, содержащий географические названия (названия стран, городов, рек, морей, гор и т.д.).</a:t>
            </a:r>
          </a:p>
          <a:p>
            <a:pPr algn="just">
              <a:spcBef>
                <a:spcPts val="0"/>
              </a:spcBef>
            </a:pPr>
            <a:r>
              <a:rPr lang="ru-RU" sz="2800" b="1" cap="none" dirty="0">
                <a:latin typeface="+mj-lt"/>
                <a:ea typeface="+mj-ea"/>
                <a:cs typeface="+mj-cs"/>
              </a:rPr>
              <a:t>Фразеологический словарь </a:t>
            </a:r>
            <a:r>
              <a:rPr lang="ru-RU" sz="2800" cap="none" dirty="0">
                <a:latin typeface="+mj-lt"/>
                <a:ea typeface="+mj-ea"/>
                <a:cs typeface="+mj-cs"/>
              </a:rPr>
              <a:t>– словарь, содержащий фразеологию языка.</a:t>
            </a:r>
          </a:p>
          <a:p>
            <a:pPr algn="just">
              <a:spcBef>
                <a:spcPts val="0"/>
              </a:spcBef>
            </a:pPr>
            <a:r>
              <a:rPr lang="ru-RU" sz="2800" b="1" cap="none" dirty="0">
                <a:latin typeface="+mj-lt"/>
                <a:ea typeface="+mj-ea"/>
                <a:cs typeface="+mj-cs"/>
              </a:rPr>
              <a:t>Этимологический словарь </a:t>
            </a:r>
            <a:r>
              <a:rPr lang="ru-RU" sz="2800" cap="none" dirty="0">
                <a:latin typeface="+mj-lt"/>
                <a:ea typeface="+mj-ea"/>
                <a:cs typeface="+mj-cs"/>
              </a:rPr>
              <a:t>– словарь, содержащий слова с объяс­нением их происхождения.</a:t>
            </a:r>
          </a:p>
        </p:txBody>
      </p:sp>
    </p:spTree>
    <p:extLst>
      <p:ext uri="{BB962C8B-B14F-4D97-AF65-F5344CB8AC3E}">
        <p14:creationId xmlns:p14="http://schemas.microsoft.com/office/powerpoint/2010/main" val="3301844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a:extLst>
              <a:ext uri="{FF2B5EF4-FFF2-40B4-BE49-F238E27FC236}">
                <a16:creationId xmlns:a16="http://schemas.microsoft.com/office/drawing/2014/main" id="{8F67B63B-ECC2-AFA4-6D3F-2443EB1EBA52}"/>
              </a:ext>
            </a:extLst>
          </p:cNvPr>
          <p:cNvSpPr>
            <a:spLocks noGrp="1"/>
          </p:cNvSpPr>
          <p:nvPr>
            <p:ph type="title"/>
          </p:nvPr>
        </p:nvSpPr>
        <p:spPr/>
        <p:txBody>
          <a:bodyPr/>
          <a:lstStyle/>
          <a:p>
            <a:r>
              <a:rPr lang="ru-RU" dirty="0"/>
              <a:t>Задание 1</a:t>
            </a:r>
          </a:p>
        </p:txBody>
      </p:sp>
      <p:sp>
        <p:nvSpPr>
          <p:cNvPr id="8" name="Объект 7">
            <a:extLst>
              <a:ext uri="{FF2B5EF4-FFF2-40B4-BE49-F238E27FC236}">
                <a16:creationId xmlns:a16="http://schemas.microsoft.com/office/drawing/2014/main" id="{69BF92DC-DAB4-4BCD-B139-76DF0BBA6C17}"/>
              </a:ext>
            </a:extLst>
          </p:cNvPr>
          <p:cNvSpPr>
            <a:spLocks noGrp="1"/>
          </p:cNvSpPr>
          <p:nvPr>
            <p:ph sz="quarter" idx="13"/>
          </p:nvPr>
        </p:nvSpPr>
        <p:spPr/>
        <p:txBody>
          <a:bodyPr>
            <a:normAutofit fontScale="92500"/>
          </a:bodyPr>
          <a:lstStyle/>
          <a:p>
            <a:pPr algn="just"/>
            <a:r>
              <a:rPr lang="ru-RU" sz="2800" cap="none" dirty="0"/>
              <a:t>Отметьте слова, в которых допущены орфографические ошибки, связанные с нарушением норм произношения.</a:t>
            </a:r>
          </a:p>
          <a:p>
            <a:pPr algn="just"/>
            <a:r>
              <a:rPr lang="ru-RU" sz="2800" cap="none" dirty="0"/>
              <a:t>1) Юрисконсульт, 2) </a:t>
            </a:r>
            <a:r>
              <a:rPr lang="ru-RU" sz="2800" cap="none" dirty="0" err="1"/>
              <a:t>подскользнуться</a:t>
            </a:r>
            <a:r>
              <a:rPr lang="ru-RU" sz="2800" cap="none" dirty="0"/>
              <a:t>, 3) </a:t>
            </a:r>
            <a:r>
              <a:rPr lang="ru-RU" sz="2800" cap="none" dirty="0" err="1"/>
              <a:t>конъюктура</a:t>
            </a:r>
            <a:r>
              <a:rPr lang="ru-RU" sz="2800" cap="none" dirty="0"/>
              <a:t>, </a:t>
            </a:r>
            <a:r>
              <a:rPr lang="ru-RU" sz="2800" cap="none" dirty="0" smtClean="0"/>
              <a:t>4) </a:t>
            </a:r>
            <a:r>
              <a:rPr lang="ru-RU" sz="2800" cap="none" dirty="0"/>
              <a:t>противень, 5) индивидуум, 6) </a:t>
            </a:r>
            <a:r>
              <a:rPr lang="ru-RU" sz="2800" cap="none" dirty="0" err="1"/>
              <a:t>беспрецендентный</a:t>
            </a:r>
            <a:r>
              <a:rPr lang="ru-RU" sz="2800" cap="none" dirty="0"/>
              <a:t>, 7) конкурентноспособный, 8) эскорт, 9) дерматиновый, 10) </a:t>
            </a:r>
            <a:r>
              <a:rPr lang="ru-RU" sz="2800" cap="none" dirty="0" err="1"/>
              <a:t>черезвычайный</a:t>
            </a:r>
            <a:r>
              <a:rPr lang="ru-RU" sz="2800" cap="none" dirty="0"/>
              <a:t>, 11) </a:t>
            </a:r>
            <a:r>
              <a:rPr lang="ru-RU" sz="2800" cap="none" dirty="0" err="1"/>
              <a:t>тубаретка</a:t>
            </a:r>
            <a:r>
              <a:rPr lang="ru-RU" sz="2800" cap="none" dirty="0"/>
              <a:t>, 12) констатировать, 13) </a:t>
            </a:r>
            <a:r>
              <a:rPr lang="ru-RU" sz="2800" cap="none" dirty="0" err="1"/>
              <a:t>интригант</a:t>
            </a:r>
            <a:r>
              <a:rPr lang="ru-RU" sz="2800" cap="none" dirty="0"/>
              <a:t>, 14) почерк, 15) </a:t>
            </a:r>
            <a:r>
              <a:rPr lang="ru-RU" sz="2800" cap="none" dirty="0" err="1"/>
              <a:t>дивиденты</a:t>
            </a:r>
            <a:r>
              <a:rPr lang="ru-RU" sz="2800" cap="none" dirty="0"/>
              <a:t>.</a:t>
            </a:r>
          </a:p>
        </p:txBody>
      </p:sp>
    </p:spTree>
    <p:extLst>
      <p:ext uri="{BB962C8B-B14F-4D97-AF65-F5344CB8AC3E}">
        <p14:creationId xmlns:p14="http://schemas.microsoft.com/office/powerpoint/2010/main" val="622212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EF6397-58B9-F0A4-550E-262CCC3B573C}"/>
              </a:ext>
            </a:extLst>
          </p:cNvPr>
          <p:cNvSpPr>
            <a:spLocks noGrp="1"/>
          </p:cNvSpPr>
          <p:nvPr>
            <p:ph type="title"/>
          </p:nvPr>
        </p:nvSpPr>
        <p:spPr/>
        <p:txBody>
          <a:bodyPr/>
          <a:lstStyle/>
          <a:p>
            <a:r>
              <a:rPr lang="ru-RU" dirty="0"/>
              <a:t>Задание 2</a:t>
            </a:r>
          </a:p>
        </p:txBody>
      </p:sp>
      <p:sp>
        <p:nvSpPr>
          <p:cNvPr id="3" name="Объект 2">
            <a:extLst>
              <a:ext uri="{FF2B5EF4-FFF2-40B4-BE49-F238E27FC236}">
                <a16:creationId xmlns:a16="http://schemas.microsoft.com/office/drawing/2014/main" id="{C2F7A976-4B70-CD83-7FB8-9AB2DB59878F}"/>
              </a:ext>
            </a:extLst>
          </p:cNvPr>
          <p:cNvSpPr>
            <a:spLocks noGrp="1"/>
          </p:cNvSpPr>
          <p:nvPr>
            <p:ph sz="quarter" idx="13"/>
          </p:nvPr>
        </p:nvSpPr>
        <p:spPr>
          <a:xfrm>
            <a:off x="913774" y="1932317"/>
            <a:ext cx="10363826" cy="4433977"/>
          </a:xfrm>
        </p:spPr>
        <p:txBody>
          <a:bodyPr>
            <a:normAutofit fontScale="92500"/>
          </a:bodyPr>
          <a:lstStyle/>
          <a:p>
            <a:pPr algn="just"/>
            <a:r>
              <a:rPr lang="ru-RU" sz="2800" cap="none" dirty="0"/>
              <a:t>Выберите из слов, данных в скобках, нужный пароним.</a:t>
            </a:r>
          </a:p>
          <a:p>
            <a:pPr algn="just"/>
            <a:r>
              <a:rPr lang="ru-RU" sz="2800" cap="none" dirty="0"/>
              <a:t>1) Простодушные люди часто принимают (желаемое, желанное, желательное) за действительное. 2) Для провинциального городка директор школы был весьма (значимой, значительной) фигурой. 3) Слушателям (представилась, предоставилась) возможность посетить Эрмитаж. 4) Собрание студентов – (дипломантов, дипломников) 5 курса состоится в 16 часов. 5) Вывод автора статьи кажется мне достаточно (проблемным, проблематичным). </a:t>
            </a:r>
          </a:p>
        </p:txBody>
      </p:sp>
    </p:spTree>
    <p:extLst>
      <p:ext uri="{BB962C8B-B14F-4D97-AF65-F5344CB8AC3E}">
        <p14:creationId xmlns:p14="http://schemas.microsoft.com/office/powerpoint/2010/main" val="1970365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3B4F51E-8C9D-C6A3-2F07-694EA62196B4}"/>
              </a:ext>
            </a:extLst>
          </p:cNvPr>
          <p:cNvSpPr>
            <a:spLocks noGrp="1"/>
          </p:cNvSpPr>
          <p:nvPr>
            <p:ph sz="quarter" idx="13"/>
          </p:nvPr>
        </p:nvSpPr>
        <p:spPr>
          <a:xfrm>
            <a:off x="913774" y="1276710"/>
            <a:ext cx="10363826" cy="4514490"/>
          </a:xfrm>
        </p:spPr>
        <p:txBody>
          <a:bodyPr>
            <a:normAutofit lnSpcReduction="10000"/>
          </a:bodyPr>
          <a:lstStyle/>
          <a:p>
            <a:pPr algn="just"/>
            <a:r>
              <a:rPr lang="ru-RU" sz="2800" cap="none" dirty="0"/>
              <a:t>6) У этого актера несомненный (комический, комичный) талант. 7) Эти североафриканские племена всегда отличались (воинственным, воинствующим) характером. 8) (Заглавную, главную) роль в фильме «Гамлет» блестяще сыграл И. Смоктуновский. 9) В диссертации недостаточно представлен (иллюстрированный, иллюстративный) материал. 10) Многим пенсионерам с трудом удается (сыскать, снискать) средства к существованию. 11) Давайте найдем в себе (скрытые, скрытные) резервы и доберемся до вершины.</a:t>
            </a:r>
            <a:endParaRPr lang="ru-RU" sz="2800" dirty="0"/>
          </a:p>
        </p:txBody>
      </p:sp>
    </p:spTree>
    <p:extLst>
      <p:ext uri="{BB962C8B-B14F-4D97-AF65-F5344CB8AC3E}">
        <p14:creationId xmlns:p14="http://schemas.microsoft.com/office/powerpoint/2010/main" val="4005766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E167F8-B410-4FAF-45EB-84C7B05D8E8C}"/>
              </a:ext>
            </a:extLst>
          </p:cNvPr>
          <p:cNvSpPr>
            <a:spLocks noGrp="1"/>
          </p:cNvSpPr>
          <p:nvPr>
            <p:ph type="title"/>
          </p:nvPr>
        </p:nvSpPr>
        <p:spPr/>
        <p:txBody>
          <a:bodyPr/>
          <a:lstStyle/>
          <a:p>
            <a:r>
              <a:rPr lang="ru-RU" dirty="0"/>
              <a:t>Задание 3</a:t>
            </a:r>
          </a:p>
        </p:txBody>
      </p:sp>
      <p:sp>
        <p:nvSpPr>
          <p:cNvPr id="3" name="Объект 2">
            <a:extLst>
              <a:ext uri="{FF2B5EF4-FFF2-40B4-BE49-F238E27FC236}">
                <a16:creationId xmlns:a16="http://schemas.microsoft.com/office/drawing/2014/main" id="{EDDB4AA8-CCC1-E149-0F03-1FB950E231E4}"/>
              </a:ext>
            </a:extLst>
          </p:cNvPr>
          <p:cNvSpPr>
            <a:spLocks noGrp="1"/>
          </p:cNvSpPr>
          <p:nvPr>
            <p:ph sz="quarter" idx="13"/>
          </p:nvPr>
        </p:nvSpPr>
        <p:spPr>
          <a:xfrm>
            <a:off x="913774" y="1897811"/>
            <a:ext cx="10363826" cy="4341671"/>
          </a:xfrm>
        </p:spPr>
        <p:txBody>
          <a:bodyPr>
            <a:normAutofit/>
          </a:bodyPr>
          <a:lstStyle/>
          <a:p>
            <a:pPr algn="just"/>
            <a:r>
              <a:rPr lang="ru-RU" sz="2800" cap="none" dirty="0"/>
              <a:t>Исправьте ошибки, связанные с нарушением норм лексической сочетаемости слов.</a:t>
            </a:r>
          </a:p>
          <a:p>
            <a:pPr algn="just"/>
            <a:r>
              <a:rPr lang="ru-RU" sz="2800" cap="none" dirty="0"/>
              <a:t>1) Важную роль в развитии литературного </a:t>
            </a:r>
            <a:r>
              <a:rPr lang="ru-RU" sz="2800" cap="none"/>
              <a:t>языка </a:t>
            </a:r>
            <a:r>
              <a:rPr lang="ru-RU" sz="2800" cap="none" smtClean="0"/>
              <a:t>имеет </a:t>
            </a:r>
            <a:r>
              <a:rPr lang="ru-RU" sz="2800" cap="none" dirty="0"/>
              <a:t>чтение художественной литературы. 2) Два года команда одерживала успехи на чемпионатах мира. 3) Пора подвести результаты встречи. 4) Этот человек произвел на меня большое воздействие. 5) Сейчас отечественные производители пытаются удешевить стоимость товаров.</a:t>
            </a:r>
          </a:p>
        </p:txBody>
      </p:sp>
    </p:spTree>
    <p:extLst>
      <p:ext uri="{BB962C8B-B14F-4D97-AF65-F5344CB8AC3E}">
        <p14:creationId xmlns:p14="http://schemas.microsoft.com/office/powerpoint/2010/main" val="3068121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CE027C4-1A75-25C1-F5A6-BD63107EF2F5}"/>
              </a:ext>
            </a:extLst>
          </p:cNvPr>
          <p:cNvSpPr>
            <a:spLocks noGrp="1"/>
          </p:cNvSpPr>
          <p:nvPr>
            <p:ph sz="quarter" idx="13"/>
          </p:nvPr>
        </p:nvSpPr>
        <p:spPr>
          <a:xfrm>
            <a:off x="913774" y="1759790"/>
            <a:ext cx="10363826" cy="4031410"/>
          </a:xfrm>
        </p:spPr>
        <p:txBody>
          <a:bodyPr>
            <a:normAutofit/>
          </a:bodyPr>
          <a:lstStyle/>
          <a:p>
            <a:pPr algn="just"/>
            <a:r>
              <a:rPr lang="ru-RU" sz="2800" cap="none" dirty="0"/>
              <a:t> 6) Кураторы придают большое внимание воспитательной работе. 7) Все находившиеся в зале очень пристально слушали выступление докладчика. 8) Никогда не прибегайте к сильным словечкам, даже если окружающие позволяют себе это. 9) Главный акцент ставится на знание теории вопроса. 10) Угрозы энергетиков отключить электричество переходят все рамки.</a:t>
            </a:r>
            <a:endParaRPr lang="ru-RU" sz="2800" dirty="0"/>
          </a:p>
        </p:txBody>
      </p:sp>
    </p:spTree>
    <p:extLst>
      <p:ext uri="{BB962C8B-B14F-4D97-AF65-F5344CB8AC3E}">
        <p14:creationId xmlns:p14="http://schemas.microsoft.com/office/powerpoint/2010/main" val="1492000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6F5670-37D8-841F-FE46-A031FA6A3CDC}"/>
              </a:ext>
            </a:extLst>
          </p:cNvPr>
          <p:cNvSpPr>
            <a:spLocks noGrp="1"/>
          </p:cNvSpPr>
          <p:nvPr>
            <p:ph type="title"/>
          </p:nvPr>
        </p:nvSpPr>
        <p:spPr/>
        <p:txBody>
          <a:bodyPr/>
          <a:lstStyle/>
          <a:p>
            <a:r>
              <a:rPr lang="ru-RU" dirty="0"/>
              <a:t>Задание 4</a:t>
            </a:r>
          </a:p>
        </p:txBody>
      </p:sp>
      <p:sp>
        <p:nvSpPr>
          <p:cNvPr id="3" name="Объект 2">
            <a:extLst>
              <a:ext uri="{FF2B5EF4-FFF2-40B4-BE49-F238E27FC236}">
                <a16:creationId xmlns:a16="http://schemas.microsoft.com/office/drawing/2014/main" id="{708A09E6-2DD3-A91A-C8A8-950D9DF2FFF8}"/>
              </a:ext>
            </a:extLst>
          </p:cNvPr>
          <p:cNvSpPr>
            <a:spLocks noGrp="1"/>
          </p:cNvSpPr>
          <p:nvPr>
            <p:ph sz="quarter" idx="13"/>
          </p:nvPr>
        </p:nvSpPr>
        <p:spPr>
          <a:xfrm>
            <a:off x="913774" y="2214694"/>
            <a:ext cx="10363826" cy="4024789"/>
          </a:xfrm>
        </p:spPr>
        <p:txBody>
          <a:bodyPr>
            <a:normAutofit lnSpcReduction="10000"/>
          </a:bodyPr>
          <a:lstStyle/>
          <a:p>
            <a:pPr algn="just"/>
            <a:r>
              <a:rPr lang="ru-RU" sz="2800" cap="none" dirty="0"/>
              <a:t>Исправьте ошибки, связанные с неправильным употреблением фразеологических единиц.</a:t>
            </a:r>
          </a:p>
          <a:p>
            <a:pPr algn="just"/>
            <a:r>
              <a:rPr lang="ru-RU" sz="2800" cap="none" dirty="0"/>
              <a:t>1) Еще совсем недавно ему пели фимиамы. 2) Мой друг не упал лицом в грязь и успешно сдал экзамены. 3) Когда я думаю, сколько страданий выпало на долю наших дедов и отцов, кошки рвут мне сердце на части. 4) Все ее ругали на чем свет стоял. 5) Беспорядки в стране наконец прекратились, жизнь постепенно налаживалась – все возвращалось на свои круги. </a:t>
            </a:r>
          </a:p>
        </p:txBody>
      </p:sp>
    </p:spTree>
    <p:extLst>
      <p:ext uri="{BB962C8B-B14F-4D97-AF65-F5344CB8AC3E}">
        <p14:creationId xmlns:p14="http://schemas.microsoft.com/office/powerpoint/2010/main" val="3030157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BCD3652-81DB-60DA-8088-C98C9D50C7AF}"/>
              </a:ext>
            </a:extLst>
          </p:cNvPr>
          <p:cNvSpPr>
            <a:spLocks noGrp="1"/>
          </p:cNvSpPr>
          <p:nvPr>
            <p:ph sz="quarter" idx="13"/>
          </p:nvPr>
        </p:nvSpPr>
        <p:spPr>
          <a:xfrm>
            <a:off x="913774" y="1880558"/>
            <a:ext cx="10363826" cy="3910641"/>
          </a:xfrm>
        </p:spPr>
        <p:txBody>
          <a:bodyPr>
            <a:normAutofit/>
          </a:bodyPr>
          <a:lstStyle/>
          <a:p>
            <a:pPr algn="just"/>
            <a:r>
              <a:rPr lang="ru-RU" sz="2800" cap="none" dirty="0"/>
              <a:t>6) Вот уже двадцать лет они неразлучные друзья – их вода не разольет. 7) Мы за нашим директором как за каменной спиной. 8) Они словно братья-близнецы: капля в каплю похожи друг на друга. 9) От волнения у маленького певца язык ушел в пятки. 10) Слушая его увлекательные рассказы, мы, дети, просто развешивали рты.</a:t>
            </a:r>
            <a:endParaRPr lang="ru-RU" sz="2800" dirty="0"/>
          </a:p>
        </p:txBody>
      </p:sp>
    </p:spTree>
    <p:extLst>
      <p:ext uri="{BB962C8B-B14F-4D97-AF65-F5344CB8AC3E}">
        <p14:creationId xmlns:p14="http://schemas.microsoft.com/office/powerpoint/2010/main" val="1868527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0FF30D-C7CC-B9A7-1A42-1AB700734A50}"/>
              </a:ext>
            </a:extLst>
          </p:cNvPr>
          <p:cNvSpPr>
            <a:spLocks noGrp="1"/>
          </p:cNvSpPr>
          <p:nvPr>
            <p:ph type="title"/>
          </p:nvPr>
        </p:nvSpPr>
        <p:spPr/>
        <p:txBody>
          <a:bodyPr/>
          <a:lstStyle/>
          <a:p>
            <a:r>
              <a:rPr lang="ru-RU" dirty="0"/>
              <a:t>Домашнее задание</a:t>
            </a:r>
          </a:p>
        </p:txBody>
      </p:sp>
      <p:sp>
        <p:nvSpPr>
          <p:cNvPr id="3" name="Объект 2">
            <a:extLst>
              <a:ext uri="{FF2B5EF4-FFF2-40B4-BE49-F238E27FC236}">
                <a16:creationId xmlns:a16="http://schemas.microsoft.com/office/drawing/2014/main" id="{B8DB6158-A369-9E09-F453-8A2A164142FE}"/>
              </a:ext>
            </a:extLst>
          </p:cNvPr>
          <p:cNvSpPr>
            <a:spLocks noGrp="1"/>
          </p:cNvSpPr>
          <p:nvPr>
            <p:ph sz="quarter" idx="13"/>
          </p:nvPr>
        </p:nvSpPr>
        <p:spPr>
          <a:xfrm>
            <a:off x="913774" y="2812211"/>
            <a:ext cx="10363826" cy="2978988"/>
          </a:xfrm>
        </p:spPr>
        <p:txBody>
          <a:bodyPr>
            <a:normAutofit/>
          </a:bodyPr>
          <a:lstStyle/>
          <a:p>
            <a:pPr algn="ctr"/>
            <a:r>
              <a:rPr lang="ru-RU" sz="2800" dirty="0"/>
              <a:t>Заполнить таблицу примерами из речи однокурсников, родителей, ведущих. Можно использовать примеры из газет или литературы.</a:t>
            </a:r>
          </a:p>
        </p:txBody>
      </p:sp>
    </p:spTree>
    <p:extLst>
      <p:ext uri="{BB962C8B-B14F-4D97-AF65-F5344CB8AC3E}">
        <p14:creationId xmlns:p14="http://schemas.microsoft.com/office/powerpoint/2010/main" val="1927809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CFCFF17C-929A-ED14-AFFB-A9E3F4BED279}"/>
              </a:ext>
            </a:extLst>
          </p:cNvPr>
          <p:cNvSpPr>
            <a:spLocks noGrp="1"/>
          </p:cNvSpPr>
          <p:nvPr>
            <p:ph type="title"/>
          </p:nvPr>
        </p:nvSpPr>
        <p:spPr/>
        <p:txBody>
          <a:bodyPr/>
          <a:lstStyle/>
          <a:p>
            <a:r>
              <a:rPr lang="ru-RU" dirty="0"/>
              <a:t>Языковая норма</a:t>
            </a:r>
          </a:p>
        </p:txBody>
      </p:sp>
      <p:sp>
        <p:nvSpPr>
          <p:cNvPr id="5" name="Объект 4">
            <a:extLst>
              <a:ext uri="{FF2B5EF4-FFF2-40B4-BE49-F238E27FC236}">
                <a16:creationId xmlns:a16="http://schemas.microsoft.com/office/drawing/2014/main" id="{F4963797-F39D-7B6A-49AC-09E6C5D57A76}"/>
              </a:ext>
            </a:extLst>
          </p:cNvPr>
          <p:cNvSpPr>
            <a:spLocks noGrp="1"/>
          </p:cNvSpPr>
          <p:nvPr>
            <p:ph sz="quarter" idx="13"/>
          </p:nvPr>
        </p:nvSpPr>
        <p:spPr>
          <a:xfrm>
            <a:off x="913774" y="1690778"/>
            <a:ext cx="10363826" cy="4295954"/>
          </a:xfrm>
        </p:spPr>
        <p:txBody>
          <a:bodyPr>
            <a:normAutofit fontScale="92500"/>
          </a:bodyPr>
          <a:lstStyle/>
          <a:p>
            <a:pPr algn="just"/>
            <a:r>
              <a:rPr lang="ru-RU" sz="2800" b="1" cap="none" dirty="0"/>
              <a:t>Языковая норма </a:t>
            </a:r>
            <a:r>
              <a:rPr lang="ru-RU" sz="2800" cap="none" dirty="0"/>
              <a:t>(норма литературная) — это правила использования речевых средств в определенный период развития литературного языка, т. е. </a:t>
            </a:r>
            <a:r>
              <a:rPr lang="ru-RU" sz="2800" cap="none" smtClean="0"/>
              <a:t>правила </a:t>
            </a:r>
            <a:r>
              <a:rPr lang="ru-RU" sz="2800" cap="none" dirty="0"/>
              <a:t>произношения, словоупотребления, использования традиционно сложившихся грамматических, стилистических и других языковых средств, принятых в общественно-языковой практике. </a:t>
            </a:r>
          </a:p>
          <a:p>
            <a:pPr algn="just"/>
            <a:r>
              <a:rPr lang="ru-RU" sz="2800" cap="none" dirty="0"/>
              <a:t>Это единообразное, образцовое, общепризнанное употребление элементов языка (слов, словосочетаний, предложений).</a:t>
            </a:r>
          </a:p>
        </p:txBody>
      </p:sp>
    </p:spTree>
    <p:extLst>
      <p:ext uri="{BB962C8B-B14F-4D97-AF65-F5344CB8AC3E}">
        <p14:creationId xmlns:p14="http://schemas.microsoft.com/office/powerpoint/2010/main" val="1839327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238910-DDA6-2B18-F7CE-D9142E63714F}"/>
              </a:ext>
            </a:extLst>
          </p:cNvPr>
          <p:cNvSpPr>
            <a:spLocks noGrp="1"/>
          </p:cNvSpPr>
          <p:nvPr>
            <p:ph type="title"/>
          </p:nvPr>
        </p:nvSpPr>
        <p:spPr/>
        <p:txBody>
          <a:bodyPr/>
          <a:lstStyle/>
          <a:p>
            <a:r>
              <a:rPr lang="ru-RU" dirty="0"/>
              <a:t>Источники языковых норм</a:t>
            </a:r>
          </a:p>
        </p:txBody>
      </p:sp>
      <p:sp>
        <p:nvSpPr>
          <p:cNvPr id="3" name="Объект 2">
            <a:extLst>
              <a:ext uri="{FF2B5EF4-FFF2-40B4-BE49-F238E27FC236}">
                <a16:creationId xmlns:a16="http://schemas.microsoft.com/office/drawing/2014/main" id="{C600A3F3-DA48-232C-0C6B-963C7E83150B}"/>
              </a:ext>
            </a:extLst>
          </p:cNvPr>
          <p:cNvSpPr>
            <a:spLocks noGrp="1"/>
          </p:cNvSpPr>
          <p:nvPr>
            <p:ph sz="quarter" idx="13"/>
          </p:nvPr>
        </p:nvSpPr>
        <p:spPr/>
        <p:txBody>
          <a:bodyPr>
            <a:normAutofit lnSpcReduction="10000"/>
          </a:bodyPr>
          <a:lstStyle/>
          <a:p>
            <a:pPr algn="just"/>
            <a:r>
              <a:rPr lang="ru-RU" sz="2800" cap="none" dirty="0"/>
              <a:t>Произведения писателей-классиков;</a:t>
            </a:r>
          </a:p>
          <a:p>
            <a:pPr algn="just"/>
            <a:r>
              <a:rPr lang="ru-RU" sz="2800" cap="none" dirty="0"/>
              <a:t>Произведения современных писателей, продолжающих классические традиции;</a:t>
            </a:r>
          </a:p>
          <a:p>
            <a:pPr algn="just"/>
            <a:r>
              <a:rPr lang="ru-RU" sz="2800" cap="none" dirty="0"/>
              <a:t>Публикации средств массовой информации;</a:t>
            </a:r>
          </a:p>
          <a:p>
            <a:pPr algn="just"/>
            <a:r>
              <a:rPr lang="ru-RU" sz="2800" cap="none" dirty="0"/>
              <a:t>Общепринятое современное употребление;</a:t>
            </a:r>
          </a:p>
          <a:p>
            <a:pPr algn="just"/>
            <a:r>
              <a:rPr lang="ru-RU" sz="2800" cap="none" dirty="0"/>
              <a:t>Данные лингвистических исследований.</a:t>
            </a:r>
          </a:p>
        </p:txBody>
      </p:sp>
    </p:spTree>
    <p:extLst>
      <p:ext uri="{BB962C8B-B14F-4D97-AF65-F5344CB8AC3E}">
        <p14:creationId xmlns:p14="http://schemas.microsoft.com/office/powerpoint/2010/main" val="4294325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AA3DC9-EAD2-1E25-D768-94EB0A70D2F6}"/>
              </a:ext>
            </a:extLst>
          </p:cNvPr>
          <p:cNvSpPr>
            <a:spLocks noGrp="1"/>
          </p:cNvSpPr>
          <p:nvPr>
            <p:ph type="title"/>
          </p:nvPr>
        </p:nvSpPr>
        <p:spPr/>
        <p:txBody>
          <a:bodyPr/>
          <a:lstStyle/>
          <a:p>
            <a:r>
              <a:rPr lang="ru-RU" dirty="0"/>
              <a:t>Характерные черты языковых норм</a:t>
            </a:r>
          </a:p>
        </p:txBody>
      </p:sp>
      <p:sp>
        <p:nvSpPr>
          <p:cNvPr id="3" name="Объект 2">
            <a:extLst>
              <a:ext uri="{FF2B5EF4-FFF2-40B4-BE49-F238E27FC236}">
                <a16:creationId xmlns:a16="http://schemas.microsoft.com/office/drawing/2014/main" id="{FA1B470E-722B-5820-E6C6-9BCFC93F8674}"/>
              </a:ext>
            </a:extLst>
          </p:cNvPr>
          <p:cNvSpPr>
            <a:spLocks noGrp="1"/>
          </p:cNvSpPr>
          <p:nvPr>
            <p:ph sz="quarter" idx="13"/>
          </p:nvPr>
        </p:nvSpPr>
        <p:spPr/>
        <p:txBody>
          <a:bodyPr>
            <a:normAutofit lnSpcReduction="10000"/>
          </a:bodyPr>
          <a:lstStyle/>
          <a:p>
            <a:r>
              <a:rPr lang="ru-RU" sz="2800" cap="none" dirty="0"/>
              <a:t>Относительная устойчивость;</a:t>
            </a:r>
          </a:p>
          <a:p>
            <a:r>
              <a:rPr lang="ru-RU" sz="2800" cap="none" dirty="0"/>
              <a:t>Распространенность;</a:t>
            </a:r>
          </a:p>
          <a:p>
            <a:r>
              <a:rPr lang="ru-RU" sz="2800" cap="none" dirty="0"/>
              <a:t>Общеупотребительность;</a:t>
            </a:r>
          </a:p>
          <a:p>
            <a:r>
              <a:rPr lang="ru-RU" sz="2800" cap="none" dirty="0"/>
              <a:t>Общеобязательность;</a:t>
            </a:r>
          </a:p>
          <a:p>
            <a:r>
              <a:rPr lang="ru-RU" sz="2800" cap="none" dirty="0"/>
              <a:t>Соответствие употреблению, обычаю и возможностям языковой системы.</a:t>
            </a:r>
          </a:p>
        </p:txBody>
      </p:sp>
    </p:spTree>
    <p:extLst>
      <p:ext uri="{BB962C8B-B14F-4D97-AF65-F5344CB8AC3E}">
        <p14:creationId xmlns:p14="http://schemas.microsoft.com/office/powerpoint/2010/main" val="1660483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1D5CC6-DF01-BBC5-BC0F-A1C357EED5CB}"/>
              </a:ext>
            </a:extLst>
          </p:cNvPr>
          <p:cNvSpPr>
            <a:spLocks noGrp="1"/>
          </p:cNvSpPr>
          <p:nvPr>
            <p:ph type="title"/>
          </p:nvPr>
        </p:nvSpPr>
        <p:spPr/>
        <p:txBody>
          <a:bodyPr/>
          <a:lstStyle/>
          <a:p>
            <a:r>
              <a:rPr lang="ru-RU" dirty="0"/>
              <a:t>Назначение норм</a:t>
            </a:r>
          </a:p>
        </p:txBody>
      </p:sp>
      <p:sp>
        <p:nvSpPr>
          <p:cNvPr id="3" name="Объект 2">
            <a:extLst>
              <a:ext uri="{FF2B5EF4-FFF2-40B4-BE49-F238E27FC236}">
                <a16:creationId xmlns:a16="http://schemas.microsoft.com/office/drawing/2014/main" id="{390E671E-8E0B-F1AA-25AE-5316D5C229D4}"/>
              </a:ext>
            </a:extLst>
          </p:cNvPr>
          <p:cNvSpPr>
            <a:spLocks noGrp="1"/>
          </p:cNvSpPr>
          <p:nvPr>
            <p:ph sz="quarter" idx="13"/>
          </p:nvPr>
        </p:nvSpPr>
        <p:spPr/>
        <p:txBody>
          <a:bodyPr>
            <a:normAutofit/>
          </a:bodyPr>
          <a:lstStyle/>
          <a:p>
            <a:pPr algn="just"/>
            <a:r>
              <a:rPr lang="ru-RU" sz="3200" cap="none" dirty="0"/>
              <a:t>Нормы помогают литературному языку сохранять свою целостность и общепонятность.</a:t>
            </a:r>
          </a:p>
          <a:p>
            <a:pPr algn="just"/>
            <a:r>
              <a:rPr lang="ru-RU" sz="3200" cap="none" dirty="0"/>
              <a:t>Они защищают литературный язык от потока диалектной речи, социальных и профессиональных жаргонов, просторечий.</a:t>
            </a:r>
          </a:p>
        </p:txBody>
      </p:sp>
    </p:spTree>
    <p:extLst>
      <p:ext uri="{BB962C8B-B14F-4D97-AF65-F5344CB8AC3E}">
        <p14:creationId xmlns:p14="http://schemas.microsoft.com/office/powerpoint/2010/main" val="3109998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9E9264-A4DF-924C-E57B-981EE00EB979}"/>
              </a:ext>
            </a:extLst>
          </p:cNvPr>
          <p:cNvSpPr>
            <a:spLocks noGrp="1"/>
          </p:cNvSpPr>
          <p:nvPr>
            <p:ph type="title"/>
          </p:nvPr>
        </p:nvSpPr>
        <p:spPr/>
        <p:txBody>
          <a:bodyPr/>
          <a:lstStyle/>
          <a:p>
            <a:r>
              <a:rPr lang="ru-RU" dirty="0"/>
              <a:t>Изменчивость норм</a:t>
            </a:r>
          </a:p>
        </p:txBody>
      </p:sp>
      <p:sp>
        <p:nvSpPr>
          <p:cNvPr id="3" name="Объект 2">
            <a:extLst>
              <a:ext uri="{FF2B5EF4-FFF2-40B4-BE49-F238E27FC236}">
                <a16:creationId xmlns:a16="http://schemas.microsoft.com/office/drawing/2014/main" id="{E538CBBC-7786-9DFD-B8CC-423C88FEFC5E}"/>
              </a:ext>
            </a:extLst>
          </p:cNvPr>
          <p:cNvSpPr>
            <a:spLocks noGrp="1"/>
          </p:cNvSpPr>
          <p:nvPr>
            <p:ph sz="quarter" idx="13"/>
          </p:nvPr>
        </p:nvSpPr>
        <p:spPr>
          <a:xfrm>
            <a:off x="913774" y="2070340"/>
            <a:ext cx="10363826" cy="3720859"/>
          </a:xfrm>
        </p:spPr>
        <p:txBody>
          <a:bodyPr>
            <a:noAutofit/>
          </a:bodyPr>
          <a:lstStyle/>
          <a:p>
            <a:pPr algn="just"/>
            <a:r>
              <a:rPr lang="ru-RU" sz="2800" cap="none" dirty="0"/>
              <a:t>Может сохраняться старая норма.</a:t>
            </a:r>
          </a:p>
          <a:p>
            <a:pPr algn="just"/>
            <a:r>
              <a:rPr lang="ru-RU" sz="2800" cap="none" dirty="0"/>
              <a:t>Может быть конкуренция двух вариантов, при которой словари рекомендуют старую норму.</a:t>
            </a:r>
          </a:p>
          <a:p>
            <a:pPr algn="just"/>
            <a:r>
              <a:rPr lang="ru-RU" sz="2800" cap="none" dirty="0"/>
              <a:t>Может быть конкуренция двух вариантов, при которой словари рекомендуют новую норму.</a:t>
            </a:r>
          </a:p>
          <a:p>
            <a:pPr algn="just"/>
            <a:r>
              <a:rPr lang="ru-RU" sz="2800" cap="none" dirty="0"/>
              <a:t>Может утверждаться новый вариант нормы в качестве единственно нормативного.</a:t>
            </a:r>
          </a:p>
        </p:txBody>
      </p:sp>
    </p:spTree>
    <p:extLst>
      <p:ext uri="{BB962C8B-B14F-4D97-AF65-F5344CB8AC3E}">
        <p14:creationId xmlns:p14="http://schemas.microsoft.com/office/powerpoint/2010/main" val="2125585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581418-D7EB-116B-BA30-3B2DC114164A}"/>
              </a:ext>
            </a:extLst>
          </p:cNvPr>
          <p:cNvSpPr>
            <a:spLocks noGrp="1"/>
          </p:cNvSpPr>
          <p:nvPr>
            <p:ph type="title"/>
          </p:nvPr>
        </p:nvSpPr>
        <p:spPr/>
        <p:txBody>
          <a:bodyPr/>
          <a:lstStyle/>
          <a:p>
            <a:r>
              <a:rPr lang="ru-RU" dirty="0"/>
              <a:t>Пример изменчивости норм</a:t>
            </a:r>
          </a:p>
        </p:txBody>
      </p:sp>
      <p:sp>
        <p:nvSpPr>
          <p:cNvPr id="3" name="Объект 2">
            <a:extLst>
              <a:ext uri="{FF2B5EF4-FFF2-40B4-BE49-F238E27FC236}">
                <a16:creationId xmlns:a16="http://schemas.microsoft.com/office/drawing/2014/main" id="{8D95CE42-46F7-37CA-2649-5C7DA9574A1A}"/>
              </a:ext>
            </a:extLst>
          </p:cNvPr>
          <p:cNvSpPr>
            <a:spLocks noGrp="1"/>
          </p:cNvSpPr>
          <p:nvPr>
            <p:ph sz="quarter" idx="13"/>
          </p:nvPr>
        </p:nvSpPr>
        <p:spPr>
          <a:xfrm>
            <a:off x="913774" y="1794294"/>
            <a:ext cx="10363826" cy="4445189"/>
          </a:xfrm>
        </p:spPr>
        <p:txBody>
          <a:bodyPr>
            <a:normAutofit fontScale="92500"/>
          </a:bodyPr>
          <a:lstStyle/>
          <a:p>
            <a:pPr algn="just"/>
            <a:r>
              <a:rPr lang="ru-RU" sz="3200" cap="none" dirty="0"/>
              <a:t>В 1935-1940: закусочная, игрушечный, булочная, будничный, нарочно, порядочно, сливочный, яблочный, яичница произносились со звуками </a:t>
            </a:r>
            <a:r>
              <a:rPr lang="en-US" sz="3200" cap="none" dirty="0"/>
              <a:t>[</a:t>
            </a:r>
            <a:r>
              <a:rPr lang="ru-RU" sz="3200" cap="none" dirty="0" err="1"/>
              <a:t>шн</a:t>
            </a:r>
            <a:r>
              <a:rPr lang="en-US" sz="3200" cap="none" dirty="0"/>
              <a:t>]</a:t>
            </a:r>
            <a:r>
              <a:rPr lang="ru-RU" sz="3200" cap="none" dirty="0"/>
              <a:t>.</a:t>
            </a:r>
          </a:p>
          <a:p>
            <a:pPr algn="just"/>
            <a:r>
              <a:rPr lang="ru-RU" sz="3200" cap="none" dirty="0"/>
              <a:t>В 1983: </a:t>
            </a:r>
            <a:r>
              <a:rPr lang="en-US" sz="3200" cap="none" dirty="0"/>
              <a:t>[</a:t>
            </a:r>
            <a:r>
              <a:rPr lang="ru-RU" sz="3200" cap="none" dirty="0" err="1"/>
              <a:t>шн</a:t>
            </a:r>
            <a:r>
              <a:rPr lang="en-US" sz="3200" cap="none" dirty="0"/>
              <a:t>]</a:t>
            </a:r>
            <a:r>
              <a:rPr lang="ru-RU" sz="3200" cap="none" dirty="0"/>
              <a:t> сохраняется в словах нарочно, яичница. В словах булочная, порядочно – и </a:t>
            </a:r>
            <a:r>
              <a:rPr lang="en-US" sz="3200" cap="none" dirty="0"/>
              <a:t>[</a:t>
            </a:r>
            <a:r>
              <a:rPr lang="ru-RU" sz="3200" cap="none" dirty="0" err="1"/>
              <a:t>шн</a:t>
            </a:r>
            <a:r>
              <a:rPr lang="en-US" sz="3200" cap="none" dirty="0"/>
              <a:t>]</a:t>
            </a:r>
            <a:r>
              <a:rPr lang="ru-RU" sz="3200" cap="none" dirty="0"/>
              <a:t>, и </a:t>
            </a:r>
            <a:r>
              <a:rPr lang="en-US" sz="3200" cap="none" dirty="0"/>
              <a:t>[</a:t>
            </a:r>
            <a:r>
              <a:rPr lang="ru-RU" sz="3200" cap="none" dirty="0" err="1"/>
              <a:t>чн</a:t>
            </a:r>
            <a:r>
              <a:rPr lang="en-US" sz="3200" cap="none" dirty="0"/>
              <a:t>]</a:t>
            </a:r>
            <a:r>
              <a:rPr lang="ru-RU" sz="3200" cap="none" dirty="0"/>
              <a:t>. В словах будничный, яблочный – </a:t>
            </a:r>
            <a:r>
              <a:rPr lang="en-US" sz="3200" cap="none" dirty="0"/>
              <a:t>[</a:t>
            </a:r>
            <a:r>
              <a:rPr lang="ru-RU" sz="3200" cap="none" dirty="0" err="1"/>
              <a:t>чн</a:t>
            </a:r>
            <a:r>
              <a:rPr lang="en-US" sz="3200" cap="none" dirty="0"/>
              <a:t>]</a:t>
            </a:r>
            <a:r>
              <a:rPr lang="ru-RU" sz="3200" cap="none" dirty="0"/>
              <a:t> и в редких случаях – </a:t>
            </a:r>
            <a:r>
              <a:rPr lang="en-US" sz="3200" cap="none" dirty="0"/>
              <a:t>[</a:t>
            </a:r>
            <a:r>
              <a:rPr lang="ru-RU" sz="3200" cap="none" dirty="0" err="1"/>
              <a:t>шн</a:t>
            </a:r>
            <a:r>
              <a:rPr lang="en-US" sz="3200" cap="none" dirty="0"/>
              <a:t>]</a:t>
            </a:r>
            <a:r>
              <a:rPr lang="ru-RU" sz="3200" cap="none" dirty="0"/>
              <a:t>. В словах сливочный, закусочная, игрушечный – только </a:t>
            </a:r>
            <a:r>
              <a:rPr lang="en-US" sz="3200" cap="none" dirty="0"/>
              <a:t>[</a:t>
            </a:r>
            <a:r>
              <a:rPr lang="ru-RU" sz="3200" cap="none" dirty="0" err="1"/>
              <a:t>чн</a:t>
            </a:r>
            <a:r>
              <a:rPr lang="en-US" sz="3200" cap="none" dirty="0"/>
              <a:t>]</a:t>
            </a:r>
            <a:r>
              <a:rPr lang="ru-RU" sz="3200" cap="none" dirty="0"/>
              <a:t>.</a:t>
            </a:r>
          </a:p>
          <a:p>
            <a:endParaRPr lang="ru-RU" dirty="0"/>
          </a:p>
        </p:txBody>
      </p:sp>
    </p:spTree>
    <p:extLst>
      <p:ext uri="{BB962C8B-B14F-4D97-AF65-F5344CB8AC3E}">
        <p14:creationId xmlns:p14="http://schemas.microsoft.com/office/powerpoint/2010/main" val="2933218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28201C04-2D97-BB92-229C-E7F480C8ACB0}"/>
              </a:ext>
            </a:extLst>
          </p:cNvPr>
          <p:cNvSpPr>
            <a:spLocks noGrp="1"/>
          </p:cNvSpPr>
          <p:nvPr>
            <p:ph type="title"/>
          </p:nvPr>
        </p:nvSpPr>
        <p:spPr/>
        <p:txBody>
          <a:bodyPr/>
          <a:lstStyle/>
          <a:p>
            <a:r>
              <a:rPr lang="ru-RU" dirty="0"/>
              <a:t>Типы норм</a:t>
            </a:r>
          </a:p>
        </p:txBody>
      </p:sp>
      <p:sp>
        <p:nvSpPr>
          <p:cNvPr id="5" name="Текст 4">
            <a:extLst>
              <a:ext uri="{FF2B5EF4-FFF2-40B4-BE49-F238E27FC236}">
                <a16:creationId xmlns:a16="http://schemas.microsoft.com/office/drawing/2014/main" id="{5136FE7D-FD03-A5B7-82B2-6B69FF32BDE3}"/>
              </a:ext>
            </a:extLst>
          </p:cNvPr>
          <p:cNvSpPr>
            <a:spLocks noGrp="1"/>
          </p:cNvSpPr>
          <p:nvPr>
            <p:ph type="body" idx="1"/>
          </p:nvPr>
        </p:nvSpPr>
        <p:spPr>
          <a:xfrm>
            <a:off x="1146327" y="1691024"/>
            <a:ext cx="4873474" cy="679994"/>
          </a:xfrm>
        </p:spPr>
        <p:txBody>
          <a:bodyPr/>
          <a:lstStyle/>
          <a:p>
            <a:r>
              <a:rPr lang="ru-RU" dirty="0"/>
              <a:t>Письменная речь</a:t>
            </a:r>
          </a:p>
        </p:txBody>
      </p:sp>
      <p:sp>
        <p:nvSpPr>
          <p:cNvPr id="7" name="Объект 6">
            <a:extLst>
              <a:ext uri="{FF2B5EF4-FFF2-40B4-BE49-F238E27FC236}">
                <a16:creationId xmlns:a16="http://schemas.microsoft.com/office/drawing/2014/main" id="{F28ED7A5-8A7E-6ED6-DB1A-164CC2FA4EA5}"/>
              </a:ext>
            </a:extLst>
          </p:cNvPr>
          <p:cNvSpPr>
            <a:spLocks noGrp="1"/>
          </p:cNvSpPr>
          <p:nvPr>
            <p:ph sz="quarter" idx="13"/>
          </p:nvPr>
        </p:nvSpPr>
        <p:spPr>
          <a:xfrm>
            <a:off x="913774" y="2540684"/>
            <a:ext cx="5106027" cy="1320871"/>
          </a:xfrm>
        </p:spPr>
        <p:txBody>
          <a:bodyPr>
            <a:normAutofit/>
          </a:bodyPr>
          <a:lstStyle/>
          <a:p>
            <a:r>
              <a:rPr lang="ru-RU" sz="2800" cap="none" dirty="0"/>
              <a:t>Орфографические</a:t>
            </a:r>
          </a:p>
          <a:p>
            <a:r>
              <a:rPr lang="ru-RU" sz="2800" cap="none" dirty="0"/>
              <a:t>Пунктуационные </a:t>
            </a:r>
            <a:endParaRPr lang="ru-RU" dirty="0"/>
          </a:p>
        </p:txBody>
      </p:sp>
      <p:sp>
        <p:nvSpPr>
          <p:cNvPr id="6" name="Текст 5">
            <a:extLst>
              <a:ext uri="{FF2B5EF4-FFF2-40B4-BE49-F238E27FC236}">
                <a16:creationId xmlns:a16="http://schemas.microsoft.com/office/drawing/2014/main" id="{648E0E3D-CE1E-8B7A-73A2-5DD98ADB98AB}"/>
              </a:ext>
            </a:extLst>
          </p:cNvPr>
          <p:cNvSpPr>
            <a:spLocks noGrp="1"/>
          </p:cNvSpPr>
          <p:nvPr>
            <p:ph type="body" sz="quarter" idx="3"/>
          </p:nvPr>
        </p:nvSpPr>
        <p:spPr>
          <a:xfrm>
            <a:off x="6283998" y="1691024"/>
            <a:ext cx="4881804" cy="679994"/>
          </a:xfrm>
        </p:spPr>
        <p:txBody>
          <a:bodyPr/>
          <a:lstStyle/>
          <a:p>
            <a:r>
              <a:rPr lang="ru-RU" dirty="0"/>
              <a:t>Устная речь</a:t>
            </a:r>
          </a:p>
        </p:txBody>
      </p:sp>
      <p:sp>
        <p:nvSpPr>
          <p:cNvPr id="8" name="Объект 7">
            <a:extLst>
              <a:ext uri="{FF2B5EF4-FFF2-40B4-BE49-F238E27FC236}">
                <a16:creationId xmlns:a16="http://schemas.microsoft.com/office/drawing/2014/main" id="{F1497219-A86A-A7C7-5677-4884D1DF1E8F}"/>
              </a:ext>
            </a:extLst>
          </p:cNvPr>
          <p:cNvSpPr>
            <a:spLocks noGrp="1"/>
          </p:cNvSpPr>
          <p:nvPr>
            <p:ph sz="quarter" idx="14"/>
          </p:nvPr>
        </p:nvSpPr>
        <p:spPr>
          <a:xfrm>
            <a:off x="6172199" y="2371018"/>
            <a:ext cx="5105401" cy="1803185"/>
          </a:xfrm>
        </p:spPr>
        <p:txBody>
          <a:bodyPr>
            <a:normAutofit/>
          </a:bodyPr>
          <a:lstStyle/>
          <a:p>
            <a:pPr>
              <a:lnSpc>
                <a:spcPct val="100000"/>
              </a:lnSpc>
              <a:spcBef>
                <a:spcPts val="0"/>
              </a:spcBef>
            </a:pPr>
            <a:r>
              <a:rPr lang="ru-RU" sz="2800" cap="none" dirty="0"/>
              <a:t>Орфоэпические (произношение)</a:t>
            </a:r>
          </a:p>
          <a:p>
            <a:pPr>
              <a:lnSpc>
                <a:spcPct val="100000"/>
              </a:lnSpc>
              <a:spcBef>
                <a:spcPts val="0"/>
              </a:spcBef>
            </a:pPr>
            <a:r>
              <a:rPr lang="ru-RU" sz="2800" cap="none" dirty="0"/>
              <a:t>Акцентологические (ударение)</a:t>
            </a:r>
          </a:p>
          <a:p>
            <a:pPr>
              <a:lnSpc>
                <a:spcPct val="100000"/>
              </a:lnSpc>
              <a:spcBef>
                <a:spcPts val="0"/>
              </a:spcBef>
            </a:pPr>
            <a:r>
              <a:rPr lang="ru-RU" sz="2800" cap="none" dirty="0"/>
              <a:t>Интонационные</a:t>
            </a:r>
          </a:p>
        </p:txBody>
      </p:sp>
      <p:sp>
        <p:nvSpPr>
          <p:cNvPr id="9" name="Объект 7">
            <a:extLst>
              <a:ext uri="{FF2B5EF4-FFF2-40B4-BE49-F238E27FC236}">
                <a16:creationId xmlns:a16="http://schemas.microsoft.com/office/drawing/2014/main" id="{20E8C3AF-4506-6E9D-947D-A7F8F2E14825}"/>
              </a:ext>
            </a:extLst>
          </p:cNvPr>
          <p:cNvSpPr txBox="1">
            <a:spLocks/>
          </p:cNvSpPr>
          <p:nvPr/>
        </p:nvSpPr>
        <p:spPr>
          <a:xfrm>
            <a:off x="3571336" y="4645287"/>
            <a:ext cx="5532409" cy="2066064"/>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a:lnSpc>
                <a:spcPct val="110000"/>
              </a:lnSpc>
              <a:spcBef>
                <a:spcPts val="0"/>
              </a:spcBef>
            </a:pPr>
            <a:r>
              <a:rPr lang="ru-RU" sz="2800" cap="none" dirty="0"/>
              <a:t>Лексические</a:t>
            </a:r>
          </a:p>
          <a:p>
            <a:pPr>
              <a:lnSpc>
                <a:spcPct val="110000"/>
              </a:lnSpc>
              <a:spcBef>
                <a:spcPts val="0"/>
              </a:spcBef>
            </a:pPr>
            <a:r>
              <a:rPr lang="ru-RU" sz="2800" cap="none" dirty="0"/>
              <a:t>Грамматические (морфологические и синтаксические)</a:t>
            </a:r>
          </a:p>
          <a:p>
            <a:pPr>
              <a:lnSpc>
                <a:spcPct val="110000"/>
              </a:lnSpc>
              <a:spcBef>
                <a:spcPts val="0"/>
              </a:spcBef>
            </a:pPr>
            <a:r>
              <a:rPr lang="ru-RU" sz="2800" cap="none" dirty="0"/>
              <a:t>Стилистические </a:t>
            </a:r>
          </a:p>
        </p:txBody>
      </p:sp>
      <p:sp>
        <p:nvSpPr>
          <p:cNvPr id="10" name="Текст 5">
            <a:extLst>
              <a:ext uri="{FF2B5EF4-FFF2-40B4-BE49-F238E27FC236}">
                <a16:creationId xmlns:a16="http://schemas.microsoft.com/office/drawing/2014/main" id="{B7E9D17D-7B17-2367-2344-F2CD64DD3DB7}"/>
              </a:ext>
            </a:extLst>
          </p:cNvPr>
          <p:cNvSpPr txBox="1">
            <a:spLocks/>
          </p:cNvSpPr>
          <p:nvPr/>
        </p:nvSpPr>
        <p:spPr>
          <a:xfrm>
            <a:off x="3336639" y="4017880"/>
            <a:ext cx="5894717" cy="679994"/>
          </a:xfrm>
          <a:prstGeom prst="rect">
            <a:avLst/>
          </a:prstGeom>
        </p:spPr>
        <p:txBody>
          <a:bodyPr vert="horz" lIns="91440" tIns="45720" rIns="91440" bIns="45720" rtlCol="0" anchor="b">
            <a:noAutofit/>
          </a:bodyPr>
          <a:lstStyle>
            <a:lvl1pPr marL="0" indent="0" algn="l" defTabSz="914400" rtl="0" eaLnBrk="1" latinLnBrk="0" hangingPunct="1">
              <a:lnSpc>
                <a:spcPct val="85000"/>
              </a:lnSpc>
              <a:spcBef>
                <a:spcPts val="1000"/>
              </a:spcBef>
              <a:buClr>
                <a:schemeClr val="tx1"/>
              </a:buClr>
              <a:buFont typeface="Arial" panose="020B0604020202020204" pitchFamily="34" charset="0"/>
              <a:buNone/>
              <a:defRPr sz="2600" b="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2000" b="1"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800" b="1"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9pPr>
          </a:lstStyle>
          <a:p>
            <a:r>
              <a:rPr lang="ru-RU" dirty="0"/>
              <a:t>Нормы устной и письменной речи</a:t>
            </a:r>
          </a:p>
        </p:txBody>
      </p:sp>
    </p:spTree>
    <p:extLst>
      <p:ext uri="{BB962C8B-B14F-4D97-AF65-F5344CB8AC3E}">
        <p14:creationId xmlns:p14="http://schemas.microsoft.com/office/powerpoint/2010/main" val="189992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CACA5B-04CA-D055-5325-B94E5D6EB94A}"/>
              </a:ext>
            </a:extLst>
          </p:cNvPr>
          <p:cNvSpPr>
            <a:spLocks noGrp="1"/>
          </p:cNvSpPr>
          <p:nvPr>
            <p:ph type="title"/>
          </p:nvPr>
        </p:nvSpPr>
        <p:spPr>
          <a:xfrm>
            <a:off x="913775" y="618517"/>
            <a:ext cx="10364451" cy="968743"/>
          </a:xfrm>
        </p:spPr>
        <p:txBody>
          <a:bodyPr/>
          <a:lstStyle/>
          <a:p>
            <a:r>
              <a:rPr lang="ru-RU" dirty="0"/>
              <a:t>Виды словарей</a:t>
            </a:r>
          </a:p>
        </p:txBody>
      </p:sp>
      <p:sp>
        <p:nvSpPr>
          <p:cNvPr id="3" name="Объект 2">
            <a:extLst>
              <a:ext uri="{FF2B5EF4-FFF2-40B4-BE49-F238E27FC236}">
                <a16:creationId xmlns:a16="http://schemas.microsoft.com/office/drawing/2014/main" id="{28F2FF64-AAA1-0887-EF9E-20E975F76F8C}"/>
              </a:ext>
            </a:extLst>
          </p:cNvPr>
          <p:cNvSpPr>
            <a:spLocks noGrp="1"/>
          </p:cNvSpPr>
          <p:nvPr>
            <p:ph sz="quarter" idx="13"/>
          </p:nvPr>
        </p:nvSpPr>
        <p:spPr>
          <a:xfrm>
            <a:off x="913774" y="1587260"/>
            <a:ext cx="10363826" cy="4848046"/>
          </a:xfrm>
        </p:spPr>
        <p:txBody>
          <a:bodyPr>
            <a:noAutofit/>
          </a:bodyPr>
          <a:lstStyle/>
          <a:p>
            <a:pPr algn="just"/>
            <a:r>
              <a:rPr lang="ru-RU" sz="2800" b="1" cap="none" dirty="0">
                <a:latin typeface="+mj-lt"/>
                <a:ea typeface="+mj-ea"/>
                <a:cs typeface="+mj-cs"/>
              </a:rPr>
              <a:t>Лингвистический словарь </a:t>
            </a:r>
            <a:r>
              <a:rPr lang="ru-RU" sz="2800" cap="none" dirty="0">
                <a:latin typeface="+mj-lt"/>
                <a:ea typeface="+mj-ea"/>
                <a:cs typeface="+mj-cs"/>
              </a:rPr>
              <a:t>– словарь, в котором дается разъясне­ние значения и употребления слов.</a:t>
            </a:r>
          </a:p>
          <a:p>
            <a:pPr algn="just"/>
            <a:r>
              <a:rPr lang="ru-RU" sz="2800" b="1" cap="none" dirty="0">
                <a:latin typeface="+mj-lt"/>
                <a:ea typeface="+mj-ea"/>
                <a:cs typeface="+mj-cs"/>
              </a:rPr>
              <a:t>Орфографический словарь </a:t>
            </a:r>
            <a:r>
              <a:rPr lang="ru-RU" sz="2800" cap="none" dirty="0">
                <a:latin typeface="+mj-lt"/>
                <a:ea typeface="+mj-ea"/>
                <a:cs typeface="+mj-cs"/>
              </a:rPr>
              <a:t>– словарь, содержащий слова в их нор­мативном написании. </a:t>
            </a:r>
          </a:p>
          <a:p>
            <a:pPr algn="just"/>
            <a:r>
              <a:rPr lang="ru-RU" sz="2800" b="1" cap="none" dirty="0">
                <a:latin typeface="+mj-lt"/>
                <a:ea typeface="+mj-ea"/>
                <a:cs typeface="+mj-cs"/>
              </a:rPr>
              <a:t>Орфоэпический словарь </a:t>
            </a:r>
            <a:r>
              <a:rPr lang="ru-RU" sz="2800" cap="none" dirty="0">
                <a:latin typeface="+mj-lt"/>
                <a:ea typeface="+mj-ea"/>
                <a:cs typeface="+mj-cs"/>
              </a:rPr>
              <a:t>– словарь, содержащий слова в их норма­тивном литературном произношении.</a:t>
            </a:r>
          </a:p>
          <a:p>
            <a:pPr algn="just"/>
            <a:r>
              <a:rPr lang="ru-RU" sz="2800" b="1" cap="none" dirty="0">
                <a:latin typeface="+mj-lt"/>
                <a:ea typeface="+mj-ea"/>
                <a:cs typeface="+mj-cs"/>
              </a:rPr>
              <a:t>Словарь иностранных слов </a:t>
            </a:r>
            <a:r>
              <a:rPr lang="ru-RU" sz="2800" cap="none" dirty="0">
                <a:latin typeface="+mj-lt"/>
                <a:ea typeface="+mj-ea"/>
                <a:cs typeface="+mj-cs"/>
              </a:rPr>
              <a:t>– словарь, содержащий слова иноя­зычного происхождения, более или менее специальные, и их объясне­ние.</a:t>
            </a:r>
          </a:p>
        </p:txBody>
      </p:sp>
    </p:spTree>
    <p:extLst>
      <p:ext uri="{BB962C8B-B14F-4D97-AF65-F5344CB8AC3E}">
        <p14:creationId xmlns:p14="http://schemas.microsoft.com/office/powerpoint/2010/main" val="3464640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Капля">
  <a:themeElements>
    <a:clrScheme name="Капля">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TM04033925[[fn=Капля]]</Template>
  <TotalTime>183</TotalTime>
  <Words>867</Words>
  <Application>Microsoft Office PowerPoint</Application>
  <PresentationFormat>Широкоэкранный</PresentationFormat>
  <Paragraphs>67</Paragraphs>
  <Slides>18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18</vt:i4>
      </vt:variant>
    </vt:vector>
  </HeadingPairs>
  <TitlesOfParts>
    <vt:vector size="21" baseType="lpstr">
      <vt:lpstr>Arial</vt:lpstr>
      <vt:lpstr>Tw Cen MT</vt:lpstr>
      <vt:lpstr>Капля</vt:lpstr>
      <vt:lpstr>Виды языковых норм</vt:lpstr>
      <vt:lpstr>Языковая норма</vt:lpstr>
      <vt:lpstr>Источники языковых норм</vt:lpstr>
      <vt:lpstr>Характерные черты языковых норм</vt:lpstr>
      <vt:lpstr>Назначение норм</vt:lpstr>
      <vt:lpstr>Изменчивость норм</vt:lpstr>
      <vt:lpstr>Пример изменчивости норм</vt:lpstr>
      <vt:lpstr>Типы норм</vt:lpstr>
      <vt:lpstr>Виды словарей</vt:lpstr>
      <vt:lpstr>Виды словарей</vt:lpstr>
      <vt:lpstr>Задание 1</vt:lpstr>
      <vt:lpstr>Задание 2</vt:lpstr>
      <vt:lpstr>Презентация PowerPoint</vt:lpstr>
      <vt:lpstr>Задание 3</vt:lpstr>
      <vt:lpstr>Презентация PowerPoint</vt:lpstr>
      <vt:lpstr>Задание 4</vt:lpstr>
      <vt:lpstr>Презентация PowerPoint</vt:lpstr>
      <vt:lpstr>Домашнее задание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Виды языковых норм</dc:title>
  <dc:creator>Anastasiia Belozor</dc:creator>
  <cp:lastModifiedBy>Белозор Анастасия Сергеевна</cp:lastModifiedBy>
  <cp:revision>8</cp:revision>
  <dcterms:created xsi:type="dcterms:W3CDTF">2023-08-30T06:01:52Z</dcterms:created>
  <dcterms:modified xsi:type="dcterms:W3CDTF">2023-09-09T07:07:09Z</dcterms:modified>
</cp:coreProperties>
</file>