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60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24" autoAdjust="0"/>
  </p:normalViewPr>
  <p:slideViewPr>
    <p:cSldViewPr snapToGrid="0">
      <p:cViewPr varScale="1">
        <p:scale>
          <a:sx n="111" d="100"/>
          <a:sy n="111" d="100"/>
        </p:scale>
        <p:origin x="-516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94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39983-D851-4B17-BE87-4B3445453F7C}" type="datetimeFigureOut">
              <a:rPr lang="ru-RU" smtClean="0"/>
              <a:pPr/>
              <a:t>27.06.2021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93719-81A9-4FF0-809A-5507C04AC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0822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93719-81A9-4FF0-809A-5507C04AC15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2168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93719-81A9-4FF0-809A-5507C04AC15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4645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93719-81A9-4FF0-809A-5507C04AC15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066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42AF349-AC92-4C68-B447-1539CCC5C841}" type="datetimeFigureOut">
              <a:rPr lang="ru-RU" smtClean="0"/>
              <a:pPr/>
              <a:t>27.06.2021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27.06.2021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642AF349-AC92-4C68-B447-1539CCC5C841}" type="datetimeFigureOut">
              <a:rPr lang="ru-RU" smtClean="0"/>
              <a:pPr/>
              <a:t>27.06.2021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27.06.2021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27.06.2021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42AF349-AC92-4C68-B447-1539CCC5C841}" type="datetimeFigureOut">
              <a:rPr lang="ru-RU" smtClean="0"/>
              <a:pPr/>
              <a:t>27.06.2021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42AF349-AC92-4C68-B447-1539CCC5C841}" type="datetimeFigureOut">
              <a:rPr lang="ru-RU" smtClean="0"/>
              <a:pPr/>
              <a:t>27.06.2021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27.06.2021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27.06.2021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27.06.2021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642AF349-AC92-4C68-B447-1539CCC5C841}" type="datetimeFigureOut">
              <a:rPr lang="ru-RU" smtClean="0"/>
              <a:pPr/>
              <a:t>27.06.2021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42AF349-AC92-4C68-B447-1539CCC5C841}" type="datetimeFigureOut">
              <a:rPr lang="ru-RU" smtClean="0"/>
              <a:pPr/>
              <a:t>27.06.2021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728504" cy="882353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</a:t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высшего образования «Красноярский государственный медицинский университет» имени профессора В.Ф.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Министерства здравоохранения</a:t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РоссийскойФередации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algn="ctr">
              <a:buNone/>
            </a:pPr>
            <a:endParaRPr lang="ru-RU" sz="60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ru-RU" sz="6000" dirty="0" smtClean="0"/>
              <a:t>Тема: </a:t>
            </a:r>
            <a:r>
              <a:rPr lang="ru-RU" sz="5400" dirty="0" smtClean="0"/>
              <a:t>«Санитарный режим в аптечных организациях» </a:t>
            </a:r>
            <a:endParaRPr lang="ru-RU" sz="6000" dirty="0" smtClean="0"/>
          </a:p>
          <a:p>
            <a:pPr marL="0" lvl="0" indent="0" algn="ctr">
              <a:buNone/>
            </a:pPr>
            <a:endParaRPr lang="ru-RU" dirty="0">
              <a:solidFill>
                <a:prstClr val="black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Работу выполнила: студентка 2 курса,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201-2 группы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отделения «Фармация»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Покузеева</a:t>
            </a:r>
            <a:r>
              <a:rPr lang="ru-RU" altLang="ru-RU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Е.А.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Преподаватель</a:t>
            </a:r>
            <a:r>
              <a:rPr lang="ru-RU" altLang="ru-RU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Казакова Е.Н. </a:t>
            </a:r>
          </a:p>
          <a:p>
            <a:pPr algn="ctr">
              <a:buNone/>
            </a:pPr>
            <a:r>
              <a:rPr lang="ru-RU" altLang="ru-RU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Красноярск 2021г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7044429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57725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Оборудование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609600" y="1935480"/>
            <a:ext cx="7481455" cy="438912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Оборудование производственных помещений и торговых залов подвергают ежедневной уборке, шкафы для хранения лекарственных средств в помещениях хранения (материальные комнаты) убирают по мере необходимости, но не реже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одного раза в неделю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Уборочный инвентарь должен быть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промаркирован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использован строго по назначению. Хранение его осуществляют в специально  выделенном месте (комната, шкафы) раздельно.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Ветошь, предназначенная для уборки производственного оборудования, после дезинфекции и сушки, хранят в чистой промаркированной плотно закрытой таре (банка, кастрюля и др.).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Уборочный инвентарь для асептического блока хранят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отдельно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инве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6512" y="1651279"/>
            <a:ext cx="3492749" cy="46558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150395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03564" y="1471274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Отходы производства и мусор должны собираться в специальные контейнеры с приводной крышкой с удалением из помещения не реве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раза в смену.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Раковины для мытья рук, санитарные узлы и контейнеры для мусора моют, чистят и дезинфицируют ежедневно.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Санитарный день в аптеках проводят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раз в месяц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(одновременно, кроме тщательной уборки, можно проводить мелкий текущий ремонт).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77d32ed7bd7b542214d2ce5fbd2b0ede-1024x6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1195" y="941550"/>
            <a:ext cx="3757277" cy="2502405"/>
          </a:xfrm>
          <a:prstGeom prst="rect">
            <a:avLst/>
          </a:prstGeom>
        </p:spPr>
      </p:pic>
      <p:pic>
        <p:nvPicPr>
          <p:cNvPr id="5" name="Рисунок 4" descr="small5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0638" y="3597779"/>
            <a:ext cx="4019590" cy="26790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1763358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7818" y="152108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Санитарно-гигиенические требования к персоналу аптек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Руководители аптек обязаны: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заботиться о правильной расстановке специалистов и подсобного персонала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обеспечивать подготовку и переподготовку персонала по правилам личной гигиены и технике безопасности, а также прохождение персоналом регулярных медосмотров (предварительные и периодические осмотры)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разрабатывать и размещать правила личной гигиены, регламента уборки, правил транспортировки продукции и материалов в соответствии с ходом технологического процесса и др. с учетом особенностей аптеки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не допускать к работе сотрудников с инфекционными заболеваниями или повреждениями кожных покровов. Направить на лечение и санацию. Допустить к работе только при наличии справки о выздоровлении.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634224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569" y="351330"/>
            <a:ext cx="109728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Санитарная одежда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04801" y="1693025"/>
            <a:ext cx="6428508" cy="4790902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ru-RU" dirty="0" smtClean="0"/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включает медицинский халат и шапочку -  предназначена для защиты медикаментов, материалов и готовой продукции от дополнительных микробиологических и других загрязнений, выделяемых персоналом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выдается в соответствии с действующими нормами с учетом выполняемых производственных операций 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смена производится не реже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раз в неделю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полотенец для личного пользования – ежедневно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перед посещением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сан.узла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обязательно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снимать халат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87757_350x5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02309" y="1724111"/>
            <a:ext cx="3102125" cy="46531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798027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309" y="205324"/>
            <a:ext cx="109728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Персоналу аптеки запрещается: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935480"/>
            <a:ext cx="11166764" cy="43891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выходить за пределы аптеки в санитарной одежде и обуви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принимать пищу, курить, а также хранить еду, курительные материалы и личные ЛС в производственных помещениях аптек и в помещениях хранения готовой продукции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хранить в карманах халатов предметы личного пользования, кроме носового платка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773830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26692" y="1072354"/>
            <a:ext cx="10972800" cy="4389120"/>
          </a:xfrm>
        </p:spPr>
        <p:txBody>
          <a:bodyPr anchor="ctr"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81465" y="1949548"/>
            <a:ext cx="10972800" cy="438912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Санитарные требования к помещениям и оборудованию аптек.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Санитарное содержание помещений, оборудования, инвентаря.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Санитарно-гигиенические требования к персоналу аптек.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Санитарные требования к помещениям и оборудованию асептического блока (самостоятельное изучение).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303614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059" y="310192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Приказ МЗ РФ № 309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>
          <a:xfrm>
            <a:off x="609600" y="1935480"/>
            <a:ext cx="6774873" cy="43891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Требования, предъявляемые к санитарному режиму аптечной организации и личной гигиене работников аптеки, утверждены: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приказом МЗ РФ № 309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21.10.1997 г. Об утверждении Инструкции по санитарному режиму аптечных организаций; приказом № 647 от 31 августа 2016 г. Об утверждении правил надлежащей аптечной практики лекарственных препаратов для медицинского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применения.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пр3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34753" y="1814945"/>
            <a:ext cx="3147152" cy="44689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4695606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090" y="0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Санитарные требования к помещениям и оборудованию аптек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935480"/>
            <a:ext cx="5278582" cy="43891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Перед входами в аптеку должны быть приспособления для очистки обуви от грязи. Очистка самих приспособлений должна проводиться по мере необходимости, но не реже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раза в день.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Рабочие места персонала аптеки в зале обслуживания населения должны быть оснащены устройствами, предохраняющими работников от прямой капельной инфекции.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ков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94746" y="1524000"/>
            <a:ext cx="3088836" cy="2396836"/>
          </a:xfrm>
          <a:prstGeom prst="rect">
            <a:avLst/>
          </a:prstGeom>
        </p:spPr>
      </p:pic>
      <p:pic>
        <p:nvPicPr>
          <p:cNvPr id="8" name="Рисунок 7" descr="7b27c2dd32ce1c56f982960219e173f6c99c4ed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9631" y="3954077"/>
            <a:ext cx="3622038" cy="24105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334437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0328" y="2078182"/>
            <a:ext cx="63176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Помещения аптек должны иметь как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естественное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так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искусственное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освещение.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Общее искусственное освещение должно быть предусмотрено во всех помещениях, кроме того, для отдельных рабочих мест устанавливается местное освещение.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Искусственное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освещение осуществляется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люминисцентными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лампами и лампами накаливания.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985162463693783_e11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2453" y="2059537"/>
            <a:ext cx="5150264" cy="28970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7859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2836" y="1343891"/>
            <a:ext cx="59158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Установка оборудования должна производиться на расстоянии не менее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0,5 метров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стен или другого оборудования, чтобы иметь доступ для очистки, дезинфекции, ремонта, технического обслуживания, поверки и (или) калибровки оборудования, обеспечивать доступ к товарам аптечного ассортимента, свободный проход работников.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Оборудование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должно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загораживать естественный или искусственный источник света и загромождать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проходы.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81475021642556_96b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64823" y="1777525"/>
            <a:ext cx="4694490" cy="3520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1821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54181" y="1263731"/>
            <a:ext cx="6096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производственных помещениях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допускается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вешать занавески, расстилать ковры, разводить цветы, вывешивать стенгазеты, плакаты и т.п. Для этого могут быть использованы коридоры, комнаты отдыха персонала аптек, кабинеты.   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Информационные стенды и таблицы, необходимые для работы в производственных помещениях, должны изготовляться из материалов, допускающих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влажную уборку и дезинфекцию.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Декоративное оформление непроизводственных помещений, в том числе озеленение, допускается при условии обеспечения за ними необходимого ухода (очистка от пыли, мытье и т.д.) по мере необходимости, но не реже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раза в неделю.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инф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0538" y="1413164"/>
            <a:ext cx="5020887" cy="48463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595500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68037" y="1028297"/>
            <a:ext cx="652549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моечной комнате должны быть выделены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промаркированы раковины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(ванны) для мытья посуды, предназначенной для приготовления: инъекционных растворов и глазных капель, внутренних лекарственных форм, наружных лекарственных форм.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Запрещается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пользоваться этими раковинами для мытья рук.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Для мытья рук персонала в шлюзах асептического блока и в заготовочной, ассистентской, моечной, туалете должны быть установлены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раковины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(рукомойники), которые целесообразно оборудовать педальными кранами или кранами с локтевыми приводами. Рядом устанавливают емкости с дезинфицирующими растворами, воздушные электросушилки.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Запрещается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пользоваться раковинами в производственных помещениях лицам, не занятым изготовлением и фасовкой лекарственных средств.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615225483_kak-nachat-biznes-po-proizvodstvu-dezinficirujuschih-sredstv-dlja-ru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49084" y="372767"/>
            <a:ext cx="4156105" cy="2772090"/>
          </a:xfrm>
          <a:prstGeom prst="rect">
            <a:avLst/>
          </a:prstGeom>
        </p:spPr>
      </p:pic>
      <p:pic>
        <p:nvPicPr>
          <p:cNvPr id="5" name="Рисунок 4" descr="VT1700.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35239" y="3294047"/>
            <a:ext cx="3051205" cy="30512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0271673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Санитарное содержание помещений, оборудования, инвентаря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25194" y="1851074"/>
            <a:ext cx="6443642" cy="500692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Перед началом работы необходимо провести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влажную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уборку помещений (полов и оборудования) с применением дезинфицирующих средств.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Запрещается сухая уборка помещений.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Генеральная уборка производственных помещений должна проводиться не реже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одного раза в неделю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Моют стены, двери, оборудование, полы. Потолки очищают от пыли влажными тряпками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раз в месяц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Оконные стекла, рамы и пространство между ними моют горячей водой с мылом или другими моющими средствами не реже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одного раза в месяц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Рисунок 4" descr="_36.png"/>
          <p:cNvPicPr>
            <a:picLocks noChangeAspect="1"/>
          </p:cNvPicPr>
          <p:nvPr/>
        </p:nvPicPr>
        <p:blipFill>
          <a:blip r:embed="rId2" cstate="print"/>
          <a:srcRect l="53621" t="15452"/>
          <a:stretch>
            <a:fillRect/>
          </a:stretch>
        </p:blipFill>
        <p:spPr>
          <a:xfrm>
            <a:off x="7716853" y="2033899"/>
            <a:ext cx="3654751" cy="37477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061327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726</TotalTime>
  <Words>985</Words>
  <Application>Microsoft Office PowerPoint</Application>
  <PresentationFormat>Произвольный</PresentationFormat>
  <Paragraphs>60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Обычная</vt:lpstr>
      <vt:lpstr>Федеральное государственное бюджетное образовательное учреждение  высшего образования «Красноярский государственный медицинский университет» имени профессора В.Ф. Войно-Ясенецкого Министерства здравоохранения  РоссийскойФередации Фармацевтический колледж</vt:lpstr>
      <vt:lpstr>Содержание</vt:lpstr>
      <vt:lpstr>Приказ МЗ РФ № 309</vt:lpstr>
      <vt:lpstr>Санитарные требования к помещениям и оборудованию аптек</vt:lpstr>
      <vt:lpstr>Слайд 5</vt:lpstr>
      <vt:lpstr>Слайд 6</vt:lpstr>
      <vt:lpstr>Слайд 7</vt:lpstr>
      <vt:lpstr>Слайд 8</vt:lpstr>
      <vt:lpstr> Санитарное содержание помещений, оборудования, инвентаря</vt:lpstr>
      <vt:lpstr>Оборудование </vt:lpstr>
      <vt:lpstr>Слайд 11</vt:lpstr>
      <vt:lpstr>Санитарно-гигиенические требования к персоналу аптек</vt:lpstr>
      <vt:lpstr>Санитарная одежда</vt:lpstr>
      <vt:lpstr>Персоналу аптеки запрещается: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Иммунопрофилактика и иммунотерапия инфекционных заболований</dc:title>
  <dc:creator>Феткулина Валентина Борисовна</dc:creator>
  <cp:lastModifiedBy>Admin</cp:lastModifiedBy>
  <cp:revision>133</cp:revision>
  <dcterms:created xsi:type="dcterms:W3CDTF">2020-09-04T04:53:43Z</dcterms:created>
  <dcterms:modified xsi:type="dcterms:W3CDTF">2021-06-27T06:14:08Z</dcterms:modified>
</cp:coreProperties>
</file>