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26" r:id="rId1"/>
  </p:sldMasterIdLst>
  <p:notesMasterIdLst>
    <p:notesMasterId r:id="rId28"/>
  </p:notesMasterIdLst>
  <p:sldIdLst>
    <p:sldId id="290" r:id="rId2"/>
    <p:sldId id="392" r:id="rId3"/>
    <p:sldId id="394" r:id="rId4"/>
    <p:sldId id="444" r:id="rId5"/>
    <p:sldId id="398" r:id="rId6"/>
    <p:sldId id="397" r:id="rId7"/>
    <p:sldId id="399" r:id="rId8"/>
    <p:sldId id="402" r:id="rId9"/>
    <p:sldId id="409" r:id="rId10"/>
    <p:sldId id="406" r:id="rId11"/>
    <p:sldId id="408" r:id="rId12"/>
    <p:sldId id="403" r:id="rId13"/>
    <p:sldId id="405" r:id="rId14"/>
    <p:sldId id="412" r:id="rId15"/>
    <p:sldId id="418" r:id="rId16"/>
    <p:sldId id="430" r:id="rId17"/>
    <p:sldId id="440" r:id="rId18"/>
    <p:sldId id="441" r:id="rId19"/>
    <p:sldId id="431" r:id="rId20"/>
    <p:sldId id="439" r:id="rId21"/>
    <p:sldId id="413" r:id="rId22"/>
    <p:sldId id="414" r:id="rId23"/>
    <p:sldId id="415" r:id="rId24"/>
    <p:sldId id="417" r:id="rId25"/>
    <p:sldId id="288" r:id="rId26"/>
    <p:sldId id="289" r:id="rId27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27" autoAdjust="0"/>
  </p:normalViewPr>
  <p:slideViewPr>
    <p:cSldViewPr>
      <p:cViewPr>
        <p:scale>
          <a:sx n="83" d="100"/>
          <a:sy n="83" d="100"/>
        </p:scale>
        <p:origin x="-384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xmlns="" id="{7C68D35D-42EE-CE11-0D4E-81A84C00909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73C73EE2-B1C2-75B7-74E8-07DB7B9ABE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F5DA4814-63EC-3CEB-FD19-2A73B04C1A2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71D431F4-7D76-E98A-E45F-9AB232A5F3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A4F34A4B-5530-1AD3-1A42-5A06D583237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010CE761-EEDD-F34D-A177-439B71F196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DEE1594-A1EB-4715-8E5C-1EE814218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xmlns="" id="{E78B094B-5DFB-340C-64BC-FE14942F9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xmlns="" id="{65AD4A3B-596B-ADDB-3C18-ACD30FF9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xmlns="" id="{9A317AB5-97BA-4731-4C97-D36AD1FFE42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47B99C-2D2C-4042-948D-BFF031F883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90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77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83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множественная </a:t>
            </a:r>
            <a:r>
              <a:rPr lang="ru-RU" sz="1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эпифизеальная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дисплазия = 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правильно ЭПИФИЗАРНАЯ 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Болезнь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Фэрбанка</a:t>
            </a:r>
            <a:r>
              <a:rPr lang="ru-RU" dirty="0"/>
              <a:t> или 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множественная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эпифизарная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дисплазия)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200" b="1" i="0" dirty="0">
              <a:solidFill>
                <a:srgbClr val="202122"/>
              </a:solidFill>
              <a:effectLst/>
              <a:latin typeface="Arial" panose="020B0604020202020204" pitchFamily="34" charset="0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Times New Roman" pitchFamily="18" charset="0"/>
              </a:rPr>
              <a:t>Название слайда не совсем корректно соотносится с содержанием. Представлены не  </a:t>
            </a:r>
            <a:r>
              <a:rPr lang="ru-RU" sz="12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Times New Roman" pitchFamily="18" charset="0"/>
              </a:rPr>
              <a:t>диффдиагностические</a:t>
            </a:r>
            <a:r>
              <a:rPr lang="ru-RU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Times New Roman" pitchFamily="18" charset="0"/>
              </a:rPr>
              <a:t> признаки, а т.н. дифференциально диагностические ряды при одностороннем и двустороннем поражении</a:t>
            </a:r>
            <a:endParaRPr lang="ru-RU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73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b="1" dirty="0"/>
              <a:t>Высота</a:t>
            </a:r>
            <a:r>
              <a:rPr lang="ru-RU" sz="1200" b="1" baseline="0" dirty="0"/>
              <a:t> латеральной колонны эпифиза с </a:t>
            </a:r>
            <a:r>
              <a:rPr lang="ru-RU" sz="1200" b="1" baseline="0" dirty="0" err="1"/>
              <a:t>контрлатеральной</a:t>
            </a:r>
            <a:r>
              <a:rPr lang="ru-RU" sz="1200" b="1" baseline="0" dirty="0"/>
              <a:t> = не хватает завершающего слова - СТОРОНЫ</a:t>
            </a:r>
            <a:endParaRPr lang="ru-RU" sz="1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28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xmlns="" id="{BE0CA6AE-4804-97FE-7594-5EADCB84C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xmlns="" id="{10BFF89C-C349-93DB-B8C9-BABD6863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Последнее предложение неполное. Вот как это выглядит в оригинале:  </a:t>
            </a:r>
            <a:r>
              <a:rPr lang="ru-RU" altLang="ru-RU" b="1" dirty="0">
                <a:latin typeface="Times New Roman" panose="02020603050405020304" pitchFamily="18" charset="0"/>
              </a:rPr>
              <a:t>Последующее восстановление окостенения головки бедренной кости, но с сопутствующими изменениями моделирования, более выраженными слева. </a:t>
            </a:r>
            <a:r>
              <a:rPr lang="en-US" altLang="ru-RU" b="0" dirty="0">
                <a:latin typeface="Times New Roman" panose="02020603050405020304" pitchFamily="18" charset="0"/>
              </a:rPr>
              <a:t> </a:t>
            </a:r>
            <a:r>
              <a:rPr lang="ru-RU" altLang="ru-RU" b="0" dirty="0">
                <a:latin typeface="Times New Roman" panose="02020603050405020304" pitchFamily="18" charset="0"/>
              </a:rPr>
              <a:t>Можно в начале предложения добавить «Неполное», или поменять иначе, выберите сами.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xmlns="" id="{549DF29E-A9D6-4A6A-A8C7-0FABE3B4DE9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1CE3460-CA9E-4F32-8F1C-F613F8D80A8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xmlns="" id="{269A9DBE-0B6D-40AE-8329-27EF77DAC8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8C10296-41E3-49A8-80DA-3E8120C1CB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xmlns="" id="{D5F1F6E6-24AA-DD24-4AF0-DF2C995E6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xmlns="" id="{6E5E98E8-FE6D-280D-EE94-4BD6F2BC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xmlns="" id="{24068ED2-EB52-56A6-86FD-B49050A54A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28D6656-AF3C-4ADA-9404-1E59BCE3582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xmlns="" id="{966D06A5-F8F8-F39A-CE8A-2B979E912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xmlns="" id="{B3014B7E-5085-0CAD-BF04-51B636AF8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E300F1-52D8-0E2E-7230-321A2C3D89D7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ABF3C1-CB83-4A88-D23E-A8F88F0BB68F}"/>
              </a:ext>
            </a:extLst>
          </p:cNvPr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99C861-9616-7095-4D6D-A80EC7B24FC0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>
            <a:extLst>
              <a:ext uri="{FF2B5EF4-FFF2-40B4-BE49-F238E27FC236}">
                <a16:creationId xmlns:a16="http://schemas.microsoft.com/office/drawing/2014/main" xmlns="" id="{F41F2591-FF60-E3F3-6949-6B233C3C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16">
            <a:extLst>
              <a:ext uri="{FF2B5EF4-FFF2-40B4-BE49-F238E27FC236}">
                <a16:creationId xmlns:a16="http://schemas.microsoft.com/office/drawing/2014/main" xmlns="" id="{E75B5E9D-68D7-0E79-29DB-CD3D02E6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>
            <a:extLst>
              <a:ext uri="{FF2B5EF4-FFF2-40B4-BE49-F238E27FC236}">
                <a16:creationId xmlns:a16="http://schemas.microsoft.com/office/drawing/2014/main" xmlns="" id="{C4CB6A59-BECD-5690-B267-3203F472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69D0-7112-4DA8-AA99-D92E27FDBC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698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6356EA9E-3C7B-3EDB-5160-465A8FBA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FC58BEC7-4743-2E6E-CF5A-1B46928E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33313784-9773-3CD2-305B-4F0C13B3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CFD6-78A8-4D79-BB5C-C416A09101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62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5E43C5-ABD8-A7E2-AADD-E65327780A9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AD696B6-1DB6-7D63-A117-912921865364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94C8A3-1914-269F-74EB-27A88ABE0F28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9EA07039-1A1B-B78F-A7C4-634E291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5AC62E9-A772-BCCA-C94C-A76F83E8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B281BA7-880B-09DA-69F0-598E2BEF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fld id="{41FFFF03-EADB-40CA-BB6F-C2742E9245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37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5"/>
            <a:ext cx="54086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0613" y="1604965"/>
            <a:ext cx="5410200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2BBF1D9-FE60-89A0-F5FA-4562E0F139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BA575881-51FE-1360-2549-6898F52CA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2D747C-2B2C-4E58-8810-AC7902C245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55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6A8C9DE4-FA28-F7FC-910B-96817F19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271C8B40-320B-6E0D-3511-7869D43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C153678F-3706-2F34-66BE-138607FD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9E52-05E9-49DF-94D3-54D73F8094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85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C34AD1-2AC5-3B4C-1743-3179E2C1C77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8DFC5E5-B15C-8479-F108-47768A059B37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6CC08A-1AB5-15FF-E7E9-13DEC888EBE0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>
            <a:extLst>
              <a:ext uri="{FF2B5EF4-FFF2-40B4-BE49-F238E27FC236}">
                <a16:creationId xmlns:a16="http://schemas.microsoft.com/office/drawing/2014/main" xmlns="" id="{50E8208D-6730-A801-37B1-B0F6E9D2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xmlns="" id="{3934556F-A526-A041-8603-E11F36358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64049439-409F-4C34-A04B-973CA913C3C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xmlns="" id="{A4A67CEA-0C11-584A-5EEE-519A0FF061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7">
            <a:extLst>
              <a:ext uri="{FF2B5EF4-FFF2-40B4-BE49-F238E27FC236}">
                <a16:creationId xmlns:a16="http://schemas.microsoft.com/office/drawing/2014/main" xmlns="" id="{2E850E48-4336-5AF9-2A8F-0E91DA6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xmlns="" id="{E4A26FD3-3748-8B75-A742-1ECBA0AC4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6E713-C0DD-4169-B808-375AEA7F824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1">
            <a:extLst>
              <a:ext uri="{FF2B5EF4-FFF2-40B4-BE49-F238E27FC236}">
                <a16:creationId xmlns:a16="http://schemas.microsoft.com/office/drawing/2014/main" xmlns="" id="{30924B2C-CE3A-D428-15FD-1149F6DED3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67A2D42E-B687-2FB7-BF3A-36426E5A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FB84A8BE-D411-E53C-043A-A0273947B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49361-3D9A-42A1-83D1-3EEE0F18266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:a16="http://schemas.microsoft.com/office/drawing/2014/main" xmlns="" id="{D2CC37D8-4A63-0FC5-D8FB-192C576EEB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1FE9043C-DB24-9814-11E8-25B3C47D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AF3958AF-5DEC-B2B9-AFA4-650A064A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00849151-82E5-9EBF-3F95-C434FF33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21B4-B9AF-4DAA-9D73-120120ABD4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42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7565E7-A248-D539-4464-BBE2E49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0D81D1-D13C-3BE1-A990-D69684E7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A4E25F-E61A-7E9C-FBDE-13CA0DFF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82B66-D8A4-4601-B17E-B7B8EEBA9E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53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F2F17857-16B1-869E-3F12-BD209DB1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B9B97149-229C-DD7C-7986-558CDF1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6A1A3E9C-835E-E81E-96B1-64B9D072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0232-6B97-46EC-9939-D802C46E75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30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4DB92B-4B59-396B-14FD-D9B619395983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8BDE72-C13C-1FC7-30B8-D56BB8AFDB86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674CA56-B771-9A24-FFE2-3D182EB286BD}"/>
              </a:ext>
            </a:extLst>
          </p:cNvPr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A9F025-84CC-6D83-9EE3-7A9588DEAC6C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>
            <a:extLst>
              <a:ext uri="{FF2B5EF4-FFF2-40B4-BE49-F238E27FC236}">
                <a16:creationId xmlns:a16="http://schemas.microsoft.com/office/drawing/2014/main" xmlns="" id="{2892CA63-B825-6CEC-DF0E-473762BD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12">
            <a:extLst>
              <a:ext uri="{FF2B5EF4-FFF2-40B4-BE49-F238E27FC236}">
                <a16:creationId xmlns:a16="http://schemas.microsoft.com/office/drawing/2014/main" xmlns="" id="{45D08CA7-540F-0B4D-C38D-28013E01C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40D32689-4092-4BF0-BA10-49195D3212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xmlns="" id="{B74BA678-F9A3-4E3D-134E-B908ACBE5F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:a16="http://schemas.microsoft.com/office/drawing/2014/main" xmlns="" id="{39E81AD1-C35A-264B-BFA9-90B5DEEEED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>
            <a:extLst>
              <a:ext uri="{FF2B5EF4-FFF2-40B4-BE49-F238E27FC236}">
                <a16:creationId xmlns:a16="http://schemas.microsoft.com/office/drawing/2014/main" xmlns="" id="{36587D62-210F-D0A8-DB68-AD3B13C60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E4ACFCCB-45D7-559E-559E-92431568C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ED836C-ADC9-E7CC-789D-F39F4094A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DE4F7F-593D-41AB-4A1A-472AF649E8DC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FF3D4C-D5CA-1330-FBBA-6D2BB036CF4E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2ECE97-1068-F830-6FDF-35EF7E018072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B15B3CA5-363B-FFD2-F9FC-50F9D6EF9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DF9F3CE7-A044-4CC7-8ABB-3031C2E7479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1" r:id="rId1"/>
    <p:sldLayoutId id="2147487927" r:id="rId2"/>
    <p:sldLayoutId id="2147487932" r:id="rId3"/>
    <p:sldLayoutId id="2147487933" r:id="rId4"/>
    <p:sldLayoutId id="2147487934" r:id="rId5"/>
    <p:sldLayoutId id="2147487928" r:id="rId6"/>
    <p:sldLayoutId id="2147487935" r:id="rId7"/>
    <p:sldLayoutId id="2147487929" r:id="rId8"/>
    <p:sldLayoutId id="2147487936" r:id="rId9"/>
    <p:sldLayoutId id="2147487930" r:id="rId10"/>
    <p:sldLayoutId id="2147487937" r:id="rId11"/>
    <p:sldLayoutId id="214748793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1035E-44CE-BD66-A3A9-CE336753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84313"/>
            <a:ext cx="10906125" cy="237648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8000" b="1" cap="none" dirty="0"/>
              <a:t/>
            </a:r>
            <a:br>
              <a:rPr lang="ru-RU" sz="8000" b="1" cap="none" dirty="0"/>
            </a:br>
            <a:r>
              <a:rPr lang="ru-RU" sz="8000" b="1" cap="none" dirty="0"/>
              <a:t>БОЛЕЗНЬ </a:t>
            </a:r>
            <a:r>
              <a:rPr lang="ru-RU" sz="8000" b="1" cap="none" dirty="0" smtClean="0"/>
              <a:t>ПЕРТЕСА</a:t>
            </a:r>
            <a:br>
              <a:rPr lang="ru-RU" sz="8000" b="1" cap="none" dirty="0" smtClean="0"/>
            </a:br>
            <a:r>
              <a:rPr lang="ru-RU" sz="3600" b="1" cap="none" dirty="0" smtClean="0"/>
              <a:t>Часть 2</a:t>
            </a:r>
            <a:r>
              <a:rPr lang="ru-RU" sz="4800" cap="none" dirty="0"/>
              <a:t/>
            </a:r>
            <a:br>
              <a:rPr lang="ru-RU" sz="4800" cap="none" dirty="0"/>
            </a:br>
            <a:endParaRPr lang="ru-RU" sz="4800" cap="none" dirty="0"/>
          </a:p>
        </p:txBody>
      </p:sp>
      <p:sp>
        <p:nvSpPr>
          <p:cNvPr id="10243" name="Дата 3">
            <a:extLst>
              <a:ext uri="{FF2B5EF4-FFF2-40B4-BE49-F238E27FC236}">
                <a16:creationId xmlns:a16="http://schemas.microsoft.com/office/drawing/2014/main" xmlns="" id="{A8C513D7-3FBB-2D9A-E46F-0CE3603DA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9415463" y="6276975"/>
            <a:ext cx="25606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Красноярск, 2023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750930-19B3-BDEE-E3B0-965E00A89B1E}"/>
              </a:ext>
            </a:extLst>
          </p:cNvPr>
          <p:cNvSpPr/>
          <p:nvPr/>
        </p:nvSpPr>
        <p:spPr>
          <a:xfrm>
            <a:off x="0" y="198438"/>
            <a:ext cx="12155488" cy="1236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F23211-8627-8813-FB05-73403D5FF598}"/>
              </a:ext>
            </a:extLst>
          </p:cNvPr>
          <p:cNvSpPr/>
          <p:nvPr/>
        </p:nvSpPr>
        <p:spPr>
          <a:xfrm>
            <a:off x="5016500" y="4221163"/>
            <a:ext cx="6600825" cy="12938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Выполнила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: ординатор 1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46" name="Picture 6" descr="C:\Users\User\Desktop\IMG_20230116_082032.jpg">
            <a:extLst>
              <a:ext uri="{FF2B5EF4-FFF2-40B4-BE49-F238E27FC236}">
                <a16:creationId xmlns:a16="http://schemas.microsoft.com/office/drawing/2014/main" xmlns="" id="{A3EBD6E5-99D7-30FA-8F3D-07952522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9654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xmlns="" id="{9239174D-957B-C39F-54D3-23A2540E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400" b="1" dirty="0">
                <a:solidFill>
                  <a:schemeClr val="tx1"/>
                </a:solidFill>
              </a:rPr>
              <a:t>РЕНТГЕНОГРАФИЯ ПРАВОГО ТАЗОБЕДРЕННОГО СУСТАВА, БОКОВАЯ ПРОЕКЦИЯ, БОЛЕЗНЬ ПЕРТЕСА, 4 СТАДИЯ</a:t>
            </a:r>
          </a:p>
        </p:txBody>
      </p:sp>
      <p:pic>
        <p:nvPicPr>
          <p:cNvPr id="39939" name="Picture 74">
            <a:extLst>
              <a:ext uri="{FF2B5EF4-FFF2-40B4-BE49-F238E27FC236}">
                <a16:creationId xmlns:a16="http://schemas.microsoft.com/office/drawing/2014/main" xmlns="" id="{ECA55C75-10CF-CA27-8310-B5FC51CC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737360"/>
            <a:ext cx="6105518" cy="45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Прямоугольник 4">
            <a:extLst>
              <a:ext uri="{FF2B5EF4-FFF2-40B4-BE49-F238E27FC236}">
                <a16:creationId xmlns:a16="http://schemas.microsoft.com/office/drawing/2014/main" xmlns="" id="{7DA02E4F-01D5-4A0A-EF41-AE466A4BB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430" y="1412776"/>
            <a:ext cx="579156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dirty="0"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000" dirty="0">
                <a:latin typeface="+mn-lt"/>
              </a:rPr>
              <a:t>уплощение и деформация переднебоковой части головки бедренной кости предрасполагает к шарнирному отведению во время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FC7A1589-8DA7-89AF-24BA-82C99522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АРТРОГРАММА ПРАВОГО ТАЗОБЕДРЕННОГО СУСТАВА, БОЛЕЗНЬ ПЕРТЕСА</a:t>
            </a:r>
          </a:p>
        </p:txBody>
      </p:sp>
      <p:pic>
        <p:nvPicPr>
          <p:cNvPr id="40963" name="Picture 76">
            <a:extLst>
              <a:ext uri="{FF2B5EF4-FFF2-40B4-BE49-F238E27FC236}">
                <a16:creationId xmlns:a16="http://schemas.microsoft.com/office/drawing/2014/main" xmlns="" id="{1B733572-3C45-8BA5-3AF5-65C6AAE9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2" y="1844824"/>
            <a:ext cx="5627061" cy="45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4">
            <a:extLst>
              <a:ext uri="{FF2B5EF4-FFF2-40B4-BE49-F238E27FC236}">
                <a16:creationId xmlns:a16="http://schemas.microsoft.com/office/drawing/2014/main" xmlns="" id="{10073801-3352-71C4-5705-F870CEAB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992" y="1874797"/>
            <a:ext cx="66247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наличие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скопления контраста  медиально, внутри сустава подтверждает потерю конгруэнтности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CFFF5D62-CDDD-7165-5453-F65A5644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СЦИНТИГРАФИЯ</a:t>
            </a:r>
          </a:p>
        </p:txBody>
      </p:sp>
      <p:sp>
        <p:nvSpPr>
          <p:cNvPr id="43011" name="Прямоугольник 3">
            <a:extLst>
              <a:ext uri="{FF2B5EF4-FFF2-40B4-BE49-F238E27FC236}">
                <a16:creationId xmlns:a16="http://schemas.microsoft.com/office/drawing/2014/main" xmlns="" id="{358FF148-4DED-4CD2-9B48-CD73F9F7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11313"/>
            <a:ext cx="11160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Сцинтиграфия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чувствительна  на ранней стадии некроза. 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Реканализация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отражается как визуализация боковой колонны и связана с хорошим прогнозом.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Неоваскуляризация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показывает базальное наполнение и грибовидное разрастание головки- плохой прогноз. 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ОФЭКТ-изображения также использовались для оценки степени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эпифизарного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некроза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xmlns="" id="{0C78E218-87B1-B639-9507-8E64299A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tx1"/>
                </a:solidFill>
              </a:rPr>
              <a:t>СЦИНТИГРАФИЯ КОСТЕЙ, БОЛЕЗНЬ ПЕРТЕСА</a:t>
            </a:r>
          </a:p>
        </p:txBody>
      </p:sp>
      <p:pic>
        <p:nvPicPr>
          <p:cNvPr id="43011" name="Picture 72">
            <a:extLst>
              <a:ext uri="{FF2B5EF4-FFF2-40B4-BE49-F238E27FC236}">
                <a16:creationId xmlns:a16="http://schemas.microsoft.com/office/drawing/2014/main" xmlns="" id="{6CF360BB-198E-F6C6-6C81-84028136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6840463" cy="48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4">
            <a:extLst>
              <a:ext uri="{FF2B5EF4-FFF2-40B4-BE49-F238E27FC236}">
                <a16:creationId xmlns:a16="http://schemas.microsoft.com/office/drawing/2014/main" xmlns="" id="{0CAE3BEB-D880-3576-992A-7BEAFED17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807" y="1735283"/>
            <a:ext cx="540089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«холодный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очаг» в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эпифизе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бедренной кости справа</a:t>
            </a: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0F8BD4F1-CBE8-56BB-D8D8-FFCDC0F5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ДИФФЕРЕНЦИАЛЬНО-ДИАГНОСТИЧЕСКИЕ РЯДЫ </a:t>
            </a:r>
            <a:r>
              <a:rPr lang="ru-RU" altLang="ru-RU" sz="4000" b="1" dirty="0">
                <a:solidFill>
                  <a:schemeClr val="tx1"/>
                </a:solidFill>
              </a:rPr>
              <a:t>БОЛЕЗНИ ПЕРТЕСА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89F850-73F7-085F-221C-C6AB8647E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70367"/>
              </p:ext>
            </p:extLst>
          </p:nvPr>
        </p:nvGraphicFramePr>
        <p:xfrm>
          <a:off x="0" y="1219095"/>
          <a:ext cx="12216680" cy="563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21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одностороннее</a:t>
                      </a:r>
                      <a:r>
                        <a:rPr lang="ru-RU" sz="3200" baseline="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поражение</a:t>
                      </a:r>
                      <a:endParaRPr lang="ru-RU" sz="3200" dirty="0">
                        <a:latin typeface="+mn-lt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двустороннее поражение</a:t>
                      </a:r>
                      <a:endParaRPr lang="ru-RU" sz="3200" dirty="0">
                        <a:latin typeface="+mn-lt"/>
                      </a:endParaRP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093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септический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артрит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транзиторный синовит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поздняя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спондилоэпифизарная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дисплазия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серповидноклеточная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анемия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Болезнь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Левши </a:t>
                      </a:r>
                      <a:endParaRPr lang="ru-RU" sz="2800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эозинофильная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гранулема </a:t>
                      </a:r>
                    </a:p>
                    <a:p>
                      <a:endParaRPr lang="ru-RU" sz="3200" dirty="0">
                        <a:latin typeface="+mn-lt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гипотиреоз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множественная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эпифизарная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дисплазия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поздняя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спондилоэпифизарная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дисплазия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серповидноклеточная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анемия</a:t>
                      </a:r>
                    </a:p>
                    <a:p>
                      <a:endParaRPr lang="ru-RU" sz="3200" dirty="0">
                        <a:latin typeface="+mn-lt"/>
                      </a:endParaRP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xmlns="" id="{356159D5-4AB1-588D-34B6-3FBFA46F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5 «ПРИЗНАКОВ РИСКА» ПО А.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CATTERAL</a:t>
            </a:r>
            <a:r>
              <a:rPr lang="ru-RU" b="1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0179" name="TextBox 1">
            <a:extLst>
              <a:ext uri="{FF2B5EF4-FFF2-40B4-BE49-F238E27FC236}">
                <a16:creationId xmlns:a16="http://schemas.microsoft.com/office/drawing/2014/main" xmlns="" id="{0CFFBE46-A9A9-561E-E567-7D1CEF86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628800"/>
            <a:ext cx="11737975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200000"/>
              </a:lnSpc>
              <a:buFont typeface="Tw Cen MT" pitchFamily="34" charset="0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Gage</a:t>
            </a:r>
            <a:r>
              <a:rPr lang="en-US" sz="3200" baseline="30000" dirty="0" err="1">
                <a:latin typeface="Calibri" pitchFamily="34" charset="0"/>
              </a:rPr>
              <a:t>,</a:t>
            </a:r>
            <a:r>
              <a:rPr lang="en-US" sz="3200" dirty="0" err="1">
                <a:latin typeface="Calibri" pitchFamily="34" charset="0"/>
              </a:rPr>
              <a:t>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ru-RU" sz="3200" dirty="0">
                <a:latin typeface="Calibri" pitchFamily="34" charset="0"/>
              </a:rPr>
              <a:t>признак, или</a:t>
            </a:r>
            <a:r>
              <a:rPr lang="en-US" sz="3200" dirty="0">
                <a:latin typeface="Calibri" pitchFamily="34" charset="0"/>
              </a:rPr>
              <a:t> V- </a:t>
            </a:r>
            <a:r>
              <a:rPr lang="ru-RU" sz="3200" dirty="0">
                <a:latin typeface="Calibri" pitchFamily="34" charset="0"/>
              </a:rPr>
              <a:t>образный дефект бедренной кости</a:t>
            </a:r>
          </a:p>
          <a:p>
            <a:pPr>
              <a:lnSpc>
                <a:spcPct val="200000"/>
              </a:lnSpc>
              <a:buFont typeface="Tw Cen MT" pitchFamily="34" charset="0"/>
              <a:buAutoNum type="arabicPeriod"/>
              <a:defRPr/>
            </a:pPr>
            <a:r>
              <a:rPr lang="ru-RU" sz="3200" dirty="0" err="1">
                <a:latin typeface="Calibri" pitchFamily="34" charset="0"/>
              </a:rPr>
              <a:t>Кальцификация</a:t>
            </a:r>
            <a:r>
              <a:rPr lang="ru-RU" sz="3200" dirty="0">
                <a:latin typeface="Calibri" pitchFamily="34" charset="0"/>
              </a:rPr>
              <a:t> латеральной части эпифиза</a:t>
            </a:r>
          </a:p>
          <a:p>
            <a:pPr>
              <a:lnSpc>
                <a:spcPct val="200000"/>
              </a:lnSpc>
              <a:buFont typeface="Tw Cen MT" pitchFamily="34" charset="0"/>
              <a:buAutoNum type="arabicPeriod"/>
              <a:defRPr/>
            </a:pPr>
            <a:r>
              <a:rPr lang="ru-RU" sz="3200" dirty="0">
                <a:latin typeface="Calibri" pitchFamily="34" charset="0"/>
              </a:rPr>
              <a:t>Латеральный подвывих в бедренном суставе</a:t>
            </a:r>
          </a:p>
          <a:p>
            <a:pPr>
              <a:lnSpc>
                <a:spcPct val="200000"/>
              </a:lnSpc>
              <a:buFont typeface="Tw Cen MT" pitchFamily="34" charset="0"/>
              <a:buAutoNum type="arabicPeriod"/>
              <a:defRPr/>
            </a:pPr>
            <a:r>
              <a:rPr lang="ru-RU" sz="3200" dirty="0">
                <a:latin typeface="Calibri" pitchFamily="34" charset="0"/>
              </a:rPr>
              <a:t>Горизонтальное положение ростковой пластинки головки бедра</a:t>
            </a:r>
          </a:p>
          <a:p>
            <a:pPr>
              <a:lnSpc>
                <a:spcPct val="200000"/>
              </a:lnSpc>
              <a:buFont typeface="Tw Cen MT" pitchFamily="34" charset="0"/>
              <a:buAutoNum type="arabicPeriod"/>
              <a:defRPr/>
            </a:pPr>
            <a:r>
              <a:rPr lang="ru-RU" sz="3200" dirty="0">
                <a:latin typeface="Calibri" pitchFamily="34" charset="0"/>
              </a:rPr>
              <a:t>Кисты в </a:t>
            </a:r>
            <a:r>
              <a:rPr lang="ru-RU" sz="3200" dirty="0" err="1">
                <a:latin typeface="Calibri" pitchFamily="34" charset="0"/>
              </a:rPr>
              <a:t>метафизе</a:t>
            </a:r>
            <a:r>
              <a:rPr lang="ru-RU" sz="3200" dirty="0">
                <a:latin typeface="Calibri" pitchFamily="34" charset="0"/>
              </a:rPr>
              <a:t> проксимального отдела бедренной кости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xmlns="" id="{AE7D0139-872F-30ED-2872-79699DD2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  <a:cs typeface="Times New Roman" panose="02020603050405020304" pitchFamily="18" charset="0"/>
              </a:rPr>
              <a:t>КЛАССИФИКАЦИЯ </a:t>
            </a:r>
            <a:r>
              <a:rPr lang="en-US" altLang="ru-RU" sz="4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CATTERAII</a:t>
            </a:r>
            <a:endParaRPr lang="ru-RU" altLang="ru-RU" sz="4000" b="1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63BA9B6-D111-6D3F-42EC-92F813BD0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43517"/>
              </p:ext>
            </p:extLst>
          </p:nvPr>
        </p:nvGraphicFramePr>
        <p:xfrm>
          <a:off x="0" y="1341438"/>
          <a:ext cx="12192000" cy="551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1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Группы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Степень поражения головки в двух проекциях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Прогноз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8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Поражение только переднего участка эпифиза </a:t>
                      </a:r>
                      <a:r>
                        <a:rPr lang="ru-RU" sz="2400" dirty="0"/>
                        <a:t>головки, нет секвестров, вовлечение</a:t>
                      </a:r>
                      <a:r>
                        <a:rPr lang="ru-RU" sz="2400" baseline="0" dirty="0"/>
                        <a:t> менее чем </a:t>
                      </a:r>
                      <a:r>
                        <a:rPr lang="ru-RU" sz="2400" b="1" baseline="0" dirty="0"/>
                        <a:t>25% </a:t>
                      </a:r>
                      <a:r>
                        <a:rPr lang="ru-RU" sz="2400" baseline="0" dirty="0"/>
                        <a:t>от общего объема головки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Благоприятный, оперативное лечение не требуется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Поражен передний участок эпифиза с</a:t>
                      </a:r>
                      <a:r>
                        <a:rPr lang="ru-RU" sz="2400" baseline="0" dirty="0"/>
                        <a:t> четким секвестром в центре, </a:t>
                      </a:r>
                      <a:r>
                        <a:rPr lang="ru-RU" sz="2400" b="1" baseline="0" dirty="0"/>
                        <a:t>50% </a:t>
                      </a:r>
                      <a:r>
                        <a:rPr lang="ru-RU" sz="2400" baseline="0" dirty="0"/>
                        <a:t>от объема головки поражено, но латеральная часть </a:t>
                      </a:r>
                      <a:r>
                        <a:rPr lang="ru-RU" sz="2400" baseline="0" dirty="0" err="1"/>
                        <a:t>интактна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Благоприятный, оперативное лечение не требуется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Минимальная часть эпифиза сохранена и не секвестрирована, головка бедра поражена на </a:t>
                      </a:r>
                      <a:r>
                        <a:rPr lang="ru-RU" sz="2400" b="1" dirty="0"/>
                        <a:t>75%, </a:t>
                      </a:r>
                      <a:r>
                        <a:rPr lang="ru-RU" sz="2400" dirty="0"/>
                        <a:t>ее латеральная часть также вовлечена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</a:t>
                      </a:r>
                      <a:r>
                        <a:rPr lang="ru-RU" sz="2400" dirty="0" smtClean="0"/>
                        <a:t>еблагоприятный</a:t>
                      </a:r>
                      <a:r>
                        <a:rPr lang="ru-RU" sz="2400" dirty="0"/>
                        <a:t>, оперативное лечение  требуется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100%</a:t>
                      </a:r>
                      <a:r>
                        <a:rPr lang="ru-RU" sz="2400" b="1" baseline="0" dirty="0"/>
                        <a:t> </a:t>
                      </a:r>
                      <a:r>
                        <a:rPr lang="ru-RU" sz="2400" baseline="0" dirty="0"/>
                        <a:t>поражения головки бедра</a:t>
                      </a:r>
                      <a:endParaRPr lang="ru-RU" sz="2400" dirty="0"/>
                    </a:p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 </a:t>
                      </a:r>
                      <a:endParaRPr lang="ru-RU" sz="2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</a:t>
                      </a:r>
                      <a:r>
                        <a:rPr lang="ru-RU" sz="2400" dirty="0" smtClean="0"/>
                        <a:t>еблагоприятный</a:t>
                      </a:r>
                      <a:r>
                        <a:rPr lang="ru-RU" sz="2400" dirty="0"/>
                        <a:t>, оперативное лечение  требуется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xmlns="" id="{E27A523E-B1AB-F8E6-51ED-8339ECE2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  <a:cs typeface="Times New Roman" panose="02020603050405020304" pitchFamily="18" charset="0"/>
              </a:rPr>
              <a:t>КЛАССИФИКАЦИЯ </a:t>
            </a:r>
            <a:r>
              <a:rPr lang="en-US" altLang="ru-RU" sz="4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HERRING</a:t>
            </a:r>
            <a:endParaRPr lang="ru-RU" altLang="ru-RU" sz="4000" b="1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74D07E7-4987-8E03-0DB4-1580C0B01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1382"/>
              </p:ext>
            </p:extLst>
          </p:nvPr>
        </p:nvGraphicFramePr>
        <p:xfrm>
          <a:off x="-24680" y="1052736"/>
          <a:ext cx="12241360" cy="591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7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8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20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Группы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Высота</a:t>
                      </a:r>
                      <a:r>
                        <a:rPr lang="ru-RU" sz="2800" baseline="0" dirty="0"/>
                        <a:t> латеральной колонны эпифиза с </a:t>
                      </a:r>
                      <a:r>
                        <a:rPr lang="ru-RU" sz="2800" baseline="0" dirty="0" err="1" smtClean="0"/>
                        <a:t>контрлатеральной</a:t>
                      </a:r>
                      <a:r>
                        <a:rPr lang="ru-RU" sz="2800" baseline="0" dirty="0" smtClean="0"/>
                        <a:t> стороной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Прогноз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8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Наружная колонна</a:t>
                      </a:r>
                      <a:r>
                        <a:rPr lang="ru-RU" sz="2800" baseline="0" dirty="0"/>
                        <a:t> эпифиза </a:t>
                      </a:r>
                      <a:r>
                        <a:rPr lang="ru-RU" sz="2800" b="1" baseline="0" dirty="0"/>
                        <a:t>сохраняет</a:t>
                      </a:r>
                      <a:r>
                        <a:rPr lang="ru-RU" sz="2800" baseline="0" dirty="0"/>
                        <a:t> свою </a:t>
                      </a:r>
                      <a:r>
                        <a:rPr lang="ru-RU" sz="2800" b="1" baseline="0" dirty="0"/>
                        <a:t>первоначальную высоту</a:t>
                      </a:r>
                      <a:endParaRPr lang="ru-RU" sz="28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Нет прогрессирующего уплощения головки</a:t>
                      </a:r>
                    </a:p>
                    <a:p>
                      <a:pPr algn="l"/>
                      <a:r>
                        <a:rPr lang="ru-RU" sz="2800" dirty="0"/>
                        <a:t>Не требует оперативного вмешательства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9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Изменение плотности и высоты боковой колонны </a:t>
                      </a:r>
                      <a:r>
                        <a:rPr lang="ru-RU" sz="2800" b="1" dirty="0"/>
                        <a:t>не</a:t>
                      </a:r>
                      <a:r>
                        <a:rPr lang="ru-RU" sz="2800" b="1" baseline="0" dirty="0"/>
                        <a:t> менее 50%</a:t>
                      </a:r>
                      <a:endParaRPr lang="ru-RU" sz="28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Уплощение у детей старше 10 лет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38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Изменение плотности и высоты боковой колонны, </a:t>
                      </a:r>
                      <a:r>
                        <a:rPr lang="ru-RU" sz="2800" b="1" dirty="0"/>
                        <a:t>более</a:t>
                      </a:r>
                      <a:r>
                        <a:rPr lang="ru-RU" sz="2800" b="1" baseline="0" dirty="0"/>
                        <a:t> чем 50% от </a:t>
                      </a:r>
                      <a:r>
                        <a:rPr lang="ru-RU" sz="2800" baseline="0" dirty="0"/>
                        <a:t>первоначальной высоты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Уплощение в любом возрасте, оперативное вмешательство</a:t>
                      </a:r>
                    </a:p>
                    <a:p>
                      <a:endParaRPr lang="ru-RU" sz="2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xmlns="" id="{64E8BF69-C9BE-C3B1-1030-B847E66D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  <a:t>КЛАССИФИКАЦИЯ </a:t>
            </a:r>
            <a:r>
              <a:rPr lang="en-US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  <a:t>SALTER-THOMPSON</a:t>
            </a:r>
            <a:r>
              <a:rPr lang="ru-RU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36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 sz="3600" b="1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FF5786E-A51D-CA14-CF2A-DCAD2EB8E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03302"/>
              </p:ext>
            </p:extLst>
          </p:nvPr>
        </p:nvGraphicFramePr>
        <p:xfrm>
          <a:off x="0" y="1341438"/>
          <a:ext cx="12192000" cy="297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2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Группы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Длина </a:t>
                      </a:r>
                      <a:r>
                        <a:rPr lang="ru-RU" sz="2800" dirty="0" err="1"/>
                        <a:t>субхондрального</a:t>
                      </a:r>
                      <a:r>
                        <a:rPr lang="ru-RU" sz="2800" dirty="0"/>
                        <a:t> перелома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Прогноз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9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2800" b="0" dirty="0"/>
                        <a:t>Вовлечено</a:t>
                      </a:r>
                      <a:r>
                        <a:rPr lang="ru-RU" sz="2800" b="0" baseline="0" dirty="0"/>
                        <a:t> </a:t>
                      </a:r>
                      <a:r>
                        <a:rPr lang="ru-RU" sz="2800" b="1" baseline="0" dirty="0"/>
                        <a:t>менее 50% </a:t>
                      </a:r>
                      <a:r>
                        <a:rPr lang="ru-RU" sz="2800" b="0" baseline="0" dirty="0"/>
                        <a:t>головки бедренной кости </a:t>
                      </a:r>
                      <a:endParaRPr lang="ru-RU" sz="28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благоприятный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2800" b="0" dirty="0"/>
                        <a:t>Вовлечено</a:t>
                      </a:r>
                      <a:r>
                        <a:rPr lang="ru-RU" sz="2800" b="0" baseline="0" dirty="0"/>
                        <a:t> </a:t>
                      </a:r>
                      <a:r>
                        <a:rPr lang="ru-RU" sz="2800" b="1" baseline="0" dirty="0"/>
                        <a:t>более чем 50% </a:t>
                      </a:r>
                      <a:r>
                        <a:rPr lang="ru-RU" sz="2800" b="0" baseline="0" dirty="0"/>
                        <a:t>головки бедренной кости </a:t>
                      </a:r>
                      <a:endParaRPr lang="ru-RU" sz="28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неблагоприятный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FCC35666-3C98-B0F7-8CF3-E7F89DB2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1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ПРОГНОЗ РАЗВИТИЯ ДЕФОРМИРУЮЩЕГО ОСТЕОАРТРОЗА по</a:t>
            </a:r>
            <a:r>
              <a:rPr lang="en-US" altLang="ru-RU" sz="3100" b="1" dirty="0">
                <a:solidFill>
                  <a:schemeClr val="tx1"/>
                </a:solidFill>
              </a:rPr>
              <a:t> MOSE</a:t>
            </a:r>
            <a:r>
              <a:rPr lang="ru-RU" altLang="ru-RU" sz="3100" b="1" dirty="0">
                <a:solidFill>
                  <a:schemeClr val="tx1"/>
                </a:solidFill>
                <a:latin typeface="XO Thames"/>
                <a:cs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chemeClr val="tx1"/>
                </a:solidFill>
                <a:latin typeface="XO Thames"/>
                <a:cs typeface="Times New Roman" panose="02020603050405020304" pitchFamily="18" charset="0"/>
              </a:rPr>
            </a:br>
            <a:endParaRPr lang="ru-RU" altLang="ru-RU" sz="3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C0AA47E-1EF4-E54B-013F-55ED606FE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00904"/>
              </p:ext>
            </p:extLst>
          </p:nvPr>
        </p:nvGraphicFramePr>
        <p:xfrm>
          <a:off x="3175" y="796925"/>
          <a:ext cx="12288838" cy="602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0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54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69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Стадия</a:t>
                      </a:r>
                    </a:p>
                  </a:txBody>
                  <a:tcPr marL="91444" marR="91444"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Внешний вид</a:t>
                      </a:r>
                    </a:p>
                  </a:txBody>
                  <a:tcPr marL="91444" marR="9144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Прогноз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27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IV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 marL="91444" marR="91444" marT="45724" marB="45724"/>
                </a:tc>
                <a:tc row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cs typeface="Times New Roman" pitchFamily="18" charset="0"/>
                        </a:rPr>
                        <a:t>контур бедренной головки отклоняется не более чем на 1 мм от круга, в который он вписывается, как на прямой, так и боковых рентгенограммах.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хороший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3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cs typeface="Times New Roman" pitchFamily="18" charset="0"/>
                        </a:rPr>
                        <a:t>контур бедренной головки отклоняется не более чем на 2 мм от круга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удовлетворительный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0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cs typeface="Times New Roman" pitchFamily="18" charset="0"/>
                        </a:rPr>
                        <a:t>бедренная головка отклоняется от круга более чем на 2 мм</a:t>
                      </a:r>
                      <a:endParaRPr lang="ru-RU" sz="24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плохой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xmlns="" id="{3BC16899-DE6F-F115-8ED2-B8C1FFF47A95}"/>
              </a:ext>
            </a:extLst>
          </p:cNvPr>
          <p:cNvSpPr/>
          <p:nvPr/>
        </p:nvSpPr>
        <p:spPr>
          <a:xfrm>
            <a:off x="5951538" y="5876925"/>
            <a:ext cx="6240462" cy="981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Рекомендуется использовать у больных старше 16 лет, когда рост головки бедра завершен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C53598C6-956D-F197-ADBF-B850E5BD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УЛЬТРАЗВУКОВЫЕ ПРИЗНАКИ БОЛЕЗНИ ПЕРТЕСА</a:t>
            </a:r>
          </a:p>
        </p:txBody>
      </p:sp>
      <p:sp>
        <p:nvSpPr>
          <p:cNvPr id="32772" name="Прямоугольник 3">
            <a:extLst>
              <a:ext uri="{FF2B5EF4-FFF2-40B4-BE49-F238E27FC236}">
                <a16:creationId xmlns:a16="http://schemas.microsoft.com/office/drawing/2014/main" xmlns="" id="{C8F3FBB2-FBB5-02E5-2B24-8B680764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1700213"/>
            <a:ext cx="10442575" cy="4402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утолщение синовиальной оболочки и хряща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выпот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выбухание капсулы кпереди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атрофия </a:t>
            </a:r>
            <a:r>
              <a:rPr lang="ru-RU" sz="3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ипсилатеральной</a:t>
            </a: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четырехглавой мышцы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уплощение, фрагментация, головки бедра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формирование новой кости 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5C3BD557-CCD0-8CF5-D323-82492941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592" y="260648"/>
            <a:ext cx="12445851" cy="990600"/>
          </a:xfrm>
        </p:spPr>
        <p:txBody>
          <a:bodyPr/>
          <a:lstStyle/>
          <a:p>
            <a:pPr algn="ctr" eaLnBrk="1" hangingPunct="1"/>
            <a:r>
              <a:rPr lang="ru-RU" altLang="ru-RU" sz="3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ПРОГНОЗ РАЗВИТИЯ ДЕФОРМИРУЮЩЕГО ОСТЕОАРТРОЗА </a:t>
            </a:r>
            <a:r>
              <a:rPr lang="ru-RU" alt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</a:t>
            </a:r>
            <a:r>
              <a:rPr lang="en-US" altLang="ru-RU" sz="3000" b="1" dirty="0">
                <a:solidFill>
                  <a:schemeClr val="tx1"/>
                </a:solidFill>
              </a:rPr>
              <a:t> STUIBERG’S</a:t>
            </a:r>
            <a:r>
              <a:rPr lang="ru-RU" altLang="ru-RU" sz="3000" b="1" dirty="0">
                <a:solidFill>
                  <a:srgbClr val="000000"/>
                </a:solidFill>
                <a:latin typeface="XO Thames"/>
                <a:cs typeface="Times New Roman" panose="02020603050405020304" pitchFamily="18" charset="0"/>
              </a:rPr>
              <a:t/>
            </a:r>
            <a:br>
              <a:rPr lang="ru-RU" altLang="ru-RU" sz="3000" b="1" dirty="0">
                <a:solidFill>
                  <a:srgbClr val="000000"/>
                </a:solidFill>
                <a:latin typeface="XO Thames"/>
                <a:cs typeface="Times New Roman" panose="02020603050405020304" pitchFamily="18" charset="0"/>
              </a:rPr>
            </a:br>
            <a:endParaRPr lang="ru-RU" altLang="ru-RU" sz="3000" b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E654C94-2582-C864-60B7-9331603DF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02562"/>
              </p:ext>
            </p:extLst>
          </p:nvPr>
        </p:nvGraphicFramePr>
        <p:xfrm>
          <a:off x="21590" y="692696"/>
          <a:ext cx="12192000" cy="622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4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01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051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Класс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Конгруэнтность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Внешний вид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Прогноз</a:t>
                      </a: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368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Сферичная конгруэнтная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Полностью</a:t>
                      </a:r>
                      <a:r>
                        <a:rPr lang="ru-RU" sz="2600" baseline="0" dirty="0"/>
                        <a:t> нормальный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0</a:t>
                      </a: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534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II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Сферичная конгруэнтная</a:t>
                      </a:r>
                    </a:p>
                    <a:p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«</a:t>
                      </a:r>
                      <a:r>
                        <a:rPr lang="en-US" sz="2600" dirty="0" err="1"/>
                        <a:t>coxa</a:t>
                      </a:r>
                      <a:r>
                        <a:rPr lang="en-US" sz="2600" dirty="0"/>
                        <a:t> magna</a:t>
                      </a:r>
                      <a:r>
                        <a:rPr lang="ru-RU" sz="2600" dirty="0"/>
                        <a:t>» короткая шейка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0</a:t>
                      </a: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68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III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Асферичная конгруэнтная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 err="1"/>
                        <a:t>Элиптическая</a:t>
                      </a:r>
                      <a:r>
                        <a:rPr lang="ru-RU" sz="2600" dirty="0"/>
                        <a:t> головка</a:t>
                      </a: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Легкая или умеренная степень</a:t>
                      </a: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534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IV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Асферичная конгруэнтная</a:t>
                      </a:r>
                    </a:p>
                    <a:p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Плоская головка бедренной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Легкая или умеренная степень развития </a:t>
                      </a:r>
                    </a:p>
                    <a:p>
                      <a:endParaRPr lang="ru-RU" sz="2600" dirty="0"/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534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V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 err="1"/>
                        <a:t>Асфериченая</a:t>
                      </a:r>
                      <a:r>
                        <a:rPr lang="ru-RU" sz="2600" dirty="0"/>
                        <a:t> </a:t>
                      </a:r>
                      <a:r>
                        <a:rPr lang="ru-RU" sz="2600" dirty="0" err="1"/>
                        <a:t>инконгруэнтная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Плоская головка бедренной кости и сферичная вертлужная впадина 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Тяжелый ОА </a:t>
                      </a:r>
                      <a:r>
                        <a:rPr lang="en-US" sz="2600" dirty="0"/>
                        <a:t>&lt;</a:t>
                      </a:r>
                      <a:r>
                        <a:rPr lang="en-US" sz="2600" baseline="0" dirty="0"/>
                        <a:t> </a:t>
                      </a:r>
                      <a:r>
                        <a:rPr lang="ru-RU" sz="2600" baseline="0" dirty="0"/>
                        <a:t>50 лет</a:t>
                      </a:r>
                      <a:endParaRPr lang="ru-RU" sz="2600" dirty="0"/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xmlns="" id="{4BC54B0E-45D4-E0B3-C45C-6CED5182856F}"/>
              </a:ext>
            </a:extLst>
          </p:cNvPr>
          <p:cNvSpPr/>
          <p:nvPr/>
        </p:nvSpPr>
        <p:spPr>
          <a:xfrm>
            <a:off x="7090965" y="6093232"/>
            <a:ext cx="5101035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Рекомендуется использовать у больных старше 16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xmlns="" id="{F4FE857A-8117-EEAF-FA20-285F3D58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КОНСЕРВАТИВНОЕ ЛЕЧЕНИЕ</a:t>
            </a:r>
          </a:p>
        </p:txBody>
      </p:sp>
      <p:sp>
        <p:nvSpPr>
          <p:cNvPr id="54276" name="Прямоугольник 3">
            <a:extLst>
              <a:ext uri="{FF2B5EF4-FFF2-40B4-BE49-F238E27FC236}">
                <a16:creationId xmlns:a16="http://schemas.microsoft.com/office/drawing/2014/main" xmlns="" id="{9D0BA895-66DD-FF00-ECD8-4AEF9F72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1628775"/>
            <a:ext cx="117363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n-lt"/>
                <a:cs typeface="Times New Roman" pitchFamily="18" charset="0"/>
              </a:rPr>
              <a:t>«принцип матричного моделирования»-</a:t>
            </a:r>
            <a:r>
              <a:rPr lang="ru-RU" sz="3600" dirty="0">
                <a:latin typeface="+mn-lt"/>
                <a:cs typeface="Times New Roman" pitchFamily="18" charset="0"/>
              </a:rPr>
              <a:t>центрация головки бедра в вертлужной впадине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dirty="0">
                <a:latin typeface="+mn-lt"/>
                <a:cs typeface="Times New Roman" pitchFamily="18" charset="0"/>
              </a:rPr>
              <a:t>длительный постельный режим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dirty="0">
                <a:latin typeface="+mn-lt"/>
                <a:cs typeface="Times New Roman" pitchFamily="18" charset="0"/>
              </a:rPr>
              <a:t> </a:t>
            </a:r>
            <a:r>
              <a:rPr lang="ru-RU" sz="3600" dirty="0" err="1">
                <a:latin typeface="+mn-lt"/>
                <a:cs typeface="Times New Roman" pitchFamily="18" charset="0"/>
              </a:rPr>
              <a:t>манжеточное</a:t>
            </a:r>
            <a:r>
              <a:rPr lang="ru-RU" sz="3600" dirty="0">
                <a:latin typeface="+mn-lt"/>
                <a:cs typeface="Times New Roman" pitchFamily="18" charset="0"/>
              </a:rPr>
              <a:t> вытяжение, гипсовые повязки, специальные рамы и петли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dirty="0">
                <a:latin typeface="+mn-lt"/>
                <a:cs typeface="Times New Roman" pitchFamily="18" charset="0"/>
              </a:rPr>
              <a:t>медикаментозное (обезболивающие препараты)</a:t>
            </a:r>
          </a:p>
          <a:p>
            <a:pPr>
              <a:defRPr/>
            </a:pP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xmlns="" id="{8A00475A-EF72-580A-D50C-7972FDD5D258}"/>
              </a:ext>
            </a:extLst>
          </p:cNvPr>
          <p:cNvSpPr/>
          <p:nvPr/>
        </p:nvSpPr>
        <p:spPr>
          <a:xfrm>
            <a:off x="1055688" y="5876925"/>
            <a:ext cx="8569325" cy="865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Обычно это занимает от 2-6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xmlns="" id="{BEB7994D-9F8B-5F8F-5141-003AF77D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ХИРУРГИЧЕСКОЕ ЛЕЧЕНИЕ</a:t>
            </a:r>
          </a:p>
        </p:txBody>
      </p:sp>
      <p:sp>
        <p:nvSpPr>
          <p:cNvPr id="50179" name="Прямоугольник 3">
            <a:extLst>
              <a:ext uri="{FF2B5EF4-FFF2-40B4-BE49-F238E27FC236}">
                <a16:creationId xmlns:a16="http://schemas.microsoft.com/office/drawing/2014/main" xmlns="" id="{8B3767FD-E2E2-431E-F186-9ECFC648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95438"/>
            <a:ext cx="111617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Предоперационное планирование может включать использование динамической </a:t>
            </a:r>
            <a:r>
              <a:rPr lang="ru-RU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артрографии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и КТ,  МРТ. 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остеотомия бедра: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чаще используют </a:t>
            </a:r>
            <a:r>
              <a:rPr lang="ru-RU" sz="2400" dirty="0" err="1">
                <a:latin typeface="+mn-lt"/>
              </a:rPr>
              <a:t>межвертельную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деторсионно</a:t>
            </a:r>
            <a:r>
              <a:rPr lang="ru-RU" sz="2400" b="1" dirty="0">
                <a:latin typeface="+mn-lt"/>
              </a:rPr>
              <a:t>- </a:t>
            </a:r>
            <a:r>
              <a:rPr lang="ru-RU" sz="2400" b="1" dirty="0" err="1">
                <a:latin typeface="+mn-lt"/>
              </a:rPr>
              <a:t>варизирующую</a:t>
            </a:r>
            <a:r>
              <a:rPr lang="ru-RU" sz="2400" b="1" dirty="0">
                <a:latin typeface="+mn-lt"/>
              </a:rPr>
              <a:t> остеотомию бедра,</a:t>
            </a:r>
            <a:r>
              <a:rPr lang="ru-RU" sz="2400" dirty="0">
                <a:latin typeface="+mn-lt"/>
              </a:rPr>
              <a:t> позволяющую уменьшить </a:t>
            </a:r>
            <a:r>
              <a:rPr lang="ru-RU" sz="2400" dirty="0" err="1">
                <a:latin typeface="+mn-lt"/>
              </a:rPr>
              <a:t>шеечно</a:t>
            </a:r>
            <a:r>
              <a:rPr lang="ru-RU" sz="2400" dirty="0">
                <a:latin typeface="+mn-lt"/>
              </a:rPr>
              <a:t>- </a:t>
            </a:r>
            <a:r>
              <a:rPr lang="ru-RU" sz="2400" dirty="0" err="1">
                <a:latin typeface="+mn-lt"/>
              </a:rPr>
              <a:t>диафизарный</a:t>
            </a:r>
            <a:r>
              <a:rPr lang="ru-RU" sz="2400" dirty="0">
                <a:latin typeface="+mn-lt"/>
              </a:rPr>
              <a:t> угол и корригировать избыточную </a:t>
            </a:r>
            <a:r>
              <a:rPr lang="ru-RU" sz="2400" dirty="0" err="1">
                <a:latin typeface="+mn-lt"/>
              </a:rPr>
              <a:t>антеторсию</a:t>
            </a:r>
            <a:r>
              <a:rPr lang="ru-RU" sz="2400" dirty="0">
                <a:latin typeface="+mn-lt"/>
              </a:rPr>
              <a:t> проксимального отдела бедра.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В случаях формирования деформации с уменьшенным </a:t>
            </a:r>
            <a:r>
              <a:rPr lang="ru-RU" sz="2400" dirty="0" err="1">
                <a:latin typeface="+mn-lt"/>
              </a:rPr>
              <a:t>шеечно-диафизарным</a:t>
            </a:r>
            <a:r>
              <a:rPr lang="ru-RU" sz="2400" dirty="0">
                <a:latin typeface="+mn-lt"/>
              </a:rPr>
              <a:t> углом, применяют </a:t>
            </a:r>
            <a:r>
              <a:rPr lang="ru-RU" sz="2400" b="1" dirty="0" err="1">
                <a:latin typeface="+mn-lt"/>
              </a:rPr>
              <a:t>деторсионно-вальгизирующую</a:t>
            </a:r>
            <a:r>
              <a:rPr lang="ru-RU" sz="2400" b="1" dirty="0">
                <a:latin typeface="+mn-lt"/>
              </a:rPr>
              <a:t> остеотомию бедра.</a:t>
            </a:r>
          </a:p>
          <a:p>
            <a:pPr>
              <a:defRPr/>
            </a:pPr>
            <a:endParaRPr lang="ru-RU" sz="2400" b="1" dirty="0">
              <a:latin typeface="+mn-lt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2400" b="1" dirty="0">
                <a:latin typeface="+mn-lt"/>
              </a:rPr>
              <a:t>остеотомия таза по </a:t>
            </a:r>
            <a:r>
              <a:rPr lang="ru-RU" sz="2400" b="1" dirty="0" err="1">
                <a:latin typeface="+mn-lt"/>
              </a:rPr>
              <a:t>Salter</a:t>
            </a:r>
            <a:r>
              <a:rPr lang="ru-RU" sz="2400" b="1" dirty="0">
                <a:latin typeface="+mn-lt"/>
              </a:rPr>
              <a:t>- </a:t>
            </a:r>
            <a:r>
              <a:rPr lang="ru-RU" sz="2400" dirty="0">
                <a:latin typeface="+mn-lt"/>
              </a:rPr>
              <a:t>увеличивает переднее и боковой покрытие головки бедра ( ввиду относительно большого объема вмешательства, следует использовать , когда противопоказана корригирующая остеотомия бедра)</a:t>
            </a:r>
            <a:endParaRPr lang="ru-RU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xmlns="" id="{CA5F29AD-BD9E-9504-2EB6-8BBE1BB8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РЕНТГЕНОГРАММА КОСТЕЙ ТАЗА, ПРЯМАЯ ПРОЕКЦИЯ, БОЛЕЗНЬ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ПЕРТЕСА 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53251" name="Picture 78">
            <a:extLst>
              <a:ext uri="{FF2B5EF4-FFF2-40B4-BE49-F238E27FC236}">
                <a16:creationId xmlns:a16="http://schemas.microsoft.com/office/drawing/2014/main" xmlns="" id="{A0796F6B-586D-BACC-2941-E4C67D8E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04068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Прямоугольник 4">
            <a:extLst>
              <a:ext uri="{FF2B5EF4-FFF2-40B4-BE49-F238E27FC236}">
                <a16:creationId xmlns:a16="http://schemas.microsoft.com/office/drawing/2014/main" xmlns="" id="{73FE5F56-78E4-43A8-20CF-B5F82A00D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484313"/>
            <a:ext cx="35750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состояние после остеотомии бедра справа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деформация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головки правого тазобедренного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сустава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ru-RU" sz="32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укорочение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шейки </a:t>
            </a: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xmlns="" id="{BF3CFE1E-6EB7-A40A-43C5-564A280F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РЕНТГЕНОГРАММА КОСТЕЙ ТАЗА, ПРЯМАЯ ПРОЕКЦИЯ, БОЛЕЗНЬ ПЕРТЕСА (А), ЧЕРЕЗ 6 ЛЕТ (Б)</a:t>
            </a:r>
          </a:p>
        </p:txBody>
      </p:sp>
      <p:pic>
        <p:nvPicPr>
          <p:cNvPr id="54275" name="Picture 80">
            <a:extLst>
              <a:ext uri="{FF2B5EF4-FFF2-40B4-BE49-F238E27FC236}">
                <a16:creationId xmlns:a16="http://schemas.microsoft.com/office/drawing/2014/main" xmlns="" id="{75CED700-C57A-8ECB-9220-F06931A4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35113"/>
            <a:ext cx="45354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2">
            <a:extLst>
              <a:ext uri="{FF2B5EF4-FFF2-40B4-BE49-F238E27FC236}">
                <a16:creationId xmlns:a16="http://schemas.microsoft.com/office/drawing/2014/main" xmlns="" id="{77C71F38-6985-90BC-8010-C78C757A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547813"/>
            <a:ext cx="45212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Прямоугольник 5">
            <a:extLst>
              <a:ext uri="{FF2B5EF4-FFF2-40B4-BE49-F238E27FC236}">
                <a16:creationId xmlns:a16="http://schemas.microsoft.com/office/drawing/2014/main" xmlns="" id="{DCD62C47-B5D8-1BFB-5369-6551BE86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238" y="4916488"/>
            <a:ext cx="573596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последующее восстановление окостенения головки бедренной кости, но с сопутствующими изменениями моделирования, 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более выраженными слева</a:t>
            </a:r>
          </a:p>
          <a:p>
            <a:pPr>
              <a:defRPr/>
            </a:pP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937864"/>
            <a:ext cx="6287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А) двустороннее асимметричное расширение суставных щелей; фрагментация и уплощение  головки бедренных костей; </a:t>
            </a:r>
            <a:r>
              <a:rPr lang="ru-RU" sz="2400" dirty="0" smtClean="0">
                <a:latin typeface="+mn-lt"/>
              </a:rPr>
              <a:t>киста в </a:t>
            </a:r>
            <a:r>
              <a:rPr lang="ru-RU" sz="2400" dirty="0" err="1" smtClean="0">
                <a:latin typeface="+mn-lt"/>
              </a:rPr>
              <a:t>метафизе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бедренной кости слева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EB69FA-9954-57DA-F7D3-5639D7EB2040}"/>
              </a:ext>
            </a:extLst>
          </p:cNvPr>
          <p:cNvSpPr/>
          <p:nvPr/>
        </p:nvSpPr>
        <p:spPr>
          <a:xfrm>
            <a:off x="2279650" y="476250"/>
            <a:ext cx="6096000" cy="60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>
                <a:latin typeface="+mj-lt"/>
                <a:ea typeface="Microsoft YaHei" charset="-122"/>
              </a:rPr>
              <a:t>ВЫВОДЫ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5951AE-33A5-7108-3DD4-FE08794592B8}"/>
              </a:ext>
            </a:extLst>
          </p:cNvPr>
          <p:cNvSpPr/>
          <p:nvPr/>
        </p:nvSpPr>
        <p:spPr>
          <a:xfrm>
            <a:off x="77788" y="1619250"/>
            <a:ext cx="121142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</a:rPr>
              <a:t>МРТ является одним из наиболее информативных методов  лучевой диагностики остеонекроза (особенно на ранних стадиях процесса) и оценки состояния суставного хряща, костного мозга, жидкости в суставе).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3200" dirty="0">
              <a:latin typeface="+mn-lt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</a:rPr>
              <a:t>КТ и </a:t>
            </a:r>
            <a:r>
              <a:rPr lang="ru-RU" sz="3200" dirty="0" err="1">
                <a:latin typeface="+mn-lt"/>
              </a:rPr>
              <a:t>артрография</a:t>
            </a:r>
            <a:r>
              <a:rPr lang="ru-RU" sz="3200" dirty="0">
                <a:latin typeface="+mn-lt"/>
              </a:rPr>
              <a:t>- предоперационная оценка состояния сустава.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</a:rPr>
              <a:t>«</a:t>
            </a:r>
            <a:r>
              <a:rPr lang="ru-RU" sz="3200" b="1" dirty="0">
                <a:latin typeface="+mn-lt"/>
              </a:rPr>
              <a:t>Золотым</a:t>
            </a:r>
            <a:r>
              <a:rPr lang="ru-RU" sz="3200" dirty="0">
                <a:latin typeface="+mn-lt"/>
              </a:rPr>
              <a:t> </a:t>
            </a:r>
            <a:r>
              <a:rPr lang="ru-RU" sz="3200" b="1" dirty="0">
                <a:latin typeface="+mn-lt"/>
              </a:rPr>
              <a:t>стандартом</a:t>
            </a:r>
            <a:r>
              <a:rPr lang="ru-RU" sz="3200" dirty="0">
                <a:latin typeface="+mn-lt"/>
              </a:rPr>
              <a:t>» распознавания </a:t>
            </a:r>
            <a:r>
              <a:rPr lang="ru-RU" sz="3200" b="1" dirty="0">
                <a:latin typeface="+mn-lt"/>
              </a:rPr>
              <a:t>болезни</a:t>
            </a:r>
            <a:r>
              <a:rPr lang="ru-RU" sz="3200" dirty="0">
                <a:latin typeface="+mn-lt"/>
              </a:rPr>
              <a:t> </a:t>
            </a:r>
            <a:r>
              <a:rPr lang="ru-RU" sz="3200" b="1" dirty="0" err="1">
                <a:latin typeface="+mn-lt"/>
              </a:rPr>
              <a:t>Пертеса</a:t>
            </a:r>
            <a:r>
              <a:rPr lang="ru-RU" sz="3200" dirty="0">
                <a:latin typeface="+mn-lt"/>
              </a:rPr>
              <a:t> остается </a:t>
            </a:r>
            <a:r>
              <a:rPr lang="ru-RU" sz="3200" b="1" dirty="0">
                <a:latin typeface="+mn-lt"/>
              </a:rPr>
              <a:t>рентгенография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xmlns="" id="{1F6B22CD-A8E4-E3BB-CF84-04B17E9F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5888"/>
            <a:ext cx="885666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2C735940-39F1-A864-7E93-D1B25E07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</a:rPr>
              <a:t>КОМПЬЮТЕРНАЯ ТОМОГРАФИЯ</a:t>
            </a:r>
          </a:p>
        </p:txBody>
      </p:sp>
      <p:sp>
        <p:nvSpPr>
          <p:cNvPr id="34820" name="Прямоугольник 3">
            <a:extLst>
              <a:ext uri="{FF2B5EF4-FFF2-40B4-BE49-F238E27FC236}">
                <a16:creationId xmlns:a16="http://schemas.microsoft.com/office/drawing/2014/main" xmlns="" id="{83C9F51C-5271-56B4-8CDF-E71459E2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2060575"/>
            <a:ext cx="106568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Компьютерная томография как правило, ограничивается </a:t>
            </a: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предоперационным планированием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 детей с тяжелой деформацией.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Трехмерные реконструкции позволяют хирургу оценить  степень наклона шейки бедренной кости, наметить подход к остеотомии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xmlns="" id="{A89ACD64-475B-21D6-987B-5D8C5857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 b="1">
                <a:solidFill>
                  <a:schemeClr val="tx1"/>
                </a:solidFill>
              </a:rPr>
              <a:t>МАГНИТНО-РЕЗОНАНСНАЯ ТОМОГРАФИЯ, НОРМА</a:t>
            </a:r>
          </a:p>
        </p:txBody>
      </p:sp>
      <p:sp>
        <p:nvSpPr>
          <p:cNvPr id="33795" name="Прямоугольник 3">
            <a:extLst>
              <a:ext uri="{FF2B5EF4-FFF2-40B4-BE49-F238E27FC236}">
                <a16:creationId xmlns:a16="http://schemas.microsoft.com/office/drawing/2014/main" xmlns="" id="{1FDB7E02-5265-7BE4-EB63-F41C130F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0945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ru-RU" altLang="ru-RU" sz="1600">
              <a:solidFill>
                <a:srgbClr val="000000"/>
              </a:solidFill>
              <a:latin typeface="XO Thames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F53257D-420A-33CF-82D9-C688B0938441}"/>
              </a:ext>
            </a:extLst>
          </p:cNvPr>
          <p:cNvSpPr/>
          <p:nvPr/>
        </p:nvSpPr>
        <p:spPr>
          <a:xfrm>
            <a:off x="407988" y="1341438"/>
            <a:ext cx="11664950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r>
              <a:rPr lang="ru-RU" sz="2600" dirty="0">
                <a:latin typeface="+mn-lt"/>
              </a:rPr>
              <a:t>У новорожденных детей </a:t>
            </a:r>
            <a:r>
              <a:rPr lang="ru-RU" sz="2600" dirty="0" err="1">
                <a:latin typeface="+mn-lt"/>
              </a:rPr>
              <a:t>метаэпифизарные</a:t>
            </a:r>
            <a:r>
              <a:rPr lang="ru-RU" sz="2600" dirty="0">
                <a:latin typeface="+mn-lt"/>
              </a:rPr>
              <a:t> отделы представлены в основном хрящевой тканью (</a:t>
            </a:r>
            <a:r>
              <a:rPr lang="ru-RU" sz="2600" dirty="0" err="1">
                <a:latin typeface="+mn-lt"/>
              </a:rPr>
              <a:t>гипоинтенсивный</a:t>
            </a:r>
            <a:r>
              <a:rPr lang="ru-RU" sz="2600" dirty="0">
                <a:latin typeface="+mn-lt"/>
              </a:rPr>
              <a:t> МР сигнал), которые в дальнейшем окостеневают (гиперинтенсивный МР сигнал). </a:t>
            </a:r>
          </a:p>
          <a:p>
            <a:pPr>
              <a:defRPr/>
            </a:pPr>
            <a:endParaRPr lang="ru-RU" sz="2600" dirty="0">
              <a:latin typeface="+mn-lt"/>
            </a:endParaRPr>
          </a:p>
          <a:p>
            <a:pPr>
              <a:defRPr/>
            </a:pPr>
            <a:r>
              <a:rPr lang="ru-RU" sz="2600" dirty="0">
                <a:latin typeface="+mn-lt"/>
              </a:rPr>
              <a:t>Основу любой </a:t>
            </a:r>
            <a:r>
              <a:rPr lang="ru-RU" sz="2600" dirty="0" err="1">
                <a:latin typeface="+mn-lt"/>
              </a:rPr>
              <a:t>метаэпифизарной</a:t>
            </a:r>
            <a:r>
              <a:rPr lang="ru-RU" sz="2600" dirty="0">
                <a:latin typeface="+mn-lt"/>
              </a:rPr>
              <a:t> области составляет губчатая кость, содержащая клетки костного мозга. </a:t>
            </a:r>
            <a:r>
              <a:rPr lang="ru-RU" sz="2600" b="1" dirty="0">
                <a:latin typeface="+mn-lt"/>
              </a:rPr>
              <a:t>У детей до 12 лет</a:t>
            </a:r>
            <a:r>
              <a:rPr lang="ru-RU" sz="2600" dirty="0">
                <a:latin typeface="+mn-lt"/>
              </a:rPr>
              <a:t>, желтый костный мозг располагается в основном в </a:t>
            </a:r>
            <a:r>
              <a:rPr lang="ru-RU" sz="2600" b="1" dirty="0">
                <a:latin typeface="+mn-lt"/>
              </a:rPr>
              <a:t>эпифизах (изо-гиперинтенсивный сигнал на Т1-ВИ и на Т2-ВИ ), а красный костный мозг – в </a:t>
            </a:r>
            <a:r>
              <a:rPr lang="ru-RU" sz="2600" b="1" dirty="0" err="1">
                <a:latin typeface="+mn-lt"/>
              </a:rPr>
              <a:t>метафизах</a:t>
            </a:r>
            <a:r>
              <a:rPr lang="ru-RU" sz="2600" b="1" dirty="0">
                <a:latin typeface="+mn-lt"/>
              </a:rPr>
              <a:t> (изо-</a:t>
            </a:r>
            <a:r>
              <a:rPr lang="ru-RU" sz="2600" b="1" dirty="0" err="1">
                <a:latin typeface="+mn-lt"/>
              </a:rPr>
              <a:t>гипоинтенсивным</a:t>
            </a:r>
            <a:r>
              <a:rPr lang="ru-RU" sz="2600" b="1" dirty="0">
                <a:latin typeface="+mn-lt"/>
              </a:rPr>
              <a:t> на Т1-ВИ, </a:t>
            </a:r>
            <a:r>
              <a:rPr lang="ru-RU" sz="2600" b="1" dirty="0" err="1">
                <a:latin typeface="+mn-lt"/>
              </a:rPr>
              <a:t>изоинтенсивным</a:t>
            </a:r>
            <a:r>
              <a:rPr lang="ru-RU" sz="2600" b="1" dirty="0">
                <a:latin typeface="+mn-lt"/>
              </a:rPr>
              <a:t> на Т2-ВИ).</a:t>
            </a:r>
          </a:p>
          <a:p>
            <a:pPr>
              <a:defRPr/>
            </a:pPr>
            <a:endParaRPr lang="ru-RU" sz="2600" dirty="0">
              <a:latin typeface="+mn-lt"/>
            </a:endParaRPr>
          </a:p>
          <a:p>
            <a:pPr>
              <a:defRPr/>
            </a:pPr>
            <a:r>
              <a:rPr lang="ru-RU" sz="2600" b="1" dirty="0">
                <a:latin typeface="+mn-lt"/>
              </a:rPr>
              <a:t>С возрастом </a:t>
            </a:r>
            <a:r>
              <a:rPr lang="ru-RU" sz="2600" dirty="0">
                <a:latin typeface="+mn-lt"/>
              </a:rPr>
              <a:t>происходит постепенное замещение красного костного мозга желтым, закрытие ростковых зон (</a:t>
            </a:r>
            <a:r>
              <a:rPr lang="ru-RU" sz="2600" b="1" dirty="0">
                <a:latin typeface="+mn-lt"/>
              </a:rPr>
              <a:t>выравнивание МР сигнала между эпифизом и </a:t>
            </a:r>
            <a:r>
              <a:rPr lang="ru-RU" sz="2600" b="1" dirty="0" err="1">
                <a:latin typeface="+mn-lt"/>
              </a:rPr>
              <a:t>метафизом</a:t>
            </a:r>
            <a:r>
              <a:rPr lang="ru-RU" sz="2600" b="1" dirty="0">
                <a:latin typeface="+mn-lt"/>
              </a:rPr>
              <a:t>)</a:t>
            </a:r>
          </a:p>
        </p:txBody>
      </p:sp>
      <p:sp>
        <p:nvSpPr>
          <p:cNvPr id="3" name="Нашивка 2">
            <a:extLst>
              <a:ext uri="{FF2B5EF4-FFF2-40B4-BE49-F238E27FC236}">
                <a16:creationId xmlns:a16="http://schemas.microsoft.com/office/drawing/2014/main" xmlns="" id="{9538B469-071B-DC15-08B2-1BA165C1BB90}"/>
              </a:ext>
            </a:extLst>
          </p:cNvPr>
          <p:cNvSpPr/>
          <p:nvPr/>
        </p:nvSpPr>
        <p:spPr>
          <a:xfrm>
            <a:off x="119063" y="1751013"/>
            <a:ext cx="360362" cy="3095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33862EA5-2D29-0BDA-A210-AAB3E0B4FE50}"/>
              </a:ext>
            </a:extLst>
          </p:cNvPr>
          <p:cNvSpPr/>
          <p:nvPr/>
        </p:nvSpPr>
        <p:spPr>
          <a:xfrm>
            <a:off x="47625" y="3357563"/>
            <a:ext cx="360363" cy="3079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C910B710-F156-8C13-D423-2BAC75E327CC}"/>
              </a:ext>
            </a:extLst>
          </p:cNvPr>
          <p:cNvSpPr/>
          <p:nvPr/>
        </p:nvSpPr>
        <p:spPr>
          <a:xfrm>
            <a:off x="49213" y="5661025"/>
            <a:ext cx="360362" cy="3095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CB2BE6C2-D136-2D4B-3CBA-A3BDEFA2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000" b="1">
                <a:solidFill>
                  <a:schemeClr val="tx1"/>
                </a:solidFill>
              </a:rPr>
              <a:t>МАГНИТНО-РЕЗОНАНСНАЯ ТОМОГРАФИЯ, БОЛЕЗНЬ ПЕРТЕСА</a:t>
            </a:r>
          </a:p>
        </p:txBody>
      </p:sp>
      <p:sp>
        <p:nvSpPr>
          <p:cNvPr id="38916" name="Прямоугольник 3">
            <a:extLst>
              <a:ext uri="{FF2B5EF4-FFF2-40B4-BE49-F238E27FC236}">
                <a16:creationId xmlns:a16="http://schemas.microsoft.com/office/drawing/2014/main" xmlns="" id="{3F421008-E4C7-7F17-92B8-9BA41E926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412875"/>
            <a:ext cx="110172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На ранней стадии </a:t>
            </a:r>
            <a:r>
              <a:rPr lang="ru-RU" sz="3200" dirty="0">
                <a:latin typeface="+mn-lt"/>
                <a:cs typeface="Times New Roman" pitchFamily="18" charset="0"/>
              </a:rPr>
              <a:t>ишемии/некроза гиперинтенсивный сигнал нормального </a:t>
            </a:r>
            <a:r>
              <a:rPr lang="ru-RU" sz="3200" b="1" dirty="0">
                <a:latin typeface="+mn-lt"/>
                <a:cs typeface="Times New Roman" pitchFamily="18" charset="0"/>
              </a:rPr>
              <a:t>желтого костного мозга в эпифизе </a:t>
            </a:r>
            <a:r>
              <a:rPr lang="ru-RU" sz="3200" dirty="0">
                <a:latin typeface="+mn-lt"/>
                <a:cs typeface="Times New Roman" pitchFamily="18" charset="0"/>
              </a:rPr>
              <a:t>головки бедренной кости заменяется </a:t>
            </a:r>
            <a:r>
              <a:rPr lang="ru-RU" sz="3200" b="1" dirty="0" err="1">
                <a:latin typeface="+mn-lt"/>
                <a:cs typeface="Times New Roman" pitchFamily="18" charset="0"/>
              </a:rPr>
              <a:t>гипоинтенсивным</a:t>
            </a:r>
            <a:r>
              <a:rPr lang="ru-RU" sz="3200" dirty="0">
                <a:latin typeface="+mn-lt"/>
                <a:cs typeface="Times New Roman" pitchFamily="18" charset="0"/>
              </a:rPr>
              <a:t> на Т1-ВИ, так и на Т2-ВИ.</a:t>
            </a:r>
          </a:p>
          <a:p>
            <a:pPr>
              <a:defRPr/>
            </a:pPr>
            <a:endParaRPr lang="ru-RU" sz="3200" dirty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Жидкость</a:t>
            </a:r>
            <a:r>
              <a:rPr lang="ru-RU" sz="3200" dirty="0">
                <a:latin typeface="+mn-lt"/>
                <a:cs typeface="Times New Roman" pitchFamily="18" charset="0"/>
              </a:rPr>
              <a:t> внутри тазобедренного сустава, отек кости проявляется как </a:t>
            </a:r>
            <a:r>
              <a:rPr lang="ru-RU" sz="3200" b="1" dirty="0">
                <a:latin typeface="+mn-lt"/>
                <a:cs typeface="Times New Roman" pitchFamily="18" charset="0"/>
              </a:rPr>
              <a:t>гиперинтенсивный</a:t>
            </a:r>
            <a:r>
              <a:rPr lang="ru-RU" sz="3200" dirty="0">
                <a:latin typeface="+mn-lt"/>
                <a:cs typeface="Times New Roman" pitchFamily="18" charset="0"/>
              </a:rPr>
              <a:t> сигнал на T2-ВИ с подавлением жира.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3200" dirty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 Утолщения синовиальной оболочки может быть оценено по T2-ВИ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AC04B518-3475-9F30-9292-06F90AB3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МРТ ТАЗОБЕДРЕННЫХ СУСТАВОВ, КОРОНАЛЬНАЯ ПЛОСКОСТЬ, Т1-ВИ, БОЛЕЗНЬ ПЕРТЕСА</a:t>
            </a:r>
          </a:p>
        </p:txBody>
      </p:sp>
      <p:pic>
        <p:nvPicPr>
          <p:cNvPr id="35843" name="Picture 66">
            <a:extLst>
              <a:ext uri="{FF2B5EF4-FFF2-40B4-BE49-F238E27FC236}">
                <a16:creationId xmlns:a16="http://schemas.microsoft.com/office/drawing/2014/main" xmlns="" id="{73605C87-F7D2-9C6D-C217-67223850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" y="1772816"/>
            <a:ext cx="6355724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4">
            <a:extLst>
              <a:ext uri="{FF2B5EF4-FFF2-40B4-BE49-F238E27FC236}">
                <a16:creationId xmlns:a16="http://schemas.microsoft.com/office/drawing/2014/main" xmlns="" id="{AFEBC20E-DF83-4BDC-9540-8C0E7796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239" y="2492896"/>
            <a:ext cx="5616624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гипоинтенсивный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сигнал от  центральной части эпифиза-некроз (более выражен справа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);</a:t>
            </a:r>
          </a:p>
          <a:p>
            <a:pPr>
              <a:defRPr/>
            </a:pPr>
            <a:endParaRPr lang="ru-RU" sz="2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уплощение головки, расширение и укорочение шейки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бедренной кости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слева</a:t>
            </a:r>
          </a:p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xmlns="" id="{ADAFF66A-1A1A-1AD9-FB44-D79AFCA0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300" b="1" dirty="0">
                <a:solidFill>
                  <a:schemeClr val="tx1"/>
                </a:solidFill>
              </a:rPr>
              <a:t>МРТ ТАЗОБЕДРЕННЫХ СУСТАВОВ, КОРОНАЛЬНАЯ ПЛОСКОСТЬ, Т1-ВИ (А) и Т2-ВИ С ПОДАВЛЕНИЕМ ЖИРА (В), БОЛЕЗНЬ ПЕРТЕСА</a:t>
            </a:r>
            <a:endParaRPr lang="ru-RU" altLang="ru-RU" sz="3300" dirty="0"/>
          </a:p>
        </p:txBody>
      </p:sp>
      <p:pic>
        <p:nvPicPr>
          <p:cNvPr id="36867" name="Picture 68">
            <a:extLst>
              <a:ext uri="{FF2B5EF4-FFF2-40B4-BE49-F238E27FC236}">
                <a16:creationId xmlns:a16="http://schemas.microsoft.com/office/drawing/2014/main" xmlns="" id="{AA9EDAC4-4241-41D0-B9CA-2C7F3BDE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3" y="1520191"/>
            <a:ext cx="527685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0">
            <a:extLst>
              <a:ext uri="{FF2B5EF4-FFF2-40B4-BE49-F238E27FC236}">
                <a16:creationId xmlns:a16="http://schemas.microsoft.com/office/drawing/2014/main" xmlns="" id="{831C70AC-C71E-76D4-29ED-855EFCC0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66" y="1506538"/>
            <a:ext cx="552006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угольник 5">
            <a:extLst>
              <a:ext uri="{FF2B5EF4-FFF2-40B4-BE49-F238E27FC236}">
                <a16:creationId xmlns:a16="http://schemas.microsoft.com/office/drawing/2014/main" xmlns="" id="{6BC334B0-444A-DB42-1E59-303AC67E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" y="5102441"/>
            <a:ext cx="5546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А) </a:t>
            </a:r>
            <a:r>
              <a:rPr lang="ru-RU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гипоинтенсивный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сигнала от эпифиза правой бедренной кости; потеря высоты эпифиза на 1/3; слева-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норма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CF23C5-3FA7-6DD8-4895-ED0C1B188248}"/>
              </a:ext>
            </a:extLst>
          </p:cNvPr>
          <p:cNvSpPr txBox="1"/>
          <p:nvPr/>
        </p:nvSpPr>
        <p:spPr>
          <a:xfrm>
            <a:off x="4799013" y="1497013"/>
            <a:ext cx="504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04D851-39BF-7AEB-0257-44932836950A}"/>
              </a:ext>
            </a:extLst>
          </p:cNvPr>
          <p:cNvSpPr txBox="1"/>
          <p:nvPr/>
        </p:nvSpPr>
        <p:spPr>
          <a:xfrm>
            <a:off x="11471275" y="1506538"/>
            <a:ext cx="504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5832" y="5053498"/>
            <a:ext cx="6149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В) </a:t>
            </a:r>
            <a:r>
              <a:rPr lang="ru-RU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гипоинтенсивный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сигнала от центральной части головки бедренной кости, отек шейки бедра и медиальной части эпифиза; гиперинтенсивный выпот в суставе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xmlns="" id="{79B7C3A1-F0C8-70B6-C4FF-EE2C106B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chemeClr val="tx1"/>
                </a:solidFill>
              </a:rPr>
              <a:t>МАГНИТНО-РЕЗОНАНСНАЯ ТОМОГРАФИЯ</a:t>
            </a:r>
          </a:p>
        </p:txBody>
      </p:sp>
      <p:sp>
        <p:nvSpPr>
          <p:cNvPr id="40963" name="Прямоугольник 3">
            <a:extLst>
              <a:ext uri="{FF2B5EF4-FFF2-40B4-BE49-F238E27FC236}">
                <a16:creationId xmlns:a16="http://schemas.microsoft.com/office/drawing/2014/main" xmlns="" id="{BB0D0B50-BF2F-625B-180E-D4857968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844675"/>
            <a:ext cx="114506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Введение контрастного вещества, содержащего гадолиний, улучшает выявление ранних ишемических и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реваскуляризационных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процессов.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</a:rPr>
              <a:t>Динамическое контрастное усиление при МРТ 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была успешно использована для оценки возможности смещения головки бедренной кости и связанной с этим конгруэнтности.</a:t>
            </a:r>
            <a:endParaRPr lang="en-US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Этот метод был сравним с контрастной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артрографией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хотя и менее успешен в оценке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деформации сустава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6EECB2E5-A9D3-A245-74E2-5F2443E7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6375"/>
            <a:ext cx="10871200" cy="990600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</a:rPr>
              <a:t>АРТРОГРАФИЯ</a:t>
            </a:r>
            <a:endParaRPr lang="ru-RU" altLang="ru-RU"/>
          </a:p>
        </p:txBody>
      </p:sp>
      <p:sp>
        <p:nvSpPr>
          <p:cNvPr id="50180" name="Прямоугольник 3">
            <a:extLst>
              <a:ext uri="{FF2B5EF4-FFF2-40B4-BE49-F238E27FC236}">
                <a16:creationId xmlns:a16="http://schemas.microsoft.com/office/drawing/2014/main" xmlns="" id="{5E9AE5C5-06AB-4773-9432-821E88C9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7125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Предоперационная оценка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состояния тазобедренного сустава (наличие скопления контраста  медиально внутри сустава, подтверждает потерю конгруэнтности).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Определения степени корригирующего отведения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необходимого при остеотомии проксимального отдела бедренной кости.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Динамическая оценка механики тазобедренного сустава </a:t>
            </a:r>
            <a:r>
              <a:rPr lang="ru-RU" sz="3200" dirty="0">
                <a:latin typeface="+mn-lt"/>
                <a:cs typeface="Times New Roman" pitchFamily="18" charset="0"/>
              </a:rPr>
              <a:t>(шарнирное отведение - </a:t>
            </a:r>
            <a:r>
              <a:rPr lang="ru-RU" sz="3200" dirty="0">
                <a:latin typeface="+mn-lt"/>
              </a:rPr>
              <a:t>отсутствие движения латерального угла эпифиза под краем вертлужной впадины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 время внутреннего вращения или отведения)</a:t>
            </a:r>
            <a:r>
              <a:rPr lang="ru-RU" sz="2800" dirty="0">
                <a:latin typeface="+mn-lt"/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4782</TotalTime>
  <Words>1263</Words>
  <Application>Microsoft Office PowerPoint</Application>
  <PresentationFormat>Произвольный</PresentationFormat>
  <Paragraphs>207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  БОЛЕЗНЬ ПЕРТЕСА Часть 2 </vt:lpstr>
      <vt:lpstr>УЛЬТРАЗВУКОВЫЕ ПРИЗНАКИ БОЛЕЗНИ ПЕРТЕСА</vt:lpstr>
      <vt:lpstr>КОМПЬЮТЕРНАЯ ТОМОГРАФИЯ</vt:lpstr>
      <vt:lpstr>МАГНИТНО-РЕЗОНАНСНАЯ ТОМОГРАФИЯ, НОРМА</vt:lpstr>
      <vt:lpstr>МАГНИТНО-РЕЗОНАНСНАЯ ТОМОГРАФИЯ, БОЛЕЗНЬ ПЕРТЕСА</vt:lpstr>
      <vt:lpstr>МРТ ТАЗОБЕДРЕННЫХ СУСТАВОВ, КОРОНАЛЬНАЯ ПЛОСКОСТЬ, Т1-ВИ, БОЛЕЗНЬ ПЕРТЕСА</vt:lpstr>
      <vt:lpstr>МРТ ТАЗОБЕДРЕННЫХ СУСТАВОВ, КОРОНАЛЬНАЯ ПЛОСКОСТЬ, Т1-ВИ (А) и Т2-ВИ С ПОДАВЛЕНИЕМ ЖИРА (В), БОЛЕЗНЬ ПЕРТЕСА</vt:lpstr>
      <vt:lpstr>МАГНИТНО-РЕЗОНАНСНАЯ ТОМОГРАФИЯ</vt:lpstr>
      <vt:lpstr>АРТРОГРАФИЯ</vt:lpstr>
      <vt:lpstr>РЕНТГЕНОГРАФИЯ ПРАВОГО ТАЗОБЕДРЕННОГО СУСТАВА, БОКОВАЯ ПРОЕКЦИЯ, БОЛЕЗНЬ ПЕРТЕСА, 4 СТАДИЯ</vt:lpstr>
      <vt:lpstr>АРТРОГРАММА ПРАВОГО ТАЗОБЕДРЕННОГО СУСТАВА, БОЛЕЗНЬ ПЕРТЕСА</vt:lpstr>
      <vt:lpstr>СЦИНТИГРАФИЯ</vt:lpstr>
      <vt:lpstr>СЦИНТИГРАФИЯ КОСТЕЙ, БОЛЕЗНЬ ПЕРТЕСА</vt:lpstr>
      <vt:lpstr>ДИФФЕРЕНЦИАЛЬНО-ДИАГНОСТИЧЕСКИЕ РЯДЫ БОЛЕЗНИ ПЕРТЕСА</vt:lpstr>
      <vt:lpstr>5 «ПРИЗНАКОВ РИСКА» ПО А. CATTERAL </vt:lpstr>
      <vt:lpstr>КЛАССИФИКАЦИЯ CATTERAII</vt:lpstr>
      <vt:lpstr>КЛАССИФИКАЦИЯ HERRING</vt:lpstr>
      <vt:lpstr> КЛАССИФИКАЦИЯ SALTER-THOMPSON </vt:lpstr>
      <vt:lpstr>ПРОГНОЗ РАЗВИТИЯ ДЕФОРМИРУЮЩЕГО ОСТЕОАРТРОЗА по MOSE </vt:lpstr>
      <vt:lpstr>ПРОГНОЗ РАЗВИТИЯ ДЕФОРМИРУЮЩЕГО ОСТЕОАРТРОЗА ПО STUIBERG’S </vt:lpstr>
      <vt:lpstr>КОНСЕРВАТИВНОЕ ЛЕЧЕНИЕ</vt:lpstr>
      <vt:lpstr>ХИРУРГИЧЕСКОЕ ЛЕЧЕНИЕ</vt:lpstr>
      <vt:lpstr>РЕНТГЕНОГРАММА КОСТЕЙ ТАЗА, ПРЯМАЯ ПРОЕКЦИЯ, БОЛЕЗНЬ ПЕРТЕСА </vt:lpstr>
      <vt:lpstr>РЕНТГЕНОГРАММА КОСТЕЙ ТАЗА, ПРЯМАЯ ПРОЕКЦИЯ, БОЛЕЗНЬ ПЕРТЕСА (А), ЧЕРЕЗ 6 ЛЕТ (Б)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1070</cp:revision>
  <cp:lastPrinted>1601-01-01T00:00:00Z</cp:lastPrinted>
  <dcterms:created xsi:type="dcterms:W3CDTF">2022-11-18T03:45:32Z</dcterms:created>
  <dcterms:modified xsi:type="dcterms:W3CDTF">2023-04-27T11:01:46Z</dcterms:modified>
</cp:coreProperties>
</file>