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89"/>
    <p:restoredTop sz="97724"/>
  </p:normalViewPr>
  <p:slideViewPr>
    <p:cSldViewPr snapToObjects="1">
      <p:cViewPr varScale="1">
        <p:scale>
          <a:sx n="51" d="100"/>
          <a:sy n="51" d="100"/>
        </p:scale>
        <p:origin x="67" y="715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Полилиния: фигура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Полилиния: фигура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Полилиния: фигура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Полилиния: фигура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Полилиния: фигура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Полилиния: фигура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Полилиния: фигура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Полилиния: фигура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Полилиния: фигура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Полилиния: фигура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Полилиния: фигура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Полилиния: фигура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Полилиния: фигура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Полилиния: фигура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Полилиния: фигура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Полилиния: фигура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Полилиния: фигура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Полилиния: фигура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: фигура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Полилиния: фигура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: фигура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: фигура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: фигура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: фигура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Полилиния: фигура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Полилиния: фигура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Полилиния: фигура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Полилиния: фигура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Полилиния: фигура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Полилиния: фигура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Полилиния: фигура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олилиния: фигура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Группа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Полилиния: фигура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Полилиния: фигура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Полилиния: фигура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Полилиния: фигура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Полилиния: фигура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Полилиния: фигура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20.01.2022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298" y="2919309"/>
            <a:ext cx="11426990" cy="957706"/>
          </a:xfrm>
        </p:spPr>
        <p:txBody>
          <a:bodyPr/>
          <a:lstStyle/>
          <a:p>
            <a:pPr>
              <a:defRPr lang="en-US"/>
            </a:pPr>
            <a:r>
              <a:rPr lang="ru-RU" altLang="en-US" sz="4400" b="1">
                <a:solidFill>
                  <a:schemeClr val="bg1">
                    <a:lumMod val="10000"/>
                  </a:schemeClr>
                </a:solidFill>
              </a:rPr>
              <a:t>Повреждение мягких тканей</a:t>
            </a:r>
            <a:r>
              <a:rPr lang="en-US" altLang="ru-RU" sz="4400" b="1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altLang="en-US" sz="4400" b="1">
                <a:solidFill>
                  <a:schemeClr val="bg1">
                    <a:lumMod val="10000"/>
                  </a:schemeClr>
                </a:solidFill>
              </a:rPr>
              <a:t> СДР</a:t>
            </a:r>
            <a:r>
              <a:rPr lang="en-US" altLang="ru-RU" sz="4400" b="1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altLang="en-US" sz="4400" b="1">
                <a:solidFill>
                  <a:schemeClr val="bg1">
                    <a:lumMod val="10000"/>
                  </a:schemeClr>
                </a:solidFill>
              </a:rPr>
              <a:t> Раны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424" y="0"/>
            <a:ext cx="8857107" cy="37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>
                <a:solidFill>
                  <a:schemeClr val="bg1">
                    <a:lumMod val="10000"/>
                  </a:schemeClr>
                </a:solidFill>
              </a:rPr>
              <a:t>ФГБОУ ВО КрасГМУ им. проф. В.Ф.Войно-Ясенецкого Минздрава России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1CAC42C-CF1C-4A67-936F-44F0E9707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1009;p37">
            <a:extLst>
              <a:ext uri="{FF2B5EF4-FFF2-40B4-BE49-F238E27FC236}">
                <a16:creationId xmlns:a16="http://schemas.microsoft.com/office/drawing/2014/main" id="{93B00E17-24E5-46C1-B7EA-4199FF52C0E7}"/>
              </a:ext>
            </a:extLst>
          </p:cNvPr>
          <p:cNvSpPr txBox="1">
            <a:spLocks/>
          </p:cNvSpPr>
          <p:nvPr/>
        </p:nvSpPr>
        <p:spPr>
          <a:xfrm>
            <a:off x="2969313" y="5563170"/>
            <a:ext cx="8233672" cy="1084958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None/>
              <a:tabLst>
                <a:tab pos="1349375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Lucida Sans Unico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/>
              <a:t>Выполнил: Бабаджанян Акоп Манасович, 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/>
              <a:t> ординатор Кафедры общей хирургии имени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/>
              <a:t>профессора М.И.Гульмана, специальность Общая хирургия</a:t>
            </a:r>
          </a:p>
          <a:p>
            <a:br>
              <a:rPr lang="ru-RU" sz="4400"/>
            </a:br>
            <a:r>
              <a:rPr lang="ru-RU" sz="4400"/>
              <a:t> 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424921" cy="939784"/>
          </a:xfrm>
        </p:spPr>
        <p:txBody>
          <a:bodyPr/>
          <a:lstStyle/>
          <a:p>
            <a:pPr>
              <a:defRPr/>
            </a:pPr>
            <a:r>
              <a:rPr lang="ru-RU" altLang="en-US" sz="3400" b="1">
                <a:solidFill>
                  <a:schemeClr val="bg1">
                    <a:lumMod val="10000"/>
                  </a:schemeClr>
                </a:solidFill>
              </a:rPr>
              <a:t>Синдром длительного сдавливания</a:t>
            </a:r>
            <a:r>
              <a:rPr lang="en-US" altLang="ru-RU" sz="3400" b="1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ru-RU" altLang="en-US" sz="3400" b="1">
                <a:solidFill>
                  <a:schemeClr val="bg1">
                    <a:lumMod val="10000"/>
                  </a:schemeClr>
                </a:solidFill>
              </a:rPr>
              <a:t>краш</a:t>
            </a:r>
            <a:r>
              <a:rPr lang="en-US" altLang="ru-RU" sz="3400" b="1">
                <a:solidFill>
                  <a:schemeClr val="bg1">
                    <a:lumMod val="10000"/>
                  </a:schemeClr>
                </a:solidFill>
              </a:rPr>
              <a:t>-</a:t>
            </a:r>
            <a:r>
              <a:rPr lang="ru-RU" altLang="en-US" sz="3400" b="1">
                <a:solidFill>
                  <a:schemeClr val="bg1">
                    <a:lumMod val="10000"/>
                  </a:schemeClr>
                </a:solidFill>
              </a:rPr>
              <a:t>синдром</a:t>
            </a:r>
            <a:r>
              <a:rPr lang="en-US" altLang="ru-RU" sz="3400" b="1">
                <a:solidFill>
                  <a:schemeClr val="bg1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Характеризуется тем, что после ликвидации механической компрессии возникает </a:t>
            </a:r>
            <a:r>
              <a:rPr lang="ru-RU" altLang="en-US" b="1"/>
              <a:t>травматический токсикоз</a:t>
            </a:r>
            <a:r>
              <a:rPr lang="ru-RU" altLang="en-US"/>
              <a:t>, вследствие попадания в системный кровоток продуктов распада поврежденных тканей</a:t>
            </a:r>
            <a:r>
              <a:rPr lang="en-US" altLang="ru-RU"/>
              <a:t>.</a:t>
            </a:r>
          </a:p>
          <a:p>
            <a:pPr>
              <a:buNone/>
              <a:defRPr/>
            </a:pPr>
            <a:r>
              <a:rPr lang="en-US" altLang="ru-RU"/>
              <a:t>Больной отмечает боли в области повреждения, затруднение движений, слабость, тошноту. Пульс ускорен, АД понижено, часто наблюдается возбуждение, эйфория.</a:t>
            </a:r>
          </a:p>
          <a:p>
            <a:pPr>
              <a:buNone/>
              <a:defRPr/>
            </a:pPr>
            <a:r>
              <a:rPr lang="en-US" altLang="ru-RU"/>
              <a:t>Уже в первые часы отмечаются следующие местные изменения тканей:</a:t>
            </a:r>
          </a:p>
          <a:p>
            <a:pPr>
              <a:buNone/>
              <a:defRPr/>
            </a:pPr>
            <a:r>
              <a:rPr lang="en-US" altLang="ru-RU"/>
              <a:t>- изменение цвета конечности – вначале бледность, затем кожные покровы становятся багрово-синюшными;</a:t>
            </a:r>
          </a:p>
          <a:p>
            <a:pPr>
              <a:buNone/>
              <a:defRPr/>
            </a:pPr>
            <a:r>
              <a:rPr lang="en-US" altLang="ru-RU"/>
              <a:t>- быстрое нарастание отека, появляются пузыри, наполненные серозным и геморрагическим содержимым.</a:t>
            </a:r>
          </a:p>
          <a:p>
            <a:pPr>
              <a:buNone/>
              <a:defRPr/>
            </a:pPr>
            <a:r>
              <a:rPr lang="en-US" altLang="ru-RU"/>
              <a:t>- пульс на магистральных артериях отсутствует, движения в конечности минимальны или невозможны.</a:t>
            </a:r>
          </a:p>
          <a:p>
            <a:pPr>
              <a:buNone/>
              <a:defRPr/>
            </a:pPr>
            <a:endParaRPr lang="en-US" altLang="ru-RU"/>
          </a:p>
          <a:p>
            <a:pPr>
              <a:buNone/>
              <a:defRPr/>
            </a:pP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59433" y="476631"/>
            <a:ext cx="9073132" cy="5976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300" b="1">
                <a:solidFill>
                  <a:schemeClr val="bg1">
                    <a:lumMod val="10000"/>
                  </a:schemeClr>
                </a:solidFill>
              </a:rPr>
              <a:t>Классификация по периодам клинического течения: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altLang="ru-RU"/>
              <a:t>1)</a:t>
            </a:r>
            <a:r>
              <a:rPr lang="ru-RU" altLang="en-US"/>
              <a:t>Период компрессии.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en-US" altLang="ru-RU"/>
              <a:t>2)</a:t>
            </a:r>
            <a:r>
              <a:rPr lang="ru-RU" altLang="en-US"/>
              <a:t>Посткомпрессионный период: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ru-RU" altLang="en-US"/>
              <a:t>А) ранний (1-3 суток) - нарастание отека и сосудистой недостаточности;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ru-RU" altLang="en-US"/>
              <a:t>Б) промежуточный (4-18 сутки) - острая почечная недостаточность;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ru-RU" altLang="en-US"/>
              <a:t>В) поздний (свыше 18 суток) - реконвалесценция.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71" y="980694"/>
            <a:ext cx="11471527" cy="5544693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2800"/>
              <a:t>При оказании первой помощи еще до освобождения пострадавшего от сдавления необходимо ввести обезболивающие средства (наркотические и ненаркотические анальгетики).</a:t>
            </a:r>
          </a:p>
          <a:p>
            <a:pPr>
              <a:buNone/>
              <a:defRPr/>
            </a:pPr>
            <a:r>
              <a:rPr lang="ru-RU" altLang="en-US" sz="2800"/>
              <a:t>После щадящего освобождения от сдавления прежде всего следует при необходимости обеспечить проходимость дыхательных путей, остановить наружное кровотечение, наложить на рану асептическую повязку и провести иммобилизацию конечности.</a:t>
            </a:r>
          </a:p>
          <a:p>
            <a:pPr>
              <a:buNone/>
              <a:defRPr/>
            </a:pPr>
            <a:r>
              <a:rPr lang="ru-RU" altLang="en-US" sz="2800"/>
              <a:t>Наложение жгута на конечность показано в двух ситуациях: с целью остановки артериального кровотечения и при явных признаках нежизнеспособности конечности.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chemeClr val="bg1">
                    <a:lumMod val="10000"/>
                  </a:schemeClr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/>
              <a:t>Сразу после освобождения конечности обязательно проводится ее бинтование на всем протяжении эластическими или обычными бинтами с сохранением артериального кровотока.</a:t>
            </a:r>
          </a:p>
          <a:p>
            <a:pPr>
              <a:buNone/>
              <a:defRPr/>
            </a:pPr>
            <a:r>
              <a:rPr lang="ru-RU" altLang="en-US"/>
              <a:t>Бинтование конечности вместе с наложением шины проводится во время транспортировки.</a:t>
            </a:r>
          </a:p>
          <a:p>
            <a:pPr>
              <a:buNone/>
              <a:defRPr/>
            </a:pPr>
            <a:r>
              <a:rPr lang="ru-RU" altLang="en-US"/>
              <a:t>Допустимо охлаждение пострадавшей части тела, проведение циркулярных новокаиновых блокад.</a:t>
            </a:r>
          </a:p>
          <a:p>
            <a:pPr>
              <a:buNone/>
              <a:defRPr/>
            </a:pPr>
            <a:r>
              <a:rPr lang="ru-RU" altLang="en-US"/>
              <a:t>Начиная с момента освобождения пострадавшего от сдавления должна проводится трансфузионная терапия через катетер, установленный в центральной вене (гемодез, полиглюкин, реополиглюкин).</a:t>
            </a:r>
          </a:p>
          <a:p>
            <a:pPr>
              <a:buNone/>
              <a:defRPr/>
            </a:pPr>
            <a:r>
              <a:rPr lang="ru-RU" altLang="en-US"/>
              <a:t>Назначают антигистаминные препараты.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30061" y="1268212"/>
            <a:ext cx="10131878" cy="3889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chemeClr val="bg1">
                    <a:lumMod val="10000"/>
                  </a:schemeClr>
                </a:solidFill>
              </a:rPr>
              <a:t>Раны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71" y="1063586"/>
            <a:ext cx="11471527" cy="5205453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b="1">
                <a:solidFill>
                  <a:srgbClr val="000000"/>
                </a:solidFill>
              </a:rPr>
              <a:t>Рана (vulnus)</a:t>
            </a:r>
            <a:r>
              <a:rPr lang="ru-RU" altLang="en-US"/>
              <a:t> – повреждение тканей и (или) органов, сопровождающееся нарушением целостности покровных тканей (кожа, слизистые оболочки).</a:t>
            </a:r>
          </a:p>
          <a:p>
            <a:pPr>
              <a:buNone/>
              <a:defRPr/>
            </a:pPr>
            <a:r>
              <a:rPr lang="ru-RU" altLang="en-US"/>
              <a:t>Классификация ран</a:t>
            </a:r>
            <a:r>
              <a:rPr lang="en-US" altLang="ru-RU"/>
              <a:t>:</a:t>
            </a:r>
          </a:p>
          <a:p>
            <a:pPr>
              <a:buNone/>
              <a:defRPr/>
            </a:pPr>
            <a:r>
              <a:rPr lang="en-US" altLang="ru-RU" b="1"/>
              <a:t>По этиологическому принципу:</a:t>
            </a:r>
            <a:endParaRPr lang="en-US" altLang="ru-RU"/>
          </a:p>
          <a:p>
            <a:pPr>
              <a:buNone/>
              <a:defRPr/>
            </a:pPr>
            <a:endParaRPr lang="en-US" altLang="ru-RU"/>
          </a:p>
          <a:p>
            <a:pPr>
              <a:buNone/>
              <a:defRPr/>
            </a:pPr>
            <a:r>
              <a:rPr lang="en-US" altLang="ru-RU"/>
              <a:t>а) операционные;</a:t>
            </a:r>
          </a:p>
          <a:p>
            <a:pPr>
              <a:buNone/>
              <a:defRPr/>
            </a:pPr>
            <a:endParaRPr lang="en-US" altLang="ru-RU"/>
          </a:p>
          <a:p>
            <a:pPr>
              <a:buNone/>
              <a:defRPr/>
            </a:pPr>
            <a:r>
              <a:rPr lang="en-US" altLang="ru-RU"/>
              <a:t>б) боевые;</a:t>
            </a:r>
          </a:p>
          <a:p>
            <a:pPr>
              <a:buNone/>
              <a:defRPr/>
            </a:pPr>
            <a:endParaRPr lang="en-US" altLang="ru-RU"/>
          </a:p>
          <a:p>
            <a:pPr>
              <a:buNone/>
              <a:defRPr/>
            </a:pPr>
            <a:r>
              <a:rPr lang="en-US" altLang="ru-RU"/>
              <a:t>в) случайные.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8053" y="2346959"/>
            <a:ext cx="5206744" cy="374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>
                    <a:lumMod val="10000"/>
                  </a:schemeClr>
                </a:solidFill>
              </a:rPr>
              <a:t>По виду поврежденной ткани:</a:t>
            </a: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а) с повреждением мягких тканей;</a:t>
            </a: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б) с повреждением костей и суставов;</a:t>
            </a: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в) с повреждением нервов;</a:t>
            </a: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г) с повреждением внутренних органов;</a:t>
            </a: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д) с повреждением крупных сосудов.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Классификация 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798" y="1308100"/>
            <a:ext cx="11568939" cy="4960939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b="1"/>
              <a:t>В зависимости от механизма травмы и характера повреждения тканей.</a:t>
            </a:r>
            <a:endParaRPr lang="ru-RU" altLang="en-US"/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Резаная рана - vulnus incisum (нож, бритва, стекло).</a:t>
            </a:r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Колотая рана – vulnus punctum (нож с узким лезвием, штык, шило, игла).</a:t>
            </a:r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Ушибленная рана – vulnus contusum (тупой предмет).</a:t>
            </a:r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Размозжённая рана – vulnus conquassatum (тупой предмет).</a:t>
            </a:r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Рваная рана – vulnus laceratum (тупой предмет, направленный под острым углом к поверхности тела, повреждение кожных покровов изнутри концами сломанных костей).</a:t>
            </a:r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Рубленая рана – vulnus caesum (сабля, топор).</a:t>
            </a:r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Укушенная рана – vulnus morsum (животные, человек).</a:t>
            </a:r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Огнестрельная рана – vulnus sclopetarium. (пуля, осколок, вторичный снаряд).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Классификация 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72" y="948530"/>
            <a:ext cx="4872102" cy="4960939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b="1"/>
              <a:t>По степени сложности:</a:t>
            </a: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ru-RU" altLang="en-US"/>
              <a:t>а) Простые раны – повреждены только кожа, подкожно-жировая клетчатка и мышцы.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ru-RU" altLang="en-US"/>
              <a:t>б) Сложные раны – травма сопровождается повреждением внутренних органов, магистральных сосудов, крупных нервных стволов, костей.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2072" y="266700"/>
            <a:ext cx="4752594" cy="3379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>
                    <a:lumMod val="10000"/>
                  </a:schemeClr>
                </a:solidFill>
                <a:cs typeface="Arial"/>
              </a:rPr>
              <a:t>По отношению к полостям тела:</a:t>
            </a: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  <a:cs typeface="Arial"/>
              </a:rPr>
              <a:t>а) Проникающие – раневой канал проникает в какую-либо полость (плевральную, брюшную, полость сустава, полость черепа). </a:t>
            </a: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  <a:cs typeface="Arial"/>
              </a:rPr>
              <a:t>б) Непроникающие</a:t>
            </a: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063" y="3835526"/>
            <a:ext cx="4896612" cy="302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solidFill>
                  <a:schemeClr val="bg1">
                    <a:lumMod val="10000"/>
                  </a:schemeClr>
                </a:solidFill>
              </a:rPr>
              <a:t>По характеру раневого канала</a:t>
            </a:r>
            <a:r>
              <a:rPr lang="en-US" altLang="ru-RU" sz="2400" b="1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pPr>
              <a:defRPr/>
            </a:pP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а) слепые;</a:t>
            </a:r>
          </a:p>
          <a:p>
            <a:pPr>
              <a:defRPr/>
            </a:pP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б) касательные;</a:t>
            </a:r>
          </a:p>
          <a:p>
            <a:pPr>
              <a:defRPr/>
            </a:pPr>
            <a:endParaRPr lang="ru-RU" altLang="en-US" sz="2400">
              <a:solidFill>
                <a:schemeClr val="bg1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altLang="en-US" sz="2400">
                <a:solidFill>
                  <a:schemeClr val="bg1">
                    <a:lumMod val="10000"/>
                  </a:schemeClr>
                </a:solidFill>
              </a:rPr>
              <a:t>в) сквозные.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Список литературы</a:t>
            </a:r>
            <a:endParaRPr lang="en-US" altLang="ru-RU" b="1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1.https://studfile.net/preview/6810225/page:10/</a:t>
            </a:r>
          </a:p>
          <a:p>
            <a:pPr>
              <a:defRPr/>
            </a:pPr>
            <a:r>
              <a:rPr lang="en-US" altLang="ru-RU"/>
              <a:t>2.https://studfile.net/preview/5694955/page:24/</a:t>
            </a:r>
          </a:p>
          <a:p>
            <a:pPr>
              <a:defRPr/>
            </a:pPr>
            <a:r>
              <a:rPr lang="en-US" altLang="ru-RU"/>
              <a:t>3.https://studfile.net/preview/5694955/page:23/</a:t>
            </a:r>
          </a:p>
          <a:p>
            <a:pPr>
              <a:defRPr/>
            </a:pPr>
            <a:r>
              <a:rPr lang="en-US" altLang="ru-RU"/>
              <a:t>4.https://gsmu.by/upload/file/kafedra%20studentu/hir2/12-47.pdf</a:t>
            </a:r>
          </a:p>
          <a:p>
            <a:pPr>
              <a:defRPr/>
            </a:pPr>
            <a:r>
              <a:rPr lang="en-US" altLang="ru-RU"/>
              <a:t>5.https://studfile.net/preview/1608771/page:33/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solidFill>
                  <a:schemeClr val="bg1">
                    <a:lumMod val="10000"/>
                  </a:schemeClr>
                </a:solidFill>
              </a:rPr>
              <a:t>Содержание</a:t>
            </a:r>
            <a:endParaRPr lang="en-US" altLang="ru-RU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799" y="1063586"/>
            <a:ext cx="10416795" cy="4353179"/>
          </a:xfrm>
        </p:spPr>
        <p:txBody>
          <a:bodyPr/>
          <a:lstStyle/>
          <a:p>
            <a:pPr>
              <a:defRPr/>
            </a:pPr>
            <a:r>
              <a:rPr lang="en-US" altLang="ru-RU"/>
              <a:t>1.</a:t>
            </a:r>
            <a:r>
              <a:rPr lang="ru-RU" altLang="en-US"/>
              <a:t> Повреждение мягких тканей</a:t>
            </a:r>
          </a:p>
          <a:p>
            <a:pPr>
              <a:defRPr/>
            </a:pPr>
            <a:r>
              <a:rPr lang="en-US" altLang="ru-RU"/>
              <a:t>2.</a:t>
            </a:r>
            <a:r>
              <a:rPr lang="ru-RU" altLang="en-US"/>
              <a:t>Ушиб</a:t>
            </a:r>
          </a:p>
          <a:p>
            <a:pPr>
              <a:defRPr/>
            </a:pPr>
            <a:r>
              <a:rPr lang="en-US" altLang="ru-RU"/>
              <a:t>3.</a:t>
            </a:r>
            <a:r>
              <a:rPr lang="ru-RU" altLang="en-US"/>
              <a:t>Растяжение</a:t>
            </a:r>
          </a:p>
          <a:p>
            <a:pPr>
              <a:defRPr/>
            </a:pPr>
            <a:r>
              <a:rPr lang="en-US" altLang="ru-RU"/>
              <a:t>4.</a:t>
            </a:r>
            <a:r>
              <a:rPr lang="ru-RU" altLang="en-US"/>
              <a:t>Разрыв</a:t>
            </a:r>
          </a:p>
          <a:p>
            <a:pPr>
              <a:defRPr/>
            </a:pPr>
            <a:r>
              <a:rPr lang="en-US" altLang="ru-RU"/>
              <a:t>5.</a:t>
            </a:r>
            <a:r>
              <a:rPr lang="ru-RU" altLang="en-US"/>
              <a:t>Разрыв мышц</a:t>
            </a:r>
          </a:p>
          <a:p>
            <a:pPr>
              <a:defRPr/>
            </a:pPr>
            <a:r>
              <a:rPr lang="en-US" altLang="ru-RU"/>
              <a:t>6.</a:t>
            </a:r>
            <a:r>
              <a:rPr lang="ru-RU" altLang="en-US"/>
              <a:t> Разрыв сухожилий</a:t>
            </a:r>
          </a:p>
          <a:p>
            <a:pPr>
              <a:defRPr/>
            </a:pPr>
            <a:r>
              <a:rPr lang="en-US" altLang="ru-RU"/>
              <a:t>7.</a:t>
            </a:r>
            <a:r>
              <a:rPr lang="ru-RU" altLang="en-US"/>
              <a:t>Сотрясение</a:t>
            </a:r>
          </a:p>
          <a:p>
            <a:pPr>
              <a:defRPr/>
            </a:pPr>
            <a:r>
              <a:rPr lang="en-US" altLang="ru-RU"/>
              <a:t>8.</a:t>
            </a:r>
            <a:r>
              <a:rPr lang="ru-RU" altLang="en-US"/>
              <a:t>Синдром длмтельного сдавливания</a:t>
            </a:r>
          </a:p>
          <a:p>
            <a:pPr>
              <a:defRPr/>
            </a:pPr>
            <a:r>
              <a:rPr lang="en-US" altLang="ru-RU"/>
              <a:t>9.</a:t>
            </a:r>
            <a:r>
              <a:rPr lang="ru-RU" altLang="en-US"/>
              <a:t> Классификация</a:t>
            </a:r>
          </a:p>
          <a:p>
            <a:pPr>
              <a:defRPr/>
            </a:pPr>
            <a:r>
              <a:rPr lang="en-US" altLang="ru-RU"/>
              <a:t>10.</a:t>
            </a:r>
            <a:r>
              <a:rPr lang="ru-RU" altLang="en-US"/>
              <a:t> Лечение</a:t>
            </a:r>
          </a:p>
          <a:p>
            <a:pPr>
              <a:defRPr/>
            </a:pPr>
            <a:r>
              <a:rPr lang="en-US" altLang="ru-RU"/>
              <a:t>11.</a:t>
            </a:r>
            <a:r>
              <a:rPr lang="ru-RU" altLang="en-US"/>
              <a:t> Раны</a:t>
            </a:r>
          </a:p>
          <a:p>
            <a:pPr>
              <a:defRPr/>
            </a:pPr>
            <a:r>
              <a:rPr lang="en-US" altLang="ru-RU"/>
              <a:t>12.</a:t>
            </a:r>
            <a:r>
              <a:rPr lang="ru-RU" altLang="en-US"/>
              <a:t> Классикация ран</a:t>
            </a:r>
          </a:p>
          <a:p>
            <a:pPr>
              <a:defRPr/>
            </a:pPr>
            <a:r>
              <a:rPr lang="en-US" altLang="ru-RU"/>
              <a:t>13.</a:t>
            </a:r>
            <a:r>
              <a:rPr lang="ru-RU" altLang="en-US"/>
              <a:t>Список литературы</a:t>
            </a:r>
          </a:p>
          <a:p>
            <a:pPr>
              <a:buNone/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2633234"/>
            <a:ext cx="11302999" cy="939784"/>
          </a:xfrm>
        </p:spPr>
        <p:txBody>
          <a:bodyPr/>
          <a:lstStyle/>
          <a:p>
            <a:pPr>
              <a:defRPr/>
            </a:pPr>
            <a:r>
              <a:rPr lang="ru-RU" altLang="en-US" b="1">
                <a:solidFill>
                  <a:schemeClr val="bg1">
                    <a:lumMod val="10000"/>
                  </a:schemeClr>
                </a:solidFill>
              </a:rPr>
              <a:t>СПАСИБО ЗА ВНИМАНИЕ</a:t>
            </a:r>
            <a:r>
              <a:rPr lang="en-US" altLang="ru-RU" b="1">
                <a:solidFill>
                  <a:schemeClr val="bg1">
                    <a:lumMod val="1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chemeClr val="bg1">
                    <a:lumMod val="10000"/>
                  </a:schemeClr>
                </a:solidFill>
              </a:rPr>
              <a:t>Повреждение мягких тканей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799" y="1308100"/>
            <a:ext cx="11302999" cy="4281170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/>
              <a:t>К закрытым повреждениям мягких тканей относятся: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ушиб;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растяжение;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разрыв;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r>
              <a:rPr lang="en-US" altLang="ru-RU"/>
              <a:t>-</a:t>
            </a:r>
            <a:r>
              <a:rPr lang="ru-RU" altLang="en-US"/>
              <a:t>сотрясение;</a:t>
            </a:r>
          </a:p>
          <a:p>
            <a:pPr>
              <a:defRPr/>
            </a:pPr>
            <a:endParaRPr lang="ru-RU" altLang="en-US"/>
          </a:p>
          <a:p>
            <a:pPr>
              <a:buNone/>
              <a:defRPr/>
            </a:pP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chemeClr val="bg1">
                    <a:lumMod val="10000"/>
                  </a:schemeClr>
                </a:solidFill>
              </a:rPr>
              <a:t>Ушиб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b="1"/>
              <a:t>Ушибом (contusio) </a:t>
            </a:r>
            <a:r>
              <a:rPr lang="ru-RU" altLang="en-US"/>
              <a:t>называется закрытое механическое повреждение мяг­ких тканей и органов без видимого нарушения их анатомической целостности.Наиболее часто ушибу подвергаются поверхностно расположенные мяг­кие ткани — кожа и подкожная клетчатка. </a:t>
            </a:r>
          </a:p>
          <a:p>
            <a:pPr>
              <a:buNone/>
              <a:defRPr/>
            </a:pPr>
            <a:r>
              <a:rPr lang="ru-RU" altLang="en-US" b="1"/>
              <a:t>Диагностика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Основными клиническими проявлениями при ушибе являются боль, припухлость, гематома и нарушение функции поврежденного органа</a:t>
            </a:r>
            <a:r>
              <a:rPr lang="en-US" altLang="ru-RU"/>
              <a:t>.</a:t>
            </a:r>
          </a:p>
          <a:p>
            <a:pPr>
              <a:buNone/>
              <a:defRPr/>
            </a:pPr>
            <a:r>
              <a:rPr lang="en-US" altLang="ru-RU" b="1"/>
              <a:t>Лечение</a:t>
            </a:r>
            <a:endParaRPr lang="en-US" altLang="ru-RU"/>
          </a:p>
          <a:p>
            <a:pPr>
              <a:buNone/>
              <a:defRPr/>
            </a:pPr>
            <a:r>
              <a:rPr lang="en-US" altLang="ru-RU"/>
              <a:t>Лечение ушибов довольно простое. Для уменьшения развития гематомы и травматического отека как можно раньше следует местно применить холод и покой. Для этого к месту по­вреждения прикладывают пузырь со льдом, который желательно держать с перерывами в течение первых суток.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Растяжение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61" y="948530"/>
            <a:ext cx="12000738" cy="5909469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b="1">
                <a:solidFill>
                  <a:srgbClr val="000000"/>
                </a:solidFill>
              </a:rPr>
              <a:t>Растяжением (distorsio) </a:t>
            </a:r>
            <a:r>
              <a:rPr lang="ru-RU" altLang="en-US">
                <a:solidFill>
                  <a:srgbClr val="000000"/>
                </a:solidFill>
              </a:rPr>
              <a:t>называется повреждение тканей с частичными разрывами при сохранении анатомической непрерывности.Растяжение обычно встречается при резком, внезапном движении. Механизм травмы заключается в воздействии сил с противоположными направ­лениями или создается действием силы при фиксированном органе, конечности. </a:t>
            </a:r>
          </a:p>
          <a:p>
            <a:pPr>
              <a:buNone/>
              <a:defRPr/>
            </a:pPr>
            <a:r>
              <a:rPr lang="ru-RU" altLang="en-US" b="1">
                <a:solidFill>
                  <a:srgbClr val="000000"/>
                </a:solidFill>
              </a:rPr>
              <a:t>Диагностика</a:t>
            </a:r>
            <a:endParaRPr lang="ru-RU" altLang="en-US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ru-RU" altLang="en-US">
                <a:solidFill>
                  <a:srgbClr val="000000"/>
                </a:solidFill>
              </a:rPr>
              <a:t>Клиническая картина при растяжении напоминает ушиб с локализацией в области суставов. Здесь также наблюдается боль, припухлость и гематома, а нарушение функции сустава выражено еще в большей степени, чем при ушибе.</a:t>
            </a:r>
          </a:p>
          <a:p>
            <a:pPr>
              <a:buNone/>
              <a:defRPr/>
            </a:pPr>
            <a:r>
              <a:rPr lang="ru-RU" altLang="en-US" b="1">
                <a:solidFill>
                  <a:srgbClr val="000000"/>
                </a:solidFill>
              </a:rPr>
              <a:t>Лечение</a:t>
            </a:r>
          </a:p>
          <a:p>
            <a:pPr>
              <a:buNone/>
              <a:defRPr/>
            </a:pPr>
            <a:r>
              <a:rPr lang="ru-RU" altLang="en-US">
                <a:solidFill>
                  <a:srgbClr val="000000"/>
                </a:solidFill>
              </a:rPr>
              <a:t>Лечение заключается в охлаждении зоны повреждения и наложении давящей повязки для уменьшения объема движений и нарастания гематомы. С 3-х суток начинают тепловые процедуры и постепенно восстанавливают нагрузки.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Разрыв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79" y="1063586"/>
            <a:ext cx="11399518" cy="5205453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b="1"/>
              <a:t>Разрывом (ruptura) </a:t>
            </a:r>
            <a:r>
              <a:rPr lang="ru-RU" altLang="en-US"/>
              <a:t>называют закрытое повреждение тканей или органа с нарушением их анатомической целостности.</a:t>
            </a:r>
          </a:p>
          <a:p>
            <a:pPr>
              <a:buNone/>
              <a:defRPr/>
            </a:pPr>
            <a:r>
              <a:rPr lang="ru-RU" altLang="en-US"/>
              <a:t>Выделяют </a:t>
            </a:r>
            <a:r>
              <a:rPr lang="ru-RU" altLang="en-US" b="1"/>
              <a:t>разрывы связок, мышц и сухожилий.</a:t>
            </a:r>
          </a:p>
          <a:p>
            <a:pPr>
              <a:buNone/>
              <a:defRPr/>
            </a:pPr>
            <a:r>
              <a:rPr lang="ru-RU" altLang="en-US" b="1"/>
              <a:t>Диагностика</a:t>
            </a:r>
          </a:p>
          <a:p>
            <a:pPr>
              <a:buNone/>
              <a:defRPr/>
            </a:pPr>
            <a:r>
              <a:rPr lang="ru-RU" altLang="en-US"/>
              <a:t>Разрыв связок наиболее часто происходит в области голеностопного и коленного сустава. При этом наблюдается выраженная боль, отек и гематома, а также значительное нарушение функции сустава.</a:t>
            </a:r>
          </a:p>
          <a:p>
            <a:pPr>
              <a:buNone/>
              <a:defRPr/>
            </a:pPr>
            <a:r>
              <a:rPr lang="ru-RU" altLang="en-US" b="1"/>
              <a:t>Лечение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Лечение разрыва связок заключается в охлаждении в течение первых суток и обеспечении покоя. Для этого применяют тугое бинтование, а в некоторых случаях и наложение гипсовой лонгеты.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Разрыв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62" y="836676"/>
            <a:ext cx="11543536" cy="5832729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/>
              <a:t>Разрывы мышц обычно наблюдаются при чрезмерной нагрузке на них (воздействие тяжести, быстрое сильное сокращение, сильный удар по сокра­щенной мышце).При повреждении пострадавший ощущает сильнейшую боль, после чего появляется припухлость и гематома в зоне разрыва, полностью утрачивается функция мышцы.</a:t>
            </a:r>
          </a:p>
          <a:p>
            <a:pPr>
              <a:buNone/>
              <a:defRPr/>
            </a:pPr>
            <a:r>
              <a:rPr lang="ru-RU" altLang="en-US" b="1"/>
              <a:t>Различают неполные и полные разрывы мышц.</a:t>
            </a:r>
            <a:endParaRPr lang="ru-RU" altLang="en-US"/>
          </a:p>
          <a:p>
            <a:pPr>
              <a:buNone/>
              <a:defRPr/>
            </a:pPr>
            <a:r>
              <a:rPr lang="ru-RU" altLang="en-US" b="1"/>
              <a:t>При неполном разрыве</a:t>
            </a:r>
            <a:r>
              <a:rPr lang="ru-RU" altLang="en-US"/>
              <a:t> наблюдается гематома и выраженная болезнен­ность в зоне повреждения. </a:t>
            </a:r>
            <a:r>
              <a:rPr lang="ru-RU" altLang="en-US" b="1"/>
              <a:t>Лечение</a:t>
            </a:r>
            <a:r>
              <a:rPr lang="ru-RU" altLang="en-US"/>
              <a:t> обычно состоит в охлаждении (1-е сут­ки), создании покоя в положении расслабления мышцы на 2 нед. (гипсовая лонгет</a:t>
            </a:r>
            <a:r>
              <a:rPr lang="ru-RU" altLang="en-US" sz="2600"/>
              <a:t>а).</a:t>
            </a:r>
          </a:p>
          <a:p>
            <a:pPr>
              <a:buNone/>
              <a:defRPr/>
            </a:pPr>
            <a:r>
              <a:rPr lang="ru-RU" altLang="en-US" sz="2500" b="1"/>
              <a:t>При полном разрыве </a:t>
            </a:r>
            <a:r>
              <a:rPr lang="ru-RU" altLang="en-US" sz="2500"/>
              <a:t>выявляется пальпаторное определеиние дефекта («провала», «западения») в мышце в зоне повреждения</a:t>
            </a:r>
            <a:r>
              <a:rPr lang="en-US" altLang="ru-RU" sz="2500"/>
              <a:t>.</a:t>
            </a:r>
            <a:r>
              <a:rPr lang="en-US" altLang="ru-RU" sz="2500" b="1"/>
              <a:t>Лечение</a:t>
            </a:r>
            <a:r>
              <a:rPr lang="en-US" altLang="ru-RU" sz="2500"/>
              <a:t> полных разрывов — оперативное: мышцы сшивают, после чего необходима иммобилизация в положении расслабления сшитой мышцы на 2-3 нед (гипсовая повязка).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chemeClr val="bg1">
                    <a:lumMod val="10000"/>
                  </a:schemeClr>
                </a:solidFill>
              </a:rPr>
              <a:t>Разрыв сухожилий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54" y="1063586"/>
            <a:ext cx="11615545" cy="5205453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/>
              <a:t>Механизм разрывов сухожилий такой же, как и при разрыве мышц. Разрыв (отрыв) сухожилий обычно происходит либо в месте прикрепления к кости, либо в месте перехода мышцы в сухожилие. </a:t>
            </a:r>
          </a:p>
          <a:p>
            <a:pPr>
              <a:buNone/>
              <a:defRPr/>
            </a:pPr>
            <a:r>
              <a:rPr lang="ru-RU" altLang="en-US" b="1"/>
              <a:t>Диагностика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При разрыве сухожилия больные жалуются на боль, отмечается локальная болезненность и припухлость в области сухожилия, полнос­тью выпадает функция соответствующей мышцы (сгибание или разгибание) при сохранении пассивных движений.</a:t>
            </a:r>
          </a:p>
          <a:p>
            <a:pPr>
              <a:buNone/>
              <a:defRPr/>
            </a:pPr>
            <a:r>
              <a:rPr lang="ru-RU" altLang="en-US" b="1"/>
              <a:t>Лечение</a:t>
            </a:r>
            <a:endParaRPr lang="ru-RU" altLang="en-US"/>
          </a:p>
          <a:p>
            <a:pPr>
              <a:buNone/>
              <a:defRPr/>
            </a:pPr>
            <a:r>
              <a:rPr lang="ru-RU" altLang="en-US"/>
              <a:t>Лечение разрывов сухожилий оперативное: сухожилия сшивают с помо­щью специальных швов, после чего на 2-3 нед производят иммобилизацию с помощью гипсовой повязки в положении расслабления соответствующей мышцы, а затем постепенно приступают к реабилитации.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000000"/>
                </a:solidFill>
              </a:rPr>
              <a:t>Сотрясение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54" y="836676"/>
            <a:ext cx="11615545" cy="5432363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 sz="2200" b="1"/>
              <a:t>Сотрясением (commotio) </a:t>
            </a:r>
            <a:r>
              <a:rPr lang="ru-RU" altLang="en-US" sz="2200"/>
              <a:t>называют механическое воздействие на ткани, приводящее к нарушению функционального их состояния без макроскопически видимых анатомических нарушений.</a:t>
            </a:r>
            <a:endParaRPr lang="ru-RU" altLang="en-US"/>
          </a:p>
          <a:p>
            <a:pPr>
              <a:buNone/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55595" y="1556766"/>
            <a:ext cx="7920990" cy="494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рес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Microsoft Office PowerPoint</Application>
  <PresentationFormat>Широкоэкранный</PresentationFormat>
  <Paragraphs>140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Lucida Sans Unicode</vt:lpstr>
      <vt:lpstr>Wingdings</vt:lpstr>
      <vt:lpstr>Wingdings 3</vt:lpstr>
      <vt:lpstr>Крест</vt:lpstr>
      <vt:lpstr>Повреждение мягких тканей. СДР. Раны</vt:lpstr>
      <vt:lpstr>Содержание</vt:lpstr>
      <vt:lpstr>Повреждение мягких тканей</vt:lpstr>
      <vt:lpstr>Ушиб</vt:lpstr>
      <vt:lpstr>Растяжение</vt:lpstr>
      <vt:lpstr>Разрыв</vt:lpstr>
      <vt:lpstr>Разрыв мышц</vt:lpstr>
      <vt:lpstr>Разрыв сухожилий</vt:lpstr>
      <vt:lpstr>Сотрясение</vt:lpstr>
      <vt:lpstr>Синдром длительного сдавливания(краш-синдром)</vt:lpstr>
      <vt:lpstr>Презентация PowerPoint</vt:lpstr>
      <vt:lpstr>Классификация по периодам клинического течения:</vt:lpstr>
      <vt:lpstr>Лечение</vt:lpstr>
      <vt:lpstr>Лечение</vt:lpstr>
      <vt:lpstr>Презентация PowerPoint</vt:lpstr>
      <vt:lpstr>Раны</vt:lpstr>
      <vt:lpstr>Классификация ран</vt:lpstr>
      <vt:lpstr>Классификация ран</vt:lpstr>
      <vt:lpstr>Список литературы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Повреждение мягких тканей. СДР. Раны</dc:title>
  <dc:creator>ACER</dc:creator>
  <cp:lastModifiedBy>Акоп Бабаджанян</cp:lastModifiedBy>
  <cp:revision>21</cp:revision>
  <dcterms:created xsi:type="dcterms:W3CDTF">2015-12-02T08:37:17Z</dcterms:created>
  <dcterms:modified xsi:type="dcterms:W3CDTF">2022-01-20T12:45:21Z</dcterms:modified>
  <cp:version>0906.0100.01</cp:version>
</cp:coreProperties>
</file>