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78989" y="1755394"/>
            <a:ext cx="703402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282320"/>
            <a:ext cx="10358120" cy="1391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6201" y="1200403"/>
            <a:ext cx="10699597" cy="4237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42137" rIns="0" bIns="0" rtlCol="0">
            <a:spAutoFit/>
          </a:bodyPr>
          <a:lstStyle/>
          <a:p>
            <a:pPr marL="211454" marR="211454" algn="ctr">
              <a:lnSpc>
                <a:spcPts val="4320"/>
              </a:lnSpc>
              <a:spcBef>
                <a:spcPts val="640"/>
              </a:spcBef>
            </a:pPr>
            <a:r>
              <a:rPr sz="4000" b="0" i="0" spc="-35" dirty="0">
                <a:solidFill>
                  <a:srgbClr val="001F5F"/>
                </a:solidFill>
                <a:latin typeface="Calibri Light"/>
                <a:cs typeface="Calibri Light"/>
              </a:rPr>
              <a:t>Физические упражнения,</a:t>
            </a:r>
            <a:r>
              <a:rPr sz="4000" b="0" i="0" spc="-16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4000" b="0" i="0" spc="-35" dirty="0">
                <a:solidFill>
                  <a:srgbClr val="001F5F"/>
                </a:solidFill>
                <a:latin typeface="Calibri Light"/>
                <a:cs typeface="Calibri Light"/>
              </a:rPr>
              <a:t>классификация  физических</a:t>
            </a:r>
            <a:r>
              <a:rPr sz="4000" b="0" i="0" spc="-10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4000" b="0" i="0" spc="-35" dirty="0">
                <a:solidFill>
                  <a:srgbClr val="001F5F"/>
                </a:solidFill>
                <a:latin typeface="Calibri Light"/>
                <a:cs typeface="Calibri Light"/>
              </a:rPr>
              <a:t>упражнений.</a:t>
            </a:r>
            <a:endParaRPr sz="4000">
              <a:latin typeface="Calibri Light"/>
              <a:cs typeface="Calibri Light"/>
            </a:endParaRPr>
          </a:p>
          <a:p>
            <a:pPr algn="ctr">
              <a:lnSpc>
                <a:spcPts val="4255"/>
              </a:lnSpc>
            </a:pPr>
            <a:r>
              <a:rPr sz="4000" b="0" i="0" spc="-35" dirty="0">
                <a:solidFill>
                  <a:srgbClr val="001F5F"/>
                </a:solidFill>
                <a:latin typeface="Calibri Light"/>
                <a:cs typeface="Calibri Light"/>
              </a:rPr>
              <a:t>Методы увеличения </a:t>
            </a:r>
            <a:r>
              <a:rPr sz="4000" b="0" i="0" spc="-25" dirty="0">
                <a:solidFill>
                  <a:srgbClr val="001F5F"/>
                </a:solidFill>
                <a:latin typeface="Calibri Light"/>
                <a:cs typeface="Calibri Light"/>
              </a:rPr>
              <a:t>силы, </a:t>
            </a:r>
            <a:r>
              <a:rPr sz="4000" b="0" i="0" spc="-35" dirty="0">
                <a:solidFill>
                  <a:srgbClr val="001F5F"/>
                </a:solidFill>
                <a:latin typeface="Calibri Light"/>
                <a:cs typeface="Calibri Light"/>
              </a:rPr>
              <a:t>выносливости</a:t>
            </a:r>
            <a:r>
              <a:rPr sz="4000" b="0" i="0" spc="-27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4000" b="0" i="0" spc="-5" dirty="0">
                <a:solidFill>
                  <a:srgbClr val="001F5F"/>
                </a:solidFill>
                <a:latin typeface="Calibri Light"/>
                <a:cs typeface="Calibri Light"/>
              </a:rPr>
              <a:t>и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5107" y="3107562"/>
            <a:ext cx="8695055" cy="1887696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065" marR="5080" algn="ctr">
              <a:lnSpc>
                <a:spcPts val="4320"/>
              </a:lnSpc>
              <a:spcBef>
                <a:spcPts val="640"/>
              </a:spcBef>
            </a:pPr>
            <a:r>
              <a:rPr sz="4000" b="0" spc="-30" dirty="0">
                <a:solidFill>
                  <a:srgbClr val="001F5F"/>
                </a:solidFill>
                <a:latin typeface="Calibri Light"/>
                <a:cs typeface="Calibri Light"/>
              </a:rPr>
              <a:t>скорости </a:t>
            </a:r>
            <a:r>
              <a:rPr sz="4000" b="0" spc="-35" dirty="0">
                <a:solidFill>
                  <a:srgbClr val="001F5F"/>
                </a:solidFill>
                <a:latin typeface="Calibri Light"/>
                <a:cs typeface="Calibri Light"/>
              </a:rPr>
              <a:t>различных движений,</a:t>
            </a:r>
            <a:r>
              <a:rPr sz="4000" b="0" spc="-17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4000" b="0" spc="-35" dirty="0">
                <a:solidFill>
                  <a:srgbClr val="001F5F"/>
                </a:solidFill>
                <a:latin typeface="Calibri Light"/>
                <a:cs typeface="Calibri Light"/>
              </a:rPr>
              <a:t>контроль  эффективности</a:t>
            </a:r>
            <a:endParaRPr sz="4000" dirty="0">
              <a:latin typeface="Calibri Light"/>
              <a:cs typeface="Calibri Light"/>
            </a:endParaRPr>
          </a:p>
          <a:p>
            <a:pPr marL="6350" algn="ctr">
              <a:lnSpc>
                <a:spcPct val="100000"/>
              </a:lnSpc>
              <a:spcBef>
                <a:spcPts val="2575"/>
              </a:spcBef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23621" y="237500"/>
            <a:ext cx="1474744" cy="1391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84577" y="5727293"/>
            <a:ext cx="811847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ts val="1939"/>
              </a:lnSpc>
              <a:spcBef>
                <a:spcPts val="345"/>
              </a:spcBef>
            </a:pPr>
            <a:r>
              <a:rPr sz="1800" spc="-5" dirty="0" err="1" smtClean="0">
                <a:latin typeface="Calibri"/>
                <a:cs typeface="Calibri"/>
              </a:rPr>
              <a:t>Физическая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реабилитационная </a:t>
            </a:r>
            <a:r>
              <a:rPr sz="1800" spc="-10" dirty="0">
                <a:latin typeface="Calibri"/>
                <a:cs typeface="Calibri"/>
              </a:rPr>
              <a:t>медицина </a:t>
            </a:r>
            <a:r>
              <a:rPr sz="1800" dirty="0">
                <a:latin typeface="Calibri"/>
                <a:cs typeface="Calibri"/>
              </a:rPr>
              <a:t>у </a:t>
            </a:r>
            <a:r>
              <a:rPr sz="1800" spc="-5" dirty="0">
                <a:latin typeface="Calibri"/>
                <a:cs typeface="Calibri"/>
              </a:rPr>
              <a:t>пациентов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нарушением  функции, структуры, </a:t>
            </a:r>
            <a:r>
              <a:rPr sz="1800" spc="-10" dirty="0">
                <a:latin typeface="Calibri"/>
                <a:cs typeface="Calibri"/>
              </a:rPr>
              <a:t>ограничением </a:t>
            </a:r>
            <a:r>
              <a:rPr sz="1800" spc="-5" dirty="0">
                <a:latin typeface="Calibri"/>
                <a:cs typeface="Calibri"/>
              </a:rPr>
              <a:t>активности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участия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заболеваниях </a:t>
            </a:r>
            <a:r>
              <a:rPr sz="1800" dirty="0">
                <a:latin typeface="Calibri"/>
                <a:cs typeface="Calibri"/>
              </a:rPr>
              <a:t>и  </a:t>
            </a:r>
            <a:r>
              <a:rPr sz="1800" spc="-10" dirty="0">
                <a:latin typeface="Calibri"/>
                <a:cs typeface="Calibri"/>
              </a:rPr>
              <a:t>состояниях кардио-респираторной системы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других соматических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заболеваниях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802638"/>
            <a:ext cx="10001250" cy="39903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473709">
              <a:lnSpc>
                <a:spcPts val="2590"/>
              </a:lnSpc>
              <a:spcBef>
                <a:spcPts val="425"/>
              </a:spcBef>
            </a:pP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Тренировочный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процесс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направлен на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то,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чтобы обеспечить организму  новый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уровень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физической подготовленности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расширить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его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55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адаптационные</a:t>
            </a:r>
            <a:r>
              <a:rPr sz="24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возможности</a:t>
            </a:r>
            <a:endParaRPr sz="2400">
              <a:latin typeface="Calibri"/>
              <a:cs typeface="Calibri"/>
            </a:endParaRPr>
          </a:p>
          <a:p>
            <a:pPr marL="12700" marR="1223010">
              <a:lnSpc>
                <a:spcPts val="2590"/>
              </a:lnSpc>
              <a:spcBef>
                <a:spcPts val="1050"/>
              </a:spcBef>
            </a:pPr>
            <a:r>
              <a:rPr sz="2400" spc="-20" dirty="0">
                <a:latin typeface="Calibri"/>
                <a:cs typeface="Calibri"/>
              </a:rPr>
              <a:t>Тренировочный </a:t>
            </a:r>
            <a:r>
              <a:rPr sz="2400" spc="-10" dirty="0">
                <a:latin typeface="Calibri"/>
                <a:cs typeface="Calibri"/>
              </a:rPr>
              <a:t>процесс </a:t>
            </a:r>
            <a:r>
              <a:rPr sz="2400" spc="-5" dirty="0">
                <a:latin typeface="Calibri"/>
                <a:cs typeface="Calibri"/>
              </a:rPr>
              <a:t>основан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неукоснительном </a:t>
            </a:r>
            <a:r>
              <a:rPr sz="2400" spc="-20" dirty="0">
                <a:latin typeface="Calibri"/>
                <a:cs typeface="Calibri"/>
              </a:rPr>
              <a:t>соблюдении  </a:t>
            </a:r>
            <a:r>
              <a:rPr sz="2400" spc="-5" dirty="0">
                <a:latin typeface="Calibri"/>
                <a:cs typeface="Calibri"/>
              </a:rPr>
              <a:t>важнейших принципов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тренировки: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5" dirty="0">
                <a:latin typeface="Calibri"/>
                <a:cs typeface="Calibri"/>
              </a:rPr>
              <a:t>индивидуализации;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5" dirty="0">
                <a:latin typeface="Calibri"/>
                <a:cs typeface="Calibri"/>
              </a:rPr>
              <a:t>постепенности;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10" dirty="0">
                <a:latin typeface="Calibri"/>
                <a:cs typeface="Calibri"/>
              </a:rPr>
              <a:t>повторности.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1035"/>
              </a:spcBef>
            </a:pPr>
            <a:r>
              <a:rPr sz="2400" spc="-5" dirty="0">
                <a:latin typeface="Calibri"/>
                <a:cs typeface="Calibri"/>
              </a:rPr>
              <a:t>Другие принципы </a:t>
            </a:r>
            <a:r>
              <a:rPr sz="2400" spc="-10" dirty="0">
                <a:latin typeface="Calibri"/>
                <a:cs typeface="Calibri"/>
              </a:rPr>
              <a:t>(сознательность, наглядность, доступность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25" dirty="0">
                <a:latin typeface="Calibri"/>
                <a:cs typeface="Calibri"/>
              </a:rPr>
              <a:t>т.п.), </a:t>
            </a:r>
            <a:r>
              <a:rPr sz="2400" spc="-15" dirty="0">
                <a:latin typeface="Calibri"/>
                <a:cs typeface="Calibri"/>
              </a:rPr>
              <a:t>которые  </a:t>
            </a:r>
            <a:r>
              <a:rPr sz="2400" spc="-10" dirty="0">
                <a:latin typeface="Calibri"/>
                <a:cs typeface="Calibri"/>
              </a:rPr>
              <a:t>также </a:t>
            </a:r>
            <a:r>
              <a:rPr sz="2400" spc="-15" dirty="0">
                <a:latin typeface="Calibri"/>
                <a:cs typeface="Calibri"/>
              </a:rPr>
              <a:t>необходимо </a:t>
            </a:r>
            <a:r>
              <a:rPr sz="2400" spc="-5" dirty="0">
                <a:latin typeface="Calibri"/>
                <a:cs typeface="Calibri"/>
              </a:rPr>
              <a:t>учитывать, </a:t>
            </a:r>
            <a:r>
              <a:rPr sz="2400" spc="-10" dirty="0">
                <a:latin typeface="Calibri"/>
                <a:cs typeface="Calibri"/>
              </a:rPr>
              <a:t>относятся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общепедагогическим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принципам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82626"/>
            <a:ext cx="5361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40" dirty="0">
                <a:latin typeface="Calibri Light"/>
                <a:cs typeface="Calibri Light"/>
              </a:rPr>
              <a:t>Принцип</a:t>
            </a:r>
            <a:r>
              <a:rPr sz="3600" i="1" spc="-80" dirty="0">
                <a:latin typeface="Calibri Light"/>
                <a:cs typeface="Calibri Light"/>
              </a:rPr>
              <a:t> </a:t>
            </a:r>
            <a:r>
              <a:rPr sz="3600" i="1" spc="-35" dirty="0">
                <a:latin typeface="Calibri Light"/>
                <a:cs typeface="Calibri Light"/>
              </a:rPr>
              <a:t>индивидуализации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903859"/>
            <a:ext cx="10519410" cy="524637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1243330">
              <a:lnSpc>
                <a:spcPct val="70000"/>
              </a:lnSpc>
              <a:spcBef>
                <a:spcPts val="960"/>
              </a:spcBef>
            </a:pPr>
            <a:r>
              <a:rPr sz="2400" i="1" dirty="0">
                <a:latin typeface="Calibri"/>
                <a:cs typeface="Calibri"/>
              </a:rPr>
              <a:t>Принцип </a:t>
            </a:r>
            <a:r>
              <a:rPr sz="2400" i="1" spc="-5" dirty="0">
                <a:latin typeface="Calibri"/>
                <a:cs typeface="Calibri"/>
              </a:rPr>
              <a:t>индивидуализации </a:t>
            </a:r>
            <a:r>
              <a:rPr sz="2400" spc="-10" dirty="0">
                <a:latin typeface="Calibri"/>
                <a:cs typeface="Calibri"/>
              </a:rPr>
              <a:t>является </a:t>
            </a:r>
            <a:r>
              <a:rPr sz="2400" spc="-5" dirty="0">
                <a:latin typeface="Calibri"/>
                <a:cs typeface="Calibri"/>
              </a:rPr>
              <a:t>важнейшим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выполнении  </a:t>
            </a:r>
            <a:r>
              <a:rPr sz="2400" spc="-5" dirty="0">
                <a:latin typeface="Calibri"/>
                <a:cs typeface="Calibri"/>
              </a:rPr>
              <a:t>реабилитационных, </a:t>
            </a:r>
            <a:r>
              <a:rPr sz="2400" spc="-15" dirty="0">
                <a:latin typeface="Calibri"/>
                <a:cs typeface="Calibri"/>
              </a:rPr>
              <a:t>оздоровительных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программ</a:t>
            </a:r>
            <a:endParaRPr sz="2400">
              <a:latin typeface="Calibri"/>
              <a:cs typeface="Calibri"/>
            </a:endParaRPr>
          </a:p>
          <a:p>
            <a:pPr marL="12700" marR="864869">
              <a:lnSpc>
                <a:spcPct val="70000"/>
              </a:lnSpc>
              <a:spcBef>
                <a:spcPts val="1000"/>
              </a:spcBef>
            </a:pPr>
            <a:r>
              <a:rPr sz="2400" spc="-10" dirty="0">
                <a:latin typeface="Calibri"/>
                <a:cs typeface="Calibri"/>
              </a:rPr>
              <a:t>Нагрузка </a:t>
            </a:r>
            <a:r>
              <a:rPr sz="2400" spc="-25" dirty="0">
                <a:latin typeface="Calibri"/>
                <a:cs typeface="Calibri"/>
              </a:rPr>
              <a:t>всегда </a:t>
            </a:r>
            <a:r>
              <a:rPr sz="2400" spc="-15" dirty="0">
                <a:latin typeface="Calibri"/>
                <a:cs typeface="Calibri"/>
              </a:rPr>
              <a:t>должна </a:t>
            </a:r>
            <a:r>
              <a:rPr sz="2400" spc="-10" dirty="0">
                <a:latin typeface="Calibri"/>
                <a:cs typeface="Calibri"/>
              </a:rPr>
              <a:t>соответствовать </a:t>
            </a:r>
            <a:r>
              <a:rPr sz="2400" spc="-5" dirty="0">
                <a:latin typeface="Calibri"/>
                <a:cs typeface="Calibri"/>
              </a:rPr>
              <a:t>функциональным возможностям  занимающихся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определяется: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r>
              <a:rPr sz="2400" spc="285" dirty="0">
                <a:latin typeface="Arial"/>
                <a:cs typeface="Arial"/>
              </a:rPr>
              <a:t> </a:t>
            </a:r>
            <a:r>
              <a:rPr sz="2400" spc="-5" dirty="0">
                <a:latin typeface="Calibri"/>
                <a:cs typeface="Calibri"/>
              </a:rPr>
              <a:t>возрастом,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состоянием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здоровья,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5" dirty="0">
                <a:latin typeface="Calibri"/>
                <a:cs typeface="Calibri"/>
              </a:rPr>
              <a:t>исходным </a:t>
            </a:r>
            <a:r>
              <a:rPr sz="2400" spc="-5" dirty="0">
                <a:latin typeface="Calibri"/>
                <a:cs typeface="Calibri"/>
              </a:rPr>
              <a:t>уровнем </a:t>
            </a:r>
            <a:r>
              <a:rPr sz="2400" spc="-10" dirty="0">
                <a:latin typeface="Calibri"/>
                <a:cs typeface="Calibri"/>
              </a:rPr>
              <a:t>физической</a:t>
            </a:r>
            <a:r>
              <a:rPr sz="2400" spc="-3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подготовленности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конституциональными </a:t>
            </a:r>
            <a:r>
              <a:rPr sz="2400" dirty="0">
                <a:latin typeface="Calibri"/>
                <a:cs typeface="Calibri"/>
              </a:rPr>
              <a:t>и психическими</a:t>
            </a:r>
            <a:r>
              <a:rPr sz="2400" spc="-3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особенностями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3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др.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Calibri"/>
              <a:cs typeface="Calibri"/>
            </a:endParaRPr>
          </a:p>
          <a:p>
            <a:pPr marL="12700" marR="5080">
              <a:lnSpc>
                <a:spcPct val="70000"/>
              </a:lnSpc>
            </a:pPr>
            <a:r>
              <a:rPr sz="2400" spc="-5" dirty="0">
                <a:latin typeface="Calibri"/>
                <a:cs typeface="Calibri"/>
              </a:rPr>
              <a:t>Реабилитационная программа, составленная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основе </a:t>
            </a:r>
            <a:r>
              <a:rPr sz="2400" spc="-10" dirty="0">
                <a:latin typeface="Calibri"/>
                <a:cs typeface="Calibri"/>
              </a:rPr>
              <a:t>оценки </a:t>
            </a:r>
            <a:r>
              <a:rPr sz="2400" spc="-5" dirty="0">
                <a:latin typeface="Calibri"/>
                <a:cs typeface="Calibri"/>
              </a:rPr>
              <a:t>физических  качеств занимающегося пациента (выносливость, </a:t>
            </a:r>
            <a:r>
              <a:rPr sz="2400" dirty="0">
                <a:latin typeface="Calibri"/>
                <a:cs typeface="Calibri"/>
              </a:rPr>
              <a:t>сила, </a:t>
            </a:r>
            <a:r>
              <a:rPr sz="2400" spc="-10" dirty="0">
                <a:latin typeface="Calibri"/>
                <a:cs typeface="Calibri"/>
              </a:rPr>
              <a:t>гибкость, </a:t>
            </a:r>
            <a:r>
              <a:rPr sz="2400" spc="-15" dirty="0">
                <a:latin typeface="Calibri"/>
                <a:cs typeface="Calibri"/>
              </a:rPr>
              <a:t>координация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5" dirty="0">
                <a:latin typeface="Calibri"/>
                <a:cs typeface="Calibri"/>
              </a:rPr>
              <a:t>др.), </a:t>
            </a:r>
            <a:r>
              <a:rPr sz="2400" spc="-10" dirty="0">
                <a:latin typeface="Calibri"/>
                <a:cs typeface="Calibri"/>
              </a:rPr>
              <a:t>является многокомпонентной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строго</a:t>
            </a:r>
            <a:r>
              <a:rPr sz="2400" spc="-5" dirty="0">
                <a:latin typeface="Calibri"/>
                <a:cs typeface="Calibri"/>
              </a:rPr>
              <a:t> индивидуальной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b="1" dirty="0">
                <a:latin typeface="Calibri"/>
                <a:cs typeface="Calibri"/>
              </a:rPr>
              <a:t>Не </a:t>
            </a:r>
            <a:r>
              <a:rPr sz="2400" b="1" spc="-15" dirty="0">
                <a:latin typeface="Calibri"/>
                <a:cs typeface="Calibri"/>
              </a:rPr>
              <a:t>может </a:t>
            </a:r>
            <a:r>
              <a:rPr sz="2400" b="1" spc="-5" dirty="0">
                <a:latin typeface="Calibri"/>
                <a:cs typeface="Calibri"/>
              </a:rPr>
              <a:t>быть </a:t>
            </a:r>
            <a:r>
              <a:rPr sz="2400" b="1" spc="-10" dirty="0">
                <a:latin typeface="Calibri"/>
                <a:cs typeface="Calibri"/>
              </a:rPr>
              <a:t>единой нагрузки, единого комплекса </a:t>
            </a:r>
            <a:r>
              <a:rPr sz="2400" b="1" spc="-5" dirty="0">
                <a:latin typeface="Calibri"/>
                <a:cs typeface="Calibri"/>
              </a:rPr>
              <a:t>упражнений для</a:t>
            </a:r>
            <a:r>
              <a:rPr sz="2400" b="1" spc="-3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всех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b="1" dirty="0">
                <a:latin typeface="Calibri"/>
                <a:cs typeface="Calibri"/>
              </a:rPr>
              <a:t>У </a:t>
            </a:r>
            <a:r>
              <a:rPr sz="2400" b="1" spc="-15" dirty="0">
                <a:latin typeface="Calibri"/>
                <a:cs typeface="Calibri"/>
              </a:rPr>
              <a:t>каждого </a:t>
            </a:r>
            <a:r>
              <a:rPr sz="2400" b="1" spc="-5" dirty="0">
                <a:latin typeface="Calibri"/>
                <a:cs typeface="Calibri"/>
              </a:rPr>
              <a:t>занимающегося </a:t>
            </a:r>
            <a:r>
              <a:rPr sz="2400" b="1" spc="-15" dirty="0">
                <a:latin typeface="Calibri"/>
                <a:cs typeface="Calibri"/>
              </a:rPr>
              <a:t>должна </a:t>
            </a:r>
            <a:r>
              <a:rPr sz="2400" b="1" spc="-5" dirty="0">
                <a:latin typeface="Calibri"/>
                <a:cs typeface="Calibri"/>
              </a:rPr>
              <a:t>быть своя </a:t>
            </a:r>
            <a:r>
              <a:rPr sz="2400" b="1" dirty="0">
                <a:latin typeface="Calibri"/>
                <a:cs typeface="Calibri"/>
              </a:rPr>
              <a:t>оптимальная</a:t>
            </a:r>
            <a:r>
              <a:rPr sz="2400" b="1" spc="-37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нагрузка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59156"/>
            <a:ext cx="48920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35" dirty="0">
                <a:latin typeface="Calibri Light"/>
                <a:cs typeface="Calibri Light"/>
              </a:rPr>
              <a:t>Принцип</a:t>
            </a:r>
            <a:r>
              <a:rPr sz="3600" i="1" spc="-100" dirty="0">
                <a:latin typeface="Calibri Light"/>
                <a:cs typeface="Calibri Light"/>
              </a:rPr>
              <a:t> </a:t>
            </a:r>
            <a:r>
              <a:rPr sz="3600" i="1" spc="-35" dirty="0">
                <a:latin typeface="Calibri Light"/>
                <a:cs typeface="Calibri Light"/>
              </a:rPr>
              <a:t>постепенности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636" y="906526"/>
            <a:ext cx="10812780" cy="541718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41300" marR="1470025" indent="-228600">
              <a:lnSpc>
                <a:spcPts val="2300"/>
              </a:lnSpc>
              <a:spcBef>
                <a:spcPts val="66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i="1" dirty="0">
                <a:latin typeface="Calibri"/>
                <a:cs typeface="Calibri"/>
              </a:rPr>
              <a:t>Принцип </a:t>
            </a:r>
            <a:r>
              <a:rPr sz="2400" i="1" spc="-5" dirty="0">
                <a:latin typeface="Calibri"/>
                <a:cs typeface="Calibri"/>
              </a:rPr>
              <a:t>постепенности </a:t>
            </a:r>
            <a:r>
              <a:rPr sz="2400" spc="-5" dirty="0">
                <a:latin typeface="Calibri"/>
                <a:cs typeface="Calibri"/>
              </a:rPr>
              <a:t>обеспечивает </a:t>
            </a:r>
            <a:r>
              <a:rPr sz="2400" spc="-10" dirty="0">
                <a:latin typeface="Calibri"/>
                <a:cs typeface="Calibri"/>
              </a:rPr>
              <a:t>приспособление </a:t>
            </a:r>
            <a:r>
              <a:rPr sz="2400" spc="-5" dirty="0">
                <a:latin typeface="Calibri"/>
                <a:cs typeface="Calibri"/>
              </a:rPr>
              <a:t>организма </a:t>
            </a:r>
            <a:r>
              <a:rPr sz="2400" dirty="0">
                <a:latin typeface="Calibri"/>
                <a:cs typeface="Calibri"/>
              </a:rPr>
              <a:t>к 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возрастающей тренировочной</a:t>
            </a:r>
            <a:r>
              <a:rPr sz="24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нагрузке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5"/>
              </a:lnSpc>
              <a:spcBef>
                <a:spcPts val="445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Нагрузка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всегда должна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находиться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определенном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соотношении</a:t>
            </a:r>
            <a:r>
              <a:rPr sz="2400" spc="2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работоспособностью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возможностью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переносить</a:t>
            </a:r>
            <a:r>
              <a:rPr sz="2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ее</a:t>
            </a:r>
            <a:endParaRPr sz="2400">
              <a:latin typeface="Calibri"/>
              <a:cs typeface="Calibri"/>
            </a:endParaRPr>
          </a:p>
          <a:p>
            <a:pPr marL="241300" marR="364490" indent="-228600">
              <a:lnSpc>
                <a:spcPts val="23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мере роста работоспособности </a:t>
            </a:r>
            <a:r>
              <a:rPr sz="2400" spc="-10" dirty="0">
                <a:latin typeface="Calibri"/>
                <a:cs typeface="Calibri"/>
              </a:rPr>
              <a:t>нагрузка </a:t>
            </a:r>
            <a:r>
              <a:rPr sz="2400" spc="-15" dirty="0">
                <a:latin typeface="Calibri"/>
                <a:cs typeface="Calibri"/>
              </a:rPr>
              <a:t>должна </a:t>
            </a:r>
            <a:r>
              <a:rPr sz="2400" spc="-5" dirty="0">
                <a:latin typeface="Calibri"/>
                <a:cs typeface="Calibri"/>
              </a:rPr>
              <a:t>становиться </a:t>
            </a:r>
            <a:r>
              <a:rPr sz="2400" spc="-10" dirty="0">
                <a:latin typeface="Calibri"/>
                <a:cs typeface="Calibri"/>
              </a:rPr>
              <a:t>большей </a:t>
            </a:r>
            <a:r>
              <a:rPr sz="2400" dirty="0">
                <a:latin typeface="Calibri"/>
                <a:cs typeface="Calibri"/>
              </a:rPr>
              <a:t>и по  </a:t>
            </a:r>
            <a:r>
              <a:rPr sz="2400" spc="-15" dirty="0">
                <a:latin typeface="Calibri"/>
                <a:cs typeface="Calibri"/>
              </a:rPr>
              <a:t>объему,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по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интенсивности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5"/>
              </a:lnSpc>
              <a:spcBef>
                <a:spcPts val="44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Повышенная </a:t>
            </a:r>
            <a:r>
              <a:rPr sz="2400" spc="-10" dirty="0">
                <a:latin typeface="Calibri"/>
                <a:cs typeface="Calibri"/>
              </a:rPr>
              <a:t>нагрузка </a:t>
            </a:r>
            <a:r>
              <a:rPr sz="2400" spc="-5" dirty="0">
                <a:latin typeface="Calibri"/>
                <a:cs typeface="Calibri"/>
              </a:rPr>
              <a:t>вступает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противоречие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уже </a:t>
            </a:r>
            <a:r>
              <a:rPr sz="2400" spc="-5" dirty="0">
                <a:latin typeface="Calibri"/>
                <a:cs typeface="Calibri"/>
              </a:rPr>
              <a:t>достигнутым</a:t>
            </a:r>
            <a:r>
              <a:rPr sz="2400" spc="2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уровнем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305"/>
              </a:lnSpc>
            </a:pPr>
            <a:r>
              <a:rPr sz="2400" spc="-5" dirty="0">
                <a:latin typeface="Calibri"/>
                <a:cs typeface="Calibri"/>
              </a:rPr>
              <a:t>работоспособности,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spc="-5" dirty="0">
                <a:latin typeface="Calibri"/>
                <a:cs typeface="Calibri"/>
              </a:rPr>
              <a:t>нарушает </a:t>
            </a:r>
            <a:r>
              <a:rPr sz="2400" spc="-10" dirty="0">
                <a:latin typeface="Calibri"/>
                <a:cs typeface="Calibri"/>
              </a:rPr>
              <a:t>психофизическое </a:t>
            </a:r>
            <a:r>
              <a:rPr sz="2400" spc="-5" dirty="0">
                <a:latin typeface="Calibri"/>
                <a:cs typeface="Calibri"/>
              </a:rPr>
              <a:t>равновесие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тем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самым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побуждает организм развернуть </a:t>
            </a:r>
            <a:r>
              <a:rPr sz="2400" dirty="0">
                <a:latin typeface="Calibri"/>
                <a:cs typeface="Calibri"/>
              </a:rPr>
              <a:t>новые </a:t>
            </a:r>
            <a:r>
              <a:rPr sz="2400" spc="-5" dirty="0">
                <a:latin typeface="Calibri"/>
                <a:cs typeface="Calibri"/>
              </a:rPr>
              <a:t>процессы </a:t>
            </a:r>
            <a:r>
              <a:rPr sz="2400" spc="-15" dirty="0">
                <a:latin typeface="Calibri"/>
                <a:cs typeface="Calibri"/>
              </a:rPr>
              <a:t>регуляции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приспособления</a:t>
            </a:r>
            <a:endParaRPr sz="2400">
              <a:latin typeface="Calibri"/>
              <a:cs typeface="Calibri"/>
            </a:endParaRPr>
          </a:p>
          <a:p>
            <a:pPr marL="241300" marR="560070" indent="-228600">
              <a:lnSpc>
                <a:spcPts val="2300"/>
              </a:lnSpc>
              <a:spcBef>
                <a:spcPts val="98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Стандартные нагрузки постепенно </a:t>
            </a:r>
            <a:r>
              <a:rPr sz="2400" spc="-10" dirty="0">
                <a:latin typeface="Calibri"/>
                <a:cs typeface="Calibri"/>
              </a:rPr>
              <a:t>теряют </a:t>
            </a:r>
            <a:r>
              <a:rPr sz="2400" dirty="0">
                <a:latin typeface="Calibri"/>
                <a:cs typeface="Calibri"/>
              </a:rPr>
              <a:t>свой </a:t>
            </a:r>
            <a:r>
              <a:rPr sz="2400" spc="-5" dirty="0">
                <a:latin typeface="Calibri"/>
                <a:cs typeface="Calibri"/>
              </a:rPr>
              <a:t>тренировочный </a:t>
            </a:r>
            <a:r>
              <a:rPr sz="2400" spc="-15" dirty="0">
                <a:latin typeface="Calibri"/>
                <a:cs typeface="Calibri"/>
              </a:rPr>
              <a:t>эффект, пока  </a:t>
            </a:r>
            <a:r>
              <a:rPr sz="2400" dirty="0">
                <a:latin typeface="Calibri"/>
                <a:cs typeface="Calibri"/>
              </a:rPr>
              <a:t>совсем не </a:t>
            </a:r>
            <a:r>
              <a:rPr sz="2400" spc="-5" dirty="0">
                <a:latin typeface="Calibri"/>
                <a:cs typeface="Calibri"/>
              </a:rPr>
              <a:t>перестают способствовать развитию </a:t>
            </a:r>
            <a:r>
              <a:rPr sz="2400" spc="-10" dirty="0">
                <a:latin typeface="Calibri"/>
                <a:cs typeface="Calibri"/>
              </a:rPr>
              <a:t>физической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психической  работоспособности</a:t>
            </a:r>
            <a:endParaRPr sz="2400">
              <a:latin typeface="Calibri"/>
              <a:cs typeface="Calibri"/>
            </a:endParaRPr>
          </a:p>
          <a:p>
            <a:pPr marL="241300" marR="573405" indent="-228600">
              <a:lnSpc>
                <a:spcPct val="80000"/>
              </a:lnSpc>
              <a:spcBef>
                <a:spcPts val="104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Преждевременные большие </a:t>
            </a:r>
            <a:r>
              <a:rPr sz="2400" spc="-5" dirty="0">
                <a:latin typeface="Calibri"/>
                <a:cs typeface="Calibri"/>
              </a:rPr>
              <a:t>нагрузки </a:t>
            </a:r>
            <a:r>
              <a:rPr sz="2400" spc="-10" dirty="0">
                <a:latin typeface="Calibri"/>
                <a:cs typeface="Calibri"/>
              </a:rPr>
              <a:t>вредны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здоровья. </a:t>
            </a:r>
            <a:r>
              <a:rPr sz="2400" spc="-15" dirty="0">
                <a:latin typeface="Calibri"/>
                <a:cs typeface="Calibri"/>
              </a:rPr>
              <a:t>Недостаточная  </a:t>
            </a:r>
            <a:r>
              <a:rPr sz="2400" dirty="0">
                <a:latin typeface="Calibri"/>
                <a:cs typeface="Calibri"/>
              </a:rPr>
              <a:t>стабильность </a:t>
            </a:r>
            <a:r>
              <a:rPr sz="2400" spc="-10" dirty="0">
                <a:latin typeface="Calibri"/>
                <a:cs typeface="Calibri"/>
              </a:rPr>
              <a:t>достижений </a:t>
            </a:r>
            <a:r>
              <a:rPr sz="2400" spc="-5" dirty="0">
                <a:latin typeface="Calibri"/>
                <a:cs typeface="Calibri"/>
              </a:rPr>
              <a:t>после </a:t>
            </a:r>
            <a:r>
              <a:rPr sz="2400" dirty="0">
                <a:latin typeface="Calibri"/>
                <a:cs typeface="Calibri"/>
              </a:rPr>
              <a:t>первоначально </a:t>
            </a:r>
            <a:r>
              <a:rPr sz="2400" spc="-10" dirty="0">
                <a:latin typeface="Calibri"/>
                <a:cs typeface="Calibri"/>
              </a:rPr>
              <a:t>быстрого </a:t>
            </a:r>
            <a:r>
              <a:rPr sz="2400" spc="-5" dirty="0">
                <a:latin typeface="Calibri"/>
                <a:cs typeface="Calibri"/>
              </a:rPr>
              <a:t>роста,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повышение</a:t>
            </a:r>
            <a:endParaRPr sz="2400">
              <a:latin typeface="Calibri"/>
              <a:cs typeface="Calibri"/>
            </a:endParaRPr>
          </a:p>
          <a:p>
            <a:pPr marL="241300" marR="5080">
              <a:lnSpc>
                <a:spcPct val="80000"/>
              </a:lnSpc>
            </a:pPr>
            <a:r>
              <a:rPr sz="2400" spc="-10" dirty="0">
                <a:latin typeface="Calibri"/>
                <a:cs typeface="Calibri"/>
              </a:rPr>
              <a:t>травматизма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другие </a:t>
            </a:r>
            <a:r>
              <a:rPr sz="2400" spc="-10" dirty="0">
                <a:latin typeface="Calibri"/>
                <a:cs typeface="Calibri"/>
              </a:rPr>
              <a:t>проявления </a:t>
            </a:r>
            <a:r>
              <a:rPr sz="2400" spc="-5" dirty="0">
                <a:latin typeface="Calibri"/>
                <a:cs typeface="Calibri"/>
              </a:rPr>
              <a:t>перенапряжения </a:t>
            </a:r>
            <a:r>
              <a:rPr sz="2400" spc="-10" dirty="0">
                <a:latin typeface="Calibri"/>
                <a:cs typeface="Calibri"/>
              </a:rPr>
              <a:t>служат </a:t>
            </a:r>
            <a:r>
              <a:rPr sz="2400" spc="-5" dirty="0">
                <a:latin typeface="Calibri"/>
                <a:cs typeface="Calibri"/>
              </a:rPr>
              <a:t>признаками </a:t>
            </a:r>
            <a:r>
              <a:rPr sz="2400" spc="-20" dirty="0">
                <a:latin typeface="Calibri"/>
                <a:cs typeface="Calibri"/>
              </a:rPr>
              <a:t>того, </a:t>
            </a:r>
            <a:r>
              <a:rPr sz="2400" spc="-10" dirty="0">
                <a:latin typeface="Calibri"/>
                <a:cs typeface="Calibri"/>
              </a:rPr>
              <a:t>что  нагрузка </a:t>
            </a:r>
            <a:r>
              <a:rPr sz="2400" dirty="0">
                <a:latin typeface="Calibri"/>
                <a:cs typeface="Calibri"/>
              </a:rPr>
              <a:t>была </a:t>
            </a:r>
            <a:r>
              <a:rPr sz="2400" spc="-5" dirty="0">
                <a:latin typeface="Calibri"/>
                <a:cs typeface="Calibri"/>
              </a:rPr>
              <a:t>слишком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велика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92429"/>
            <a:ext cx="448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40" dirty="0">
                <a:latin typeface="Calibri Light"/>
                <a:cs typeface="Calibri Light"/>
              </a:rPr>
              <a:t>Принцип</a:t>
            </a:r>
            <a:r>
              <a:rPr sz="3600" i="1" spc="-90" dirty="0">
                <a:latin typeface="Calibri Light"/>
                <a:cs typeface="Calibri Light"/>
              </a:rPr>
              <a:t> </a:t>
            </a:r>
            <a:r>
              <a:rPr sz="3600" i="1" spc="-35" dirty="0">
                <a:latin typeface="Calibri Light"/>
                <a:cs typeface="Calibri Light"/>
              </a:rPr>
              <a:t>повторности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083055"/>
            <a:ext cx="10332720" cy="47237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28955" indent="-228600">
              <a:lnSpc>
                <a:spcPts val="2590"/>
              </a:lnSpc>
              <a:spcBef>
                <a:spcPts val="425"/>
              </a:spcBef>
              <a:tabLst>
                <a:tab pos="3728720" algn="l"/>
              </a:tabLst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r>
              <a:rPr sz="2400" spc="2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Принцип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постепенности	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предполагает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систематическое использование 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упражнений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  <a:spcBef>
                <a:spcPts val="68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Физиологическая </a:t>
            </a:r>
            <a:r>
              <a:rPr sz="2400" spc="-5" dirty="0">
                <a:latin typeface="Calibri"/>
                <a:cs typeface="Calibri"/>
              </a:rPr>
              <a:t>основа принципа повторности </a:t>
            </a:r>
            <a:r>
              <a:rPr sz="2400" dirty="0">
                <a:latin typeface="Calibri"/>
                <a:cs typeface="Calibri"/>
              </a:rPr>
              <a:t>- учение о</a:t>
            </a:r>
            <a:r>
              <a:rPr sz="2400" spc="-3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следовых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sz="2400" spc="-10" dirty="0">
                <a:latin typeface="Calibri"/>
                <a:cs typeface="Calibri"/>
              </a:rPr>
              <a:t>явлениях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тканях </a:t>
            </a:r>
            <a:r>
              <a:rPr sz="2400" dirty="0">
                <a:latin typeface="Calibri"/>
                <a:cs typeface="Calibri"/>
              </a:rPr>
              <a:t>и ЦНС,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dirty="0">
                <a:latin typeface="Calibri"/>
                <a:cs typeface="Calibri"/>
              </a:rPr>
              <a:t>включает </a:t>
            </a:r>
            <a:r>
              <a:rPr sz="2400" spc="-5" dirty="0">
                <a:latin typeface="Calibri"/>
                <a:cs typeface="Calibri"/>
              </a:rPr>
              <a:t>понятие </a:t>
            </a:r>
            <a:r>
              <a:rPr sz="2400" dirty="0">
                <a:latin typeface="Calibri"/>
                <a:cs typeface="Calibri"/>
              </a:rPr>
              <a:t>о </a:t>
            </a:r>
            <a:r>
              <a:rPr sz="2400" spc="-10" dirty="0">
                <a:latin typeface="Calibri"/>
                <a:cs typeface="Calibri"/>
              </a:rPr>
              <a:t>процессах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восстановления.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0"/>
              </a:lnSpc>
            </a:pP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5" dirty="0">
                <a:latin typeface="Calibri"/>
                <a:cs typeface="Calibri"/>
              </a:rPr>
              <a:t>этом </a:t>
            </a:r>
            <a:r>
              <a:rPr sz="2400" spc="-5" dirty="0">
                <a:latin typeface="Calibri"/>
                <a:cs typeface="Calibri"/>
              </a:rPr>
              <a:t>восстановление </a:t>
            </a:r>
            <a:r>
              <a:rPr sz="2400" spc="-15" dirty="0">
                <a:latin typeface="Calibri"/>
                <a:cs typeface="Calibri"/>
              </a:rPr>
              <a:t>израсходованных </a:t>
            </a:r>
            <a:r>
              <a:rPr sz="2400" spc="-5" dirty="0">
                <a:latin typeface="Calibri"/>
                <a:cs typeface="Calibri"/>
              </a:rPr>
              <a:t>ресурсов </a:t>
            </a:r>
            <a:r>
              <a:rPr sz="2400" spc="-15" dirty="0">
                <a:latin typeface="Calibri"/>
                <a:cs typeface="Calibri"/>
              </a:rPr>
              <a:t>происходит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</a:t>
            </a:r>
            <a:endParaRPr sz="2400">
              <a:latin typeface="Calibri"/>
              <a:cs typeface="Calibri"/>
            </a:endParaRPr>
          </a:p>
          <a:p>
            <a:pPr marL="241300" marR="57150">
              <a:lnSpc>
                <a:spcPct val="90000"/>
              </a:lnSpc>
              <a:spcBef>
                <a:spcPts val="145"/>
              </a:spcBef>
            </a:pPr>
            <a:r>
              <a:rPr sz="2400" spc="-20" dirty="0">
                <a:latin typeface="Calibri"/>
                <a:cs typeface="Calibri"/>
              </a:rPr>
              <a:t>исходного </a:t>
            </a:r>
            <a:r>
              <a:rPr sz="2400" dirty="0">
                <a:latin typeface="Calibri"/>
                <a:cs typeface="Calibri"/>
              </a:rPr>
              <a:t>уровня, а с </a:t>
            </a:r>
            <a:r>
              <a:rPr sz="2400" spc="-15" dirty="0">
                <a:latin typeface="Calibri"/>
                <a:cs typeface="Calibri"/>
              </a:rPr>
              <a:t>некоторым </a:t>
            </a:r>
            <a:r>
              <a:rPr sz="2400" dirty="0">
                <a:latin typeface="Calibri"/>
                <a:cs typeface="Calibri"/>
              </a:rPr>
              <a:t>превышением </a:t>
            </a:r>
            <a:r>
              <a:rPr sz="2400" spc="-10" dirty="0">
                <a:latin typeface="Calibri"/>
                <a:cs typeface="Calibri"/>
              </a:rPr>
              <a:t>его. Это явление </a:t>
            </a:r>
            <a:r>
              <a:rPr sz="2400" spc="-5" dirty="0">
                <a:latin typeface="Calibri"/>
                <a:cs typeface="Calibri"/>
              </a:rPr>
              <a:t>называется  избыточной компенсацией (суперкомпенсация). Новая </a:t>
            </a:r>
            <a:r>
              <a:rPr sz="2400" spc="-10" dirty="0">
                <a:latin typeface="Calibri"/>
                <a:cs typeface="Calibri"/>
              </a:rPr>
              <a:t>нагрузка </a:t>
            </a:r>
            <a:r>
              <a:rPr sz="2400" spc="-5" dirty="0">
                <a:latin typeface="Calibri"/>
                <a:cs typeface="Calibri"/>
              </a:rPr>
              <a:t>после  </a:t>
            </a:r>
            <a:r>
              <a:rPr sz="2400" spc="-15" dirty="0">
                <a:latin typeface="Calibri"/>
                <a:cs typeface="Calibri"/>
              </a:rPr>
              <a:t>достаточного </a:t>
            </a:r>
            <a:r>
              <a:rPr sz="2400" spc="-25" dirty="0">
                <a:latin typeface="Calibri"/>
                <a:cs typeface="Calibri"/>
              </a:rPr>
              <a:t>отдыха </a:t>
            </a:r>
            <a:r>
              <a:rPr sz="2400" spc="-5" dirty="0">
                <a:latin typeface="Calibri"/>
                <a:cs typeface="Calibri"/>
              </a:rPr>
              <a:t>(в </a:t>
            </a:r>
            <a:r>
              <a:rPr sz="2400" dirty="0">
                <a:latin typeface="Calibri"/>
                <a:cs typeface="Calibri"/>
              </a:rPr>
              <a:t>фазе </a:t>
            </a:r>
            <a:r>
              <a:rPr sz="2400" spc="-5" dirty="0">
                <a:latin typeface="Calibri"/>
                <a:cs typeface="Calibri"/>
              </a:rPr>
              <a:t>избыточной компенсации) </a:t>
            </a:r>
            <a:r>
              <a:rPr sz="2400" spc="-25" dirty="0">
                <a:latin typeface="Calibri"/>
                <a:cs typeface="Calibri"/>
              </a:rPr>
              <a:t>будет </a:t>
            </a:r>
            <a:r>
              <a:rPr sz="2400" spc="-5" dirty="0">
                <a:latin typeface="Calibri"/>
                <a:cs typeface="Calibri"/>
              </a:rPr>
              <a:t>обеспечивать  </a:t>
            </a:r>
            <a:r>
              <a:rPr sz="2400" spc="-10" dirty="0">
                <a:latin typeface="Calibri"/>
                <a:cs typeface="Calibri"/>
              </a:rPr>
              <a:t>наибольший </a:t>
            </a:r>
            <a:r>
              <a:rPr sz="2400" spc="-5" dirty="0">
                <a:latin typeface="Calibri"/>
                <a:cs typeface="Calibri"/>
              </a:rPr>
              <a:t>тренировочный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эффект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Повторение </a:t>
            </a:r>
            <a:r>
              <a:rPr sz="2400" spc="-5" dirty="0">
                <a:latin typeface="Calibri"/>
                <a:cs typeface="Calibri"/>
              </a:rPr>
              <a:t>нагрузки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условиях </a:t>
            </a:r>
            <a:r>
              <a:rPr sz="2400" spc="-15" dirty="0">
                <a:latin typeface="Calibri"/>
                <a:cs typeface="Calibri"/>
              </a:rPr>
              <a:t>неполного </a:t>
            </a:r>
            <a:r>
              <a:rPr sz="2400" spc="-20" dirty="0">
                <a:latin typeface="Calibri"/>
                <a:cs typeface="Calibri"/>
              </a:rPr>
              <a:t>отдыха, </a:t>
            </a:r>
            <a:r>
              <a:rPr sz="2400" spc="-35" dirty="0">
                <a:latin typeface="Calibri"/>
                <a:cs typeface="Calibri"/>
              </a:rPr>
              <a:t>когда </a:t>
            </a:r>
            <a:r>
              <a:rPr sz="2400" spc="-5" dirty="0">
                <a:latin typeface="Calibri"/>
                <a:cs typeface="Calibri"/>
              </a:rPr>
              <a:t>работоспособность  еще снижена, </a:t>
            </a:r>
            <a:r>
              <a:rPr sz="2400" spc="-15" dirty="0">
                <a:latin typeface="Calibri"/>
                <a:cs typeface="Calibri"/>
              </a:rPr>
              <a:t>может </a:t>
            </a:r>
            <a:r>
              <a:rPr sz="2400" spc="-5" dirty="0">
                <a:latin typeface="Calibri"/>
                <a:cs typeface="Calibri"/>
              </a:rPr>
              <a:t>привести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переутомлению</a:t>
            </a:r>
            <a:endParaRPr sz="2400">
              <a:latin typeface="Calibri"/>
              <a:cs typeface="Calibri"/>
            </a:endParaRPr>
          </a:p>
          <a:p>
            <a:pPr marL="241300" marR="725805" indent="-228600">
              <a:lnSpc>
                <a:spcPts val="2590"/>
              </a:lnSpc>
              <a:spcBef>
                <a:spcPts val="100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35" dirty="0">
                <a:latin typeface="Calibri"/>
                <a:cs typeface="Calibri"/>
              </a:rPr>
              <a:t>Таким </a:t>
            </a:r>
            <a:r>
              <a:rPr sz="2400" spc="-5" dirty="0">
                <a:latin typeface="Calibri"/>
                <a:cs typeface="Calibri"/>
              </a:rPr>
              <a:t>образом, </a:t>
            </a:r>
            <a:r>
              <a:rPr sz="2400" spc="-30" dirty="0">
                <a:latin typeface="Calibri"/>
                <a:cs typeface="Calibri"/>
              </a:rPr>
              <a:t>отдых </a:t>
            </a:r>
            <a:r>
              <a:rPr sz="2400" spc="-5" dirty="0">
                <a:latin typeface="Calibri"/>
                <a:cs typeface="Calibri"/>
              </a:rPr>
              <a:t>после </a:t>
            </a:r>
            <a:r>
              <a:rPr sz="2400" spc="-10" dirty="0">
                <a:latin typeface="Calibri"/>
                <a:cs typeface="Calibri"/>
              </a:rPr>
              <a:t>работы следует рассматривать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spc="-5" dirty="0">
                <a:latin typeface="Calibri"/>
                <a:cs typeface="Calibri"/>
              </a:rPr>
              <a:t>важную  </a:t>
            </a:r>
            <a:r>
              <a:rPr sz="2400" spc="-10" dirty="0">
                <a:latin typeface="Calibri"/>
                <a:cs typeface="Calibri"/>
              </a:rPr>
              <a:t>сторону</a:t>
            </a:r>
            <a:r>
              <a:rPr sz="2400" spc="-5" dirty="0">
                <a:latin typeface="Calibri"/>
                <a:cs typeface="Calibri"/>
              </a:rPr>
              <a:t> тренировки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0194" y="921461"/>
            <a:ext cx="7776209" cy="30441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sz="3600" b="0" spc="-5" dirty="0">
                <a:solidFill>
                  <a:srgbClr val="001F5F"/>
                </a:solidFill>
                <a:latin typeface="Calibri Light"/>
                <a:cs typeface="Calibri Light"/>
              </a:rPr>
              <a:t>Физическое </a:t>
            </a:r>
            <a:r>
              <a:rPr sz="3600" b="0" dirty="0">
                <a:solidFill>
                  <a:srgbClr val="001F5F"/>
                </a:solidFill>
                <a:latin typeface="Calibri Light"/>
                <a:cs typeface="Calibri Light"/>
              </a:rPr>
              <a:t>упражнение </a:t>
            </a:r>
            <a:r>
              <a:rPr sz="3600" b="0" dirty="0">
                <a:latin typeface="Calibri Light"/>
                <a:cs typeface="Calibri Light"/>
              </a:rPr>
              <a:t>– </a:t>
            </a:r>
            <a:r>
              <a:rPr sz="3600" b="0" spc="-5" dirty="0">
                <a:latin typeface="Calibri Light"/>
                <a:cs typeface="Calibri Light"/>
              </a:rPr>
              <a:t>это</a:t>
            </a:r>
            <a:r>
              <a:rPr sz="3600" b="0" spc="-80" dirty="0">
                <a:latin typeface="Calibri Light"/>
                <a:cs typeface="Calibri Light"/>
              </a:rPr>
              <a:t> </a:t>
            </a:r>
            <a:r>
              <a:rPr sz="3600" b="0" spc="-5" dirty="0">
                <a:latin typeface="Calibri Light"/>
                <a:cs typeface="Calibri Light"/>
              </a:rPr>
              <a:t>основное  </a:t>
            </a:r>
            <a:r>
              <a:rPr sz="3600" b="0" dirty="0">
                <a:latin typeface="Calibri Light"/>
                <a:cs typeface="Calibri Light"/>
              </a:rPr>
              <a:t>и </a:t>
            </a:r>
            <a:r>
              <a:rPr sz="3600" b="0" spc="-5" dirty="0">
                <a:latin typeface="Calibri Light"/>
                <a:cs typeface="Calibri Light"/>
              </a:rPr>
              <a:t>специфическое средство физического  </a:t>
            </a:r>
            <a:r>
              <a:rPr sz="3600" b="0" dirty="0">
                <a:latin typeface="Calibri Light"/>
                <a:cs typeface="Calibri Light"/>
              </a:rPr>
              <a:t>воспитания, </a:t>
            </a:r>
            <a:r>
              <a:rPr sz="3600" b="0" spc="-5" dirty="0">
                <a:latin typeface="Calibri Light"/>
                <a:cs typeface="Calibri Light"/>
              </a:rPr>
              <a:t>особый </a:t>
            </a:r>
            <a:r>
              <a:rPr sz="3600" b="0" dirty="0">
                <a:latin typeface="Calibri Light"/>
                <a:cs typeface="Calibri Light"/>
              </a:rPr>
              <a:t>вид </a:t>
            </a:r>
            <a:r>
              <a:rPr sz="3600" b="0" spc="-5" dirty="0">
                <a:latin typeface="Calibri Light"/>
                <a:cs typeface="Calibri Light"/>
              </a:rPr>
              <a:t>двигательной  активности, при помощи </a:t>
            </a:r>
            <a:r>
              <a:rPr sz="3600" b="0" spc="-10" dirty="0">
                <a:latin typeface="Calibri Light"/>
                <a:cs typeface="Calibri Light"/>
              </a:rPr>
              <a:t>которого  </a:t>
            </a:r>
            <a:r>
              <a:rPr sz="3600" b="0" spc="-5" dirty="0">
                <a:latin typeface="Calibri Light"/>
                <a:cs typeface="Calibri Light"/>
              </a:rPr>
              <a:t>осуществляется</a:t>
            </a:r>
            <a:r>
              <a:rPr sz="3600" b="0" spc="-35" dirty="0">
                <a:latin typeface="Calibri Light"/>
                <a:cs typeface="Calibri Light"/>
              </a:rPr>
              <a:t> </a:t>
            </a:r>
            <a:r>
              <a:rPr sz="3600" b="0" spc="-5" dirty="0">
                <a:latin typeface="Calibri Light"/>
                <a:cs typeface="Calibri Light"/>
              </a:rPr>
              <a:t>направленное</a:t>
            </a:r>
            <a:endParaRPr sz="3600">
              <a:latin typeface="Calibri Light"/>
              <a:cs typeface="Calibri Light"/>
            </a:endParaRPr>
          </a:p>
          <a:p>
            <a:pPr marL="12700">
              <a:lnSpc>
                <a:spcPts val="3890"/>
              </a:lnSpc>
            </a:pPr>
            <a:r>
              <a:rPr sz="3600" b="0" dirty="0">
                <a:latin typeface="Calibri Light"/>
                <a:cs typeface="Calibri Light"/>
              </a:rPr>
              <a:t>воздействие на</a:t>
            </a:r>
            <a:r>
              <a:rPr sz="3600" b="0" spc="-15" dirty="0">
                <a:latin typeface="Calibri Light"/>
                <a:cs typeface="Calibri Light"/>
              </a:rPr>
              <a:t> </a:t>
            </a:r>
            <a:r>
              <a:rPr sz="3600" b="0" spc="-5" dirty="0">
                <a:latin typeface="Calibri Light"/>
                <a:cs typeface="Calibri Light"/>
              </a:rPr>
              <a:t>занимающегося</a:t>
            </a:r>
            <a:endParaRPr sz="3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3248" y="592912"/>
            <a:ext cx="72942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libri"/>
                <a:cs typeface="Calibri"/>
              </a:rPr>
              <a:t>Классификация физических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упражнений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9294" y="1281571"/>
            <a:ext cx="10097135" cy="263779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469265" algn="l"/>
              </a:tabLst>
            </a:pPr>
            <a:r>
              <a:rPr sz="2400" dirty="0">
                <a:latin typeface="Wingdings"/>
                <a:cs typeface="Wingdings"/>
              </a:rPr>
              <a:t>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15" dirty="0">
                <a:latin typeface="Calibri"/>
                <a:cs typeface="Calibri"/>
              </a:rPr>
              <a:t>целевой </a:t>
            </a:r>
            <a:r>
              <a:rPr sz="2400" spc="-5" dirty="0">
                <a:latin typeface="Calibri"/>
                <a:cs typeface="Calibri"/>
              </a:rPr>
              <a:t>направленности </a:t>
            </a:r>
            <a:r>
              <a:rPr sz="2400" spc="-10" dirty="0">
                <a:latin typeface="Calibri"/>
                <a:cs typeface="Calibri"/>
              </a:rPr>
              <a:t>использования </a:t>
            </a:r>
            <a:r>
              <a:rPr sz="2400" spc="-5" dirty="0">
                <a:latin typeface="Calibri"/>
                <a:cs typeface="Calibri"/>
              </a:rPr>
              <a:t>физических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упражнений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469265" algn="l"/>
              </a:tabLst>
            </a:pPr>
            <a:r>
              <a:rPr sz="2400" dirty="0">
                <a:latin typeface="Wingdings"/>
                <a:cs typeface="Wingdings"/>
              </a:rPr>
              <a:t>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воздействию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развитие </a:t>
            </a:r>
            <a:r>
              <a:rPr sz="2400" spc="-25" dirty="0">
                <a:latin typeface="Calibri"/>
                <a:cs typeface="Calibri"/>
              </a:rPr>
              <a:t>отдельных </a:t>
            </a:r>
            <a:r>
              <a:rPr sz="2400" spc="-5" dirty="0">
                <a:latin typeface="Calibri"/>
                <a:cs typeface="Calibri"/>
              </a:rPr>
              <a:t>качеств (беговые, игровые,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др.)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469265" algn="l"/>
              </a:tabLst>
            </a:pPr>
            <a:r>
              <a:rPr sz="2400" dirty="0">
                <a:latin typeface="Wingdings"/>
                <a:cs typeface="Wingdings"/>
              </a:rPr>
              <a:t>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структуре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движений</a:t>
            </a:r>
            <a:endParaRPr sz="2400">
              <a:latin typeface="Calibri"/>
              <a:cs typeface="Calibri"/>
            </a:endParaRPr>
          </a:p>
          <a:p>
            <a:pPr marL="469265" marR="5080" indent="-457200">
              <a:lnSpc>
                <a:spcPts val="2590"/>
              </a:lnSpc>
              <a:spcBef>
                <a:spcPts val="1035"/>
              </a:spcBef>
              <a:tabLst>
                <a:tab pos="469265" algn="l"/>
              </a:tabLst>
            </a:pPr>
            <a:r>
              <a:rPr sz="2400" dirty="0">
                <a:latin typeface="Wingdings"/>
                <a:cs typeface="Wingdings"/>
              </a:rPr>
              <a:t>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воздействию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развитие </a:t>
            </a:r>
            <a:r>
              <a:rPr sz="2400" spc="-25" dirty="0">
                <a:latin typeface="Calibri"/>
                <a:cs typeface="Calibri"/>
              </a:rPr>
              <a:t>отдельных </a:t>
            </a:r>
            <a:r>
              <a:rPr sz="2400" spc="-5" dirty="0">
                <a:latin typeface="Calibri"/>
                <a:cs typeface="Calibri"/>
              </a:rPr>
              <a:t>мышечных групп (анатомический  принцип)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69265" algn="l"/>
              </a:tabLst>
            </a:pPr>
            <a:r>
              <a:rPr sz="2400" dirty="0">
                <a:latin typeface="Wingdings"/>
                <a:cs typeface="Wingdings"/>
              </a:rPr>
              <a:t>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10" dirty="0">
                <a:latin typeface="Calibri"/>
                <a:cs typeface="Calibri"/>
              </a:rPr>
              <a:t>типу </a:t>
            </a:r>
            <a:r>
              <a:rPr sz="2400" spc="-5" dirty="0">
                <a:latin typeface="Calibri"/>
                <a:cs typeface="Calibri"/>
              </a:rPr>
              <a:t>мышечного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сокращения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3357" y="720597"/>
            <a:ext cx="876681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289560">
              <a:lnSpc>
                <a:spcPts val="3890"/>
              </a:lnSpc>
              <a:spcBef>
                <a:spcPts val="585"/>
              </a:spcBef>
            </a:pPr>
            <a:r>
              <a:rPr sz="3600" b="1" spc="-10" dirty="0">
                <a:latin typeface="Calibri"/>
                <a:cs typeface="Calibri"/>
              </a:rPr>
              <a:t>Классификация </a:t>
            </a:r>
            <a:r>
              <a:rPr sz="3600" b="1" spc="-5" dirty="0">
                <a:latin typeface="Calibri"/>
                <a:cs typeface="Calibri"/>
              </a:rPr>
              <a:t>физических упражнений  по </a:t>
            </a:r>
            <a:r>
              <a:rPr sz="3600" b="1" spc="-15" dirty="0">
                <a:latin typeface="Calibri"/>
                <a:cs typeface="Calibri"/>
              </a:rPr>
              <a:t>целевой </a:t>
            </a:r>
            <a:r>
              <a:rPr sz="3600" b="1" spc="-5" dirty="0">
                <a:latin typeface="Calibri"/>
                <a:cs typeface="Calibri"/>
              </a:rPr>
              <a:t>направленности</a:t>
            </a:r>
            <a:r>
              <a:rPr sz="3600" b="1" spc="-30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использования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92172"/>
            <a:ext cx="5126355" cy="25831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Общеразвивающие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Профессионально-прикладные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Спортивные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Лечебные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Профилактические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62" rIns="0" bIns="0" rtlCol="0">
            <a:spAutoFit/>
          </a:bodyPr>
          <a:lstStyle/>
          <a:p>
            <a:pPr algn="ctr">
              <a:lnSpc>
                <a:spcPts val="4105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Классификация </a:t>
            </a:r>
            <a:r>
              <a:rPr sz="3600" b="1" spc="-5" dirty="0">
                <a:latin typeface="Calibri"/>
                <a:cs typeface="Calibri"/>
              </a:rPr>
              <a:t>физических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упражнений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ts val="4105"/>
              </a:lnSpc>
            </a:pPr>
            <a:r>
              <a:rPr sz="3600" b="1" spc="-5" dirty="0">
                <a:latin typeface="Calibri"/>
                <a:cs typeface="Calibri"/>
              </a:rPr>
              <a:t>по </a:t>
            </a:r>
            <a:r>
              <a:rPr sz="3600" b="1" spc="-10" dirty="0">
                <a:latin typeface="Calibri"/>
                <a:cs typeface="Calibri"/>
              </a:rPr>
              <a:t>воздействию </a:t>
            </a:r>
            <a:r>
              <a:rPr sz="3600" b="1" spc="-5" dirty="0">
                <a:latin typeface="Calibri"/>
                <a:cs typeface="Calibri"/>
              </a:rPr>
              <a:t>на развитие </a:t>
            </a:r>
            <a:r>
              <a:rPr sz="3600" b="1" spc="-30" dirty="0">
                <a:latin typeface="Calibri"/>
                <a:cs typeface="Calibri"/>
              </a:rPr>
              <a:t>отдельных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качеств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92172"/>
            <a:ext cx="3234690" cy="3604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libri"/>
                <a:cs typeface="Calibri"/>
              </a:rPr>
              <a:t>Скоростные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libri"/>
                <a:cs typeface="Calibri"/>
              </a:rPr>
              <a:t>Силовые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Calibri"/>
                <a:cs typeface="Calibri"/>
              </a:rPr>
              <a:t>Координационные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libri"/>
                <a:cs typeface="Calibri"/>
              </a:rPr>
              <a:t>Выносливость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35" dirty="0">
                <a:latin typeface="Calibri"/>
                <a:cs typeface="Calibri"/>
              </a:rPr>
              <a:t>Гибкость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libri"/>
                <a:cs typeface="Calibri"/>
              </a:rPr>
              <a:t>Эстетические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64490" algn="l"/>
              </a:tabLst>
            </a:pPr>
            <a:r>
              <a:rPr sz="2800" spc="-5" dirty="0">
                <a:latin typeface="Wingdings"/>
                <a:cs typeface="Wingdings"/>
              </a:rPr>
              <a:t>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Calibri"/>
                <a:cs typeface="Calibri"/>
              </a:rPr>
              <a:t>Волевые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35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Классификация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636760" cy="33921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b="1" i="1" spc="-5" dirty="0">
                <a:latin typeface="Calibri"/>
                <a:cs typeface="Calibri"/>
              </a:rPr>
              <a:t>По воздействию на развитие </a:t>
            </a:r>
            <a:r>
              <a:rPr sz="2800" b="1" i="1" spc="-10" dirty="0">
                <a:latin typeface="Calibri"/>
                <a:cs typeface="Calibri"/>
              </a:rPr>
              <a:t>отдельных мышечных </a:t>
            </a:r>
            <a:r>
              <a:rPr sz="2800" b="1" i="1" spc="-15" dirty="0">
                <a:latin typeface="Calibri"/>
                <a:cs typeface="Calibri"/>
              </a:rPr>
              <a:t>групп  </a:t>
            </a:r>
            <a:r>
              <a:rPr sz="2800" b="1" i="1" spc="-5" dirty="0">
                <a:latin typeface="Calibri"/>
                <a:cs typeface="Calibri"/>
              </a:rPr>
              <a:t>(анатомический</a:t>
            </a:r>
            <a:r>
              <a:rPr sz="2800" b="1" i="1" spc="15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принцип)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Мышц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шеи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Мышц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спины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Мышц </a:t>
            </a:r>
            <a:r>
              <a:rPr sz="2800" spc="-10" dirty="0">
                <a:latin typeface="Calibri"/>
                <a:cs typeface="Calibri"/>
              </a:rPr>
              <a:t>брюшного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пресса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Мышц </a:t>
            </a:r>
            <a:r>
              <a:rPr sz="2800" spc="-10" dirty="0">
                <a:latin typeface="Calibri"/>
                <a:cs typeface="Calibri"/>
              </a:rPr>
              <a:t>плечевого </a:t>
            </a:r>
            <a:r>
              <a:rPr sz="2800" spc="-5" dirty="0">
                <a:latin typeface="Calibri"/>
                <a:cs typeface="Calibri"/>
              </a:rPr>
              <a:t>пояс, плеча, </a:t>
            </a:r>
            <a:r>
              <a:rPr sz="2800" spc="-10" dirty="0">
                <a:latin typeface="Calibri"/>
                <a:cs typeface="Calibri"/>
              </a:rPr>
              <a:t>предплечья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кисти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Мышц таза, </a:t>
            </a:r>
            <a:r>
              <a:rPr sz="2800" spc="-10" dirty="0">
                <a:latin typeface="Calibri"/>
                <a:cs typeface="Calibri"/>
              </a:rPr>
              <a:t>бедра, </a:t>
            </a:r>
            <a:r>
              <a:rPr sz="2800" spc="-15" dirty="0">
                <a:latin typeface="Calibri"/>
                <a:cs typeface="Calibri"/>
              </a:rPr>
              <a:t>голени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стопы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35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Классификация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02638"/>
            <a:ext cx="9544685" cy="254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dirty="0">
                <a:latin typeface="Calibri"/>
                <a:cs typeface="Calibri"/>
              </a:rPr>
              <a:t>По типу </a:t>
            </a:r>
            <a:r>
              <a:rPr sz="2400" b="1" i="1" spc="-5" dirty="0">
                <a:latin typeface="Calibri"/>
                <a:cs typeface="Calibri"/>
              </a:rPr>
              <a:t>энергообеспечения мышечной</a:t>
            </a:r>
            <a:r>
              <a:rPr sz="2400" b="1" i="1" spc="-10" dirty="0">
                <a:latin typeface="Calibri"/>
                <a:cs typeface="Calibri"/>
              </a:rPr>
              <a:t> деятельности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Wingdings"/>
                <a:cs typeface="Wingdings"/>
              </a:rPr>
              <a:t></a:t>
            </a:r>
            <a:r>
              <a:rPr sz="2400" b="1" i="1" spc="-5" dirty="0">
                <a:latin typeface="Calibri"/>
                <a:cs typeface="Calibri"/>
              </a:rPr>
              <a:t>Аэробные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преимущественное образование </a:t>
            </a:r>
            <a:r>
              <a:rPr sz="2400" spc="-90" dirty="0">
                <a:latin typeface="Calibri"/>
                <a:cs typeface="Calibri"/>
              </a:rPr>
              <a:t>АТФ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присутствии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О2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40"/>
              </a:spcBef>
            </a:pPr>
            <a:r>
              <a:rPr sz="2400" spc="-5" dirty="0">
                <a:latin typeface="Wingdings"/>
                <a:cs typeface="Wingdings"/>
              </a:rPr>
              <a:t></a:t>
            </a:r>
            <a:r>
              <a:rPr sz="2400" b="1" i="1" spc="-5" dirty="0">
                <a:latin typeface="Calibri"/>
                <a:cs typeface="Calibri"/>
              </a:rPr>
              <a:t>Анаэробные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преимущественное образование </a:t>
            </a:r>
            <a:r>
              <a:rPr sz="2400" spc="-90" dirty="0">
                <a:latin typeface="Calibri"/>
                <a:cs typeface="Calibri"/>
              </a:rPr>
              <a:t>АТФ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безкислородных  </a:t>
            </a:r>
            <a:r>
              <a:rPr sz="2400" spc="-5" dirty="0">
                <a:latin typeface="Calibri"/>
                <a:cs typeface="Calibri"/>
              </a:rPr>
              <a:t>условиях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Wingdings"/>
                <a:cs typeface="Wingdings"/>
              </a:rPr>
              <a:t></a:t>
            </a:r>
            <a:r>
              <a:rPr sz="2400" b="1" i="1" dirty="0">
                <a:latin typeface="Calibri"/>
                <a:cs typeface="Calibri"/>
              </a:rPr>
              <a:t>Смешанные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(аэробно-анаэробные)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8766" y="292988"/>
            <a:ext cx="6920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Понятия, </a:t>
            </a:r>
            <a:r>
              <a:rPr sz="4000" spc="-35" dirty="0"/>
              <a:t>термины,</a:t>
            </a:r>
            <a:r>
              <a:rPr sz="4000" spc="-185" dirty="0"/>
              <a:t> </a:t>
            </a:r>
            <a:r>
              <a:rPr sz="4000" spc="-35" dirty="0"/>
              <a:t>определения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56056" y="1798066"/>
            <a:ext cx="10866120" cy="3530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965"/>
              </a:lnSpc>
              <a:spcBef>
                <a:spcPts val="10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Физической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активностью </a:t>
            </a:r>
            <a:r>
              <a:rPr sz="2600" spc="-5" dirty="0">
                <a:latin typeface="Calibri"/>
                <a:cs typeface="Calibri"/>
              </a:rPr>
              <a:t>можно назвать </a:t>
            </a:r>
            <a:r>
              <a:rPr sz="2600" dirty="0">
                <a:latin typeface="Calibri"/>
                <a:cs typeface="Calibri"/>
              </a:rPr>
              <a:t>любое сокращение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spc="20" dirty="0">
                <a:latin typeface="Calibri"/>
                <a:cs typeface="Calibri"/>
              </a:rPr>
              <a:t>мышц,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965"/>
              </a:lnSpc>
            </a:pPr>
            <a:r>
              <a:rPr sz="2600" spc="-10" dirty="0">
                <a:latin typeface="Calibri"/>
                <a:cs typeface="Calibri"/>
              </a:rPr>
              <a:t>приводящее </a:t>
            </a:r>
            <a:r>
              <a:rPr sz="2600" dirty="0">
                <a:latin typeface="Calibri"/>
                <a:cs typeface="Calibri"/>
              </a:rPr>
              <a:t>к повышению </a:t>
            </a:r>
            <a:r>
              <a:rPr sz="2600" spc="-5" dirty="0">
                <a:latin typeface="Calibri"/>
                <a:cs typeface="Calibri"/>
              </a:rPr>
              <a:t>энергообмена </a:t>
            </a:r>
            <a:r>
              <a:rPr sz="2600" spc="-15" dirty="0">
                <a:latin typeface="Calibri"/>
                <a:cs typeface="Calibri"/>
              </a:rPr>
              <a:t>относительно </a:t>
            </a:r>
            <a:r>
              <a:rPr sz="2600" spc="-5" dirty="0">
                <a:latin typeface="Calibri"/>
                <a:cs typeface="Calibri"/>
              </a:rPr>
              <a:t>базального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уровня</a:t>
            </a:r>
            <a:endParaRPr sz="2600">
              <a:latin typeface="Calibri"/>
              <a:cs typeface="Calibri"/>
            </a:endParaRPr>
          </a:p>
          <a:p>
            <a:pPr marL="241300" marR="42545" indent="-228600">
              <a:lnSpc>
                <a:spcPts val="2810"/>
              </a:lnSpc>
              <a:spcBef>
                <a:spcPts val="103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Физические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упражнения или физические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тренировки </a:t>
            </a:r>
            <a:r>
              <a:rPr sz="2600" dirty="0">
                <a:latin typeface="Calibri"/>
                <a:cs typeface="Calibri"/>
              </a:rPr>
              <a:t>– любая </a:t>
            </a:r>
            <a:r>
              <a:rPr sz="2600" spc="-5" dirty="0">
                <a:latin typeface="Calibri"/>
                <a:cs typeface="Calibri"/>
              </a:rPr>
              <a:t>физическая  </a:t>
            </a:r>
            <a:r>
              <a:rPr sz="2600" dirty="0">
                <a:latin typeface="Calibri"/>
                <a:cs typeface="Calibri"/>
              </a:rPr>
              <a:t>активность, спланированная, </a:t>
            </a:r>
            <a:r>
              <a:rPr sz="2600" spc="-5" dirty="0">
                <a:latin typeface="Calibri"/>
                <a:cs typeface="Calibri"/>
              </a:rPr>
              <a:t>структурированная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выполняемая  многократно, </a:t>
            </a:r>
            <a:r>
              <a:rPr sz="2600" spc="-5" dirty="0">
                <a:latin typeface="Calibri"/>
                <a:cs typeface="Calibri"/>
              </a:rPr>
              <a:t>направленная </a:t>
            </a:r>
            <a:r>
              <a:rPr sz="2600" dirty="0">
                <a:latin typeface="Calibri"/>
                <a:cs typeface="Calibri"/>
              </a:rPr>
              <a:t>на повышение уровня </a:t>
            </a:r>
            <a:r>
              <a:rPr sz="2600" spc="-5" dirty="0">
                <a:latin typeface="Calibri"/>
                <a:cs typeface="Calibri"/>
              </a:rPr>
              <a:t>физической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подготовки</a:t>
            </a:r>
            <a:endParaRPr sz="2600">
              <a:latin typeface="Calibri"/>
              <a:cs typeface="Calibri"/>
            </a:endParaRPr>
          </a:p>
          <a:p>
            <a:pPr marL="241300" marR="752475" indent="-228600">
              <a:lnSpc>
                <a:spcPts val="2810"/>
              </a:lnSpc>
              <a:spcBef>
                <a:spcPts val="100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Физическая </a:t>
            </a:r>
            <a:r>
              <a:rPr sz="2600" spc="-25" dirty="0">
                <a:solidFill>
                  <a:srgbClr val="001F5F"/>
                </a:solidFill>
                <a:latin typeface="Calibri"/>
                <a:cs typeface="Calibri"/>
              </a:rPr>
              <a:t>подготовка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20" dirty="0">
                <a:latin typeface="Calibri"/>
                <a:cs typeface="Calibri"/>
              </a:rPr>
              <a:t>это </a:t>
            </a:r>
            <a:r>
              <a:rPr sz="2600" dirty="0">
                <a:latin typeface="Calibri"/>
                <a:cs typeface="Calibri"/>
              </a:rPr>
              <a:t>совокупность свойств, </a:t>
            </a:r>
            <a:r>
              <a:rPr sz="2600" spc="-5" dirty="0">
                <a:latin typeface="Calibri"/>
                <a:cs typeface="Calibri"/>
              </a:rPr>
              <a:t>связанных </a:t>
            </a:r>
            <a:r>
              <a:rPr sz="2600" dirty="0">
                <a:latin typeface="Calibri"/>
                <a:cs typeface="Calibri"/>
              </a:rPr>
              <a:t>с  </a:t>
            </a:r>
            <a:r>
              <a:rPr sz="2600" spc="-5" dirty="0">
                <a:latin typeface="Calibri"/>
                <a:cs typeface="Calibri"/>
              </a:rPr>
              <a:t>возможностью осуществления физической </a:t>
            </a:r>
            <a:r>
              <a:rPr sz="2600" dirty="0">
                <a:latin typeface="Calibri"/>
                <a:cs typeface="Calibri"/>
              </a:rPr>
              <a:t>активности: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выносливости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610"/>
              </a:lnSpc>
            </a:pPr>
            <a:r>
              <a:rPr sz="2600" spc="-15" dirty="0">
                <a:latin typeface="Calibri"/>
                <a:cs typeface="Calibri"/>
              </a:rPr>
              <a:t>сердечно-сосудистой </a:t>
            </a:r>
            <a:r>
              <a:rPr sz="2600" spc="-5" dirty="0">
                <a:latin typeface="Calibri"/>
                <a:cs typeface="Calibri"/>
              </a:rPr>
              <a:t>системы, </a:t>
            </a:r>
            <a:r>
              <a:rPr sz="2600" dirty="0">
                <a:latin typeface="Calibri"/>
                <a:cs typeface="Calibri"/>
              </a:rPr>
              <a:t>мышечной силы, </a:t>
            </a:r>
            <a:r>
              <a:rPr sz="2600" spc="-10" dirty="0">
                <a:latin typeface="Calibri"/>
                <a:cs typeface="Calibri"/>
              </a:rPr>
              <a:t>телосложения, </a:t>
            </a:r>
            <a:r>
              <a:rPr sz="2600" spc="-5" dirty="0">
                <a:latin typeface="Calibri"/>
                <a:cs typeface="Calibri"/>
              </a:rPr>
              <a:t>гибкости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965"/>
              </a:lnSpc>
            </a:pPr>
            <a:r>
              <a:rPr sz="2600" spc="-15" dirty="0">
                <a:latin typeface="Calibri"/>
                <a:cs typeface="Calibri"/>
              </a:rPr>
              <a:t>координации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056" y="6421018"/>
            <a:ext cx="11139805" cy="347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Calibri"/>
                <a:cs typeface="Calibri"/>
              </a:rPr>
              <a:t>Exercise </a:t>
            </a:r>
            <a:r>
              <a:rPr sz="1050" b="1" spc="-5" dirty="0">
                <a:latin typeface="Calibri"/>
                <a:cs typeface="Calibri"/>
              </a:rPr>
              <a:t>and </a:t>
            </a:r>
            <a:r>
              <a:rPr sz="1050" b="1" dirty="0">
                <a:latin typeface="Calibri"/>
                <a:cs typeface="Calibri"/>
              </a:rPr>
              <a:t>Physical Activity in the Prevention </a:t>
            </a:r>
            <a:r>
              <a:rPr sz="1050" b="1" spc="-5" dirty="0">
                <a:latin typeface="Calibri"/>
                <a:cs typeface="Calibri"/>
              </a:rPr>
              <a:t>and </a:t>
            </a:r>
            <a:r>
              <a:rPr sz="1050" b="1" dirty="0">
                <a:latin typeface="Calibri"/>
                <a:cs typeface="Calibri"/>
              </a:rPr>
              <a:t>Treatment of Atherosclerotic </a:t>
            </a:r>
            <a:r>
              <a:rPr sz="1050" b="1" spc="-5" dirty="0">
                <a:latin typeface="Calibri"/>
                <a:cs typeface="Calibri"/>
              </a:rPr>
              <a:t>Cardiovascular </a:t>
            </a:r>
            <a:r>
              <a:rPr sz="1050" b="1" dirty="0">
                <a:latin typeface="Calibri"/>
                <a:cs typeface="Calibri"/>
              </a:rPr>
              <a:t>Disease: </a:t>
            </a:r>
            <a:r>
              <a:rPr sz="1050" dirty="0">
                <a:latin typeface="Calibri"/>
                <a:cs typeface="Calibri"/>
              </a:rPr>
              <a:t>A Statement From </a:t>
            </a:r>
            <a:r>
              <a:rPr sz="1050" spc="-5" dirty="0">
                <a:latin typeface="Calibri"/>
                <a:cs typeface="Calibri"/>
              </a:rPr>
              <a:t>the Council on Clinical Cardiology (Subcommittee on Exercise,</a:t>
            </a:r>
            <a:r>
              <a:rPr sz="1050" spc="-10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Rehabilitation,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latin typeface="Calibri"/>
                <a:cs typeface="Calibri"/>
              </a:rPr>
              <a:t>and </a:t>
            </a:r>
            <a:r>
              <a:rPr sz="1050" spc="-5" dirty="0">
                <a:latin typeface="Calibri"/>
                <a:cs typeface="Calibri"/>
              </a:rPr>
              <a:t>Prevention) </a:t>
            </a:r>
            <a:r>
              <a:rPr sz="1050" dirty="0">
                <a:latin typeface="Calibri"/>
                <a:cs typeface="Calibri"/>
              </a:rPr>
              <a:t>and </a:t>
            </a:r>
            <a:r>
              <a:rPr sz="1050" spc="-5" dirty="0">
                <a:latin typeface="Calibri"/>
                <a:cs typeface="Calibri"/>
              </a:rPr>
              <a:t>the Council </a:t>
            </a:r>
            <a:r>
              <a:rPr sz="1050" dirty="0">
                <a:latin typeface="Calibri"/>
                <a:cs typeface="Calibri"/>
              </a:rPr>
              <a:t>on </a:t>
            </a:r>
            <a:r>
              <a:rPr sz="1050" spc="-5" dirty="0">
                <a:latin typeface="Calibri"/>
                <a:cs typeface="Calibri"/>
              </a:rPr>
              <a:t>Nutrition, Physical </a:t>
            </a:r>
            <a:r>
              <a:rPr sz="1050" dirty="0">
                <a:latin typeface="Calibri"/>
                <a:cs typeface="Calibri"/>
              </a:rPr>
              <a:t>Activity, and </a:t>
            </a:r>
            <a:r>
              <a:rPr sz="1050" spc="-5" dirty="0">
                <a:latin typeface="Calibri"/>
                <a:cs typeface="Calibri"/>
              </a:rPr>
              <a:t>Metabolism (Subcommittee </a:t>
            </a:r>
            <a:r>
              <a:rPr sz="1050" dirty="0">
                <a:latin typeface="Calibri"/>
                <a:cs typeface="Calibri"/>
              </a:rPr>
              <a:t>on </a:t>
            </a:r>
            <a:r>
              <a:rPr sz="1050" spc="-5" dirty="0">
                <a:latin typeface="Calibri"/>
                <a:cs typeface="Calibri"/>
              </a:rPr>
              <a:t>Physical </a:t>
            </a:r>
            <a:r>
              <a:rPr sz="1050" dirty="0">
                <a:latin typeface="Calibri"/>
                <a:cs typeface="Calibri"/>
              </a:rPr>
              <a:t>Activity) </a:t>
            </a:r>
            <a:r>
              <a:rPr sz="1050" spc="-5" dirty="0">
                <a:solidFill>
                  <a:srgbClr val="494949"/>
                </a:solidFill>
                <a:latin typeface="Calibri"/>
                <a:cs typeface="Calibri"/>
              </a:rPr>
              <a:t>Paul </a:t>
            </a:r>
            <a:r>
              <a:rPr sz="1050" dirty="0">
                <a:solidFill>
                  <a:srgbClr val="494949"/>
                </a:solidFill>
                <a:latin typeface="Calibri"/>
                <a:cs typeface="Calibri"/>
              </a:rPr>
              <a:t>D. </a:t>
            </a:r>
            <a:r>
              <a:rPr sz="1050" spc="-5" dirty="0">
                <a:solidFill>
                  <a:srgbClr val="494949"/>
                </a:solidFill>
                <a:latin typeface="Calibri"/>
                <a:cs typeface="Calibri"/>
              </a:rPr>
              <a:t>Thompson, </a:t>
            </a:r>
            <a:r>
              <a:rPr sz="1050" dirty="0">
                <a:solidFill>
                  <a:srgbClr val="494949"/>
                </a:solidFill>
                <a:latin typeface="Calibri"/>
                <a:cs typeface="Calibri"/>
              </a:rPr>
              <a:t>David Buchner</a:t>
            </a:r>
            <a:r>
              <a:rPr sz="1050" dirty="0">
                <a:latin typeface="Calibri"/>
                <a:cs typeface="Calibri"/>
              </a:rPr>
              <a:t>, </a:t>
            </a:r>
            <a:r>
              <a:rPr sz="1050" dirty="0">
                <a:solidFill>
                  <a:srgbClr val="494949"/>
                </a:solidFill>
                <a:latin typeface="Calibri"/>
                <a:cs typeface="Calibri"/>
              </a:rPr>
              <a:t>Ileana </a:t>
            </a:r>
            <a:r>
              <a:rPr sz="1050" spc="-5" dirty="0">
                <a:solidFill>
                  <a:srgbClr val="494949"/>
                </a:solidFill>
                <a:latin typeface="Calibri"/>
                <a:cs typeface="Calibri"/>
              </a:rPr>
              <a:t>L. Piña, </a:t>
            </a:r>
            <a:r>
              <a:rPr sz="1050" dirty="0">
                <a:solidFill>
                  <a:srgbClr val="494949"/>
                </a:solidFill>
                <a:latin typeface="Calibri"/>
                <a:cs typeface="Calibri"/>
              </a:rPr>
              <a:t>et al. </a:t>
            </a:r>
            <a:r>
              <a:rPr sz="1050" spc="-5" dirty="0">
                <a:latin typeface="Calibri"/>
                <a:cs typeface="Calibri"/>
              </a:rPr>
              <a:t>Circulation.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2003;107:3109–3116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35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Классификация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5420995" cy="3093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i="1" spc="-5" dirty="0">
                <a:latin typeface="Calibri"/>
                <a:cs typeface="Calibri"/>
              </a:rPr>
              <a:t>По </a:t>
            </a:r>
            <a:r>
              <a:rPr sz="2800" b="1" i="1" spc="-10" dirty="0">
                <a:latin typeface="Calibri"/>
                <a:cs typeface="Calibri"/>
              </a:rPr>
              <a:t>интенсивности</a:t>
            </a:r>
            <a:r>
              <a:rPr sz="2800" b="1" i="1" spc="30" dirty="0">
                <a:latin typeface="Calibri"/>
                <a:cs typeface="Calibri"/>
              </a:rPr>
              <a:t> </a:t>
            </a:r>
            <a:r>
              <a:rPr sz="2800" b="1" i="1" spc="-5" dirty="0">
                <a:latin typeface="Calibri"/>
                <a:cs typeface="Calibri"/>
              </a:rPr>
              <a:t>работы: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Максимальной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интенсивности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Субмаксимальной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интенсивности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15" dirty="0">
                <a:latin typeface="Wingdings"/>
                <a:cs typeface="Wingdings"/>
              </a:rPr>
              <a:t></a:t>
            </a:r>
            <a:r>
              <a:rPr sz="2800" spc="-15" dirty="0">
                <a:latin typeface="Calibri"/>
                <a:cs typeface="Calibri"/>
              </a:rPr>
              <a:t>Большой</a:t>
            </a:r>
            <a:r>
              <a:rPr sz="2800" spc="-5" dirty="0">
                <a:latin typeface="Calibri"/>
                <a:cs typeface="Calibri"/>
              </a:rPr>
              <a:t> интенсивности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latin typeface="Wingdings"/>
                <a:cs typeface="Wingdings"/>
              </a:rPr>
              <a:t></a:t>
            </a:r>
            <a:r>
              <a:rPr sz="2800" spc="-10" dirty="0">
                <a:latin typeface="Calibri"/>
                <a:cs typeface="Calibri"/>
              </a:rPr>
              <a:t>Средней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интенсивности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15" dirty="0">
                <a:latin typeface="Wingdings"/>
                <a:cs typeface="Wingdings"/>
              </a:rPr>
              <a:t></a:t>
            </a:r>
            <a:r>
              <a:rPr sz="2800" spc="-15" dirty="0">
                <a:latin typeface="Calibri"/>
                <a:cs typeface="Calibri"/>
              </a:rPr>
              <a:t>Умеренной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интенсивности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451813"/>
            <a:ext cx="2437130" cy="1220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800" spc="-20" dirty="0"/>
              <a:t>Ки</a:t>
            </a:r>
            <a:r>
              <a:rPr sz="2800" spc="-25" dirty="0"/>
              <a:t>н</a:t>
            </a:r>
            <a:r>
              <a:rPr sz="2800" spc="-35" dirty="0"/>
              <a:t>е</a:t>
            </a:r>
            <a:r>
              <a:rPr sz="2800" spc="-45" dirty="0"/>
              <a:t>м</a:t>
            </a:r>
            <a:r>
              <a:rPr sz="2800" spc="-40" dirty="0"/>
              <a:t>а</a:t>
            </a:r>
            <a:r>
              <a:rPr sz="2800" spc="-20" dirty="0"/>
              <a:t>т</a:t>
            </a:r>
            <a:r>
              <a:rPr sz="2800" spc="-30" dirty="0"/>
              <a:t>ич</a:t>
            </a:r>
            <a:r>
              <a:rPr sz="2800" spc="-20" dirty="0"/>
              <a:t>ес</a:t>
            </a:r>
            <a:r>
              <a:rPr sz="2800" spc="-35" dirty="0"/>
              <a:t>к</a:t>
            </a:r>
            <a:r>
              <a:rPr sz="2800" spc="-40" dirty="0"/>
              <a:t>а</a:t>
            </a:r>
            <a:r>
              <a:rPr sz="2800" spc="-5" dirty="0"/>
              <a:t>я  </a:t>
            </a:r>
            <a:r>
              <a:rPr sz="2800" spc="-25" dirty="0"/>
              <a:t>характеристика  упражнений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60112" y="323252"/>
            <a:ext cx="6461438" cy="6322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7139"/>
            <a:ext cx="4801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30" dirty="0">
                <a:latin typeface="Calibri Light"/>
                <a:cs typeface="Calibri Light"/>
              </a:rPr>
              <a:t>По </a:t>
            </a:r>
            <a:r>
              <a:rPr sz="3600" i="1" spc="-35" dirty="0">
                <a:latin typeface="Calibri Light"/>
                <a:cs typeface="Calibri Light"/>
              </a:rPr>
              <a:t>структуре</a:t>
            </a:r>
            <a:r>
              <a:rPr sz="3600" i="1" spc="-145" dirty="0">
                <a:latin typeface="Calibri Light"/>
                <a:cs typeface="Calibri Light"/>
              </a:rPr>
              <a:t> </a:t>
            </a:r>
            <a:r>
              <a:rPr sz="3600" i="1" spc="-30" dirty="0">
                <a:latin typeface="Calibri Light"/>
                <a:cs typeface="Calibri Light"/>
              </a:rPr>
              <a:t>движений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1040" y="1571955"/>
            <a:ext cx="6549390" cy="4421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28600" marR="664210" indent="-228600">
              <a:lnSpc>
                <a:spcPts val="3030"/>
              </a:lnSpc>
              <a:spcBef>
                <a:spcPts val="475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b="1" i="1" spc="-5" dirty="0">
                <a:latin typeface="Calibri"/>
                <a:cs typeface="Calibri"/>
              </a:rPr>
              <a:t>Циклические </a:t>
            </a:r>
            <a:r>
              <a:rPr sz="2800" spc="-5" dirty="0">
                <a:latin typeface="Calibri"/>
                <a:cs typeface="Calibri"/>
              </a:rPr>
              <a:t>– в основе упражнения  </a:t>
            </a:r>
            <a:r>
              <a:rPr sz="2800" spc="-15" dirty="0">
                <a:latin typeface="Calibri"/>
                <a:cs typeface="Calibri"/>
              </a:rPr>
              <a:t>лежит </a:t>
            </a:r>
            <a:r>
              <a:rPr sz="2800" spc="-10" dirty="0">
                <a:latin typeface="Calibri"/>
                <a:cs typeface="Calibri"/>
              </a:rPr>
              <a:t>многократное повторение</a:t>
            </a:r>
            <a:endParaRPr sz="2800">
              <a:latin typeface="Calibri"/>
              <a:cs typeface="Calibri"/>
            </a:endParaRPr>
          </a:p>
          <a:p>
            <a:pPr marL="228600">
              <a:lnSpc>
                <a:spcPts val="2805"/>
              </a:lnSpc>
            </a:pPr>
            <a:r>
              <a:rPr sz="2800" spc="-10" dirty="0">
                <a:latin typeface="Calibri"/>
                <a:cs typeface="Calibri"/>
              </a:rPr>
              <a:t>стереотипных </a:t>
            </a:r>
            <a:r>
              <a:rPr sz="2800" spc="-5" dirty="0">
                <a:latin typeface="Calibri"/>
                <a:cs typeface="Calibri"/>
              </a:rPr>
              <a:t>циклов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движений</a:t>
            </a:r>
            <a:endParaRPr sz="2800">
              <a:latin typeface="Calibri"/>
              <a:cs typeface="Calibri"/>
            </a:endParaRPr>
          </a:p>
          <a:p>
            <a:pPr marL="228600" marR="152400">
              <a:lnSpc>
                <a:spcPct val="90000"/>
              </a:lnSpc>
              <a:spcBef>
                <a:spcPts val="165"/>
              </a:spcBef>
            </a:pPr>
            <a:r>
              <a:rPr sz="2800" spc="-10" dirty="0">
                <a:latin typeface="Calibri"/>
                <a:cs typeface="Calibri"/>
              </a:rPr>
              <a:t>(повторение </a:t>
            </a:r>
            <a:r>
              <a:rPr sz="2800" spc="-25" dirty="0">
                <a:latin typeface="Calibri"/>
                <a:cs typeface="Calibri"/>
              </a:rPr>
              <a:t>одного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того </a:t>
            </a:r>
            <a:r>
              <a:rPr sz="2800" spc="-20" dirty="0">
                <a:latin typeface="Calibri"/>
                <a:cs typeface="Calibri"/>
              </a:rPr>
              <a:t>же </a:t>
            </a:r>
            <a:r>
              <a:rPr sz="2800" spc="-5" dirty="0">
                <a:latin typeface="Calibri"/>
                <a:cs typeface="Calibri"/>
              </a:rPr>
              <a:t>цикла, все  </a:t>
            </a:r>
            <a:r>
              <a:rPr sz="2800" spc="-15" dirty="0">
                <a:latin typeface="Calibri"/>
                <a:cs typeface="Calibri"/>
              </a:rPr>
              <a:t>элементы </a:t>
            </a:r>
            <a:r>
              <a:rPr sz="2800" spc="-5" dirty="0">
                <a:latin typeface="Calibri"/>
                <a:cs typeface="Calibri"/>
              </a:rPr>
              <a:t>цикла </a:t>
            </a:r>
            <a:r>
              <a:rPr sz="2800" spc="-15" dirty="0">
                <a:latin typeface="Calibri"/>
                <a:cs typeface="Calibri"/>
              </a:rPr>
              <a:t>повторяются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одной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20" dirty="0">
                <a:latin typeface="Calibri"/>
                <a:cs typeface="Calibri"/>
              </a:rPr>
              <a:t>той же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последовательности)</a:t>
            </a:r>
            <a:endParaRPr sz="2800">
              <a:latin typeface="Calibri"/>
              <a:cs typeface="Calibri"/>
            </a:endParaRPr>
          </a:p>
          <a:p>
            <a:pPr>
              <a:lnSpc>
                <a:spcPts val="3190"/>
              </a:lnSpc>
              <a:spcBef>
                <a:spcPts val="675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endParaRPr sz="2800">
              <a:latin typeface="Wingdings"/>
              <a:cs typeface="Wingdings"/>
            </a:endParaRPr>
          </a:p>
          <a:p>
            <a:pPr marL="228600">
              <a:lnSpc>
                <a:spcPts val="3025"/>
              </a:lnSpc>
            </a:pP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15" dirty="0">
                <a:latin typeface="Calibri"/>
                <a:cs typeface="Calibri"/>
              </a:rPr>
              <a:t>локомоторным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(переместительным)</a:t>
            </a:r>
            <a:endParaRPr sz="2800">
              <a:latin typeface="Calibri"/>
              <a:cs typeface="Calibri"/>
            </a:endParaRPr>
          </a:p>
          <a:p>
            <a:pPr marL="228600">
              <a:lnSpc>
                <a:spcPts val="3030"/>
              </a:lnSpc>
              <a:spcBef>
                <a:spcPts val="204"/>
              </a:spcBef>
            </a:pPr>
            <a:r>
              <a:rPr sz="2800" spc="-5" dirty="0">
                <a:latin typeface="Calibri"/>
                <a:cs typeface="Calibri"/>
              </a:rPr>
              <a:t>циклическим упражнениям </a:t>
            </a:r>
            <a:r>
              <a:rPr sz="2800" spc="-10" dirty="0">
                <a:latin typeface="Calibri"/>
                <a:cs typeface="Calibri"/>
              </a:rPr>
              <a:t>относятся </a:t>
            </a:r>
            <a:r>
              <a:rPr sz="2800" spc="-5" dirty="0">
                <a:latin typeface="Calibri"/>
                <a:cs typeface="Calibri"/>
              </a:rPr>
              <a:t>бег  и </a:t>
            </a:r>
            <a:r>
              <a:rPr sz="2800" spc="-25" dirty="0">
                <a:latin typeface="Calibri"/>
                <a:cs typeface="Calibri"/>
              </a:rPr>
              <a:t>ходьба, </a:t>
            </a:r>
            <a:r>
              <a:rPr sz="2800" spc="-5" dirty="0">
                <a:latin typeface="Calibri"/>
                <a:cs typeface="Calibri"/>
              </a:rPr>
              <a:t>бег на </a:t>
            </a:r>
            <a:r>
              <a:rPr sz="2800" spc="-15" dirty="0">
                <a:latin typeface="Calibri"/>
                <a:cs typeface="Calibri"/>
              </a:rPr>
              <a:t>коньках </a:t>
            </a:r>
            <a:r>
              <a:rPr sz="2800" spc="-5" dirty="0">
                <a:latin typeface="Calibri"/>
                <a:cs typeface="Calibri"/>
              </a:rPr>
              <a:t>и на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лыжах,</a:t>
            </a:r>
            <a:endParaRPr sz="2800">
              <a:latin typeface="Calibri"/>
              <a:cs typeface="Calibri"/>
            </a:endParaRPr>
          </a:p>
          <a:p>
            <a:pPr marL="228600">
              <a:lnSpc>
                <a:spcPts val="2975"/>
              </a:lnSpc>
            </a:pPr>
            <a:r>
              <a:rPr sz="2800" spc="-5" dirty="0">
                <a:latin typeface="Calibri"/>
                <a:cs typeface="Calibri"/>
              </a:rPr>
              <a:t>плавание, </a:t>
            </a:r>
            <a:r>
              <a:rPr sz="2800" spc="-15" dirty="0">
                <a:latin typeface="Calibri"/>
                <a:cs typeface="Calibri"/>
              </a:rPr>
              <a:t>езда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20" dirty="0">
                <a:latin typeface="Calibri"/>
                <a:cs typeface="Calibri"/>
              </a:rPr>
              <a:t>велосипеде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др.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87069"/>
            <a:ext cx="53301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1" spc="-35" dirty="0">
                <a:latin typeface="Calibri Light"/>
                <a:cs typeface="Calibri Light"/>
              </a:rPr>
              <a:t>По </a:t>
            </a:r>
            <a:r>
              <a:rPr sz="4000" i="1" spc="-45" dirty="0">
                <a:latin typeface="Calibri Light"/>
                <a:cs typeface="Calibri Light"/>
              </a:rPr>
              <a:t>структуре</a:t>
            </a:r>
            <a:r>
              <a:rPr sz="4000" i="1" spc="-95" dirty="0">
                <a:latin typeface="Calibri Light"/>
                <a:cs typeface="Calibri Light"/>
              </a:rPr>
              <a:t> </a:t>
            </a:r>
            <a:r>
              <a:rPr sz="4000" i="1" spc="-35" dirty="0">
                <a:latin typeface="Calibri Light"/>
                <a:cs typeface="Calibri Light"/>
              </a:rPr>
              <a:t>движений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949323"/>
            <a:ext cx="6821805" cy="19881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798195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b="1" spc="-5" dirty="0">
                <a:latin typeface="Calibri"/>
                <a:cs typeface="Calibri"/>
              </a:rPr>
              <a:t>Ациклические </a:t>
            </a:r>
            <a:r>
              <a:rPr sz="2800" spc="-5" dirty="0">
                <a:latin typeface="Calibri"/>
                <a:cs typeface="Calibri"/>
              </a:rPr>
              <a:t>– не </a:t>
            </a:r>
            <a:r>
              <a:rPr sz="2800" spc="-25" dirty="0">
                <a:latin typeface="Calibri"/>
                <a:cs typeface="Calibri"/>
              </a:rPr>
              <a:t>содержат </a:t>
            </a:r>
            <a:r>
              <a:rPr sz="2800" spc="-5" dirty="0">
                <a:latin typeface="Calibri"/>
                <a:cs typeface="Calibri"/>
              </a:rPr>
              <a:t>цикла, а  </a:t>
            </a:r>
            <a:r>
              <a:rPr sz="2800" spc="-15" dirty="0">
                <a:latin typeface="Calibri"/>
                <a:cs typeface="Calibri"/>
              </a:rPr>
              <a:t>представляют </a:t>
            </a:r>
            <a:r>
              <a:rPr sz="2800" spc="-5" dirty="0">
                <a:latin typeface="Calibri"/>
                <a:cs typeface="Calibri"/>
              </a:rPr>
              <a:t>собой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стереотипно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15"/>
              </a:lnSpc>
            </a:pPr>
            <a:r>
              <a:rPr sz="2800" spc="-15" dirty="0">
                <a:latin typeface="Calibri"/>
                <a:cs typeface="Calibri"/>
              </a:rPr>
              <a:t>следующие </a:t>
            </a:r>
            <a:r>
              <a:rPr sz="2800" spc="-10" dirty="0">
                <a:latin typeface="Calibri"/>
                <a:cs typeface="Calibri"/>
              </a:rPr>
              <a:t>фазы движений,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имеющие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30"/>
              </a:lnSpc>
              <a:spcBef>
                <a:spcPts val="204"/>
              </a:spcBef>
            </a:pPr>
            <a:r>
              <a:rPr sz="2800" spc="-15" dirty="0">
                <a:latin typeface="Calibri"/>
                <a:cs typeface="Calibri"/>
              </a:rPr>
              <a:t>четкое </a:t>
            </a:r>
            <a:r>
              <a:rPr sz="2800" spc="-5" dirty="0">
                <a:latin typeface="Calibri"/>
                <a:cs typeface="Calibri"/>
              </a:rPr>
              <a:t>завершение </a:t>
            </a:r>
            <a:r>
              <a:rPr sz="2800" spc="-10" dirty="0">
                <a:latin typeface="Calibri"/>
                <a:cs typeface="Calibri"/>
              </a:rPr>
              <a:t>(гимнастика, </a:t>
            </a:r>
            <a:r>
              <a:rPr sz="2800" spc="-5" dirty="0">
                <a:latin typeface="Calibri"/>
                <a:cs typeface="Calibri"/>
              </a:rPr>
              <a:t>метание и  </a:t>
            </a:r>
            <a:r>
              <a:rPr sz="2800" spc="-35" dirty="0">
                <a:latin typeface="Calibri"/>
                <a:cs typeface="Calibri"/>
              </a:rPr>
              <a:t>т.д.)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Методы измерения (оценки) интенсивности  </a:t>
            </a:r>
            <a:r>
              <a:rPr sz="4000" dirty="0"/>
              <a:t>физической</a:t>
            </a:r>
            <a:r>
              <a:rPr sz="4000" spc="-10" dirty="0"/>
              <a:t> </a:t>
            </a:r>
            <a:r>
              <a:rPr sz="4000" spc="-5" dirty="0"/>
              <a:t>активности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257665" cy="18586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Существует </a:t>
            </a:r>
            <a:r>
              <a:rPr sz="2800" spc="-5" dirty="0">
                <a:latin typeface="Calibri"/>
                <a:cs typeface="Calibri"/>
              </a:rPr>
              <a:t>два </a:t>
            </a:r>
            <a:r>
              <a:rPr sz="2800" spc="-25" dirty="0">
                <a:latin typeface="Calibri"/>
                <a:cs typeface="Calibri"/>
              </a:rPr>
              <a:t>метода </a:t>
            </a:r>
            <a:r>
              <a:rPr sz="2800" spc="-5" dirty="0">
                <a:latin typeface="Calibri"/>
                <a:cs typeface="Calibri"/>
              </a:rPr>
              <a:t>измерения (оценки) интенсивности  аэробной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ФА: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относительных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значениях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абсолютных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значениях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081260" cy="40366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68072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Относительная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интенсивность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(относительное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значение) </a:t>
            </a:r>
            <a:r>
              <a:rPr sz="2800" spc="-75" dirty="0">
                <a:solidFill>
                  <a:srgbClr val="001F5F"/>
                </a:solidFill>
                <a:latin typeface="Calibri"/>
                <a:cs typeface="Calibri"/>
              </a:rPr>
              <a:t>ФА  </a:t>
            </a:r>
            <a:r>
              <a:rPr sz="2800" spc="-5" dirty="0">
                <a:latin typeface="Calibri"/>
                <a:cs typeface="Calibri"/>
              </a:rPr>
              <a:t>учитывает и </a:t>
            </a:r>
            <a:r>
              <a:rPr sz="2800" spc="-15" dirty="0">
                <a:latin typeface="Calibri"/>
                <a:cs typeface="Calibri"/>
              </a:rPr>
              <a:t>корректирует </a:t>
            </a:r>
            <a:r>
              <a:rPr sz="2800" spc="-10" dirty="0">
                <a:latin typeface="Calibri"/>
                <a:cs typeface="Calibri"/>
              </a:rPr>
              <a:t>физиологические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возможности</a:t>
            </a:r>
            <a:endParaRPr sz="2800">
              <a:latin typeface="Calibri"/>
              <a:cs typeface="Calibri"/>
            </a:endParaRPr>
          </a:p>
          <a:p>
            <a:pPr marL="241300" marR="925830">
              <a:lnSpc>
                <a:spcPts val="3030"/>
              </a:lnSpc>
            </a:pPr>
            <a:r>
              <a:rPr sz="2800" spc="-15" dirty="0">
                <a:latin typeface="Calibri"/>
                <a:cs typeface="Calibri"/>
              </a:rPr>
              <a:t>человека, </a:t>
            </a:r>
            <a:r>
              <a:rPr sz="2800" spc="-10" dirty="0">
                <a:latin typeface="Calibri"/>
                <a:cs typeface="Calibri"/>
              </a:rPr>
              <a:t>выражается </a:t>
            </a:r>
            <a:r>
              <a:rPr sz="2800" spc="-5" dirty="0">
                <a:latin typeface="Calibri"/>
                <a:cs typeface="Calibri"/>
              </a:rPr>
              <a:t>в процентном </a:t>
            </a:r>
            <a:r>
              <a:rPr sz="2800" spc="-10" dirty="0">
                <a:latin typeface="Calibri"/>
                <a:cs typeface="Calibri"/>
              </a:rPr>
              <a:t>отношении </a:t>
            </a:r>
            <a:r>
              <a:rPr sz="2800" spc="-5" dirty="0">
                <a:latin typeface="Calibri"/>
                <a:cs typeface="Calibri"/>
              </a:rPr>
              <a:t>аэробных  возможностей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– МПК, максимальная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ЧСС.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субъективной </a:t>
            </a:r>
            <a:r>
              <a:rPr sz="2800" spc="-10" dirty="0">
                <a:latin typeface="Calibri"/>
                <a:cs typeface="Calibri"/>
              </a:rPr>
              <a:t>оценки </a:t>
            </a:r>
            <a:r>
              <a:rPr sz="2800" spc="-5" dirty="0">
                <a:latin typeface="Calibri"/>
                <a:cs typeface="Calibri"/>
              </a:rPr>
              <a:t>восприятия </a:t>
            </a:r>
            <a:r>
              <a:rPr sz="2800" spc="-15" dirty="0">
                <a:latin typeface="Calibri"/>
                <a:cs typeface="Calibri"/>
              </a:rPr>
              <a:t>человеком </a:t>
            </a:r>
            <a:r>
              <a:rPr sz="2800" spc="-5" dirty="0">
                <a:latin typeface="Calibri"/>
                <a:cs typeface="Calibri"/>
              </a:rPr>
              <a:t>интенсивности  </a:t>
            </a:r>
            <a:r>
              <a:rPr sz="2800" spc="-10" dirty="0">
                <a:latin typeface="Calibri"/>
                <a:cs typeface="Calibri"/>
              </a:rPr>
              <a:t>выполняемой ФН </a:t>
            </a:r>
            <a:r>
              <a:rPr sz="2800" spc="-15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быть </a:t>
            </a:r>
            <a:r>
              <a:rPr sz="2800" spc="-10" dirty="0">
                <a:latin typeface="Calibri"/>
                <a:cs typeface="Calibri"/>
              </a:rPr>
              <a:t>использована шкала </a:t>
            </a:r>
            <a:r>
              <a:rPr sz="2800" spc="-5" dirty="0">
                <a:latin typeface="Calibri"/>
                <a:cs typeface="Calibri"/>
              </a:rPr>
              <a:t>Борга – </a:t>
            </a:r>
            <a:r>
              <a:rPr sz="2800" spc="-15" dirty="0">
                <a:latin typeface="Calibri"/>
                <a:cs typeface="Calibri"/>
              </a:rPr>
              <a:t>Borg  </a:t>
            </a:r>
            <a:r>
              <a:rPr sz="2800" spc="-5" dirty="0">
                <a:latin typeface="Calibri"/>
                <a:cs typeface="Calibri"/>
              </a:rPr>
              <a:t>RPE </a:t>
            </a:r>
            <a:r>
              <a:rPr sz="2800" spc="-10" dirty="0">
                <a:latin typeface="Calibri"/>
                <a:cs typeface="Calibri"/>
              </a:rPr>
              <a:t>(Ratings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Perceived </a:t>
            </a:r>
            <a:r>
              <a:rPr sz="2800" spc="-15" dirty="0">
                <a:latin typeface="Calibri"/>
                <a:cs typeface="Calibri"/>
              </a:rPr>
              <a:t>Exertion), </a:t>
            </a:r>
            <a:r>
              <a:rPr sz="2800" spc="-60" dirty="0">
                <a:latin typeface="Calibri"/>
                <a:cs typeface="Calibri"/>
              </a:rPr>
              <a:t>где </a:t>
            </a:r>
            <a:r>
              <a:rPr sz="2800" spc="-10" dirty="0">
                <a:latin typeface="Calibri"/>
                <a:cs typeface="Calibri"/>
              </a:rPr>
              <a:t>общее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напряжение,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00"/>
              </a:lnSpc>
            </a:pPr>
            <a:r>
              <a:rPr sz="2800" spc="-5" dirty="0">
                <a:latin typeface="Calibri"/>
                <a:cs typeface="Calibri"/>
              </a:rPr>
              <a:t>мышечная усталость, </a:t>
            </a:r>
            <a:r>
              <a:rPr sz="2800" spc="-15" dirty="0">
                <a:latin typeface="Calibri"/>
                <a:cs typeface="Calibri"/>
              </a:rPr>
              <a:t>боль </a:t>
            </a:r>
            <a:r>
              <a:rPr sz="2800" spc="-5" dirty="0">
                <a:latin typeface="Calibri"/>
                <a:cs typeface="Calibri"/>
              </a:rPr>
              <a:t>и дыхание </a:t>
            </a:r>
            <a:r>
              <a:rPr sz="2800" spc="-10" dirty="0">
                <a:latin typeface="Calibri"/>
                <a:cs typeface="Calibri"/>
              </a:rPr>
              <a:t>при ФН оцениваются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579755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баллах </a:t>
            </a:r>
            <a:r>
              <a:rPr sz="2800" spc="-10" dirty="0">
                <a:latin typeface="Calibri"/>
                <a:cs typeface="Calibri"/>
              </a:rPr>
              <a:t>(от </a:t>
            </a:r>
            <a:r>
              <a:rPr sz="2800" spc="-5" dirty="0">
                <a:latin typeface="Calibri"/>
                <a:cs typeface="Calibri"/>
              </a:rPr>
              <a:t>6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20); </a:t>
            </a:r>
            <a:r>
              <a:rPr sz="2800" spc="-10" dirty="0">
                <a:latin typeface="Calibri"/>
                <a:cs typeface="Calibri"/>
              </a:rPr>
              <a:t>модифицированная </a:t>
            </a:r>
            <a:r>
              <a:rPr sz="2800" spc="-5" dirty="0">
                <a:latin typeface="Calibri"/>
                <a:cs typeface="Calibri"/>
              </a:rPr>
              <a:t>(упрощенная) </a:t>
            </a:r>
            <a:r>
              <a:rPr sz="2800" spc="-10" dirty="0">
                <a:latin typeface="Calibri"/>
                <a:cs typeface="Calibri"/>
              </a:rPr>
              <a:t>шкала  </a:t>
            </a:r>
            <a:r>
              <a:rPr sz="2800" spc="-5" dirty="0">
                <a:latin typeface="Calibri"/>
                <a:cs typeface="Calibri"/>
              </a:rPr>
              <a:t>Борга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283825" cy="37795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Абсолютная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интенсивность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(абсолютное 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значение) </a:t>
            </a:r>
            <a:r>
              <a:rPr sz="2800" spc="-70" dirty="0">
                <a:solidFill>
                  <a:srgbClr val="001F5F"/>
                </a:solidFill>
                <a:latin typeface="Calibri"/>
                <a:cs typeface="Calibri"/>
              </a:rPr>
              <a:t>ФА  </a:t>
            </a:r>
            <a:r>
              <a:rPr sz="2800" spc="-20" dirty="0">
                <a:latin typeface="Calibri"/>
                <a:cs typeface="Calibri"/>
              </a:rPr>
              <a:t>определяется </a:t>
            </a:r>
            <a:r>
              <a:rPr sz="2800" spc="-10" dirty="0">
                <a:latin typeface="Calibri"/>
                <a:cs typeface="Calibri"/>
              </a:rPr>
              <a:t>скоростью выполнения </a:t>
            </a:r>
            <a:r>
              <a:rPr sz="2800" spc="-5" dirty="0">
                <a:latin typeface="Calibri"/>
                <a:cs typeface="Calibri"/>
              </a:rPr>
              <a:t>упражнений без </a:t>
            </a:r>
            <a:r>
              <a:rPr sz="2800" spc="-10" dirty="0">
                <a:latin typeface="Calibri"/>
                <a:cs typeface="Calibri"/>
              </a:rPr>
              <a:t>учета  физиологических </a:t>
            </a:r>
            <a:r>
              <a:rPr sz="2800" spc="-5" dirty="0">
                <a:latin typeface="Calibri"/>
                <a:cs typeface="Calibri"/>
              </a:rPr>
              <a:t>возможностей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и обычно </a:t>
            </a:r>
            <a:r>
              <a:rPr sz="2800" spc="-10" dirty="0">
                <a:latin typeface="Calibri"/>
                <a:cs typeface="Calibri"/>
              </a:rPr>
              <a:t>выражается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10" dirty="0">
                <a:latin typeface="Calibri"/>
                <a:cs typeface="Calibri"/>
              </a:rPr>
              <a:t>скорости </a:t>
            </a:r>
            <a:r>
              <a:rPr sz="2800" spc="-5" dirty="0">
                <a:latin typeface="Calibri"/>
                <a:cs typeface="Calibri"/>
              </a:rPr>
              <a:t>затрат энергии (МЕ </a:t>
            </a:r>
            <a:r>
              <a:rPr sz="2800" spc="-10" dirty="0">
                <a:latin typeface="Calibri"/>
                <a:cs typeface="Calibri"/>
              </a:rPr>
              <a:t>работы, </a:t>
            </a:r>
            <a:r>
              <a:rPr sz="2800" spc="-25" dirty="0">
                <a:latin typeface="Calibri"/>
                <a:cs typeface="Calibri"/>
              </a:rPr>
              <a:t>расход </a:t>
            </a:r>
            <a:r>
              <a:rPr sz="2800" spc="-10" dirty="0">
                <a:latin typeface="Calibri"/>
                <a:cs typeface="Calibri"/>
              </a:rPr>
              <a:t>ккал/мин)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для</a:t>
            </a:r>
            <a:endParaRPr sz="2800">
              <a:latin typeface="Calibri"/>
              <a:cs typeface="Calibri"/>
            </a:endParaRPr>
          </a:p>
          <a:p>
            <a:pPr marL="241300" marR="1333500">
              <a:lnSpc>
                <a:spcPts val="3020"/>
              </a:lnSpc>
              <a:spcBef>
                <a:spcPts val="50"/>
              </a:spcBef>
            </a:pPr>
            <a:r>
              <a:rPr sz="2800" spc="-15" dirty="0">
                <a:latin typeface="Calibri"/>
                <a:cs typeface="Calibri"/>
              </a:rPr>
              <a:t>некоторых </a:t>
            </a:r>
            <a:r>
              <a:rPr sz="2800" spc="-10" dirty="0">
                <a:latin typeface="Calibri"/>
                <a:cs typeface="Calibri"/>
              </a:rPr>
              <a:t>видов </a:t>
            </a:r>
            <a:r>
              <a:rPr sz="2800" spc="-5" dirty="0">
                <a:latin typeface="Calibri"/>
                <a:cs typeface="Calibri"/>
              </a:rPr>
              <a:t>активности (например, </a:t>
            </a:r>
            <a:r>
              <a:rPr sz="2800" spc="-25" dirty="0">
                <a:latin typeface="Calibri"/>
                <a:cs typeface="Calibri"/>
              </a:rPr>
              <a:t>ходьба </a:t>
            </a:r>
            <a:r>
              <a:rPr sz="2800" spc="-10" dirty="0">
                <a:latin typeface="Calibri"/>
                <a:cs typeface="Calibri"/>
              </a:rPr>
              <a:t>пешком,  </a:t>
            </a:r>
            <a:r>
              <a:rPr sz="2800" spc="-15" dirty="0">
                <a:latin typeface="Calibri"/>
                <a:cs typeface="Calibri"/>
              </a:rPr>
              <a:t>оздоровительный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бег)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>
              <a:latin typeface="Calibri"/>
              <a:cs typeface="Calibri"/>
            </a:endParaRPr>
          </a:p>
          <a:p>
            <a:pPr marL="241300" marR="819785" indent="-228600">
              <a:lnSpc>
                <a:spcPts val="3020"/>
              </a:lnSpc>
              <a:tabLst>
                <a:tab pos="321945" algn="l"/>
              </a:tabLst>
            </a:pPr>
            <a:r>
              <a:rPr sz="2800" spc="-5" dirty="0">
                <a:latin typeface="Arial"/>
                <a:cs typeface="Arial"/>
              </a:rPr>
              <a:t>•		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упражнений с </a:t>
            </a:r>
            <a:r>
              <a:rPr sz="2800" spc="-10" dirty="0">
                <a:latin typeface="Calibri"/>
                <a:cs typeface="Calibri"/>
              </a:rPr>
              <a:t>сопротивлением </a:t>
            </a:r>
            <a:r>
              <a:rPr sz="2800" spc="-5" dirty="0">
                <a:latin typeface="Calibri"/>
                <a:cs typeface="Calibri"/>
              </a:rPr>
              <a:t>интенсивность </a:t>
            </a:r>
            <a:r>
              <a:rPr sz="2800" spc="-70" dirty="0">
                <a:latin typeface="Calibri"/>
                <a:cs typeface="Calibri"/>
              </a:rPr>
              <a:t>ФА </a:t>
            </a:r>
            <a:r>
              <a:rPr sz="2800" spc="-10" dirty="0">
                <a:latin typeface="Calibri"/>
                <a:cs typeface="Calibri"/>
              </a:rPr>
              <a:t>часто  выражается </a:t>
            </a:r>
            <a:r>
              <a:rPr sz="2800" spc="-15" dirty="0">
                <a:latin typeface="Calibri"/>
                <a:cs typeface="Calibri"/>
              </a:rPr>
              <a:t>как </a:t>
            </a:r>
            <a:r>
              <a:rPr sz="2800" spc="-10" dirty="0">
                <a:latin typeface="Calibri"/>
                <a:cs typeface="Calibri"/>
              </a:rPr>
              <a:t>сумма </a:t>
            </a:r>
            <a:r>
              <a:rPr sz="2800" spc="-20" dirty="0">
                <a:latin typeface="Calibri"/>
                <a:cs typeface="Calibri"/>
              </a:rPr>
              <a:t>поднятого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сдвинутого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веса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3761"/>
            <a:ext cx="987488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5" dirty="0"/>
              <a:t>По степени энергетических </a:t>
            </a:r>
            <a:r>
              <a:rPr sz="4000" spc="-10" dirty="0"/>
              <a:t>затрат </a:t>
            </a:r>
            <a:r>
              <a:rPr sz="4000" spc="-5" dirty="0"/>
              <a:t>ФА делится  на 3</a:t>
            </a:r>
            <a:r>
              <a:rPr sz="4000" dirty="0"/>
              <a:t> </a:t>
            </a:r>
            <a:r>
              <a:rPr sz="4000" spc="-5" dirty="0"/>
              <a:t>уровня: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10330815" cy="416496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368935" indent="-228600">
              <a:lnSpc>
                <a:spcPct val="80000"/>
              </a:lnSpc>
              <a:spcBef>
                <a:spcPts val="72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10" dirty="0">
                <a:solidFill>
                  <a:srgbClr val="001F5F"/>
                </a:solidFill>
                <a:latin typeface="Calibri"/>
                <a:cs typeface="Calibri"/>
              </a:rPr>
              <a:t>Низкая </a:t>
            </a:r>
            <a:r>
              <a:rPr sz="2600" spc="-55" dirty="0">
                <a:solidFill>
                  <a:srgbClr val="001F5F"/>
                </a:solidFill>
                <a:latin typeface="Calibri"/>
                <a:cs typeface="Calibri"/>
              </a:rPr>
              <a:t>ФА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20" dirty="0">
                <a:latin typeface="Calibri"/>
                <a:cs typeface="Calibri"/>
              </a:rPr>
              <a:t>это </a:t>
            </a:r>
            <a:r>
              <a:rPr sz="2600" spc="-5" dirty="0">
                <a:latin typeface="Calibri"/>
                <a:cs typeface="Calibri"/>
              </a:rPr>
              <a:t>нагрузка, </a:t>
            </a:r>
            <a:r>
              <a:rPr sz="2600" dirty="0">
                <a:latin typeface="Calibri"/>
                <a:cs typeface="Calibri"/>
              </a:rPr>
              <a:t>сопровождающаяся </a:t>
            </a:r>
            <a:r>
              <a:rPr sz="2600" spc="-5" dirty="0">
                <a:latin typeface="Calibri"/>
                <a:cs typeface="Calibri"/>
              </a:rPr>
              <a:t>сжиганием </a:t>
            </a:r>
            <a:r>
              <a:rPr sz="2600" dirty="0">
                <a:latin typeface="Calibri"/>
                <a:cs typeface="Calibri"/>
              </a:rPr>
              <a:t>энергии </a:t>
            </a:r>
            <a:r>
              <a:rPr sz="2600" spc="-15" dirty="0">
                <a:latin typeface="Calibri"/>
                <a:cs typeface="Calibri"/>
              </a:rPr>
              <a:t>от  </a:t>
            </a:r>
            <a:r>
              <a:rPr sz="2600" dirty="0">
                <a:latin typeface="Calibri"/>
                <a:cs typeface="Calibri"/>
              </a:rPr>
              <a:t>1,1 </a:t>
            </a:r>
            <a:r>
              <a:rPr sz="2600" spc="-15" dirty="0">
                <a:latin typeface="Calibri"/>
                <a:cs typeface="Calibri"/>
              </a:rPr>
              <a:t>до </a:t>
            </a:r>
            <a:r>
              <a:rPr sz="2600" dirty="0">
                <a:latin typeface="Calibri"/>
                <a:cs typeface="Calibri"/>
              </a:rPr>
              <a:t>2,9 </a:t>
            </a:r>
            <a:r>
              <a:rPr sz="2600" spc="5" dirty="0">
                <a:latin typeface="Calibri"/>
                <a:cs typeface="Calibri"/>
              </a:rPr>
              <a:t>МЕ </a:t>
            </a:r>
            <a:r>
              <a:rPr sz="2600" dirty="0">
                <a:latin typeface="Calibri"/>
                <a:cs typeface="Calibri"/>
              </a:rPr>
              <a:t>(например, </a:t>
            </a:r>
            <a:r>
              <a:rPr sz="2600" spc="-5" dirty="0">
                <a:latin typeface="Calibri"/>
                <a:cs typeface="Calibri"/>
              </a:rPr>
              <a:t>сидение,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том </a:t>
            </a:r>
            <a:r>
              <a:rPr sz="2600" dirty="0">
                <a:latin typeface="Calibri"/>
                <a:cs typeface="Calibri"/>
              </a:rPr>
              <a:t>числе </a:t>
            </a:r>
            <a:r>
              <a:rPr sz="2600" spc="-5" dirty="0">
                <a:latin typeface="Calibri"/>
                <a:cs typeface="Calibri"/>
              </a:rPr>
              <a:t>перед </a:t>
            </a:r>
            <a:r>
              <a:rPr sz="2600" spc="-10" dirty="0">
                <a:latin typeface="Calibri"/>
                <a:cs typeface="Calibri"/>
              </a:rPr>
              <a:t>телевизором,  </a:t>
            </a:r>
            <a:r>
              <a:rPr sz="2600" dirty="0">
                <a:latin typeface="Calibri"/>
                <a:cs typeface="Calibri"/>
              </a:rPr>
              <a:t>игра в </a:t>
            </a:r>
            <a:r>
              <a:rPr sz="2600" spc="-5" dirty="0">
                <a:latin typeface="Calibri"/>
                <a:cs typeface="Calibri"/>
              </a:rPr>
              <a:t>видеоигры, использование </a:t>
            </a:r>
            <a:r>
              <a:rPr sz="2600" spc="-10" dirty="0">
                <a:latin typeface="Calibri"/>
                <a:cs typeface="Calibri"/>
              </a:rPr>
              <a:t>компьютера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эквивалентны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500"/>
              </a:lnSpc>
            </a:pPr>
            <a:r>
              <a:rPr sz="2600" spc="-5" dirty="0">
                <a:latin typeface="Calibri"/>
                <a:cs typeface="Calibri"/>
              </a:rPr>
              <a:t>энерготратам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1 </a:t>
            </a:r>
            <a:r>
              <a:rPr sz="2600" spc="-15" dirty="0">
                <a:latin typeface="Calibri"/>
                <a:cs typeface="Calibri"/>
              </a:rPr>
              <a:t>до </a:t>
            </a:r>
            <a:r>
              <a:rPr sz="2600" dirty="0">
                <a:latin typeface="Calibri"/>
                <a:cs typeface="Calibri"/>
              </a:rPr>
              <a:t>1,5 МЕ)</a:t>
            </a:r>
            <a:endParaRPr sz="2600">
              <a:latin typeface="Calibri"/>
              <a:cs typeface="Calibri"/>
            </a:endParaRPr>
          </a:p>
          <a:p>
            <a:pPr marL="241300" marR="5080" indent="-228600">
              <a:lnSpc>
                <a:spcPts val="2500"/>
              </a:lnSpc>
              <a:spcBef>
                <a:spcPts val="97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15" dirty="0">
                <a:solidFill>
                  <a:srgbClr val="001F5F"/>
                </a:solidFill>
                <a:latin typeface="Calibri"/>
                <a:cs typeface="Calibri"/>
              </a:rPr>
              <a:t>Умеренная </a:t>
            </a:r>
            <a:r>
              <a:rPr sz="2600" spc="-55" dirty="0">
                <a:solidFill>
                  <a:srgbClr val="001F5F"/>
                </a:solidFill>
                <a:latin typeface="Calibri"/>
                <a:cs typeface="Calibri"/>
              </a:rPr>
              <a:t>ФА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20" dirty="0">
                <a:latin typeface="Calibri"/>
                <a:cs typeface="Calibri"/>
              </a:rPr>
              <a:t>это </a:t>
            </a:r>
            <a:r>
              <a:rPr sz="2600" spc="-10" dirty="0">
                <a:latin typeface="Calibri"/>
                <a:cs typeface="Calibri"/>
              </a:rPr>
              <a:t>нагрузка, </a:t>
            </a:r>
            <a:r>
              <a:rPr sz="2600" dirty="0">
                <a:latin typeface="Calibri"/>
                <a:cs typeface="Calibri"/>
              </a:rPr>
              <a:t>сопровождающаяся </a:t>
            </a:r>
            <a:r>
              <a:rPr sz="2600" spc="-20" dirty="0">
                <a:latin typeface="Calibri"/>
                <a:cs typeface="Calibri"/>
              </a:rPr>
              <a:t>расходом </a:t>
            </a:r>
            <a:r>
              <a:rPr sz="2600" spc="-5" dirty="0">
                <a:latin typeface="Calibri"/>
                <a:cs typeface="Calibri"/>
              </a:rPr>
              <a:t>энергии </a:t>
            </a:r>
            <a:r>
              <a:rPr sz="2600" spc="-15" dirty="0">
                <a:latin typeface="Calibri"/>
                <a:cs typeface="Calibri"/>
              </a:rPr>
              <a:t>от  </a:t>
            </a:r>
            <a:r>
              <a:rPr sz="2600" dirty="0">
                <a:latin typeface="Calibri"/>
                <a:cs typeface="Calibri"/>
              </a:rPr>
              <a:t>3 </a:t>
            </a:r>
            <a:r>
              <a:rPr sz="2600" spc="-15" dirty="0">
                <a:latin typeface="Calibri"/>
                <a:cs typeface="Calibri"/>
              </a:rPr>
              <a:t>до </a:t>
            </a:r>
            <a:r>
              <a:rPr sz="2600" dirty="0">
                <a:latin typeface="Calibri"/>
                <a:cs typeface="Calibri"/>
              </a:rPr>
              <a:t>5,9 МЕ, </a:t>
            </a:r>
            <a:r>
              <a:rPr sz="2600" spc="-10" dirty="0">
                <a:latin typeface="Calibri"/>
                <a:cs typeface="Calibri"/>
              </a:rPr>
              <a:t>что соответствует </a:t>
            </a:r>
            <a:r>
              <a:rPr sz="2600" dirty="0">
                <a:latin typeface="Calibri"/>
                <a:cs typeface="Calibri"/>
              </a:rPr>
              <a:t>усилиям, </a:t>
            </a:r>
            <a:r>
              <a:rPr sz="2600" spc="-5" dirty="0">
                <a:latin typeface="Calibri"/>
                <a:cs typeface="Calibri"/>
              </a:rPr>
              <a:t>затрачиваемым</a:t>
            </a:r>
            <a:r>
              <a:rPr sz="2600" spc="-10" dirty="0">
                <a:latin typeface="Calibri"/>
                <a:cs typeface="Calibri"/>
              </a:rPr>
              <a:t> здоровым</a:t>
            </a:r>
            <a:endParaRPr sz="2600">
              <a:latin typeface="Calibri"/>
              <a:cs typeface="Calibri"/>
            </a:endParaRPr>
          </a:p>
          <a:p>
            <a:pPr marL="241300" marR="1252220">
              <a:lnSpc>
                <a:spcPct val="80000"/>
              </a:lnSpc>
              <a:spcBef>
                <a:spcPts val="15"/>
              </a:spcBef>
            </a:pPr>
            <a:r>
              <a:rPr sz="2600" spc="-10" dirty="0">
                <a:latin typeface="Calibri"/>
                <a:cs typeface="Calibri"/>
              </a:rPr>
              <a:t>человеком, </a:t>
            </a:r>
            <a:r>
              <a:rPr sz="2600" dirty="0">
                <a:latin typeface="Calibri"/>
                <a:cs typeface="Calibri"/>
              </a:rPr>
              <a:t>например, при быстрой </a:t>
            </a:r>
            <a:r>
              <a:rPr sz="2600" spc="-20" dirty="0">
                <a:latin typeface="Calibri"/>
                <a:cs typeface="Calibri"/>
              </a:rPr>
              <a:t>ходьбе, </a:t>
            </a:r>
            <a:r>
              <a:rPr sz="2600" dirty="0">
                <a:latin typeface="Calibri"/>
                <a:cs typeface="Calibri"/>
              </a:rPr>
              <a:t>плавании, </a:t>
            </a:r>
            <a:r>
              <a:rPr sz="2600" spc="-15" dirty="0">
                <a:latin typeface="Calibri"/>
                <a:cs typeface="Calibri"/>
              </a:rPr>
              <a:t>езде </a:t>
            </a:r>
            <a:r>
              <a:rPr sz="2600" dirty="0">
                <a:latin typeface="Calibri"/>
                <a:cs typeface="Calibri"/>
              </a:rPr>
              <a:t>на  </a:t>
            </a:r>
            <a:r>
              <a:rPr sz="2600" spc="-15" dirty="0">
                <a:latin typeface="Calibri"/>
                <a:cs typeface="Calibri"/>
              </a:rPr>
              <a:t>велосипеде </a:t>
            </a:r>
            <a:r>
              <a:rPr sz="2600" dirty="0">
                <a:latin typeface="Calibri"/>
                <a:cs typeface="Calibri"/>
              </a:rPr>
              <a:t>по </a:t>
            </a:r>
            <a:r>
              <a:rPr sz="2600" spc="-5" dirty="0">
                <a:latin typeface="Calibri"/>
                <a:cs typeface="Calibri"/>
              </a:rPr>
              <a:t>ровной поверхности,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танцах</a:t>
            </a:r>
            <a:endParaRPr sz="2600">
              <a:latin typeface="Calibri"/>
              <a:cs typeface="Calibri"/>
            </a:endParaRPr>
          </a:p>
          <a:p>
            <a:pPr marL="241300" marR="642620" indent="-228600">
              <a:lnSpc>
                <a:spcPts val="2500"/>
              </a:lnSpc>
              <a:spcBef>
                <a:spcPts val="98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Интенсивная </a:t>
            </a:r>
            <a:r>
              <a:rPr sz="2600" spc="-55" dirty="0">
                <a:solidFill>
                  <a:srgbClr val="001F5F"/>
                </a:solidFill>
                <a:latin typeface="Calibri"/>
                <a:cs typeface="Calibri"/>
              </a:rPr>
              <a:t>ФА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20" dirty="0">
                <a:latin typeface="Calibri"/>
                <a:cs typeface="Calibri"/>
              </a:rPr>
              <a:t>это </a:t>
            </a:r>
            <a:r>
              <a:rPr sz="2600" spc="-5" dirty="0">
                <a:latin typeface="Calibri"/>
                <a:cs typeface="Calibri"/>
              </a:rPr>
              <a:t>нагрузка, </a:t>
            </a:r>
            <a:r>
              <a:rPr sz="2600" spc="-15" dirty="0">
                <a:latin typeface="Calibri"/>
                <a:cs typeface="Calibri"/>
              </a:rPr>
              <a:t>которая </a:t>
            </a:r>
            <a:r>
              <a:rPr sz="2600" spc="-5" dirty="0">
                <a:latin typeface="Calibri"/>
                <a:cs typeface="Calibri"/>
              </a:rPr>
              <a:t>сопровождается </a:t>
            </a:r>
            <a:r>
              <a:rPr sz="2600" spc="-20" dirty="0">
                <a:latin typeface="Calibri"/>
                <a:cs typeface="Calibri"/>
              </a:rPr>
              <a:t>расходом  </a:t>
            </a:r>
            <a:r>
              <a:rPr sz="2600" dirty="0">
                <a:latin typeface="Calibri"/>
                <a:cs typeface="Calibri"/>
              </a:rPr>
              <a:t>энергии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6 </a:t>
            </a:r>
            <a:r>
              <a:rPr sz="2600" spc="5" dirty="0">
                <a:latin typeface="Calibri"/>
                <a:cs typeface="Calibri"/>
              </a:rPr>
              <a:t>МЕ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более, </a:t>
            </a:r>
            <a:r>
              <a:rPr sz="2600" spc="-15" dirty="0">
                <a:latin typeface="Calibri"/>
                <a:cs typeface="Calibri"/>
              </a:rPr>
              <a:t>которые </a:t>
            </a:r>
            <a:r>
              <a:rPr sz="2600" spc="-10" dirty="0">
                <a:latin typeface="Calibri"/>
                <a:cs typeface="Calibri"/>
              </a:rPr>
              <a:t>здоровый человек </a:t>
            </a:r>
            <a:r>
              <a:rPr sz="2600" spc="-15" dirty="0">
                <a:latin typeface="Calibri"/>
                <a:cs typeface="Calibri"/>
              </a:rPr>
              <a:t>затрачивает,  </a:t>
            </a:r>
            <a:r>
              <a:rPr sz="2600" dirty="0">
                <a:latin typeface="Calibri"/>
                <a:cs typeface="Calibri"/>
              </a:rPr>
              <a:t>например, при </a:t>
            </a:r>
            <a:r>
              <a:rPr sz="2600" spc="-5" dirty="0">
                <a:latin typeface="Calibri"/>
                <a:cs typeface="Calibri"/>
              </a:rPr>
              <a:t>беге, </a:t>
            </a:r>
            <a:r>
              <a:rPr sz="2600" spc="-10" dirty="0">
                <a:latin typeface="Calibri"/>
                <a:cs typeface="Calibri"/>
              </a:rPr>
              <a:t>рубке </a:t>
            </a:r>
            <a:r>
              <a:rPr sz="2600" spc="-5" dirty="0">
                <a:latin typeface="Calibri"/>
                <a:cs typeface="Calibri"/>
              </a:rPr>
              <a:t>дров, </a:t>
            </a:r>
            <a:r>
              <a:rPr sz="2600" dirty="0">
                <a:latin typeface="Calibri"/>
                <a:cs typeface="Calibri"/>
              </a:rPr>
              <a:t>занятиях </a:t>
            </a:r>
            <a:r>
              <a:rPr sz="2600" spc="-5" dirty="0">
                <a:latin typeface="Calibri"/>
                <a:cs typeface="Calibri"/>
              </a:rPr>
              <a:t>аэробикой, </a:t>
            </a:r>
            <a:r>
              <a:rPr sz="2600" dirty="0">
                <a:latin typeface="Calibri"/>
                <a:cs typeface="Calibri"/>
              </a:rPr>
              <a:t>плавании на  </a:t>
            </a:r>
            <a:r>
              <a:rPr sz="2600" spc="-5" dirty="0">
                <a:latin typeface="Calibri"/>
                <a:cs typeface="Calibri"/>
              </a:rPr>
              <a:t>дистанцию, </a:t>
            </a:r>
            <a:r>
              <a:rPr sz="2600" spc="-10" dirty="0">
                <a:latin typeface="Calibri"/>
                <a:cs typeface="Calibri"/>
              </a:rPr>
              <a:t>езде </a:t>
            </a:r>
            <a:r>
              <a:rPr sz="2600" dirty="0">
                <a:latin typeface="Calibri"/>
                <a:cs typeface="Calibri"/>
              </a:rPr>
              <a:t>на </a:t>
            </a:r>
            <a:r>
              <a:rPr sz="2600" spc="-15" dirty="0">
                <a:latin typeface="Calibri"/>
                <a:cs typeface="Calibri"/>
              </a:rPr>
              <a:t>велосипеде </a:t>
            </a:r>
            <a:r>
              <a:rPr sz="2600" dirty="0">
                <a:latin typeface="Calibri"/>
                <a:cs typeface="Calibri"/>
              </a:rPr>
              <a:t>в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гору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48970"/>
            <a:ext cx="36347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Классификация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340" y="1949323"/>
            <a:ext cx="5095875" cy="23691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591945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b="1" i="1" spc="-5" dirty="0">
                <a:latin typeface="Calibri"/>
                <a:cs typeface="Calibri"/>
              </a:rPr>
              <a:t>По типу </a:t>
            </a:r>
            <a:r>
              <a:rPr sz="2800" b="1" i="1" spc="-10" dirty="0">
                <a:latin typeface="Calibri"/>
                <a:cs typeface="Calibri"/>
              </a:rPr>
              <a:t>мышечного  сокращения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Динамические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(изотонические)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Статические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(изометрические)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Wingdings"/>
                <a:cs typeface="Wingdings"/>
              </a:rPr>
              <a:t></a:t>
            </a:r>
            <a:r>
              <a:rPr sz="2800" spc="-5" dirty="0">
                <a:latin typeface="Calibri"/>
                <a:cs typeface="Calibri"/>
              </a:rPr>
              <a:t>Комбинированные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329" y="322021"/>
            <a:ext cx="6171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По </a:t>
            </a:r>
            <a:r>
              <a:rPr sz="3600" spc="-20" dirty="0"/>
              <a:t>типу </a:t>
            </a:r>
            <a:r>
              <a:rPr sz="3600" spc="-35" dirty="0"/>
              <a:t>мышечного</a:t>
            </a:r>
            <a:r>
              <a:rPr sz="3600" spc="-225" dirty="0"/>
              <a:t> </a:t>
            </a:r>
            <a:r>
              <a:rPr sz="3600" spc="-35" dirty="0"/>
              <a:t>сокращения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9773285" cy="3604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b="1" i="1" spc="-5" dirty="0">
                <a:solidFill>
                  <a:srgbClr val="001F5F"/>
                </a:solidFill>
                <a:latin typeface="Calibri"/>
                <a:cs typeface="Calibri"/>
              </a:rPr>
              <a:t>Динамические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(изотонические)– при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которых</a:t>
            </a:r>
            <a:r>
              <a:rPr sz="2800" spc="1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мышцы</a:t>
            </a:r>
            <a:endParaRPr sz="2800">
              <a:latin typeface="Calibri"/>
              <a:cs typeface="Calibri"/>
            </a:endParaRPr>
          </a:p>
          <a:p>
            <a:pPr marL="241300" marR="640715">
              <a:lnSpc>
                <a:spcPct val="80000"/>
              </a:lnSpc>
              <a:spcBef>
                <a:spcPts val="335"/>
              </a:spcBef>
              <a:tabLst>
                <a:tab pos="5662295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сокращаются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8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расслабляются,</a:t>
            </a:r>
            <a:r>
              <a:rPr sz="2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001F5F"/>
                </a:solidFill>
                <a:latin typeface="Calibri"/>
                <a:cs typeface="Calibri"/>
              </a:rPr>
              <a:t>т.е.	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изменяется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их длина и 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происходят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движения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соседних</a:t>
            </a:r>
            <a:r>
              <a:rPr sz="2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суставах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Динамические упражнения </a:t>
            </a:r>
            <a:r>
              <a:rPr sz="2800" spc="-15" dirty="0">
                <a:latin typeface="Calibri"/>
                <a:cs typeface="Calibri"/>
              </a:rPr>
              <a:t>выполняются </a:t>
            </a:r>
            <a:r>
              <a:rPr sz="2800" spc="-5" dirty="0">
                <a:latin typeface="Calibri"/>
                <a:cs typeface="Calibri"/>
              </a:rPr>
              <a:t>в аэробном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режиме.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Создают </a:t>
            </a:r>
            <a:r>
              <a:rPr sz="2800" spc="-5" dirty="0">
                <a:latin typeface="Calibri"/>
                <a:cs typeface="Calibri"/>
              </a:rPr>
              <a:t>условия для </a:t>
            </a:r>
            <a:r>
              <a:rPr sz="2800" spc="-15" dirty="0">
                <a:latin typeface="Calibri"/>
                <a:cs typeface="Calibri"/>
              </a:rPr>
              <a:t>хорошего </a:t>
            </a:r>
            <a:r>
              <a:rPr sz="2800" spc="-5" dirty="0">
                <a:latin typeface="Calibri"/>
                <a:cs typeface="Calibri"/>
              </a:rPr>
              <a:t>кровоснабжения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мышц.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Увеличивают </a:t>
            </a:r>
            <a:r>
              <a:rPr sz="2800" spc="-5" dirty="0">
                <a:latin typeface="Calibri"/>
                <a:cs typeface="Calibri"/>
              </a:rPr>
              <a:t>транспорт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кислорода.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Повышают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тонус.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6490" y="609676"/>
            <a:ext cx="7613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Понятия, термины,</a:t>
            </a:r>
            <a:r>
              <a:rPr sz="4400" spc="-155" dirty="0"/>
              <a:t> </a:t>
            </a:r>
            <a:r>
              <a:rPr sz="4400" spc="-40" dirty="0"/>
              <a:t>определения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686290" cy="37795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9182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Физическая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тренированность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30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возможность </a:t>
            </a:r>
            <a:r>
              <a:rPr sz="2800" spc="-20" dirty="0">
                <a:latin typeface="Calibri"/>
                <a:cs typeface="Calibri"/>
              </a:rPr>
              <a:t>человека  </a:t>
            </a:r>
            <a:r>
              <a:rPr sz="2800" spc="-10" dirty="0">
                <a:latin typeface="Calibri"/>
                <a:cs typeface="Calibri"/>
              </a:rPr>
              <a:t>выполнять </a:t>
            </a:r>
            <a:r>
              <a:rPr sz="2800" spc="-5" dirty="0">
                <a:latin typeface="Calibri"/>
                <a:cs typeface="Calibri"/>
              </a:rPr>
              <a:t>ту или иную физическую нагрузку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(ФН)</a:t>
            </a:r>
            <a:endParaRPr sz="2800">
              <a:latin typeface="Calibri"/>
              <a:cs typeface="Calibri"/>
            </a:endParaRPr>
          </a:p>
          <a:p>
            <a:pPr marL="241300" marR="258445" indent="-228600">
              <a:lnSpc>
                <a:spcPts val="3020"/>
              </a:lnSpc>
              <a:spcBef>
                <a:spcPts val="1015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Физическая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тренированность </a:t>
            </a:r>
            <a:r>
              <a:rPr sz="2800" spc="-5" dirty="0">
                <a:latin typeface="Calibri"/>
                <a:cs typeface="Calibri"/>
              </a:rPr>
              <a:t>зависит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физических  факторов/качеств </a:t>
            </a:r>
            <a:r>
              <a:rPr sz="2800" spc="-5" dirty="0">
                <a:latin typeface="Calibri"/>
                <a:cs typeface="Calibri"/>
              </a:rPr>
              <a:t>(выносливости, силы, </a:t>
            </a:r>
            <a:r>
              <a:rPr sz="2800" spc="-10" dirty="0">
                <a:latin typeface="Calibri"/>
                <a:cs typeface="Calibri"/>
              </a:rPr>
              <a:t>гибкости, быстроты,  ловкости, др.)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быть </a:t>
            </a:r>
            <a:r>
              <a:rPr sz="2800" spc="-10" dirty="0">
                <a:latin typeface="Calibri"/>
                <a:cs typeface="Calibri"/>
              </a:rPr>
              <a:t>обусловлена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40" dirty="0">
                <a:latin typeface="Calibri"/>
                <a:cs typeface="Calibri"/>
              </a:rPr>
              <a:t>т.ч. </a:t>
            </a:r>
            <a:r>
              <a:rPr sz="2800" spc="-10" dirty="0">
                <a:latin typeface="Calibri"/>
                <a:cs typeface="Calibri"/>
              </a:rPr>
              <a:t>генетически  </a:t>
            </a:r>
            <a:r>
              <a:rPr sz="2800" spc="-5" dirty="0">
                <a:latin typeface="Calibri"/>
                <a:cs typeface="Calibri"/>
              </a:rPr>
              <a:t>унаследованными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способностями.</a:t>
            </a:r>
            <a:endParaRPr sz="2800">
              <a:latin typeface="Calibri"/>
              <a:cs typeface="Calibri"/>
            </a:endParaRPr>
          </a:p>
          <a:p>
            <a:pPr marL="241300" marR="5080" indent="-228600" algn="just">
              <a:lnSpc>
                <a:spcPts val="3020"/>
              </a:lnSpc>
              <a:spcBef>
                <a:spcPts val="101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Физическая </a:t>
            </a:r>
            <a:r>
              <a:rPr sz="2800" spc="-5" dirty="0">
                <a:latin typeface="Calibri"/>
                <a:cs typeface="Calibri"/>
              </a:rPr>
              <a:t>тренированность </a:t>
            </a:r>
            <a:r>
              <a:rPr sz="2800" spc="-10" dirty="0">
                <a:latin typeface="Calibri"/>
                <a:cs typeface="Calibri"/>
              </a:rPr>
              <a:t>чаще </a:t>
            </a:r>
            <a:r>
              <a:rPr sz="2800" spc="-5" dirty="0">
                <a:latin typeface="Calibri"/>
                <a:cs typeface="Calibri"/>
              </a:rPr>
              <a:t>всего </a:t>
            </a:r>
            <a:r>
              <a:rPr sz="2800" spc="-10" dirty="0">
                <a:latin typeface="Calibri"/>
                <a:cs typeface="Calibri"/>
              </a:rPr>
              <a:t>рассматривается </a:t>
            </a:r>
            <a:r>
              <a:rPr sz="2800" spc="-20" dirty="0">
                <a:latin typeface="Calibri"/>
                <a:cs typeface="Calibri"/>
              </a:rPr>
              <a:t>как  </a:t>
            </a:r>
            <a:r>
              <a:rPr sz="2800" spc="-10" dirty="0">
                <a:latin typeface="Calibri"/>
                <a:cs typeface="Calibri"/>
              </a:rPr>
              <a:t>просто </a:t>
            </a:r>
            <a:r>
              <a:rPr sz="2800" spc="-5" dirty="0">
                <a:latin typeface="Calibri"/>
                <a:cs typeface="Calibri"/>
              </a:rPr>
              <a:t>тренированность </a:t>
            </a:r>
            <a:r>
              <a:rPr sz="2800" spc="-20" dirty="0">
                <a:latin typeface="Calibri"/>
                <a:cs typeface="Calibri"/>
              </a:rPr>
              <a:t>сердечно-сосудистой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дыхательной  </a:t>
            </a:r>
            <a:r>
              <a:rPr sz="2800" spc="-10" dirty="0">
                <a:latin typeface="Calibri"/>
                <a:cs typeface="Calibri"/>
              </a:rPr>
              <a:t>систем.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329" y="481025"/>
            <a:ext cx="61715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По </a:t>
            </a:r>
            <a:r>
              <a:rPr sz="3600" spc="-20" dirty="0"/>
              <a:t>типу </a:t>
            </a:r>
            <a:r>
              <a:rPr sz="3600" spc="-35" dirty="0"/>
              <a:t>мышечного</a:t>
            </a:r>
            <a:r>
              <a:rPr sz="3600" spc="-225" dirty="0"/>
              <a:t> </a:t>
            </a:r>
            <a:r>
              <a:rPr sz="3600" spc="-35" dirty="0"/>
              <a:t>сокращения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51415" cy="27533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  <a:tabLst>
                <a:tab pos="2446655" algn="l"/>
              </a:tabLst>
            </a:pPr>
            <a:r>
              <a:rPr sz="2800" b="1" i="1" spc="-5" dirty="0">
                <a:solidFill>
                  <a:srgbClr val="001F5F"/>
                </a:solidFill>
                <a:latin typeface="Calibri"/>
                <a:cs typeface="Calibri"/>
              </a:rPr>
              <a:t>Статические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(изометрические) -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развивается напряжение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мышц  без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изменения	длины и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движений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суставах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Статические </a:t>
            </a:r>
            <a:r>
              <a:rPr sz="2800" spc="-5" dirty="0">
                <a:latin typeface="Calibri"/>
                <a:cs typeface="Calibri"/>
              </a:rPr>
              <a:t>упражнения </a:t>
            </a:r>
            <a:r>
              <a:rPr sz="2800" spc="-15" dirty="0">
                <a:latin typeface="Calibri"/>
                <a:cs typeface="Calibri"/>
              </a:rPr>
              <a:t>выполняются </a:t>
            </a:r>
            <a:r>
              <a:rPr sz="2800" spc="-5" dirty="0">
                <a:latin typeface="Calibri"/>
                <a:cs typeface="Calibri"/>
              </a:rPr>
              <a:t>в анаэробных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условиях</a:t>
            </a:r>
            <a:endParaRPr sz="2800">
              <a:latin typeface="Calibri"/>
              <a:cs typeface="Calibri"/>
            </a:endParaRPr>
          </a:p>
          <a:p>
            <a:pPr marL="241300" marR="805180" indent="-228600">
              <a:lnSpc>
                <a:spcPts val="302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Статические </a:t>
            </a:r>
            <a:r>
              <a:rPr sz="2800" spc="-5" dirty="0">
                <a:latin typeface="Calibri"/>
                <a:cs typeface="Calibri"/>
              </a:rPr>
              <a:t>упражнения временно </a:t>
            </a:r>
            <a:r>
              <a:rPr sz="2800" spc="-25" dirty="0">
                <a:latin typeface="Calibri"/>
                <a:cs typeface="Calibri"/>
              </a:rPr>
              <a:t>затрудняют </a:t>
            </a:r>
            <a:r>
              <a:rPr sz="2800" spc="-5" dirty="0">
                <a:latin typeface="Calibri"/>
                <a:cs typeface="Calibri"/>
              </a:rPr>
              <a:t>мышечный  </a:t>
            </a:r>
            <a:r>
              <a:rPr sz="2800" spc="-15" dirty="0">
                <a:latin typeface="Calibri"/>
                <a:cs typeface="Calibri"/>
              </a:rPr>
              <a:t>кровоток </a:t>
            </a:r>
            <a:r>
              <a:rPr sz="2800" spc="-5" dirty="0">
                <a:latin typeface="Calibri"/>
                <a:cs typeface="Calibri"/>
              </a:rPr>
              <a:t>и ограничивают транспорт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кислорода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Повышают </a:t>
            </a:r>
            <a:r>
              <a:rPr sz="2800" dirty="0">
                <a:latin typeface="Calibri"/>
                <a:cs typeface="Calibri"/>
              </a:rPr>
              <a:t>силу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мышц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1645" y="648080"/>
            <a:ext cx="8723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Характеристика физических упражнений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54049" rIns="0" bIns="0" rtlCol="0">
            <a:spAutoFit/>
          </a:bodyPr>
          <a:lstStyle/>
          <a:p>
            <a:pPr marL="41148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i="0" spc="-5" dirty="0">
                <a:latin typeface="Arial"/>
                <a:cs typeface="Arial"/>
              </a:rPr>
              <a:t>• </a:t>
            </a:r>
            <a:r>
              <a:rPr sz="2800" b="1" spc="-5" dirty="0">
                <a:latin typeface="Calibri"/>
                <a:cs typeface="Calibri"/>
              </a:rPr>
              <a:t>Содержание </a:t>
            </a:r>
            <a:r>
              <a:rPr sz="2800" i="0" spc="-5" dirty="0">
                <a:latin typeface="Calibri"/>
                <a:cs typeface="Calibri"/>
              </a:rPr>
              <a:t>– совокупность процессов, сопровождающих  </a:t>
            </a:r>
            <a:r>
              <a:rPr sz="2800" i="0" spc="-10" dirty="0">
                <a:latin typeface="Calibri"/>
                <a:cs typeface="Calibri"/>
              </a:rPr>
              <a:t>выполняемое движение </a:t>
            </a:r>
            <a:r>
              <a:rPr sz="2800" i="0" spc="-5" dirty="0">
                <a:latin typeface="Calibri"/>
                <a:cs typeface="Calibri"/>
              </a:rPr>
              <a:t>и </a:t>
            </a:r>
            <a:r>
              <a:rPr sz="2800" i="0" dirty="0">
                <a:latin typeface="Calibri"/>
                <a:cs typeface="Calibri"/>
              </a:rPr>
              <a:t>вызывающих изменения </a:t>
            </a:r>
            <a:r>
              <a:rPr sz="2800" i="0" spc="-5" dirty="0">
                <a:latin typeface="Calibri"/>
                <a:cs typeface="Calibri"/>
              </a:rPr>
              <a:t>в организме</a:t>
            </a:r>
            <a:endParaRPr sz="2800">
              <a:latin typeface="Calibri"/>
              <a:cs typeface="Calibri"/>
            </a:endParaRPr>
          </a:p>
          <a:p>
            <a:pPr marL="411480" marR="98425" indent="-228600">
              <a:lnSpc>
                <a:spcPts val="3020"/>
              </a:lnSpc>
              <a:spcBef>
                <a:spcPts val="1015"/>
              </a:spcBef>
            </a:pPr>
            <a:r>
              <a:rPr sz="2800" i="0" spc="-5" dirty="0">
                <a:latin typeface="Arial"/>
                <a:cs typeface="Arial"/>
              </a:rPr>
              <a:t>• </a:t>
            </a:r>
            <a:r>
              <a:rPr sz="2800" b="1" spc="-5" dirty="0">
                <a:latin typeface="Calibri"/>
                <a:cs typeface="Calibri"/>
              </a:rPr>
              <a:t>Форма </a:t>
            </a:r>
            <a:r>
              <a:rPr sz="2800" i="0" spc="-5" dirty="0">
                <a:latin typeface="Calibri"/>
                <a:cs typeface="Calibri"/>
              </a:rPr>
              <a:t>– внешняя и внутренняя организация и </a:t>
            </a:r>
            <a:r>
              <a:rPr sz="2800" i="0" spc="-10" dirty="0">
                <a:latin typeface="Calibri"/>
                <a:cs typeface="Calibri"/>
              </a:rPr>
              <a:t>согласованность  </a:t>
            </a:r>
            <a:r>
              <a:rPr sz="2800" i="0" spc="-5" dirty="0">
                <a:latin typeface="Calibri"/>
                <a:cs typeface="Calibri"/>
              </a:rPr>
              <a:t>процессов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23494"/>
            <a:ext cx="61734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Характеристики</a:t>
            </a:r>
            <a:r>
              <a:rPr sz="4000" spc="-50" dirty="0"/>
              <a:t> </a:t>
            </a:r>
            <a:r>
              <a:rPr sz="4000" spc="-5" dirty="0"/>
              <a:t>упражнений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060194" y="1366542"/>
            <a:ext cx="8040370" cy="34778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Пространственные: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Положение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тела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</a:pPr>
            <a:r>
              <a:rPr sz="2800" spc="-30" dirty="0">
                <a:latin typeface="Wingdings"/>
                <a:cs typeface="Wingdings"/>
              </a:rPr>
              <a:t></a:t>
            </a:r>
            <a:r>
              <a:rPr sz="2800" spc="-30" dirty="0">
                <a:latin typeface="Calibri"/>
                <a:cs typeface="Calibri"/>
              </a:rPr>
              <a:t>Траектория </a:t>
            </a:r>
            <a:r>
              <a:rPr sz="2800" spc="-10" dirty="0">
                <a:latin typeface="Calibri"/>
                <a:cs typeface="Calibri"/>
              </a:rPr>
              <a:t>движений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10" dirty="0">
                <a:latin typeface="Calibri"/>
                <a:cs typeface="Calibri"/>
              </a:rPr>
              <a:t>путь </a:t>
            </a:r>
            <a:r>
              <a:rPr sz="2800" spc="-5" dirty="0">
                <a:latin typeface="Calibri"/>
                <a:cs typeface="Calibri"/>
              </a:rPr>
              <a:t>совершаемый </a:t>
            </a:r>
            <a:r>
              <a:rPr sz="2800" spc="-20" dirty="0">
                <a:latin typeface="Calibri"/>
                <a:cs typeface="Calibri"/>
              </a:rPr>
              <a:t>той </a:t>
            </a:r>
            <a:r>
              <a:rPr sz="2800" spc="-5" dirty="0">
                <a:latin typeface="Calibri"/>
                <a:cs typeface="Calibri"/>
              </a:rPr>
              <a:t>или  иной частью </a:t>
            </a:r>
            <a:r>
              <a:rPr sz="2800" spc="-25" dirty="0">
                <a:latin typeface="Calibri"/>
                <a:cs typeface="Calibri"/>
              </a:rPr>
              <a:t>тела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пространстве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Временные: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15" dirty="0">
                <a:latin typeface="Wingdings"/>
                <a:cs typeface="Wingdings"/>
              </a:rPr>
              <a:t></a:t>
            </a:r>
            <a:r>
              <a:rPr sz="2800" spc="-15" dirty="0">
                <a:latin typeface="Calibri"/>
                <a:cs typeface="Calibri"/>
              </a:rPr>
              <a:t>Длительность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движения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60" dirty="0">
                <a:latin typeface="Wingdings"/>
                <a:cs typeface="Wingdings"/>
              </a:rPr>
              <a:t></a:t>
            </a:r>
            <a:r>
              <a:rPr sz="2800" spc="-60" dirty="0">
                <a:latin typeface="Calibri"/>
                <a:cs typeface="Calibri"/>
              </a:rPr>
              <a:t>Темп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2072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СИЛА </a:t>
            </a:r>
            <a:r>
              <a:rPr sz="4400" dirty="0"/>
              <a:t>И </a:t>
            </a:r>
            <a:r>
              <a:rPr sz="4400" spc="-40" dirty="0"/>
              <a:t>МЕТОДЫ </a:t>
            </a:r>
            <a:r>
              <a:rPr sz="4400" spc="-15" dirty="0"/>
              <a:t>ЕЕ</a:t>
            </a:r>
            <a:r>
              <a:rPr sz="4400" spc="-370" dirty="0"/>
              <a:t> </a:t>
            </a:r>
            <a:r>
              <a:rPr sz="4400" spc="-35" dirty="0"/>
              <a:t>РАЗВИТИЯ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34575" cy="33953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Сила </a:t>
            </a:r>
            <a:r>
              <a:rPr sz="2800" spc="-15" dirty="0">
                <a:latin typeface="Calibri"/>
                <a:cs typeface="Calibri"/>
              </a:rPr>
              <a:t>представляет </a:t>
            </a:r>
            <a:r>
              <a:rPr sz="2800" spc="-5" dirty="0">
                <a:latin typeface="Calibri"/>
                <a:cs typeface="Calibri"/>
              </a:rPr>
              <a:t>собой </a:t>
            </a:r>
            <a:r>
              <a:rPr sz="2800" spc="-25" dirty="0">
                <a:latin typeface="Calibri"/>
                <a:cs typeface="Calibri"/>
              </a:rPr>
              <a:t>один </a:t>
            </a:r>
            <a:r>
              <a:rPr sz="2800" spc="-5" dirty="0">
                <a:latin typeface="Calibri"/>
                <a:cs typeface="Calibri"/>
              </a:rPr>
              <a:t>из важнейших </a:t>
            </a:r>
            <a:r>
              <a:rPr sz="2800" spc="-10" dirty="0">
                <a:latin typeface="Calibri"/>
                <a:cs typeface="Calibri"/>
              </a:rPr>
              <a:t>компонентов  </a:t>
            </a:r>
            <a:r>
              <a:rPr sz="2800" spc="-5" dirty="0">
                <a:latin typeface="Calibri"/>
                <a:cs typeface="Calibri"/>
              </a:rPr>
              <a:t>физических способностей, а именно способность </a:t>
            </a:r>
            <a:r>
              <a:rPr sz="2800" spc="-15" dirty="0">
                <a:latin typeface="Calibri"/>
                <a:cs typeface="Calibri"/>
              </a:rPr>
              <a:t>преодолевать  </a:t>
            </a:r>
            <a:r>
              <a:rPr sz="2800" dirty="0">
                <a:latin typeface="Calibri"/>
                <a:cs typeface="Calibri"/>
              </a:rPr>
              <a:t>внешнее </a:t>
            </a:r>
            <a:r>
              <a:rPr sz="2800" spc="-10" dirty="0">
                <a:latin typeface="Calibri"/>
                <a:cs typeface="Calibri"/>
              </a:rPr>
              <a:t>сопротивление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0" dirty="0">
                <a:latin typeface="Calibri"/>
                <a:cs typeface="Calibri"/>
              </a:rPr>
              <a:t>противодействовать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ему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90"/>
              </a:lnSpc>
            </a:pPr>
            <a:r>
              <a:rPr sz="2800" spc="-10" dirty="0">
                <a:latin typeface="Calibri"/>
                <a:cs typeface="Calibri"/>
              </a:rPr>
              <a:t>посредством </a:t>
            </a:r>
            <a:r>
              <a:rPr sz="2800" spc="-5" dirty="0">
                <a:latin typeface="Calibri"/>
                <a:cs typeface="Calibri"/>
              </a:rPr>
              <a:t>мышечных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напряжений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100">
              <a:latin typeface="Calibri"/>
              <a:cs typeface="Calibri"/>
            </a:endParaRPr>
          </a:p>
          <a:p>
            <a:pPr marL="241300" marR="293370" indent="-228600">
              <a:lnSpc>
                <a:spcPct val="9000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От уровня развития силы </a:t>
            </a:r>
            <a:r>
              <a:rPr sz="2800" dirty="0">
                <a:latin typeface="Calibri"/>
                <a:cs typeface="Calibri"/>
              </a:rPr>
              <a:t>зависят </a:t>
            </a:r>
            <a:r>
              <a:rPr sz="2800" spc="-10" dirty="0">
                <a:latin typeface="Calibri"/>
                <a:cs typeface="Calibri"/>
              </a:rPr>
              <a:t>достижения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большинстве  видов </a:t>
            </a:r>
            <a:r>
              <a:rPr sz="2800" spc="-15" dirty="0">
                <a:latin typeface="Calibri"/>
                <a:cs typeface="Calibri"/>
              </a:rPr>
              <a:t>человеческой деятельности, </a:t>
            </a:r>
            <a:r>
              <a:rPr sz="2800" spc="-5" dirty="0">
                <a:latin typeface="Calibri"/>
                <a:cs typeface="Calibri"/>
              </a:rPr>
              <a:t>связанных с движением, а  </a:t>
            </a:r>
            <a:r>
              <a:rPr sz="2800" spc="-15" dirty="0">
                <a:latin typeface="Calibri"/>
                <a:cs typeface="Calibri"/>
              </a:rPr>
              <a:t>также </a:t>
            </a:r>
            <a:r>
              <a:rPr sz="2800" dirty="0">
                <a:latin typeface="Calibri"/>
                <a:cs typeface="Calibri"/>
              </a:rPr>
              <a:t>многие </a:t>
            </a:r>
            <a:r>
              <a:rPr sz="2800" spc="-5" dirty="0">
                <a:latin typeface="Calibri"/>
                <a:cs typeface="Calibri"/>
              </a:rPr>
              <a:t>характеристики </a:t>
            </a:r>
            <a:r>
              <a:rPr sz="2800" spc="-10" dirty="0">
                <a:latin typeface="Calibri"/>
                <a:cs typeface="Calibri"/>
              </a:rPr>
              <a:t>состояния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здоровья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0902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Формы проявления</a:t>
            </a:r>
            <a:r>
              <a:rPr sz="4400" spc="-65" dirty="0"/>
              <a:t> </a:t>
            </a:r>
            <a:r>
              <a:rPr sz="4400" spc="-5" dirty="0"/>
              <a:t>силы: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643634"/>
            <a:ext cx="10038080" cy="406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Максимальная </a:t>
            </a:r>
            <a:r>
              <a:rPr sz="2400" dirty="0">
                <a:latin typeface="Calibri"/>
                <a:cs typeface="Calibri"/>
              </a:rPr>
              <a:t>сила - </a:t>
            </a:r>
            <a:r>
              <a:rPr sz="2400" spc="-15" dirty="0">
                <a:latin typeface="Calibri"/>
                <a:cs typeface="Calibri"/>
              </a:rPr>
              <a:t>это </a:t>
            </a:r>
            <a:r>
              <a:rPr sz="2400" dirty="0">
                <a:latin typeface="Calibri"/>
                <a:cs typeface="Calibri"/>
              </a:rPr>
              <a:t>наивысшая сила, </a:t>
            </a:r>
            <a:r>
              <a:rPr sz="2400" spc="-20" dirty="0">
                <a:latin typeface="Calibri"/>
                <a:cs typeface="Calibri"/>
              </a:rPr>
              <a:t>которую </a:t>
            </a:r>
            <a:r>
              <a:rPr sz="2400" dirty="0">
                <a:latin typeface="Calibri"/>
                <a:cs typeface="Calibri"/>
              </a:rPr>
              <a:t>способна</a:t>
            </a:r>
            <a:r>
              <a:rPr sz="2400" spc="229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развивать</a:t>
            </a:r>
            <a:endParaRPr sz="2400">
              <a:latin typeface="Calibri"/>
              <a:cs typeface="Calibri"/>
            </a:endParaRPr>
          </a:p>
          <a:p>
            <a:pPr marL="241300" marR="179070">
              <a:lnSpc>
                <a:spcPts val="2590"/>
              </a:lnSpc>
              <a:spcBef>
                <a:spcPts val="180"/>
              </a:spcBef>
            </a:pPr>
            <a:r>
              <a:rPr sz="2400" spc="-5" dirty="0">
                <a:latin typeface="Calibri"/>
                <a:cs typeface="Calibri"/>
              </a:rPr>
              <a:t>нервно-мышечная система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5" dirty="0">
                <a:latin typeface="Calibri"/>
                <a:cs typeface="Calibri"/>
              </a:rPr>
              <a:t>максимальном </a:t>
            </a:r>
            <a:r>
              <a:rPr sz="2400" spc="-10" dirty="0">
                <a:latin typeface="Calibri"/>
                <a:cs typeface="Calibri"/>
              </a:rPr>
              <a:t>произвольном </a:t>
            </a:r>
            <a:r>
              <a:rPr sz="2400" spc="-5" dirty="0">
                <a:latin typeface="Calibri"/>
                <a:cs typeface="Calibri"/>
              </a:rPr>
              <a:t>мышечном  сокращении </a:t>
            </a:r>
            <a:r>
              <a:rPr sz="2400" dirty="0">
                <a:latin typeface="Calibri"/>
                <a:cs typeface="Calibri"/>
              </a:rPr>
              <a:t>без </a:t>
            </a:r>
            <a:r>
              <a:rPr sz="2400" spc="-5" dirty="0">
                <a:latin typeface="Calibri"/>
                <a:cs typeface="Calibri"/>
              </a:rPr>
              <a:t>учета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времени.</a:t>
            </a:r>
            <a:endParaRPr sz="2400">
              <a:latin typeface="Calibri"/>
              <a:cs typeface="Calibri"/>
            </a:endParaRPr>
          </a:p>
          <a:p>
            <a:pPr marL="241300" marR="495300" indent="-228600">
              <a:lnSpc>
                <a:spcPts val="2590"/>
              </a:lnSpc>
              <a:spcBef>
                <a:spcPts val="101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Скоростная </a:t>
            </a:r>
            <a:r>
              <a:rPr sz="2400" spc="-5" dirty="0">
                <a:latin typeface="Calibri"/>
                <a:cs typeface="Calibri"/>
              </a:rPr>
              <a:t>(динамическая, </a:t>
            </a:r>
            <a:r>
              <a:rPr sz="2400" dirty="0">
                <a:latin typeface="Calibri"/>
                <a:cs typeface="Calibri"/>
              </a:rPr>
              <a:t>взрывная) сила - </a:t>
            </a:r>
            <a:r>
              <a:rPr sz="2400" spc="-15" dirty="0">
                <a:latin typeface="Calibri"/>
                <a:cs typeface="Calibri"/>
              </a:rPr>
              <a:t>это </a:t>
            </a:r>
            <a:r>
              <a:rPr sz="2400" dirty="0">
                <a:latin typeface="Calibri"/>
                <a:cs typeface="Calibri"/>
              </a:rPr>
              <a:t>способность </a:t>
            </a:r>
            <a:r>
              <a:rPr sz="2400" spc="-5" dirty="0">
                <a:latin typeface="Calibri"/>
                <a:cs typeface="Calibri"/>
              </a:rPr>
              <a:t>нервно-  мышечной системы </a:t>
            </a:r>
            <a:r>
              <a:rPr sz="2400" spc="-15" dirty="0">
                <a:latin typeface="Calibri"/>
                <a:cs typeface="Calibri"/>
              </a:rPr>
              <a:t>преодолевать </a:t>
            </a:r>
            <a:r>
              <a:rPr sz="2400" spc="-10" dirty="0">
                <a:latin typeface="Calibri"/>
                <a:cs typeface="Calibri"/>
              </a:rPr>
              <a:t>сопротивление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высокой скоростью  </a:t>
            </a:r>
            <a:r>
              <a:rPr sz="2400" spc="-5" dirty="0">
                <a:latin typeface="Calibri"/>
                <a:cs typeface="Calibri"/>
              </a:rPr>
              <a:t>мышечного сокращения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(мощность).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  <a:spcBef>
                <a:spcPts val="67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b="1" spc="-5" dirty="0">
                <a:latin typeface="Calibri"/>
                <a:cs typeface="Calibri"/>
              </a:rPr>
              <a:t>Силовая </a:t>
            </a:r>
            <a:r>
              <a:rPr sz="2400" b="1" dirty="0">
                <a:latin typeface="Calibri"/>
                <a:cs typeface="Calibri"/>
              </a:rPr>
              <a:t>выносливость - </a:t>
            </a:r>
            <a:r>
              <a:rPr sz="2400" b="1" spc="-15" dirty="0">
                <a:latin typeface="Calibri"/>
                <a:cs typeface="Calibri"/>
              </a:rPr>
              <a:t>это </a:t>
            </a:r>
            <a:r>
              <a:rPr sz="2400" b="1" spc="-5" dirty="0">
                <a:latin typeface="Calibri"/>
                <a:cs typeface="Calibri"/>
              </a:rPr>
              <a:t>способность организма</a:t>
            </a:r>
            <a:r>
              <a:rPr sz="2400" b="1" spc="24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сопротивляться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latin typeface="Calibri"/>
                <a:cs typeface="Calibri"/>
              </a:rPr>
              <a:t>утомлению при </a:t>
            </a:r>
            <a:r>
              <a:rPr sz="2400" b="1" spc="-10" dirty="0">
                <a:latin typeface="Calibri"/>
                <a:cs typeface="Calibri"/>
              </a:rPr>
              <a:t>длительной </a:t>
            </a:r>
            <a:r>
              <a:rPr sz="2400" b="1" spc="-5" dirty="0">
                <a:latin typeface="Calibri"/>
                <a:cs typeface="Calibri"/>
              </a:rPr>
              <a:t>силовой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работе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Скоростная </a:t>
            </a:r>
            <a:r>
              <a:rPr sz="2400" dirty="0">
                <a:latin typeface="Calibri"/>
                <a:cs typeface="Calibri"/>
              </a:rPr>
              <a:t>сила и </a:t>
            </a:r>
            <a:r>
              <a:rPr sz="2400" spc="-5" dirty="0">
                <a:latin typeface="Calibri"/>
                <a:cs typeface="Calibri"/>
              </a:rPr>
              <a:t>силовая </a:t>
            </a:r>
            <a:r>
              <a:rPr sz="2400" dirty="0">
                <a:latin typeface="Calibri"/>
                <a:cs typeface="Calibri"/>
              </a:rPr>
              <a:t>выносливость - </a:t>
            </a:r>
            <a:r>
              <a:rPr sz="2400" spc="-5" dirty="0">
                <a:latin typeface="Calibri"/>
                <a:cs typeface="Calibri"/>
              </a:rPr>
              <a:t>важнейшие </a:t>
            </a:r>
            <a:r>
              <a:rPr sz="2400" dirty="0">
                <a:latin typeface="Calibri"/>
                <a:cs typeface="Calibri"/>
              </a:rPr>
              <a:t>силовые </a:t>
            </a:r>
            <a:r>
              <a:rPr sz="2400" spc="-5" dirty="0">
                <a:latin typeface="Calibri"/>
                <a:cs typeface="Calibri"/>
              </a:rPr>
              <a:t>качества,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5" dirty="0">
                <a:latin typeface="Calibri"/>
                <a:cs typeface="Calibri"/>
              </a:rPr>
              <a:t>то </a:t>
            </a:r>
            <a:r>
              <a:rPr sz="2400" dirty="0">
                <a:latin typeface="Calibri"/>
                <a:cs typeface="Calibri"/>
              </a:rPr>
              <a:t>время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spc="-10" dirty="0">
                <a:latin typeface="Calibri"/>
                <a:cs typeface="Calibri"/>
              </a:rPr>
              <a:t>абсолютная </a:t>
            </a:r>
            <a:r>
              <a:rPr sz="2400" dirty="0">
                <a:latin typeface="Calibri"/>
                <a:cs typeface="Calibri"/>
              </a:rPr>
              <a:t>сила </a:t>
            </a:r>
            <a:r>
              <a:rPr sz="2400" spc="-5" dirty="0">
                <a:latin typeface="Calibri"/>
                <a:cs typeface="Calibri"/>
              </a:rPr>
              <a:t>мышц (максимальная </a:t>
            </a:r>
            <a:r>
              <a:rPr sz="2400" dirty="0">
                <a:latin typeface="Calibri"/>
                <a:cs typeface="Calibri"/>
              </a:rPr>
              <a:t>сила) </a:t>
            </a:r>
            <a:r>
              <a:rPr sz="2400" spc="-10" dirty="0">
                <a:latin typeface="Calibri"/>
                <a:cs typeface="Calibri"/>
              </a:rPr>
              <a:t>даже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спорте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55"/>
              </a:lnSpc>
            </a:pPr>
            <a:r>
              <a:rPr sz="2400" spc="-5" dirty="0">
                <a:latin typeface="Calibri"/>
                <a:cs typeface="Calibri"/>
              </a:rPr>
              <a:t>имеет </a:t>
            </a:r>
            <a:r>
              <a:rPr sz="2400" spc="-15" dirty="0">
                <a:latin typeface="Calibri"/>
                <a:cs typeface="Calibri"/>
              </a:rPr>
              <a:t>более </a:t>
            </a:r>
            <a:r>
              <a:rPr sz="2400" spc="-5" dirty="0">
                <a:latin typeface="Calibri"/>
                <a:cs typeface="Calibri"/>
              </a:rPr>
              <a:t>ограниченную сферу</a:t>
            </a:r>
            <a:r>
              <a:rPr sz="2400" spc="-10" dirty="0">
                <a:latin typeface="Calibri"/>
                <a:cs typeface="Calibri"/>
              </a:rPr>
              <a:t> приложения.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290" y="1749044"/>
            <a:ext cx="10844530" cy="159829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  <a:tabLst>
                <a:tab pos="2609850" algn="l"/>
              </a:tabLst>
            </a:pPr>
            <a:r>
              <a:rPr sz="2400" dirty="0">
                <a:latin typeface="Arial"/>
                <a:cs typeface="Arial"/>
              </a:rPr>
              <a:t>• 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38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каждой </a:t>
            </a:r>
            <a:r>
              <a:rPr sz="2400" spc="-10" dirty="0">
                <a:latin typeface="Calibri"/>
                <a:cs typeface="Calibri"/>
              </a:rPr>
              <a:t>мышце	</a:t>
            </a:r>
            <a:r>
              <a:rPr sz="2400" spc="-15" dirty="0">
                <a:latin typeface="Calibri"/>
                <a:cs typeface="Calibri"/>
              </a:rPr>
              <a:t>определенное количество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соотношение малых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больших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  <a:spcBef>
                <a:spcPts val="72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Соотношение </a:t>
            </a:r>
            <a:r>
              <a:rPr sz="2400" dirty="0">
                <a:latin typeface="Calibri"/>
                <a:cs typeface="Calibri"/>
              </a:rPr>
              <a:t>зависит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15" dirty="0">
                <a:latin typeface="Calibri"/>
                <a:cs typeface="Calibri"/>
              </a:rPr>
              <a:t>местоположения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функции мышцы </a:t>
            </a:r>
            <a:r>
              <a:rPr sz="2400" spc="-15" dirty="0">
                <a:latin typeface="Calibri"/>
                <a:cs typeface="Calibri"/>
              </a:rPr>
              <a:t>(туловище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98%</a:t>
            </a:r>
            <a:r>
              <a:rPr sz="2400" spc="-3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241300" marR="1414780">
              <a:lnSpc>
                <a:spcPts val="2590"/>
              </a:lnSpc>
              <a:spcBef>
                <a:spcPts val="180"/>
              </a:spcBef>
            </a:pPr>
            <a:r>
              <a:rPr sz="2400" spc="-10" dirty="0">
                <a:latin typeface="Calibri"/>
                <a:cs typeface="Calibri"/>
              </a:rPr>
              <a:t>медленные; </a:t>
            </a:r>
            <a:r>
              <a:rPr sz="2400" dirty="0">
                <a:latin typeface="Calibri"/>
                <a:cs typeface="Calibri"/>
              </a:rPr>
              <a:t>нижние </a:t>
            </a:r>
            <a:r>
              <a:rPr sz="2400" spc="-10" dirty="0">
                <a:latin typeface="Calibri"/>
                <a:cs typeface="Calibri"/>
              </a:rPr>
              <a:t>конечности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40-90 </a:t>
            </a:r>
            <a:r>
              <a:rPr sz="2400" dirty="0">
                <a:latin typeface="Calibri"/>
                <a:cs typeface="Calibri"/>
              </a:rPr>
              <a:t>быстрые), </a:t>
            </a:r>
            <a:r>
              <a:rPr sz="2400" spc="-15" dirty="0">
                <a:latin typeface="Calibri"/>
                <a:cs typeface="Calibri"/>
              </a:rPr>
              <a:t>определяется как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10" dirty="0">
                <a:latin typeface="Calibri"/>
                <a:cs typeface="Calibri"/>
              </a:rPr>
              <a:t>композиция </a:t>
            </a:r>
            <a:r>
              <a:rPr sz="2400" spc="-5" dirty="0">
                <a:latin typeface="Calibri"/>
                <a:cs typeface="Calibri"/>
              </a:rPr>
              <a:t>мышц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генотипом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5563" y="4337684"/>
            <a:ext cx="77863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Нарастание </a:t>
            </a:r>
            <a:r>
              <a:rPr sz="2400" b="1" spc="-10" dirty="0">
                <a:latin typeface="Calibri"/>
                <a:cs typeface="Calibri"/>
              </a:rPr>
              <a:t>нагрузки </a:t>
            </a:r>
            <a:r>
              <a:rPr sz="2400" b="1" spc="-5" dirty="0">
                <a:latin typeface="Calibri"/>
                <a:cs typeface="Calibri"/>
              </a:rPr>
              <a:t>вызывает сначала активацию </a:t>
            </a:r>
            <a:r>
              <a:rPr sz="2400" b="1" dirty="0">
                <a:latin typeface="Calibri"/>
                <a:cs typeface="Calibri"/>
              </a:rPr>
              <a:t>малых  ДЕ </a:t>
            </a:r>
            <a:r>
              <a:rPr sz="2400" b="1" spc="-10" dirty="0">
                <a:latin typeface="Calibri"/>
                <a:cs typeface="Calibri"/>
              </a:rPr>
              <a:t>затем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больших</a:t>
            </a:r>
            <a:endParaRPr sz="24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(правило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Хеннемана)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67760" marR="5080" indent="-2295525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Calibri"/>
                <a:cs typeface="Calibri"/>
              </a:rPr>
              <a:t>Морфофизиологические </a:t>
            </a:r>
            <a:r>
              <a:rPr b="1" dirty="0">
                <a:latin typeface="Calibri"/>
                <a:cs typeface="Calibri"/>
              </a:rPr>
              <a:t>основы </a:t>
            </a:r>
            <a:r>
              <a:rPr b="1" spc="-5" dirty="0">
                <a:latin typeface="Calibri"/>
                <a:cs typeface="Calibri"/>
              </a:rPr>
              <a:t>тренировки  физических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качеств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8220" y="477773"/>
            <a:ext cx="8649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Параметры </a:t>
            </a:r>
            <a:r>
              <a:rPr sz="3600" spc="-10" dirty="0"/>
              <a:t>мышечного </a:t>
            </a:r>
            <a:r>
              <a:rPr sz="3600" spc="-5" dirty="0"/>
              <a:t>сокращения </a:t>
            </a:r>
            <a:r>
              <a:rPr sz="3600" spc="-10" dirty="0"/>
              <a:t>зависят: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83030" y="1481607"/>
            <a:ext cx="9701530" cy="29679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20" dirty="0">
                <a:latin typeface="Calibri"/>
                <a:cs typeface="Calibri"/>
              </a:rPr>
              <a:t>кол-ва </a:t>
            </a:r>
            <a:r>
              <a:rPr sz="2800" spc="-10" dirty="0">
                <a:latin typeface="Calibri"/>
                <a:cs typeface="Calibri"/>
              </a:rPr>
              <a:t>ДЕ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мышце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активности нейронов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(мозга)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взаимодействия </a:t>
            </a:r>
            <a:r>
              <a:rPr sz="2800" spc="-5" dirty="0">
                <a:latin typeface="Calibri"/>
                <a:cs typeface="Calibri"/>
              </a:rPr>
              <a:t>ДЕ </a:t>
            </a:r>
            <a:r>
              <a:rPr sz="2800" dirty="0">
                <a:latin typeface="Calibri"/>
                <a:cs typeface="Calibri"/>
              </a:rPr>
              <a:t>(у </a:t>
            </a:r>
            <a:r>
              <a:rPr sz="2800" spc="-5" dirty="0">
                <a:latin typeface="Calibri"/>
                <a:cs typeface="Calibri"/>
              </a:rPr>
              <a:t>спортсменов – </a:t>
            </a:r>
            <a:r>
              <a:rPr sz="2800" spc="-15" dirty="0">
                <a:latin typeface="Calibri"/>
                <a:cs typeface="Calibri"/>
              </a:rPr>
              <a:t>более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согласованно)</a:t>
            </a:r>
            <a:endParaRPr sz="2800">
              <a:latin typeface="Calibri"/>
              <a:cs typeface="Calibri"/>
            </a:endParaRPr>
          </a:p>
          <a:p>
            <a:pPr marL="240665" marR="763270" indent="-228600">
              <a:lnSpc>
                <a:spcPts val="3030"/>
              </a:lnSpc>
              <a:spcBef>
                <a:spcPts val="10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параметром </a:t>
            </a:r>
            <a:r>
              <a:rPr sz="2800" spc="-10" dirty="0">
                <a:latin typeface="Calibri"/>
                <a:cs typeface="Calibri"/>
              </a:rPr>
              <a:t>нервного </a:t>
            </a:r>
            <a:r>
              <a:rPr sz="2800" spc="-20" dirty="0">
                <a:latin typeface="Calibri"/>
                <a:cs typeface="Calibri"/>
              </a:rPr>
              <a:t>импульса </a:t>
            </a:r>
            <a:r>
              <a:rPr sz="2800" spc="-15" dirty="0">
                <a:latin typeface="Calibri"/>
                <a:cs typeface="Calibri"/>
              </a:rPr>
              <a:t>(частота), </a:t>
            </a:r>
            <a:r>
              <a:rPr sz="2800" spc="-5" dirty="0">
                <a:latin typeface="Calibri"/>
                <a:cs typeface="Calibri"/>
              </a:rPr>
              <a:t>если &lt; </a:t>
            </a:r>
            <a:r>
              <a:rPr sz="2800" spc="-20" dirty="0">
                <a:latin typeface="Calibri"/>
                <a:cs typeface="Calibri"/>
              </a:rPr>
              <a:t>20Гц,  </a:t>
            </a:r>
            <a:r>
              <a:rPr sz="2800" spc="-15" dirty="0">
                <a:latin typeface="Calibri"/>
                <a:cs typeface="Calibri"/>
              </a:rPr>
              <a:t>работают </a:t>
            </a:r>
            <a:r>
              <a:rPr sz="2800" spc="-5" dirty="0">
                <a:latin typeface="Calibri"/>
                <a:cs typeface="Calibri"/>
              </a:rPr>
              <a:t>малые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  <a:tabLst>
                <a:tab pos="8427085" algn="l"/>
              </a:tabLst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если &gt; 25 </a:t>
            </a:r>
            <a:r>
              <a:rPr sz="2800" spc="-10" dirty="0">
                <a:latin typeface="Calibri"/>
                <a:cs typeface="Calibri"/>
              </a:rPr>
              <a:t>включаются </a:t>
            </a:r>
            <a:r>
              <a:rPr sz="2800" spc="-15" dirty="0">
                <a:latin typeface="Calibri"/>
                <a:cs typeface="Calibri"/>
              </a:rPr>
              <a:t>большие </a:t>
            </a:r>
            <a:r>
              <a:rPr sz="2800" spc="-5" dirty="0">
                <a:latin typeface="Calibri"/>
                <a:cs typeface="Calibri"/>
              </a:rPr>
              <a:t>ДЕ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(сила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сокращения	</a:t>
            </a:r>
            <a:r>
              <a:rPr sz="2800" spc="-15" dirty="0">
                <a:latin typeface="Calibri"/>
                <a:cs typeface="Calibri"/>
              </a:rPr>
              <a:t>больше)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41757"/>
            <a:ext cx="5757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Двигательные </a:t>
            </a:r>
            <a:r>
              <a:rPr sz="2800" b="1" spc="-15" dirty="0">
                <a:solidFill>
                  <a:srgbClr val="C00000"/>
                </a:solidFill>
                <a:latin typeface="Calibri"/>
                <a:cs typeface="Calibri"/>
              </a:rPr>
              <a:t>единицы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мышц:</a:t>
            </a:r>
            <a:r>
              <a:rPr sz="2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libri"/>
                <a:cs typeface="Calibri"/>
              </a:rPr>
              <a:t>типы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244" y="714755"/>
            <a:ext cx="7921752" cy="6143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40924" y="294503"/>
            <a:ext cx="7907146" cy="6037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2142820"/>
            <a:ext cx="144780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8745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Calibri"/>
                <a:cs typeface="Calibri"/>
              </a:rPr>
              <a:t>Свойства  </a:t>
            </a:r>
            <a:r>
              <a:rPr sz="2400" b="0" dirty="0">
                <a:latin typeface="Calibri"/>
                <a:cs typeface="Calibri"/>
              </a:rPr>
              <a:t>красных</a:t>
            </a:r>
            <a:r>
              <a:rPr sz="2400" b="0" spc="-1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и  </a:t>
            </a:r>
            <a:r>
              <a:rPr sz="2400" b="0" spc="-10" dirty="0">
                <a:latin typeface="Calibri"/>
                <a:cs typeface="Calibri"/>
              </a:rPr>
              <a:t>белых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b="0" spc="-5" dirty="0">
                <a:latin typeface="Calibri"/>
                <a:cs typeface="Calibri"/>
              </a:rPr>
              <a:t>мышечных  </a:t>
            </a:r>
            <a:r>
              <a:rPr sz="2400" b="0" spc="-20" dirty="0">
                <a:latin typeface="Calibri"/>
                <a:cs typeface="Calibri"/>
              </a:rPr>
              <a:t>волокон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804" y="840994"/>
            <a:ext cx="2054225" cy="17030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40"/>
              </a:spcBef>
            </a:pPr>
            <a:r>
              <a:rPr sz="2000" b="0" spc="-5" dirty="0">
                <a:solidFill>
                  <a:srgbClr val="001F5F"/>
                </a:solidFill>
                <a:latin typeface="Calibri Light"/>
                <a:cs typeface="Calibri Light"/>
              </a:rPr>
              <a:t>Морфологические  </a:t>
            </a:r>
            <a:r>
              <a:rPr sz="2000" b="0" dirty="0">
                <a:solidFill>
                  <a:srgbClr val="001F5F"/>
                </a:solidFill>
                <a:latin typeface="Calibri Light"/>
                <a:cs typeface="Calibri Light"/>
              </a:rPr>
              <a:t>и</a:t>
            </a:r>
            <a:r>
              <a:rPr sz="2000" b="0" spc="-4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001F5F"/>
                </a:solidFill>
                <a:latin typeface="Calibri Light"/>
                <a:cs typeface="Calibri Light"/>
              </a:rPr>
              <a:t>функциональные  свойства  мышечных</a:t>
            </a:r>
            <a:endParaRPr sz="2000">
              <a:latin typeface="Calibri Light"/>
              <a:cs typeface="Calibri Light"/>
            </a:endParaRPr>
          </a:p>
          <a:p>
            <a:pPr marL="12700" marR="240029">
              <a:lnSpc>
                <a:spcPts val="2160"/>
              </a:lnSpc>
              <a:spcBef>
                <a:spcPts val="35"/>
              </a:spcBef>
            </a:pPr>
            <a:r>
              <a:rPr sz="2000" b="0" dirty="0">
                <a:solidFill>
                  <a:srgbClr val="001F5F"/>
                </a:solidFill>
                <a:latin typeface="Calibri Light"/>
                <a:cs typeface="Calibri Light"/>
              </a:rPr>
              <a:t>волокон</a:t>
            </a:r>
            <a:r>
              <a:rPr sz="2000" b="0" spc="-10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001F5F"/>
                </a:solidFill>
                <a:latin typeface="Calibri Light"/>
                <a:cs typeface="Calibri Light"/>
              </a:rPr>
              <a:t>разного  </a:t>
            </a:r>
            <a:r>
              <a:rPr sz="2000" b="0" dirty="0">
                <a:solidFill>
                  <a:srgbClr val="001F5F"/>
                </a:solidFill>
                <a:latin typeface="Calibri Light"/>
                <a:cs typeface="Calibri Light"/>
              </a:rPr>
              <a:t>типа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7310" y="124967"/>
            <a:ext cx="9350397" cy="6733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48080"/>
            <a:ext cx="9030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Принципы тренировки физических</a:t>
            </a:r>
            <a:r>
              <a:rPr sz="4000" spc="-204" dirty="0"/>
              <a:t> </a:t>
            </a:r>
            <a:r>
              <a:rPr sz="4000" spc="-30" dirty="0"/>
              <a:t>качеств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75215" cy="16046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dirty="0">
                <a:latin typeface="Calibri"/>
                <a:cs typeface="Calibri"/>
              </a:rPr>
              <a:t>Понимание </a:t>
            </a:r>
            <a:r>
              <a:rPr sz="2800" spc="-5" dirty="0">
                <a:latin typeface="Calibri"/>
                <a:cs typeface="Calibri"/>
              </a:rPr>
              <a:t>принципов развития физических </a:t>
            </a:r>
            <a:r>
              <a:rPr sz="2800" spc="-10" dirty="0">
                <a:latin typeface="Calibri"/>
                <a:cs typeface="Calibri"/>
              </a:rPr>
              <a:t>качеств </a:t>
            </a:r>
            <a:r>
              <a:rPr sz="2800" spc="-15" dirty="0">
                <a:latin typeface="Calibri"/>
                <a:cs typeface="Calibri"/>
              </a:rPr>
              <a:t>является  </a:t>
            </a:r>
            <a:r>
              <a:rPr sz="2800" spc="-5" dirty="0">
                <a:latin typeface="Calibri"/>
                <a:cs typeface="Calibri"/>
              </a:rPr>
              <a:t>фундаментальным вопросом и в реабилитационной </a:t>
            </a:r>
            <a:r>
              <a:rPr sz="2800" spc="-10" dirty="0">
                <a:latin typeface="Calibri"/>
                <a:cs typeface="Calibri"/>
              </a:rPr>
              <a:t>работе, </a:t>
            </a:r>
            <a:r>
              <a:rPr sz="2800" spc="-5" dirty="0">
                <a:latin typeface="Calibri"/>
                <a:cs typeface="Calibri"/>
              </a:rPr>
              <a:t>и в  использовании </a:t>
            </a:r>
            <a:r>
              <a:rPr sz="2800" spc="-15" dirty="0">
                <a:latin typeface="Calibri"/>
                <a:cs typeface="Calibri"/>
              </a:rPr>
              <a:t>оздоровительных </a:t>
            </a:r>
            <a:r>
              <a:rPr sz="2800" spc="-10" dirty="0">
                <a:latin typeface="Calibri"/>
                <a:cs typeface="Calibri"/>
              </a:rPr>
              <a:t>систем, </a:t>
            </a:r>
            <a:r>
              <a:rPr sz="2800" spc="-5" dirty="0">
                <a:latin typeface="Calibri"/>
                <a:cs typeface="Calibri"/>
              </a:rPr>
              <a:t>и в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подготовке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90"/>
              </a:lnSpc>
            </a:pPr>
            <a:r>
              <a:rPr sz="2800" spc="-5" dirty="0">
                <a:latin typeface="Calibri"/>
                <a:cs typeface="Calibri"/>
              </a:rPr>
              <a:t>спортсменов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03260" y="284733"/>
            <a:ext cx="23279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Работа</a:t>
            </a:r>
            <a:r>
              <a:rPr spc="-60" dirty="0"/>
              <a:t> </a:t>
            </a:r>
            <a:r>
              <a:rPr spc="-5" dirty="0"/>
              <a:t>мышц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285" y="1504315"/>
            <a:ext cx="8641080" cy="3691254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>
              <a:lnSpc>
                <a:spcPts val="2690"/>
              </a:lnSpc>
              <a:spcBef>
                <a:spcPts val="740"/>
              </a:spcBef>
            </a:pPr>
            <a:r>
              <a:rPr sz="2800" spc="-10" dirty="0">
                <a:latin typeface="Wingdings"/>
                <a:cs typeface="Wingdings"/>
              </a:rPr>
              <a:t></a:t>
            </a:r>
            <a:r>
              <a:rPr sz="2800" spc="-10" dirty="0">
                <a:latin typeface="Calibri"/>
                <a:cs typeface="Calibri"/>
              </a:rPr>
              <a:t>Работа </a:t>
            </a:r>
            <a:r>
              <a:rPr sz="2800" spc="-5" dirty="0">
                <a:latin typeface="Calibri"/>
                <a:cs typeface="Calibri"/>
              </a:rPr>
              <a:t>- энергия, затрачиваемая на </a:t>
            </a:r>
            <a:r>
              <a:rPr sz="2800" spc="-10" dirty="0">
                <a:latin typeface="Calibri"/>
                <a:cs typeface="Calibri"/>
              </a:rPr>
              <a:t>перемещение </a:t>
            </a:r>
            <a:r>
              <a:rPr sz="2800" spc="-30" dirty="0">
                <a:latin typeface="Calibri"/>
                <a:cs typeface="Calibri"/>
              </a:rPr>
              <a:t>тела 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5" dirty="0">
                <a:latin typeface="Calibri"/>
                <a:cs typeface="Calibri"/>
              </a:rPr>
              <a:t>определенной </a:t>
            </a:r>
            <a:r>
              <a:rPr sz="2800" dirty="0">
                <a:latin typeface="Calibri"/>
                <a:cs typeface="Calibri"/>
              </a:rPr>
              <a:t>силой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определенное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расстояние:</a:t>
            </a:r>
            <a:endParaRPr sz="2800">
              <a:latin typeface="Calibri"/>
              <a:cs typeface="Calibri"/>
            </a:endParaRPr>
          </a:p>
          <a:p>
            <a:pPr marL="172085" algn="ctr">
              <a:lnSpc>
                <a:spcPct val="100000"/>
              </a:lnSpc>
              <a:spcBef>
                <a:spcPts val="350"/>
              </a:spcBef>
            </a:pPr>
            <a:r>
              <a:rPr sz="2800" b="1" spc="-5" dirty="0">
                <a:latin typeface="Calibri"/>
                <a:cs typeface="Calibri"/>
              </a:rPr>
              <a:t>А = F </a:t>
            </a:r>
            <a:r>
              <a:rPr sz="2800" b="1" spc="-5" dirty="0">
                <a:latin typeface="Symbol"/>
                <a:cs typeface="Symbol"/>
              </a:rPr>
              <a:t>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S.</a:t>
            </a:r>
            <a:endParaRPr sz="2800">
              <a:latin typeface="Calibri"/>
              <a:cs typeface="Calibri"/>
            </a:endParaRPr>
          </a:p>
          <a:p>
            <a:pPr marL="12700" marR="118745">
              <a:lnSpc>
                <a:spcPts val="2690"/>
              </a:lnSpc>
              <a:spcBef>
                <a:spcPts val="980"/>
              </a:spcBef>
              <a:tabLst>
                <a:tab pos="4356100" algn="l"/>
              </a:tabLst>
            </a:pPr>
            <a:r>
              <a:rPr sz="2800" spc="-15" dirty="0">
                <a:latin typeface="Wingdings"/>
                <a:cs typeface="Wingdings"/>
              </a:rPr>
              <a:t></a:t>
            </a:r>
            <a:r>
              <a:rPr sz="2800" b="1" spc="-15" dirty="0">
                <a:latin typeface="Calibri"/>
                <a:cs typeface="Calibri"/>
              </a:rPr>
              <a:t>Закон средних</a:t>
            </a:r>
            <a:r>
              <a:rPr sz="2800" b="1" spc="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нагрузок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-	</a:t>
            </a:r>
            <a:r>
              <a:rPr sz="2800" spc="-10" dirty="0">
                <a:latin typeface="Calibri"/>
                <a:cs typeface="Calibri"/>
              </a:rPr>
              <a:t>мышца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5" dirty="0">
                <a:latin typeface="Calibri"/>
                <a:cs typeface="Calibri"/>
              </a:rPr>
              <a:t>совершать  максимальную </a:t>
            </a:r>
            <a:r>
              <a:rPr sz="2800" spc="-10" dirty="0">
                <a:latin typeface="Calibri"/>
                <a:cs typeface="Calibri"/>
              </a:rPr>
              <a:t>работу при нагрузках средней </a:t>
            </a:r>
            <a:r>
              <a:rPr sz="2800" spc="-15" dirty="0">
                <a:latin typeface="Calibri"/>
                <a:cs typeface="Calibri"/>
              </a:rPr>
              <a:t>величины 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10" dirty="0">
                <a:latin typeface="Calibri"/>
                <a:cs typeface="Calibri"/>
              </a:rPr>
              <a:t>средней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частоте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300">
              <a:latin typeface="Calibri"/>
              <a:cs typeface="Calibri"/>
            </a:endParaRPr>
          </a:p>
          <a:p>
            <a:pPr marL="24765">
              <a:lnSpc>
                <a:spcPts val="3025"/>
              </a:lnSpc>
              <a:spcBef>
                <a:spcPts val="5"/>
              </a:spcBef>
              <a:tabLst>
                <a:tab pos="8091805" algn="l"/>
              </a:tabLst>
            </a:pPr>
            <a:r>
              <a:rPr sz="2800" b="1" spc="-10" dirty="0">
                <a:latin typeface="Calibri"/>
                <a:cs typeface="Calibri"/>
              </a:rPr>
              <a:t>Работа, совершаемая мышцей </a:t>
            </a:r>
            <a:r>
              <a:rPr sz="2800" b="1" spc="-5" dirty="0">
                <a:latin typeface="Calibri"/>
                <a:cs typeface="Calibri"/>
              </a:rPr>
              <a:t>в</a:t>
            </a:r>
            <a:r>
              <a:rPr sz="2800" b="1" spc="15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единицу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времени	</a:t>
            </a:r>
            <a:r>
              <a:rPr sz="2800" b="1" spc="-5" dirty="0">
                <a:latin typeface="Calibri"/>
                <a:cs typeface="Calibri"/>
              </a:rPr>
              <a:t>=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2800" b="1" spc="-10" dirty="0">
                <a:latin typeface="Calibri"/>
                <a:cs typeface="Calibri"/>
              </a:rPr>
              <a:t>мощность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2998" y="185750"/>
            <a:ext cx="8983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Рабочая </a:t>
            </a:r>
            <a:r>
              <a:rPr sz="4000" spc="-35" dirty="0"/>
              <a:t>гипертрофия (гиперплазия)</a:t>
            </a:r>
            <a:r>
              <a:rPr sz="4000" spc="-185" dirty="0"/>
              <a:t> </a:t>
            </a:r>
            <a:r>
              <a:rPr sz="4000" spc="-35" dirty="0"/>
              <a:t>мышц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05"/>
              </a:spcBef>
              <a:tabLst>
                <a:tab pos="436245" algn="l"/>
              </a:tabLst>
            </a:pPr>
            <a:r>
              <a:rPr i="0" dirty="0">
                <a:latin typeface="Arial"/>
                <a:cs typeface="Arial"/>
              </a:rPr>
              <a:t>•	</a:t>
            </a:r>
            <a:r>
              <a:rPr spc="-15" dirty="0"/>
              <a:t>Гипертрофия </a:t>
            </a:r>
            <a:r>
              <a:rPr dirty="0"/>
              <a:t>= </a:t>
            </a:r>
            <a:r>
              <a:rPr spc="-10" dirty="0"/>
              <a:t>увеличение</a:t>
            </a:r>
            <a:r>
              <a:rPr spc="-75" dirty="0"/>
              <a:t> </a:t>
            </a:r>
            <a:r>
              <a:rPr spc="-5" dirty="0"/>
              <a:t>поперечника</a:t>
            </a:r>
          </a:p>
          <a:p>
            <a:pPr marL="194945">
              <a:lnSpc>
                <a:spcPct val="100000"/>
              </a:lnSpc>
              <a:spcBef>
                <a:spcPts val="15"/>
              </a:spcBef>
            </a:pPr>
            <a:endParaRPr sz="3200"/>
          </a:p>
          <a:p>
            <a:pPr marL="207645">
              <a:lnSpc>
                <a:spcPts val="2280"/>
              </a:lnSpc>
              <a:tabLst>
                <a:tab pos="436245" algn="l"/>
              </a:tabLst>
            </a:pPr>
            <a:r>
              <a:rPr i="0" dirty="0">
                <a:solidFill>
                  <a:srgbClr val="001F5F"/>
                </a:solidFill>
                <a:latin typeface="Arial"/>
                <a:cs typeface="Arial"/>
              </a:rPr>
              <a:t>•	</a:t>
            </a:r>
            <a:r>
              <a:rPr b="1" spc="-10" dirty="0">
                <a:solidFill>
                  <a:srgbClr val="001F5F"/>
                </a:solidFill>
                <a:latin typeface="Calibri"/>
                <a:cs typeface="Calibri"/>
              </a:rPr>
              <a:t>саркоплазматическая</a:t>
            </a:r>
            <a:r>
              <a:rPr b="1" u="heavy" spc="-10" dirty="0">
                <a:solidFill>
                  <a:srgbClr val="001F5F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- </a:t>
            </a:r>
            <a:r>
              <a:rPr i="0" spc="-10" dirty="0">
                <a:latin typeface="Calibri"/>
                <a:cs typeface="Calibri"/>
              </a:rPr>
              <a:t>утолщение </a:t>
            </a:r>
            <a:r>
              <a:rPr i="0" spc="-5" dirty="0">
                <a:latin typeface="Calibri"/>
                <a:cs typeface="Calibri"/>
              </a:rPr>
              <a:t>мышечных </a:t>
            </a:r>
            <a:r>
              <a:rPr i="0" spc="-15" dirty="0">
                <a:latin typeface="Calibri"/>
                <a:cs typeface="Calibri"/>
              </a:rPr>
              <a:t>волокон </a:t>
            </a:r>
            <a:r>
              <a:rPr i="0" dirty="0">
                <a:latin typeface="Calibri"/>
                <a:cs typeface="Calibri"/>
              </a:rPr>
              <a:t>за </a:t>
            </a:r>
            <a:r>
              <a:rPr i="0" spc="-5" dirty="0">
                <a:latin typeface="Calibri"/>
                <a:cs typeface="Calibri"/>
              </a:rPr>
              <a:t>счет увеличения</a:t>
            </a:r>
            <a:r>
              <a:rPr i="0" spc="-1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объема</a:t>
            </a:r>
          </a:p>
          <a:p>
            <a:pPr marL="436245" marR="5080">
              <a:lnSpc>
                <a:spcPts val="2160"/>
              </a:lnSpc>
              <a:spcBef>
                <a:spcPts val="155"/>
              </a:spcBef>
            </a:pPr>
            <a:r>
              <a:rPr i="0" spc="-5" dirty="0">
                <a:latin typeface="Calibri"/>
                <a:cs typeface="Calibri"/>
              </a:rPr>
              <a:t>саркоплазмы (несократительной </a:t>
            </a:r>
            <a:r>
              <a:rPr i="0" dirty="0">
                <a:latin typeface="Calibri"/>
                <a:cs typeface="Calibri"/>
              </a:rPr>
              <a:t>части </a:t>
            </a:r>
            <a:r>
              <a:rPr i="0" spc="-5" dirty="0">
                <a:latin typeface="Calibri"/>
                <a:cs typeface="Calibri"/>
              </a:rPr>
              <a:t>мышечных </a:t>
            </a:r>
            <a:r>
              <a:rPr i="0" spc="-10" dirty="0">
                <a:latin typeface="Calibri"/>
                <a:cs typeface="Calibri"/>
              </a:rPr>
              <a:t>волокон) </a:t>
            </a:r>
            <a:r>
              <a:rPr i="0" spc="-5" dirty="0">
                <a:latin typeface="Calibri"/>
                <a:cs typeface="Calibri"/>
              </a:rPr>
              <a:t>=&gt; </a:t>
            </a:r>
            <a:r>
              <a:rPr i="0" dirty="0">
                <a:latin typeface="Calibri"/>
                <a:cs typeface="Calibri"/>
              </a:rPr>
              <a:t>повышение резервов </a:t>
            </a:r>
            <a:r>
              <a:rPr i="0" spc="-5" dirty="0">
                <a:latin typeface="Calibri"/>
                <a:cs typeface="Calibri"/>
              </a:rPr>
              <a:t>(запасов)  мышцы: </a:t>
            </a:r>
            <a:r>
              <a:rPr i="0" spc="-20" dirty="0">
                <a:latin typeface="Calibri"/>
                <a:cs typeface="Calibri"/>
              </a:rPr>
              <a:t>гликогена, </a:t>
            </a:r>
            <a:r>
              <a:rPr i="0" spc="-5" dirty="0">
                <a:latin typeface="Calibri"/>
                <a:cs typeface="Calibri"/>
              </a:rPr>
              <a:t>безазотистых веществ, </a:t>
            </a:r>
            <a:r>
              <a:rPr i="0" dirty="0">
                <a:latin typeface="Calibri"/>
                <a:cs typeface="Calibri"/>
              </a:rPr>
              <a:t>креатинфосфата, </a:t>
            </a:r>
            <a:r>
              <a:rPr i="0" spc="-10" dirty="0">
                <a:latin typeface="Calibri"/>
                <a:cs typeface="Calibri"/>
              </a:rPr>
              <a:t>миоглобина, </a:t>
            </a:r>
            <a:r>
              <a:rPr i="0" spc="-5" dirty="0">
                <a:latin typeface="Calibri"/>
                <a:cs typeface="Calibri"/>
              </a:rPr>
              <a:t>увеличение  капилляров; мало </a:t>
            </a:r>
            <a:r>
              <a:rPr i="0" spc="-10" dirty="0">
                <a:latin typeface="Calibri"/>
                <a:cs typeface="Calibri"/>
              </a:rPr>
              <a:t>влияет </a:t>
            </a:r>
            <a:r>
              <a:rPr i="0" spc="-5" dirty="0">
                <a:latin typeface="Calibri"/>
                <a:cs typeface="Calibri"/>
              </a:rPr>
              <a:t>на </a:t>
            </a:r>
            <a:r>
              <a:rPr i="0" dirty="0">
                <a:latin typeface="Calibri"/>
                <a:cs typeface="Calibri"/>
              </a:rPr>
              <a:t>рост силы </a:t>
            </a:r>
            <a:r>
              <a:rPr i="0" spc="10" dirty="0">
                <a:latin typeface="Calibri"/>
                <a:cs typeface="Calibri"/>
              </a:rPr>
              <a:t>мышц, </a:t>
            </a:r>
            <a:r>
              <a:rPr i="0" dirty="0">
                <a:latin typeface="Calibri"/>
                <a:cs typeface="Calibri"/>
              </a:rPr>
              <a:t>но </a:t>
            </a:r>
            <a:r>
              <a:rPr b="1" i="0" spc="-5" dirty="0">
                <a:latin typeface="Calibri"/>
                <a:cs typeface="Calibri"/>
              </a:rPr>
              <a:t>повышает </a:t>
            </a:r>
            <a:r>
              <a:rPr b="1" i="0" dirty="0">
                <a:latin typeface="Calibri"/>
                <a:cs typeface="Calibri"/>
              </a:rPr>
              <a:t>их</a:t>
            </a:r>
            <a:r>
              <a:rPr b="1" i="0" spc="-70" dirty="0">
                <a:latin typeface="Calibri"/>
                <a:cs typeface="Calibri"/>
              </a:rPr>
              <a:t> </a:t>
            </a:r>
            <a:r>
              <a:rPr b="1" i="0" dirty="0">
                <a:latin typeface="Calibri"/>
                <a:cs typeface="Calibri"/>
              </a:rPr>
              <a:t>выносливость.</a:t>
            </a:r>
          </a:p>
          <a:p>
            <a:pPr marL="436245" marR="824230" indent="-228600">
              <a:lnSpc>
                <a:spcPts val="2160"/>
              </a:lnSpc>
              <a:spcBef>
                <a:spcPts val="1000"/>
              </a:spcBef>
              <a:tabLst>
                <a:tab pos="436245" algn="l"/>
              </a:tabLst>
            </a:pPr>
            <a:r>
              <a:rPr i="0" dirty="0">
                <a:solidFill>
                  <a:srgbClr val="001F5F"/>
                </a:solidFill>
                <a:latin typeface="Arial"/>
                <a:cs typeface="Arial"/>
              </a:rPr>
              <a:t>•	</a:t>
            </a:r>
            <a:r>
              <a:rPr b="1" spc="-5" dirty="0">
                <a:solidFill>
                  <a:srgbClr val="001F5F"/>
                </a:solidFill>
                <a:latin typeface="Calibri"/>
                <a:cs typeface="Calibri"/>
              </a:rPr>
              <a:t>миофибриллярная </a:t>
            </a:r>
            <a:r>
              <a:rPr i="0" dirty="0">
                <a:latin typeface="Calibri"/>
                <a:cs typeface="Calibri"/>
              </a:rPr>
              <a:t>- </a:t>
            </a:r>
            <a:r>
              <a:rPr i="0" spc="-5" dirty="0">
                <a:latin typeface="Calibri"/>
                <a:cs typeface="Calibri"/>
              </a:rPr>
              <a:t>увеличение объема миофибрилл </a:t>
            </a:r>
            <a:r>
              <a:rPr i="0" spc="-10" dirty="0">
                <a:latin typeface="Calibri"/>
                <a:cs typeface="Calibri"/>
              </a:rPr>
              <a:t>(сократительного </a:t>
            </a:r>
            <a:r>
              <a:rPr i="0" dirty="0">
                <a:latin typeface="Calibri"/>
                <a:cs typeface="Calibri"/>
              </a:rPr>
              <a:t>аппарата) МВ.  </a:t>
            </a:r>
            <a:r>
              <a:rPr i="0" spc="-5" dirty="0">
                <a:latin typeface="Calibri"/>
                <a:cs typeface="Calibri"/>
              </a:rPr>
              <a:t>Возрастает плотность укладки миофибрилл, </a:t>
            </a:r>
            <a:r>
              <a:rPr b="1" i="0" spc="-5" dirty="0">
                <a:latin typeface="Calibri"/>
                <a:cs typeface="Calibri"/>
              </a:rPr>
              <a:t>повышает</a:t>
            </a:r>
            <a:r>
              <a:rPr b="1" i="0" spc="-90" dirty="0">
                <a:latin typeface="Calibri"/>
                <a:cs typeface="Calibri"/>
              </a:rPr>
              <a:t> </a:t>
            </a:r>
            <a:r>
              <a:rPr b="1" i="0" dirty="0">
                <a:latin typeface="Calibri"/>
                <a:cs typeface="Calibri"/>
              </a:rPr>
              <a:t>силу</a:t>
            </a:r>
            <a:r>
              <a:rPr i="0" dirty="0">
                <a:latin typeface="Calibri"/>
                <a:cs typeface="Calibri"/>
              </a:rPr>
              <a:t>.</a:t>
            </a:r>
          </a:p>
          <a:p>
            <a:pPr marL="194945">
              <a:lnSpc>
                <a:spcPct val="100000"/>
              </a:lnSpc>
            </a:pPr>
            <a:endParaRPr i="0" dirty="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1450"/>
              </a:spcBef>
              <a:tabLst>
                <a:tab pos="436245" algn="l"/>
              </a:tabLst>
            </a:pPr>
            <a:r>
              <a:rPr i="0" dirty="0">
                <a:latin typeface="Arial"/>
                <a:cs typeface="Arial"/>
              </a:rPr>
              <a:t>•	</a:t>
            </a:r>
            <a:r>
              <a:rPr i="0" spc="-50" dirty="0">
                <a:latin typeface="Calibri"/>
                <a:cs typeface="Calibri"/>
              </a:rPr>
              <a:t>Тип </a:t>
            </a:r>
            <a:r>
              <a:rPr i="0" spc="-5" dirty="0">
                <a:latin typeface="Calibri"/>
                <a:cs typeface="Calibri"/>
              </a:rPr>
              <a:t>гипертрофии </a:t>
            </a:r>
            <a:r>
              <a:rPr i="0" spc="-15" dirty="0">
                <a:latin typeface="Calibri"/>
                <a:cs typeface="Calibri"/>
              </a:rPr>
              <a:t>определяется </a:t>
            </a:r>
            <a:r>
              <a:rPr i="0" spc="-5" dirty="0">
                <a:latin typeface="Calibri"/>
                <a:cs typeface="Calibri"/>
              </a:rPr>
              <a:t>характером</a:t>
            </a:r>
            <a:r>
              <a:rPr i="0" spc="-15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тренировки.</a:t>
            </a:r>
          </a:p>
          <a:p>
            <a:pPr marL="207645">
              <a:lnSpc>
                <a:spcPct val="100000"/>
              </a:lnSpc>
              <a:spcBef>
                <a:spcPts val="755"/>
              </a:spcBef>
              <a:tabLst>
                <a:tab pos="436245" algn="l"/>
              </a:tabLst>
            </a:pPr>
            <a:r>
              <a:rPr i="0" dirty="0">
                <a:latin typeface="Arial"/>
                <a:cs typeface="Arial"/>
              </a:rPr>
              <a:t>•	</a:t>
            </a:r>
            <a:r>
              <a:rPr i="0" dirty="0">
                <a:latin typeface="Calibri"/>
                <a:cs typeface="Calibri"/>
              </a:rPr>
              <a:t>В </a:t>
            </a:r>
            <a:r>
              <a:rPr i="0" spc="-5" dirty="0">
                <a:latin typeface="Calibri"/>
                <a:cs typeface="Calibri"/>
              </a:rPr>
              <a:t>основе </a:t>
            </a:r>
            <a:r>
              <a:rPr i="0" dirty="0">
                <a:latin typeface="Calibri"/>
                <a:cs typeface="Calibri"/>
              </a:rPr>
              <a:t>- </a:t>
            </a:r>
            <a:r>
              <a:rPr i="0" spc="-5" dirty="0">
                <a:latin typeface="Calibri"/>
                <a:cs typeface="Calibri"/>
              </a:rPr>
              <a:t>синтез мышечных </a:t>
            </a:r>
            <a:r>
              <a:rPr i="0" spc="-15" dirty="0">
                <a:latin typeface="Calibri"/>
                <a:cs typeface="Calibri"/>
              </a:rPr>
              <a:t>белков, </a:t>
            </a:r>
            <a:r>
              <a:rPr i="0" dirty="0">
                <a:latin typeface="Calibri"/>
                <a:cs typeface="Calibri"/>
              </a:rPr>
              <a:t>важную </a:t>
            </a:r>
            <a:r>
              <a:rPr i="0" spc="-10" dirty="0">
                <a:latin typeface="Calibri"/>
                <a:cs typeface="Calibri"/>
              </a:rPr>
              <a:t>роль </a:t>
            </a:r>
            <a:r>
              <a:rPr i="0" dirty="0">
                <a:latin typeface="Calibri"/>
                <a:cs typeface="Calibri"/>
              </a:rPr>
              <a:t>играют </a:t>
            </a:r>
            <a:r>
              <a:rPr i="0" spc="-5" dirty="0">
                <a:latin typeface="Calibri"/>
                <a:cs typeface="Calibri"/>
              </a:rPr>
              <a:t>гормоны </a:t>
            </a:r>
            <a:r>
              <a:rPr i="0" dirty="0">
                <a:latin typeface="Calibri"/>
                <a:cs typeface="Calibri"/>
              </a:rPr>
              <a:t>– </a:t>
            </a:r>
            <a:r>
              <a:rPr dirty="0"/>
              <a:t>стероиды</a:t>
            </a:r>
            <a:r>
              <a:rPr spc="-55" dirty="0"/>
              <a:t> </a:t>
            </a:r>
            <a:r>
              <a:rPr dirty="0"/>
              <a:t>(андрогены)</a:t>
            </a:r>
            <a:r>
              <a:rPr i="0" dirty="0">
                <a:latin typeface="Calibri"/>
                <a:cs typeface="Calibri"/>
              </a:rPr>
              <a:t>.</a:t>
            </a:r>
          </a:p>
          <a:p>
            <a:pPr marL="207645">
              <a:lnSpc>
                <a:spcPct val="100000"/>
              </a:lnSpc>
              <a:spcBef>
                <a:spcPts val="760"/>
              </a:spcBef>
              <a:tabLst>
                <a:tab pos="436245" algn="l"/>
              </a:tabLst>
            </a:pPr>
            <a:r>
              <a:rPr i="0" dirty="0">
                <a:latin typeface="Arial"/>
                <a:cs typeface="Arial"/>
              </a:rPr>
              <a:t>•	</a:t>
            </a:r>
            <a:r>
              <a:rPr i="0" dirty="0">
                <a:latin typeface="Calibri"/>
                <a:cs typeface="Calibri"/>
              </a:rPr>
              <a:t>Рабочие гипертрофия и </a:t>
            </a:r>
            <a:r>
              <a:rPr i="0" spc="-5" dirty="0">
                <a:latin typeface="Calibri"/>
                <a:cs typeface="Calibri"/>
              </a:rPr>
              <a:t>атрофия</a:t>
            </a:r>
            <a:r>
              <a:rPr i="0" spc="-105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обратимы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4789" y="340233"/>
            <a:ext cx="76136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Типы </a:t>
            </a:r>
            <a:r>
              <a:rPr sz="4000" spc="-35" dirty="0"/>
              <a:t>гипертрофии скелетных</a:t>
            </a:r>
            <a:r>
              <a:rPr sz="4000" spc="-245" dirty="0"/>
              <a:t> </a:t>
            </a:r>
            <a:r>
              <a:rPr sz="4000" spc="-35" dirty="0"/>
              <a:t>мышц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97764" y="2124110"/>
            <a:ext cx="9098512" cy="4299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8285" y="6414617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42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545" y="371678"/>
            <a:ext cx="72828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Методы развития </a:t>
            </a:r>
            <a:r>
              <a:rPr sz="4000" spc="-40" dirty="0"/>
              <a:t>мышечной</a:t>
            </a:r>
            <a:r>
              <a:rPr sz="4000" spc="-210" dirty="0"/>
              <a:t> </a:t>
            </a:r>
            <a:r>
              <a:rPr sz="4000" spc="-25" dirty="0"/>
              <a:t>силы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393901"/>
            <a:ext cx="9888855" cy="49701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526415" indent="-228600">
              <a:lnSpc>
                <a:spcPct val="8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зависимости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формы сокращения мышц упражнения по  </a:t>
            </a:r>
            <a:r>
              <a:rPr sz="2800" spc="-10" dirty="0">
                <a:latin typeface="Calibri"/>
                <a:cs typeface="Calibri"/>
              </a:rPr>
              <a:t>тренировке </a:t>
            </a:r>
            <a:r>
              <a:rPr sz="2800" spc="-5" dirty="0">
                <a:latin typeface="Calibri"/>
                <a:cs typeface="Calibri"/>
              </a:rPr>
              <a:t>силы можно </a:t>
            </a:r>
            <a:r>
              <a:rPr sz="2800" spc="-15" dirty="0">
                <a:latin typeface="Calibri"/>
                <a:cs typeface="Calibri"/>
              </a:rPr>
              <a:t>разделить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статические </a:t>
            </a:r>
            <a:r>
              <a:rPr sz="2800" spc="-5" dirty="0">
                <a:latin typeface="Calibri"/>
                <a:cs typeface="Calibri"/>
              </a:rPr>
              <a:t>и  динамические.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libri"/>
              <a:cs typeface="Calibri"/>
            </a:endParaRPr>
          </a:p>
          <a:p>
            <a:pPr marL="241300" marR="384810" indent="-228600">
              <a:lnSpc>
                <a:spcPct val="8000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5" dirty="0">
                <a:latin typeface="Calibri"/>
                <a:cs typeface="Calibri"/>
              </a:rPr>
              <a:t>распространенной </a:t>
            </a:r>
            <a:r>
              <a:rPr sz="2800" spc="-10" dirty="0">
                <a:latin typeface="Calibri"/>
                <a:cs typeface="Calibri"/>
              </a:rPr>
              <a:t>статической </a:t>
            </a:r>
            <a:r>
              <a:rPr sz="2800" spc="-15" dirty="0">
                <a:latin typeface="Calibri"/>
                <a:cs typeface="Calibri"/>
              </a:rPr>
              <a:t>техникой </a:t>
            </a:r>
            <a:r>
              <a:rPr sz="2800" spc="-20" dirty="0">
                <a:latin typeface="Calibri"/>
                <a:cs typeface="Calibri"/>
              </a:rPr>
              <a:t>являются  </a:t>
            </a:r>
            <a:r>
              <a:rPr sz="2800" spc="-10" dirty="0">
                <a:latin typeface="Calibri"/>
                <a:cs typeface="Calibri"/>
              </a:rPr>
              <a:t>изометрические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упражнения.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При динамических </a:t>
            </a:r>
            <a:r>
              <a:rPr sz="2800" spc="-10" dirty="0">
                <a:latin typeface="Calibri"/>
                <a:cs typeface="Calibri"/>
              </a:rPr>
              <a:t>тренировках </a:t>
            </a:r>
            <a:r>
              <a:rPr sz="2800" spc="-5" dirty="0">
                <a:latin typeface="Calibri"/>
                <a:cs typeface="Calibri"/>
              </a:rPr>
              <a:t>мышцы </a:t>
            </a:r>
            <a:r>
              <a:rPr sz="2800" spc="-10" dirty="0">
                <a:latin typeface="Calibri"/>
                <a:cs typeface="Calibri"/>
              </a:rPr>
              <a:t>изменяют </a:t>
            </a:r>
            <a:r>
              <a:rPr sz="2800" spc="-5" dirty="0">
                <a:latin typeface="Calibri"/>
                <a:cs typeface="Calibri"/>
              </a:rPr>
              <a:t>свою </a:t>
            </a:r>
            <a:r>
              <a:rPr sz="2800" spc="-20" dirty="0">
                <a:latin typeface="Calibri"/>
                <a:cs typeface="Calibri"/>
              </a:rPr>
              <a:t>длину.  </a:t>
            </a:r>
            <a:r>
              <a:rPr sz="2800" spc="-10" dirty="0">
                <a:latin typeface="Calibri"/>
                <a:cs typeface="Calibri"/>
              </a:rPr>
              <a:t>Имеются следующие </a:t>
            </a:r>
            <a:r>
              <a:rPr sz="2800" spc="-5" dirty="0">
                <a:latin typeface="Calibri"/>
                <a:cs typeface="Calibri"/>
              </a:rPr>
              <a:t>разновидности динамической силовой  </a:t>
            </a:r>
            <a:r>
              <a:rPr sz="2800" spc="-10" dirty="0">
                <a:latin typeface="Calibri"/>
                <a:cs typeface="Calibri"/>
              </a:rPr>
              <a:t>тренировки: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постоянным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сопротивлением;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изокинетические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упражнения;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упражнения </a:t>
            </a:r>
            <a:r>
              <a:rPr sz="2800" spc="-10" dirty="0">
                <a:latin typeface="Calibri"/>
                <a:cs typeface="Calibri"/>
              </a:rPr>
              <a:t>эксцентрического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типа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4" y="490854"/>
            <a:ext cx="4189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Статическая</a:t>
            </a:r>
            <a:r>
              <a:rPr sz="4000" spc="-50" dirty="0"/>
              <a:t> </a:t>
            </a:r>
            <a:r>
              <a:rPr sz="4000" spc="-5" dirty="0"/>
              <a:t>работа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88617" y="1667332"/>
            <a:ext cx="9102090" cy="2166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4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характеризуется </a:t>
            </a:r>
            <a:r>
              <a:rPr sz="2400" spc="-5" dirty="0">
                <a:latin typeface="Calibri"/>
                <a:cs typeface="Calibri"/>
              </a:rPr>
              <a:t>быстрым </a:t>
            </a:r>
            <a:r>
              <a:rPr sz="2400" spc="-10" dirty="0">
                <a:latin typeface="Calibri"/>
                <a:cs typeface="Calibri"/>
              </a:rPr>
              <a:t>утомлением, </a:t>
            </a:r>
            <a:r>
              <a:rPr sz="2400" spc="-5" dirty="0">
                <a:latin typeface="Calibri"/>
                <a:cs typeface="Calibri"/>
              </a:rPr>
              <a:t>кровообращение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3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мышцах</a:t>
            </a:r>
            <a:endParaRPr sz="2400">
              <a:latin typeface="Calibri"/>
              <a:cs typeface="Calibri"/>
            </a:endParaRPr>
          </a:p>
          <a:p>
            <a:pPr marL="241300" marR="1564005">
              <a:lnSpc>
                <a:spcPts val="2590"/>
              </a:lnSpc>
              <a:spcBef>
                <a:spcPts val="185"/>
              </a:spcBef>
            </a:pPr>
            <a:r>
              <a:rPr sz="2400" spc="-15" dirty="0">
                <a:latin typeface="Calibri"/>
                <a:cs typeface="Calibri"/>
              </a:rPr>
              <a:t>затруднено,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spc="-15" dirty="0">
                <a:latin typeface="Calibri"/>
                <a:cs typeface="Calibri"/>
              </a:rPr>
              <a:t>приводит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застою </a:t>
            </a:r>
            <a:r>
              <a:rPr sz="2400" dirty="0">
                <a:latin typeface="Calibri"/>
                <a:cs typeface="Calibri"/>
              </a:rPr>
              <a:t>крови и </a:t>
            </a:r>
            <a:r>
              <a:rPr sz="2400" spc="-10" dirty="0">
                <a:latin typeface="Calibri"/>
                <a:cs typeface="Calibri"/>
              </a:rPr>
              <a:t>накоплению  </a:t>
            </a:r>
            <a:r>
              <a:rPr sz="2400" dirty="0">
                <a:latin typeface="Calibri"/>
                <a:cs typeface="Calibri"/>
              </a:rPr>
              <a:t>неокисленных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продуктов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1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20" dirty="0">
                <a:latin typeface="Calibri"/>
                <a:cs typeface="Calibri"/>
              </a:rPr>
              <a:t>наблюдается </a:t>
            </a:r>
            <a:r>
              <a:rPr sz="2400" spc="-10" dirty="0">
                <a:latin typeface="Calibri"/>
                <a:cs typeface="Calibri"/>
              </a:rPr>
              <a:t>незначительное увеличение потребления кислорода,  </a:t>
            </a:r>
            <a:r>
              <a:rPr sz="2400" dirty="0">
                <a:latin typeface="Calibri"/>
                <a:cs typeface="Calibri"/>
              </a:rPr>
              <a:t>но </a:t>
            </a:r>
            <a:r>
              <a:rPr sz="2400" spc="-5" dirty="0">
                <a:latin typeface="Calibri"/>
                <a:cs typeface="Calibri"/>
              </a:rPr>
              <a:t>после </a:t>
            </a:r>
            <a:r>
              <a:rPr sz="2400" dirty="0">
                <a:latin typeface="Calibri"/>
                <a:cs typeface="Calibri"/>
              </a:rPr>
              <a:t>её </a:t>
            </a:r>
            <a:r>
              <a:rPr sz="2400" spc="-5" dirty="0">
                <a:latin typeface="Calibri"/>
                <a:cs typeface="Calibri"/>
              </a:rPr>
              <a:t>прекращения </a:t>
            </a:r>
            <a:r>
              <a:rPr sz="2400" spc="-10" dirty="0">
                <a:latin typeface="Calibri"/>
                <a:cs typeface="Calibri"/>
              </a:rPr>
              <a:t>потребление </a:t>
            </a:r>
            <a:r>
              <a:rPr sz="2400" spc="-15" dirty="0">
                <a:latin typeface="Calibri"/>
                <a:cs typeface="Calibri"/>
              </a:rPr>
              <a:t>кислорода </a:t>
            </a:r>
            <a:r>
              <a:rPr sz="2400" spc="-10" dirty="0">
                <a:latin typeface="Calibri"/>
                <a:cs typeface="Calibri"/>
              </a:rPr>
              <a:t>резко </a:t>
            </a:r>
            <a:r>
              <a:rPr sz="2400" dirty="0">
                <a:latin typeface="Calibri"/>
                <a:cs typeface="Calibri"/>
              </a:rPr>
              <a:t>возрастает  и </a:t>
            </a:r>
            <a:r>
              <a:rPr sz="2400" spc="-5" dirty="0">
                <a:latin typeface="Calibri"/>
                <a:cs typeface="Calibri"/>
              </a:rPr>
              <a:t>усиливается </a:t>
            </a:r>
            <a:r>
              <a:rPr sz="2400" spc="-10" dirty="0">
                <a:latin typeface="Calibri"/>
                <a:cs typeface="Calibri"/>
              </a:rPr>
              <a:t>кровоток </a:t>
            </a:r>
            <a:r>
              <a:rPr sz="2400" dirty="0">
                <a:latin typeface="Calibri"/>
                <a:cs typeface="Calibri"/>
              </a:rPr>
              <a:t>и АД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b="1" spc="-5" dirty="0">
                <a:latin typeface="Calibri"/>
                <a:cs typeface="Calibri"/>
              </a:rPr>
              <a:t>феномен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Лингарда)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42379" y="648080"/>
            <a:ext cx="4715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Динамическая</a:t>
            </a:r>
            <a:r>
              <a:rPr sz="4000" spc="-40" dirty="0"/>
              <a:t> </a:t>
            </a:r>
            <a:r>
              <a:rPr sz="4000" spc="-5" dirty="0"/>
              <a:t>работа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32703" y="1620139"/>
            <a:ext cx="3945890" cy="34188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-	Мышца </a:t>
            </a:r>
            <a:r>
              <a:rPr sz="2400" spc="-10" dirty="0">
                <a:latin typeface="Calibri"/>
                <a:cs typeface="Calibri"/>
              </a:rPr>
              <a:t>укорачивается, </a:t>
            </a:r>
            <a:r>
              <a:rPr sz="2400" spc="-5" dirty="0">
                <a:latin typeface="Calibri"/>
                <a:cs typeface="Calibri"/>
              </a:rPr>
              <a:t>если  </a:t>
            </a:r>
            <a:r>
              <a:rPr sz="2400" dirty="0">
                <a:latin typeface="Calibri"/>
                <a:cs typeface="Calibri"/>
              </a:rPr>
              <a:t>внешняя </a:t>
            </a:r>
            <a:r>
              <a:rPr sz="2400" spc="-5" dirty="0">
                <a:latin typeface="Calibri"/>
                <a:cs typeface="Calibri"/>
              </a:rPr>
              <a:t>нагрузка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меньше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415"/>
              </a:lnSpc>
            </a:pPr>
            <a:r>
              <a:rPr sz="2400" dirty="0">
                <a:latin typeface="Calibri"/>
                <a:cs typeface="Calibri"/>
              </a:rPr>
              <a:t>силы </a:t>
            </a:r>
            <a:r>
              <a:rPr sz="2400" spc="-5" dirty="0">
                <a:latin typeface="Calibri"/>
                <a:cs typeface="Calibri"/>
              </a:rPr>
              <a:t>сокращения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endParaRPr sz="2400">
              <a:latin typeface="Calibri"/>
              <a:cs typeface="Calibri"/>
            </a:endParaRPr>
          </a:p>
          <a:p>
            <a:pPr marL="241300" marR="838835">
              <a:lnSpc>
                <a:spcPts val="2590"/>
              </a:lnSpc>
              <a:spcBef>
                <a:spcPts val="185"/>
              </a:spcBef>
            </a:pPr>
            <a:r>
              <a:rPr sz="2400" b="1" spc="-10" dirty="0">
                <a:latin typeface="Calibri"/>
                <a:cs typeface="Calibri"/>
              </a:rPr>
              <a:t>концентрический </a:t>
            </a:r>
            <a:r>
              <a:rPr sz="2400" b="1" dirty="0">
                <a:latin typeface="Calibri"/>
                <a:cs typeface="Calibri"/>
              </a:rPr>
              <a:t>тип  </a:t>
            </a:r>
            <a:r>
              <a:rPr sz="2400" b="1" spc="-5" dirty="0">
                <a:latin typeface="Calibri"/>
                <a:cs typeface="Calibri"/>
              </a:rPr>
              <a:t>сокращения</a:t>
            </a:r>
            <a:endParaRPr sz="2400">
              <a:latin typeface="Calibri"/>
              <a:cs typeface="Calibri"/>
            </a:endParaRPr>
          </a:p>
          <a:p>
            <a:pPr marL="241300" marR="88900" indent="-228600">
              <a:lnSpc>
                <a:spcPct val="90000"/>
              </a:lnSpc>
              <a:spcBef>
                <a:spcPts val="470"/>
              </a:spcBef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-	Мышца </a:t>
            </a:r>
            <a:r>
              <a:rPr sz="2400" spc="-10" dirty="0">
                <a:latin typeface="Calibri"/>
                <a:cs typeface="Calibri"/>
              </a:rPr>
              <a:t>растягивается, </a:t>
            </a:r>
            <a:r>
              <a:rPr sz="2400" spc="-5" dirty="0">
                <a:latin typeface="Calibri"/>
                <a:cs typeface="Calibri"/>
              </a:rPr>
              <a:t>если  </a:t>
            </a:r>
            <a:r>
              <a:rPr sz="2400" dirty="0">
                <a:latin typeface="Calibri"/>
                <a:cs typeface="Calibri"/>
              </a:rPr>
              <a:t>внешняя </a:t>
            </a:r>
            <a:r>
              <a:rPr sz="2400" spc="-5" dirty="0">
                <a:latin typeface="Calibri"/>
                <a:cs typeface="Calibri"/>
              </a:rPr>
              <a:t>нагрузка </a:t>
            </a:r>
            <a:r>
              <a:rPr sz="2400" spc="-15" dirty="0">
                <a:latin typeface="Calibri"/>
                <a:cs typeface="Calibri"/>
              </a:rPr>
              <a:t>больше  </a:t>
            </a:r>
            <a:r>
              <a:rPr sz="2400" spc="-5" dirty="0">
                <a:latin typeface="Calibri"/>
                <a:cs typeface="Calibri"/>
              </a:rPr>
              <a:t>напряжения мышцы </a:t>
            </a:r>
            <a:r>
              <a:rPr sz="2400" dirty="0">
                <a:latin typeface="Calibri"/>
                <a:cs typeface="Calibri"/>
              </a:rPr>
              <a:t>–  </a:t>
            </a:r>
            <a:r>
              <a:rPr sz="2400" b="1" spc="-10" dirty="0">
                <a:latin typeface="Calibri"/>
                <a:cs typeface="Calibri"/>
              </a:rPr>
              <a:t>эксцентрический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тип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latin typeface="Calibri"/>
                <a:cs typeface="Calibri"/>
              </a:rPr>
              <a:t>сокращения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79" y="193547"/>
            <a:ext cx="4550664" cy="6470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759966"/>
            <a:ext cx="8848090" cy="79311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 marR="5080">
              <a:lnSpc>
                <a:spcPts val="2690"/>
              </a:lnSpc>
              <a:spcBef>
                <a:spcPts val="740"/>
              </a:spcBef>
            </a:pP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Интенсивность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при тренировке 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силы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можно дозировать 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и 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оценивать </a:t>
            </a:r>
            <a:r>
              <a:rPr sz="2800" b="0" spc="-5" dirty="0">
                <a:solidFill>
                  <a:srgbClr val="000000"/>
                </a:solidFill>
                <a:latin typeface="Calibri"/>
                <a:cs typeface="Calibri"/>
              </a:rPr>
              <a:t>в основном </a:t>
            </a:r>
            <a:r>
              <a:rPr sz="2800" b="0" spc="-15" dirty="0">
                <a:solidFill>
                  <a:srgbClr val="000000"/>
                </a:solidFill>
                <a:latin typeface="Calibri"/>
                <a:cs typeface="Calibri"/>
              </a:rPr>
              <a:t>двумя</a:t>
            </a:r>
            <a:r>
              <a:rPr sz="280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путями: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569591"/>
            <a:ext cx="9813290" cy="348615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283210" indent="-228600">
              <a:lnSpc>
                <a:spcPts val="2690"/>
              </a:lnSpc>
              <a:spcBef>
                <a:spcPts val="7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процентах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максимума </a:t>
            </a:r>
            <a:r>
              <a:rPr sz="2800" spc="-5" dirty="0">
                <a:latin typeface="Calibri"/>
                <a:cs typeface="Calibri"/>
              </a:rPr>
              <a:t>(% максимального </a:t>
            </a:r>
            <a:r>
              <a:rPr sz="2800" spc="-10" dirty="0">
                <a:latin typeface="Calibri"/>
                <a:cs typeface="Calibri"/>
              </a:rPr>
              <a:t>произвольного  </a:t>
            </a:r>
            <a:r>
              <a:rPr sz="2800" spc="-5" dirty="0">
                <a:latin typeface="Calibri"/>
                <a:cs typeface="Calibri"/>
              </a:rPr>
              <a:t>сокращения или %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МПС).</a:t>
            </a:r>
            <a:endParaRPr sz="2800">
              <a:latin typeface="Calibri"/>
              <a:cs typeface="Calibri"/>
            </a:endParaRPr>
          </a:p>
          <a:p>
            <a:pPr marL="241300" marR="5080" algn="just">
              <a:lnSpc>
                <a:spcPct val="80000"/>
              </a:lnSpc>
              <a:spcBef>
                <a:spcPts val="55"/>
              </a:spcBef>
            </a:pPr>
            <a:r>
              <a:rPr sz="2000" spc="-10" dirty="0">
                <a:latin typeface="Calibri"/>
                <a:cs typeface="Calibri"/>
              </a:rPr>
              <a:t>Недостатком </a:t>
            </a:r>
            <a:r>
              <a:rPr sz="2000" spc="-15" dirty="0">
                <a:latin typeface="Calibri"/>
                <a:cs typeface="Calibri"/>
              </a:rPr>
              <a:t>этого </a:t>
            </a:r>
            <a:r>
              <a:rPr sz="2000" dirty="0">
                <a:latin typeface="Calibri"/>
                <a:cs typeface="Calibri"/>
              </a:rPr>
              <a:t>способа </a:t>
            </a:r>
            <a:r>
              <a:rPr sz="2000" spc="-10" dirty="0">
                <a:latin typeface="Calibri"/>
                <a:cs typeface="Calibri"/>
              </a:rPr>
              <a:t>является </a:t>
            </a:r>
            <a:r>
              <a:rPr sz="2000" spc="-15" dirty="0">
                <a:latin typeface="Calibri"/>
                <a:cs typeface="Calibri"/>
              </a:rPr>
              <a:t>необходимость </a:t>
            </a:r>
            <a:r>
              <a:rPr sz="2000" dirty="0">
                <a:latin typeface="Calibri"/>
                <a:cs typeface="Calibri"/>
              </a:rPr>
              <a:t>измерения </a:t>
            </a:r>
            <a:r>
              <a:rPr sz="2000" spc="-5" dirty="0">
                <a:latin typeface="Calibri"/>
                <a:cs typeface="Calibri"/>
              </a:rPr>
              <a:t>максимальных </a:t>
            </a:r>
            <a:r>
              <a:rPr sz="2000" dirty="0">
                <a:latin typeface="Calibri"/>
                <a:cs typeface="Calibri"/>
              </a:rPr>
              <a:t>силовых  </a:t>
            </a:r>
            <a:r>
              <a:rPr sz="2000" spc="-5" dirty="0">
                <a:latin typeface="Calibri"/>
                <a:cs typeface="Calibri"/>
              </a:rPr>
              <a:t>возможностей для </a:t>
            </a:r>
            <a:r>
              <a:rPr sz="2000" spc="-10" dirty="0">
                <a:latin typeface="Calibri"/>
                <a:cs typeface="Calibri"/>
              </a:rPr>
              <a:t>конкретной </a:t>
            </a:r>
            <a:r>
              <a:rPr sz="2000" spc="-5" dirty="0">
                <a:latin typeface="Calibri"/>
                <a:cs typeface="Calibri"/>
              </a:rPr>
              <a:t>мышцы, что часто технически очень </a:t>
            </a:r>
            <a:r>
              <a:rPr sz="2000" spc="-15" dirty="0">
                <a:latin typeface="Calibri"/>
                <a:cs typeface="Calibri"/>
              </a:rPr>
              <a:t>затруднительно </a:t>
            </a:r>
            <a:r>
              <a:rPr sz="2000" spc="-5" dirty="0">
                <a:latin typeface="Calibri"/>
                <a:cs typeface="Calibri"/>
              </a:rPr>
              <a:t>или  </a:t>
            </a:r>
            <a:r>
              <a:rPr sz="2000" spc="-10" dirty="0">
                <a:latin typeface="Calibri"/>
                <a:cs typeface="Calibri"/>
              </a:rPr>
              <a:t>требует </a:t>
            </a:r>
            <a:r>
              <a:rPr sz="2000" spc="-5" dirty="0">
                <a:latin typeface="Calibri"/>
                <a:cs typeface="Calibri"/>
              </a:rPr>
              <a:t>сложной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аппаратуры</a:t>
            </a:r>
            <a:endParaRPr sz="2000">
              <a:latin typeface="Calibri"/>
              <a:cs typeface="Calibri"/>
            </a:endParaRPr>
          </a:p>
          <a:p>
            <a:pPr marL="241300" marR="207010" indent="-228600">
              <a:lnSpc>
                <a:spcPts val="2690"/>
              </a:lnSpc>
              <a:spcBef>
                <a:spcPts val="95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5" dirty="0">
                <a:latin typeface="Calibri"/>
                <a:cs typeface="Calibri"/>
              </a:rPr>
              <a:t>количеству </a:t>
            </a:r>
            <a:r>
              <a:rPr sz="2800" spc="-5" dirty="0">
                <a:latin typeface="Calibri"/>
                <a:cs typeface="Calibri"/>
              </a:rPr>
              <a:t>возможных </a:t>
            </a:r>
            <a:r>
              <a:rPr sz="2800" spc="-10" dirty="0">
                <a:latin typeface="Calibri"/>
                <a:cs typeface="Calibri"/>
              </a:rPr>
              <a:t>повторений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10" dirty="0">
                <a:latin typeface="Calibri"/>
                <a:cs typeface="Calibri"/>
              </a:rPr>
              <a:t>утомления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одном  </a:t>
            </a:r>
            <a:r>
              <a:rPr sz="2800" spc="-30" dirty="0">
                <a:latin typeface="Calibri"/>
                <a:cs typeface="Calibri"/>
              </a:rPr>
              <a:t>подходе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Максимум </a:t>
            </a:r>
            <a:r>
              <a:rPr sz="2800" spc="-5" dirty="0">
                <a:latin typeface="Calibri"/>
                <a:cs typeface="Calibri"/>
              </a:rPr>
              <a:t>за </a:t>
            </a:r>
            <a:r>
              <a:rPr sz="2800" spc="-20" dirty="0">
                <a:latin typeface="Calibri"/>
                <a:cs typeface="Calibri"/>
              </a:rPr>
              <a:t>одно </a:t>
            </a:r>
            <a:r>
              <a:rPr sz="2800" spc="-10" dirty="0">
                <a:latin typeface="Calibri"/>
                <a:cs typeface="Calibri"/>
              </a:rPr>
              <a:t>повторение (1-ПМ) </a:t>
            </a:r>
            <a:r>
              <a:rPr sz="2800" spc="-5" dirty="0">
                <a:latin typeface="Calibri"/>
                <a:cs typeface="Calibri"/>
              </a:rPr>
              <a:t>– максимальный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вес,</a:t>
            </a:r>
            <a:endParaRPr sz="2800">
              <a:latin typeface="Calibri"/>
              <a:cs typeface="Calibri"/>
            </a:endParaRPr>
          </a:p>
          <a:p>
            <a:pPr marL="241300" marR="103505">
              <a:lnSpc>
                <a:spcPts val="2690"/>
              </a:lnSpc>
              <a:spcBef>
                <a:spcPts val="315"/>
              </a:spcBef>
            </a:pPr>
            <a:r>
              <a:rPr sz="2800" spc="-10" dirty="0">
                <a:latin typeface="Calibri"/>
                <a:cs typeface="Calibri"/>
              </a:rPr>
              <a:t>поднимаемый </a:t>
            </a:r>
            <a:r>
              <a:rPr sz="2800" spc="-5" dirty="0">
                <a:latin typeface="Calibri"/>
                <a:cs typeface="Calibri"/>
              </a:rPr>
              <a:t>за 1 </a:t>
            </a:r>
            <a:r>
              <a:rPr sz="2800" spc="-35" dirty="0">
                <a:latin typeface="Calibri"/>
                <a:cs typeface="Calibri"/>
              </a:rPr>
              <a:t>подход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динамическим/концентрическим  </a:t>
            </a:r>
            <a:r>
              <a:rPr sz="2800" spc="-5" dirty="0">
                <a:latin typeface="Calibri"/>
                <a:cs typeface="Calibri"/>
              </a:rPr>
              <a:t>сокращением </a:t>
            </a:r>
            <a:r>
              <a:rPr sz="2800" spc="-10" dirty="0">
                <a:latin typeface="Calibri"/>
                <a:cs typeface="Calibri"/>
              </a:rPr>
              <a:t>мышц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5436" y="684657"/>
            <a:ext cx="5963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Оценка силовых</a:t>
            </a:r>
            <a:r>
              <a:rPr sz="3600" spc="-195" dirty="0"/>
              <a:t> </a:t>
            </a:r>
            <a:r>
              <a:rPr sz="3600" spc="-35" dirty="0"/>
              <a:t>возможностей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794004" y="2182367"/>
            <a:ext cx="10500136" cy="3739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0117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>
                <a:solidFill>
                  <a:srgbClr val="000000"/>
                </a:solidFill>
              </a:rPr>
              <a:t>Методы </a:t>
            </a:r>
            <a:r>
              <a:rPr sz="4400" spc="-30" dirty="0">
                <a:solidFill>
                  <a:srgbClr val="000000"/>
                </a:solidFill>
              </a:rPr>
              <a:t>развития </a:t>
            </a:r>
            <a:r>
              <a:rPr sz="4400" spc="-45" dirty="0">
                <a:solidFill>
                  <a:srgbClr val="000000"/>
                </a:solidFill>
              </a:rPr>
              <a:t>мышечной</a:t>
            </a:r>
            <a:r>
              <a:rPr sz="4400" spc="-285" dirty="0">
                <a:solidFill>
                  <a:srgbClr val="000000"/>
                </a:solidFill>
              </a:rPr>
              <a:t> </a:t>
            </a:r>
            <a:r>
              <a:rPr sz="4400" spc="-25" dirty="0">
                <a:solidFill>
                  <a:srgbClr val="000000"/>
                </a:solidFill>
              </a:rPr>
              <a:t>силы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393901"/>
            <a:ext cx="9888855" cy="49701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marR="526415" indent="-228600">
              <a:lnSpc>
                <a:spcPct val="8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 зависимости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формы сокращения мышц упражнения по  </a:t>
            </a:r>
            <a:r>
              <a:rPr sz="2800" spc="-10" dirty="0">
                <a:latin typeface="Calibri"/>
                <a:cs typeface="Calibri"/>
              </a:rPr>
              <a:t>тренировке </a:t>
            </a:r>
            <a:r>
              <a:rPr sz="2800" spc="-5" dirty="0">
                <a:latin typeface="Calibri"/>
                <a:cs typeface="Calibri"/>
              </a:rPr>
              <a:t>силы можно </a:t>
            </a:r>
            <a:r>
              <a:rPr sz="2800" spc="-15" dirty="0">
                <a:latin typeface="Calibri"/>
                <a:cs typeface="Calibri"/>
              </a:rPr>
              <a:t>разделить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статические </a:t>
            </a:r>
            <a:r>
              <a:rPr sz="2800" spc="-5" dirty="0">
                <a:latin typeface="Calibri"/>
                <a:cs typeface="Calibri"/>
              </a:rPr>
              <a:t>и  динамические.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libri"/>
              <a:cs typeface="Calibri"/>
            </a:endParaRPr>
          </a:p>
          <a:p>
            <a:pPr marL="241300" marR="384810" indent="-228600">
              <a:lnSpc>
                <a:spcPct val="8000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5" dirty="0">
                <a:latin typeface="Calibri"/>
                <a:cs typeface="Calibri"/>
              </a:rPr>
              <a:t>распространенной </a:t>
            </a:r>
            <a:r>
              <a:rPr sz="2800" spc="-10" dirty="0">
                <a:latin typeface="Calibri"/>
                <a:cs typeface="Calibri"/>
              </a:rPr>
              <a:t>статической </a:t>
            </a:r>
            <a:r>
              <a:rPr sz="2800" spc="-15" dirty="0">
                <a:latin typeface="Calibri"/>
                <a:cs typeface="Calibri"/>
              </a:rPr>
              <a:t>техникой </a:t>
            </a:r>
            <a:r>
              <a:rPr sz="2800" spc="-20" dirty="0">
                <a:latin typeface="Calibri"/>
                <a:cs typeface="Calibri"/>
              </a:rPr>
              <a:t>являются  </a:t>
            </a:r>
            <a:r>
              <a:rPr sz="2800" spc="-10" dirty="0">
                <a:latin typeface="Calibri"/>
                <a:cs typeface="Calibri"/>
              </a:rPr>
              <a:t>изометрические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упражнения.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При динамических </a:t>
            </a:r>
            <a:r>
              <a:rPr sz="2800" spc="-10" dirty="0">
                <a:latin typeface="Calibri"/>
                <a:cs typeface="Calibri"/>
              </a:rPr>
              <a:t>тренировках </a:t>
            </a:r>
            <a:r>
              <a:rPr sz="2800" spc="-5" dirty="0">
                <a:latin typeface="Calibri"/>
                <a:cs typeface="Calibri"/>
              </a:rPr>
              <a:t>мышцы </a:t>
            </a:r>
            <a:r>
              <a:rPr sz="2800" spc="-10" dirty="0">
                <a:latin typeface="Calibri"/>
                <a:cs typeface="Calibri"/>
              </a:rPr>
              <a:t>изменяют </a:t>
            </a:r>
            <a:r>
              <a:rPr sz="2800" spc="-5" dirty="0">
                <a:latin typeface="Calibri"/>
                <a:cs typeface="Calibri"/>
              </a:rPr>
              <a:t>свою </a:t>
            </a:r>
            <a:r>
              <a:rPr sz="2800" spc="-20" dirty="0">
                <a:latin typeface="Calibri"/>
                <a:cs typeface="Calibri"/>
              </a:rPr>
              <a:t>длину.  </a:t>
            </a:r>
            <a:r>
              <a:rPr sz="2800" spc="-10" dirty="0">
                <a:latin typeface="Calibri"/>
                <a:cs typeface="Calibri"/>
              </a:rPr>
              <a:t>Имеются следующие </a:t>
            </a:r>
            <a:r>
              <a:rPr sz="2800" spc="-5" dirty="0">
                <a:latin typeface="Calibri"/>
                <a:cs typeface="Calibri"/>
              </a:rPr>
              <a:t>разновидности динамической силовой  </a:t>
            </a:r>
            <a:r>
              <a:rPr sz="2800" spc="-10" dirty="0">
                <a:latin typeface="Calibri"/>
                <a:cs typeface="Calibri"/>
              </a:rPr>
              <a:t>тренировки: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постоянным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сопротивлением;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изокинетические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упражнения;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упражнения </a:t>
            </a:r>
            <a:r>
              <a:rPr sz="2800" spc="-10" dirty="0">
                <a:latin typeface="Calibri"/>
                <a:cs typeface="Calibri"/>
              </a:rPr>
              <a:t>эксцентрического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типа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204" y="250062"/>
            <a:ext cx="66300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Оценка </a:t>
            </a:r>
            <a:r>
              <a:rPr sz="4000" spc="-30" dirty="0"/>
              <a:t>силовых</a:t>
            </a:r>
            <a:r>
              <a:rPr sz="4000" spc="-190" dirty="0"/>
              <a:t> </a:t>
            </a:r>
            <a:r>
              <a:rPr sz="4000" spc="-35" dirty="0"/>
              <a:t>возможностей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990091"/>
            <a:ext cx="10686415" cy="5255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50"/>
              </a:lnSpc>
              <a:spcBef>
                <a:spcPts val="100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Статическую выносливость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для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мышц спины </a:t>
            </a:r>
            <a:r>
              <a:rPr sz="2400" spc="-10" dirty="0">
                <a:latin typeface="Calibri"/>
                <a:cs typeface="Calibri"/>
              </a:rPr>
              <a:t>оценивают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3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времени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20" dirty="0">
                <a:latin typeface="Calibri"/>
                <a:cs typeface="Calibri"/>
              </a:rPr>
              <a:t>удержания </a:t>
            </a:r>
            <a:r>
              <a:rPr sz="2400" dirty="0">
                <a:latin typeface="Calibri"/>
                <a:cs typeface="Calibri"/>
              </a:rPr>
              <a:t>в висе </a:t>
            </a:r>
            <a:r>
              <a:rPr sz="2400" spc="-5" dirty="0">
                <a:latin typeface="Calibri"/>
                <a:cs typeface="Calibri"/>
              </a:rPr>
              <a:t>верхней </a:t>
            </a:r>
            <a:r>
              <a:rPr sz="2400" spc="-10" dirty="0">
                <a:latin typeface="Calibri"/>
                <a:cs typeface="Calibri"/>
              </a:rPr>
              <a:t>половины </a:t>
            </a:r>
            <a:r>
              <a:rPr sz="2400" spc="-15" dirty="0">
                <a:latin typeface="Calibri"/>
                <a:cs typeface="Calibri"/>
              </a:rPr>
              <a:t>туловища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положении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обследуемого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20" dirty="0">
                <a:latin typeface="Calibri"/>
                <a:cs typeface="Calibri"/>
              </a:rPr>
              <a:t>лежа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животе </a:t>
            </a:r>
            <a:r>
              <a:rPr sz="2400" spc="-5" dirty="0">
                <a:latin typeface="Calibri"/>
                <a:cs typeface="Calibri"/>
              </a:rPr>
              <a:t>так, </a:t>
            </a:r>
            <a:r>
              <a:rPr sz="2400" spc="-10" dirty="0">
                <a:latin typeface="Calibri"/>
                <a:cs typeface="Calibri"/>
              </a:rPr>
              <a:t>чтобы </a:t>
            </a:r>
            <a:r>
              <a:rPr sz="2400" dirty="0">
                <a:latin typeface="Calibri"/>
                <a:cs typeface="Calibri"/>
              </a:rPr>
              <a:t>гребни </a:t>
            </a:r>
            <a:r>
              <a:rPr sz="2400" spc="-15" dirty="0">
                <a:latin typeface="Calibri"/>
                <a:cs typeface="Calibri"/>
              </a:rPr>
              <a:t>подвздошных костей приходились </a:t>
            </a:r>
            <a:r>
              <a:rPr sz="2400" dirty="0">
                <a:latin typeface="Calibri"/>
                <a:cs typeface="Calibri"/>
              </a:rPr>
              <a:t>на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край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5" dirty="0">
                <a:latin typeface="Calibri"/>
                <a:cs typeface="Calibri"/>
              </a:rPr>
              <a:t>опоры </a:t>
            </a:r>
            <a:r>
              <a:rPr sz="2400" spc="-20" dirty="0">
                <a:latin typeface="Calibri"/>
                <a:cs typeface="Calibri"/>
              </a:rPr>
              <a:t>стола </a:t>
            </a:r>
            <a:r>
              <a:rPr sz="2400" dirty="0">
                <a:latin typeface="Calibri"/>
                <a:cs typeface="Calibri"/>
              </a:rPr>
              <a:t>или </a:t>
            </a:r>
            <a:r>
              <a:rPr sz="2400" spc="-5" dirty="0">
                <a:latin typeface="Calibri"/>
                <a:cs typeface="Calibri"/>
              </a:rPr>
              <a:t>кушетки.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15" dirty="0">
                <a:latin typeface="Calibri"/>
                <a:cs typeface="Calibri"/>
              </a:rPr>
              <a:t>команде </a:t>
            </a:r>
            <a:r>
              <a:rPr sz="2400" dirty="0">
                <a:latin typeface="Calibri"/>
                <a:cs typeface="Calibri"/>
              </a:rPr>
              <a:t>врача </a:t>
            </a:r>
            <a:r>
              <a:rPr sz="2400" spc="-5" dirty="0">
                <a:latin typeface="Calibri"/>
                <a:cs typeface="Calibri"/>
              </a:rPr>
              <a:t>пациент </a:t>
            </a:r>
            <a:r>
              <a:rPr sz="2400" dirty="0">
                <a:latin typeface="Calibri"/>
                <a:cs typeface="Calibri"/>
              </a:rPr>
              <a:t>перемещает </a:t>
            </a:r>
            <a:r>
              <a:rPr sz="2400" spc="-5" dirty="0">
                <a:latin typeface="Calibri"/>
                <a:cs typeface="Calibri"/>
              </a:rPr>
              <a:t>руки </a:t>
            </a:r>
            <a:r>
              <a:rPr sz="2400" dirty="0">
                <a:latin typeface="Calibri"/>
                <a:cs typeface="Calibri"/>
              </a:rPr>
              <a:t>на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пояс,</a:t>
            </a:r>
            <a:endParaRPr sz="2400">
              <a:latin typeface="Calibri"/>
              <a:cs typeface="Calibri"/>
            </a:endParaRPr>
          </a:p>
          <a:p>
            <a:pPr marL="241300" marR="502284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latin typeface="Calibri"/>
                <a:cs typeface="Calibri"/>
              </a:rPr>
              <a:t>а </a:t>
            </a:r>
            <a:r>
              <a:rPr sz="2400" spc="-20" dirty="0">
                <a:latin typeface="Calibri"/>
                <a:cs typeface="Calibri"/>
              </a:rPr>
              <a:t>туловище </a:t>
            </a:r>
            <a:r>
              <a:rPr sz="2400" spc="-15" dirty="0">
                <a:latin typeface="Calibri"/>
                <a:cs typeface="Calibri"/>
              </a:rPr>
              <a:t>удерживает </a:t>
            </a:r>
            <a:r>
              <a:rPr sz="2400" spc="-5" dirty="0">
                <a:latin typeface="Calibri"/>
                <a:cs typeface="Calibri"/>
              </a:rPr>
              <a:t>параллельно </a:t>
            </a:r>
            <a:r>
              <a:rPr sz="2400" spc="-15" dirty="0">
                <a:latin typeface="Calibri"/>
                <a:cs typeface="Calibri"/>
              </a:rPr>
              <a:t>полу </a:t>
            </a:r>
            <a:r>
              <a:rPr sz="2400" dirty="0">
                <a:latin typeface="Calibri"/>
                <a:cs typeface="Calibri"/>
              </a:rPr>
              <a:t>в висе; </a:t>
            </a:r>
            <a:r>
              <a:rPr sz="2400" spc="-5" dirty="0">
                <a:latin typeface="Calibri"/>
                <a:cs typeface="Calibri"/>
              </a:rPr>
              <a:t>ноги фиксированы. Время  </a:t>
            </a:r>
            <a:r>
              <a:rPr sz="2400" spc="-20" dirty="0">
                <a:latin typeface="Calibri"/>
                <a:cs typeface="Calibri"/>
              </a:rPr>
              <a:t>удержания </a:t>
            </a:r>
            <a:r>
              <a:rPr sz="2400" spc="-15" dirty="0">
                <a:latin typeface="Calibri"/>
                <a:cs typeface="Calibri"/>
              </a:rPr>
              <a:t>туловища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таком положении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среднем </a:t>
            </a:r>
            <a:r>
              <a:rPr sz="2400" spc="-5" dirty="0">
                <a:latin typeface="Calibri"/>
                <a:cs typeface="Calibri"/>
              </a:rPr>
              <a:t>составляет 1-2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мин.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  <a:spcBef>
                <a:spcPts val="130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Силовую выносливость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для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мышц живота </a:t>
            </a:r>
            <a:r>
              <a:rPr sz="2400" spc="-10" dirty="0">
                <a:latin typeface="Calibri"/>
                <a:cs typeface="Calibri"/>
              </a:rPr>
              <a:t>оценивают путем </a:t>
            </a:r>
            <a:r>
              <a:rPr sz="2400" spc="-15" dirty="0">
                <a:latin typeface="Calibri"/>
                <a:cs typeface="Calibri"/>
              </a:rPr>
              <a:t>подсчета</a:t>
            </a:r>
            <a:r>
              <a:rPr sz="2400" spc="-3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числа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20"/>
              </a:lnSpc>
            </a:pPr>
            <a:r>
              <a:rPr sz="2400" spc="-10" dirty="0">
                <a:latin typeface="Calibri"/>
                <a:cs typeface="Calibri"/>
              </a:rPr>
              <a:t>подниманий </a:t>
            </a:r>
            <a:r>
              <a:rPr sz="2400" spc="-15" dirty="0">
                <a:latin typeface="Calibri"/>
                <a:cs typeface="Calibri"/>
              </a:rPr>
              <a:t>туловища </a:t>
            </a:r>
            <a:r>
              <a:rPr sz="2400" dirty="0">
                <a:latin typeface="Calibri"/>
                <a:cs typeface="Calibri"/>
              </a:rPr>
              <a:t>из </a:t>
            </a:r>
            <a:r>
              <a:rPr sz="2400" spc="-15" dirty="0">
                <a:latin typeface="Calibri"/>
                <a:cs typeface="Calibri"/>
              </a:rPr>
              <a:t>положения </a:t>
            </a:r>
            <a:r>
              <a:rPr sz="2400" spc="-20" dirty="0">
                <a:latin typeface="Calibri"/>
                <a:cs typeface="Calibri"/>
              </a:rPr>
              <a:t>лежа </a:t>
            </a:r>
            <a:r>
              <a:rPr sz="2400" dirty="0">
                <a:latin typeface="Calibri"/>
                <a:cs typeface="Calibri"/>
              </a:rPr>
              <a:t>на спине в </a:t>
            </a:r>
            <a:r>
              <a:rPr sz="2400" spc="-15" dirty="0">
                <a:latin typeface="Calibri"/>
                <a:cs typeface="Calibri"/>
              </a:rPr>
              <a:t>положение </a:t>
            </a:r>
            <a:r>
              <a:rPr sz="2400" dirty="0">
                <a:latin typeface="Calibri"/>
                <a:cs typeface="Calibri"/>
              </a:rPr>
              <a:t>сидя.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Ноги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15" dirty="0">
                <a:latin typeface="Calibri"/>
                <a:cs typeface="Calibri"/>
              </a:rPr>
              <a:t>обследуемого </a:t>
            </a:r>
            <a:r>
              <a:rPr sz="2400" dirty="0">
                <a:latin typeface="Calibri"/>
                <a:cs typeface="Calibri"/>
              </a:rPr>
              <a:t>согнуты в </a:t>
            </a:r>
            <a:r>
              <a:rPr sz="2400" spc="-15" dirty="0">
                <a:latin typeface="Calibri"/>
                <a:cs typeface="Calibri"/>
              </a:rPr>
              <a:t>коленях </a:t>
            </a:r>
            <a:r>
              <a:rPr sz="2400" spc="-30" dirty="0">
                <a:latin typeface="Calibri"/>
                <a:cs typeface="Calibri"/>
              </a:rPr>
              <a:t>под </a:t>
            </a:r>
            <a:r>
              <a:rPr sz="2400" spc="-25" dirty="0">
                <a:latin typeface="Calibri"/>
                <a:cs typeface="Calibri"/>
              </a:rPr>
              <a:t>углом </a:t>
            </a:r>
            <a:r>
              <a:rPr sz="2400" spc="-5" dirty="0">
                <a:latin typeface="Calibri"/>
                <a:cs typeface="Calibri"/>
              </a:rPr>
              <a:t>60-90°. </a:t>
            </a:r>
            <a:r>
              <a:rPr sz="2400" spc="-10" dirty="0">
                <a:latin typeface="Calibri"/>
                <a:cs typeface="Calibri"/>
              </a:rPr>
              <a:t>Стопы следует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удерживать</a:t>
            </a:r>
            <a:endParaRPr sz="2400">
              <a:latin typeface="Calibri"/>
              <a:cs typeface="Calibri"/>
            </a:endParaRPr>
          </a:p>
          <a:p>
            <a:pPr marL="241300" marR="769620">
              <a:lnSpc>
                <a:spcPct val="70000"/>
              </a:lnSpc>
              <a:spcBef>
                <a:spcPts val="434"/>
              </a:spcBef>
            </a:pPr>
            <a:r>
              <a:rPr sz="2400" spc="-10" dirty="0">
                <a:latin typeface="Calibri"/>
                <a:cs typeface="Calibri"/>
              </a:rPr>
              <a:t>прижатыми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25" dirty="0">
                <a:latin typeface="Calibri"/>
                <a:cs typeface="Calibri"/>
              </a:rPr>
              <a:t>полу. </a:t>
            </a:r>
            <a:r>
              <a:rPr sz="2400" dirty="0">
                <a:latin typeface="Calibri"/>
                <a:cs typeface="Calibri"/>
              </a:rPr>
              <a:t>Кисти </a:t>
            </a:r>
            <a:r>
              <a:rPr sz="2400" spc="-5" dirty="0">
                <a:latin typeface="Calibri"/>
                <a:cs typeface="Calibri"/>
              </a:rPr>
              <a:t>рук переплетены </a:t>
            </a:r>
            <a:r>
              <a:rPr sz="2400" dirty="0">
                <a:latin typeface="Calibri"/>
                <a:cs typeface="Calibri"/>
              </a:rPr>
              <a:t>за шеей. </a:t>
            </a:r>
            <a:r>
              <a:rPr sz="2400" spc="-15" dirty="0">
                <a:latin typeface="Calibri"/>
                <a:cs typeface="Calibri"/>
              </a:rPr>
              <a:t>Показателем </a:t>
            </a:r>
            <a:r>
              <a:rPr sz="2400" dirty="0">
                <a:latin typeface="Calibri"/>
                <a:cs typeface="Calibri"/>
              </a:rPr>
              <a:t>силовой  выносливости </a:t>
            </a:r>
            <a:r>
              <a:rPr sz="2400" spc="-15" dirty="0">
                <a:latin typeface="Calibri"/>
                <a:cs typeface="Calibri"/>
              </a:rPr>
              <a:t>является </a:t>
            </a:r>
            <a:r>
              <a:rPr sz="2400" dirty="0">
                <a:latin typeface="Calibri"/>
                <a:cs typeface="Calibri"/>
              </a:rPr>
              <a:t>число </a:t>
            </a:r>
            <a:r>
              <a:rPr sz="2400" spc="-15" dirty="0">
                <a:latin typeface="Calibri"/>
                <a:cs typeface="Calibri"/>
              </a:rPr>
              <a:t>подниманий </a:t>
            </a:r>
            <a:r>
              <a:rPr sz="2400" dirty="0">
                <a:latin typeface="Calibri"/>
                <a:cs typeface="Calibri"/>
              </a:rPr>
              <a:t>за 60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сек.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  <a:spcBef>
                <a:spcPts val="145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Силовую выносливость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для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мышц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плечевого пояса </a:t>
            </a:r>
            <a:r>
              <a:rPr sz="2400" spc="-10" dirty="0">
                <a:latin typeface="Calibri"/>
                <a:cs typeface="Calibri"/>
              </a:rPr>
              <a:t>оценивают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3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тесту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dirty="0">
                <a:latin typeface="Calibri"/>
                <a:cs typeface="Calibri"/>
              </a:rPr>
              <a:t>сгибания и разгибания </a:t>
            </a:r>
            <a:r>
              <a:rPr sz="2400" spc="-10" dirty="0">
                <a:latin typeface="Calibri"/>
                <a:cs typeface="Calibri"/>
              </a:rPr>
              <a:t>рук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упоре </a:t>
            </a:r>
            <a:r>
              <a:rPr sz="2400" spc="-20" dirty="0">
                <a:latin typeface="Calibri"/>
                <a:cs typeface="Calibri"/>
              </a:rPr>
              <a:t>лежа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животе </a:t>
            </a:r>
            <a:r>
              <a:rPr sz="2400" spc="-5" dirty="0">
                <a:latin typeface="Calibri"/>
                <a:cs typeface="Calibri"/>
              </a:rPr>
              <a:t>(отжимание). </a:t>
            </a:r>
            <a:r>
              <a:rPr sz="2400" dirty="0">
                <a:latin typeface="Calibri"/>
                <a:cs typeface="Calibri"/>
              </a:rPr>
              <a:t>Кисти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рук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15" dirty="0">
                <a:latin typeface="Calibri"/>
                <a:cs typeface="Calibri"/>
              </a:rPr>
              <a:t>обследуемого располагаются </a:t>
            </a:r>
            <a:r>
              <a:rPr sz="2400" dirty="0">
                <a:latin typeface="Calibri"/>
                <a:cs typeface="Calibri"/>
              </a:rPr>
              <a:t>на ширине </a:t>
            </a:r>
            <a:r>
              <a:rPr sz="2400" spc="-20" dirty="0">
                <a:latin typeface="Calibri"/>
                <a:cs typeface="Calibri"/>
              </a:rPr>
              <a:t>грудной </a:t>
            </a:r>
            <a:r>
              <a:rPr sz="2400" spc="-5" dirty="0">
                <a:latin typeface="Calibri"/>
                <a:cs typeface="Calibri"/>
              </a:rPr>
              <a:t>клетки. </a:t>
            </a:r>
            <a:r>
              <a:rPr sz="2400" spc="-70" dirty="0">
                <a:latin typeface="Calibri"/>
                <a:cs typeface="Calibri"/>
              </a:rPr>
              <a:t>Тело </a:t>
            </a:r>
            <a:r>
              <a:rPr sz="2400" spc="-5" dirty="0">
                <a:latin typeface="Calibri"/>
                <a:cs typeface="Calibri"/>
              </a:rPr>
              <a:t>выпрямлено</a:t>
            </a:r>
            <a:r>
              <a:rPr sz="2400" spc="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10" dirty="0">
                <a:latin typeface="Calibri"/>
                <a:cs typeface="Calibri"/>
              </a:rPr>
              <a:t>опирается </a:t>
            </a:r>
            <a:r>
              <a:rPr sz="2400" dirty="0">
                <a:latin typeface="Calibri"/>
                <a:cs typeface="Calibri"/>
              </a:rPr>
              <a:t>на носки </a:t>
            </a:r>
            <a:r>
              <a:rPr sz="2400" spc="-10" dirty="0">
                <a:latin typeface="Calibri"/>
                <a:cs typeface="Calibri"/>
              </a:rPr>
              <a:t>полностью </a:t>
            </a:r>
            <a:r>
              <a:rPr sz="2400" dirty="0">
                <a:latin typeface="Calibri"/>
                <a:cs typeface="Calibri"/>
              </a:rPr>
              <a:t>выпрямленных </a:t>
            </a:r>
            <a:r>
              <a:rPr sz="2400" spc="-30" dirty="0">
                <a:latin typeface="Calibri"/>
                <a:cs typeface="Calibri"/>
              </a:rPr>
              <a:t>ног. </a:t>
            </a:r>
            <a:r>
              <a:rPr sz="2400" spc="-5" dirty="0">
                <a:latin typeface="Calibri"/>
                <a:cs typeface="Calibri"/>
              </a:rPr>
              <a:t>Отжимание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выполняют,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15" dirty="0">
                <a:latin typeface="Calibri"/>
                <a:cs typeface="Calibri"/>
              </a:rPr>
              <a:t>удерживая </a:t>
            </a:r>
            <a:r>
              <a:rPr sz="2400" dirty="0">
                <a:latin typeface="Calibri"/>
                <a:cs typeface="Calibri"/>
              </a:rPr>
              <a:t>спину </a:t>
            </a:r>
            <a:r>
              <a:rPr sz="2400" spc="-5" dirty="0">
                <a:latin typeface="Calibri"/>
                <a:cs typeface="Calibri"/>
              </a:rPr>
              <a:t>прямой. Живот при </a:t>
            </a:r>
            <a:r>
              <a:rPr sz="2400" spc="-15" dirty="0">
                <a:latin typeface="Calibri"/>
                <a:cs typeface="Calibri"/>
              </a:rPr>
              <a:t>этом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10" dirty="0">
                <a:latin typeface="Calibri"/>
                <a:cs typeface="Calibri"/>
              </a:rPr>
              <a:t>касается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пола.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014"/>
              </a:lnSpc>
            </a:pPr>
            <a:r>
              <a:rPr sz="2400" spc="-5" dirty="0">
                <a:latin typeface="Calibri"/>
                <a:cs typeface="Calibri"/>
              </a:rPr>
              <a:t>Девочки могут </a:t>
            </a:r>
            <a:r>
              <a:rPr sz="2400" spc="-10" dirty="0">
                <a:latin typeface="Calibri"/>
                <a:cs typeface="Calibri"/>
              </a:rPr>
              <a:t>выполнять </a:t>
            </a:r>
            <a:r>
              <a:rPr sz="2400" spc="-15" dirty="0">
                <a:latin typeface="Calibri"/>
                <a:cs typeface="Calibri"/>
              </a:rPr>
              <a:t>этот </a:t>
            </a:r>
            <a:r>
              <a:rPr sz="2400" spc="-30" dirty="0">
                <a:latin typeface="Calibri"/>
                <a:cs typeface="Calibri"/>
              </a:rPr>
              <a:t>тест, </a:t>
            </a:r>
            <a:r>
              <a:rPr sz="2400" spc="-5" dirty="0">
                <a:latin typeface="Calibri"/>
                <a:cs typeface="Calibri"/>
              </a:rPr>
              <a:t>опираясь </a:t>
            </a:r>
            <a:r>
              <a:rPr sz="2400" dirty="0">
                <a:latin typeface="Calibri"/>
                <a:cs typeface="Calibri"/>
              </a:rPr>
              <a:t>на согнутые </a:t>
            </a:r>
            <a:r>
              <a:rPr sz="2400" spc="-20" dirty="0">
                <a:latin typeface="Calibri"/>
                <a:cs typeface="Calibri"/>
              </a:rPr>
              <a:t>колени,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удерживая</a:t>
            </a:r>
            <a:endParaRPr sz="2400">
              <a:latin typeface="Calibri"/>
              <a:cs typeface="Calibri"/>
            </a:endParaRPr>
          </a:p>
          <a:p>
            <a:pPr marL="241300" marR="1332230">
              <a:lnSpc>
                <a:spcPct val="70000"/>
              </a:lnSpc>
              <a:spcBef>
                <a:spcPts val="430"/>
              </a:spcBef>
            </a:pPr>
            <a:r>
              <a:rPr sz="2400" dirty="0">
                <a:latin typeface="Calibri"/>
                <a:cs typeface="Calibri"/>
              </a:rPr>
              <a:t>спину прямой. </a:t>
            </a:r>
            <a:r>
              <a:rPr sz="2400" spc="-15" dirty="0">
                <a:latin typeface="Calibri"/>
                <a:cs typeface="Calibri"/>
              </a:rPr>
              <a:t>Показателем </a:t>
            </a:r>
            <a:r>
              <a:rPr sz="2400" spc="-10" dirty="0">
                <a:latin typeface="Calibri"/>
                <a:cs typeface="Calibri"/>
              </a:rPr>
              <a:t>является </a:t>
            </a:r>
            <a:r>
              <a:rPr sz="2400" spc="-5" dirty="0">
                <a:latin typeface="Calibri"/>
                <a:cs typeface="Calibri"/>
              </a:rPr>
              <a:t>максимальное </a:t>
            </a:r>
            <a:r>
              <a:rPr sz="2400" dirty="0">
                <a:latin typeface="Calibri"/>
                <a:cs typeface="Calibri"/>
              </a:rPr>
              <a:t>число </a:t>
            </a:r>
            <a:r>
              <a:rPr sz="2400" spc="-10" dirty="0">
                <a:latin typeface="Calibri"/>
                <a:cs typeface="Calibri"/>
              </a:rPr>
              <a:t>правильно  выполненных </a:t>
            </a:r>
            <a:r>
              <a:rPr sz="2400" spc="-5" dirty="0">
                <a:latin typeface="Calibri"/>
                <a:cs typeface="Calibri"/>
              </a:rPr>
              <a:t>отжиманий </a:t>
            </a:r>
            <a:r>
              <a:rPr sz="2400" dirty="0">
                <a:latin typeface="Calibri"/>
                <a:cs typeface="Calibri"/>
              </a:rPr>
              <a:t>за 60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сек.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292" y="320421"/>
            <a:ext cx="9030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Принципы тренировки физических</a:t>
            </a:r>
            <a:r>
              <a:rPr sz="4000" spc="-204" dirty="0"/>
              <a:t> </a:t>
            </a:r>
            <a:r>
              <a:rPr sz="4000" spc="-30" dirty="0"/>
              <a:t>качеств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32390" cy="41636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Адаптационные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процессы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происходят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лишь </a:t>
            </a:r>
            <a:r>
              <a:rPr sz="2800" b="1" spc="-35" dirty="0">
                <a:solidFill>
                  <a:srgbClr val="001F5F"/>
                </a:solidFill>
                <a:latin typeface="Calibri"/>
                <a:cs typeface="Calibri"/>
              </a:rPr>
              <a:t>тогда, </a:t>
            </a:r>
            <a:r>
              <a:rPr sz="2800" b="1" spc="-45" dirty="0">
                <a:solidFill>
                  <a:srgbClr val="001F5F"/>
                </a:solidFill>
                <a:latin typeface="Calibri"/>
                <a:cs typeface="Calibri"/>
              </a:rPr>
              <a:t>когда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физические нагрузки достигают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определенной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интенсивности и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объема.</a:t>
            </a:r>
            <a:endParaRPr sz="2800">
              <a:latin typeface="Calibri"/>
              <a:cs typeface="Calibri"/>
            </a:endParaRPr>
          </a:p>
          <a:p>
            <a:pPr marL="241300" marR="747395" indent="-228600">
              <a:lnSpc>
                <a:spcPts val="3020"/>
              </a:lnSpc>
              <a:spcBef>
                <a:spcPts val="101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Неправильное соотношение </a:t>
            </a:r>
            <a:r>
              <a:rPr sz="2800" spc="-10" dirty="0">
                <a:latin typeface="Calibri"/>
                <a:cs typeface="Calibri"/>
              </a:rPr>
              <a:t>этих компонентов физической  </a:t>
            </a:r>
            <a:r>
              <a:rPr sz="2800" spc="-5" dirty="0">
                <a:latin typeface="Calibri"/>
                <a:cs typeface="Calibri"/>
              </a:rPr>
              <a:t>нагрузки </a:t>
            </a:r>
            <a:r>
              <a:rPr sz="2800" spc="-10" dirty="0">
                <a:latin typeface="Calibri"/>
                <a:cs typeface="Calibri"/>
              </a:rPr>
              <a:t>нарушают </a:t>
            </a:r>
            <a:r>
              <a:rPr sz="2800" spc="-5" dirty="0">
                <a:latin typeface="Calibri"/>
                <a:cs typeface="Calibri"/>
              </a:rPr>
              <a:t>адаптационные возможности организма  </a:t>
            </a:r>
            <a:r>
              <a:rPr sz="2800" spc="-15" dirty="0">
                <a:latin typeface="Calibri"/>
                <a:cs typeface="Calibri"/>
              </a:rPr>
              <a:t>человека </a:t>
            </a:r>
            <a:r>
              <a:rPr sz="2800" spc="-5" dirty="0">
                <a:latin typeface="Calibri"/>
                <a:cs typeface="Calibri"/>
              </a:rPr>
              <a:t>и вызывают снижение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работоспособности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3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Большой </a:t>
            </a:r>
            <a:r>
              <a:rPr sz="2800" spc="-5" dirty="0">
                <a:latin typeface="Calibri"/>
                <a:cs typeface="Calibri"/>
              </a:rPr>
              <a:t>объем </a:t>
            </a:r>
            <a:r>
              <a:rPr sz="2800" spc="-10" dirty="0">
                <a:latin typeface="Calibri"/>
                <a:cs typeface="Calibri"/>
              </a:rPr>
              <a:t>работы </a:t>
            </a:r>
            <a:r>
              <a:rPr sz="2800" spc="-5" dirty="0">
                <a:latin typeface="Calibri"/>
                <a:cs typeface="Calibri"/>
              </a:rPr>
              <a:t>без </a:t>
            </a:r>
            <a:r>
              <a:rPr sz="2800" spc="-15" dirty="0">
                <a:latin typeface="Calibri"/>
                <a:cs typeface="Calibri"/>
              </a:rPr>
              <a:t>должной </a:t>
            </a:r>
            <a:r>
              <a:rPr sz="2800" spc="-5" dirty="0">
                <a:latin typeface="Calibri"/>
                <a:cs typeface="Calibri"/>
              </a:rPr>
              <a:t>интенсивности, </a:t>
            </a:r>
            <a:r>
              <a:rPr sz="2800" spc="-20" dirty="0">
                <a:latin typeface="Calibri"/>
                <a:cs typeface="Calibri"/>
              </a:rPr>
              <a:t>как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 marR="158750" algn="just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интенсивные нагрузки </a:t>
            </a:r>
            <a:r>
              <a:rPr sz="2800" spc="-10" dirty="0">
                <a:latin typeface="Calibri"/>
                <a:cs typeface="Calibri"/>
              </a:rPr>
              <a:t>малого </a:t>
            </a:r>
            <a:r>
              <a:rPr sz="2800" spc="-5" dirty="0">
                <a:latin typeface="Calibri"/>
                <a:cs typeface="Calibri"/>
              </a:rPr>
              <a:t>объема, не </a:t>
            </a:r>
            <a:r>
              <a:rPr sz="2800" spc="-15" dirty="0">
                <a:latin typeface="Calibri"/>
                <a:cs typeface="Calibri"/>
              </a:rPr>
              <a:t>ведут </a:t>
            </a:r>
            <a:r>
              <a:rPr sz="2800" spc="-5" dirty="0">
                <a:latin typeface="Calibri"/>
                <a:cs typeface="Calibri"/>
              </a:rPr>
              <a:t>к адаптации, но  </a:t>
            </a:r>
            <a:r>
              <a:rPr sz="2800" spc="-10" dirty="0">
                <a:latin typeface="Calibri"/>
                <a:cs typeface="Calibri"/>
              </a:rPr>
              <a:t>чем </a:t>
            </a:r>
            <a:r>
              <a:rPr sz="2800" spc="-15" dirty="0">
                <a:latin typeface="Calibri"/>
                <a:cs typeface="Calibri"/>
              </a:rPr>
              <a:t>больше </a:t>
            </a:r>
            <a:r>
              <a:rPr sz="2800" spc="-10" dirty="0">
                <a:latin typeface="Calibri"/>
                <a:cs typeface="Calibri"/>
              </a:rPr>
              <a:t>они </a:t>
            </a:r>
            <a:r>
              <a:rPr sz="2800" spc="-15" dirty="0">
                <a:latin typeface="Calibri"/>
                <a:cs typeface="Calibri"/>
              </a:rPr>
              <a:t>приближаются </a:t>
            </a:r>
            <a:r>
              <a:rPr sz="2800" spc="-5" dirty="0">
                <a:latin typeface="Calibri"/>
                <a:cs typeface="Calibri"/>
              </a:rPr>
              <a:t>к индивидуально </a:t>
            </a:r>
            <a:r>
              <a:rPr sz="2800" spc="-10" dirty="0">
                <a:latin typeface="Calibri"/>
                <a:cs typeface="Calibri"/>
              </a:rPr>
              <a:t>оптимальному  </a:t>
            </a:r>
            <a:r>
              <a:rPr sz="2800" spc="-5" dirty="0">
                <a:latin typeface="Calibri"/>
                <a:cs typeface="Calibri"/>
              </a:rPr>
              <a:t>соотношению, </a:t>
            </a:r>
            <a:r>
              <a:rPr sz="2800" spc="-15" dirty="0">
                <a:latin typeface="Calibri"/>
                <a:cs typeface="Calibri"/>
              </a:rPr>
              <a:t>тем </a:t>
            </a:r>
            <a:r>
              <a:rPr sz="2800" spc="-5" dirty="0">
                <a:latin typeface="Calibri"/>
                <a:cs typeface="Calibri"/>
              </a:rPr>
              <a:t>быстрее </a:t>
            </a:r>
            <a:r>
              <a:rPr sz="2800" spc="-15" dirty="0">
                <a:latin typeface="Calibri"/>
                <a:cs typeface="Calibri"/>
              </a:rPr>
              <a:t>протекают </a:t>
            </a:r>
            <a:r>
              <a:rPr sz="2800" spc="-5" dirty="0">
                <a:latin typeface="Calibri"/>
                <a:cs typeface="Calibri"/>
              </a:rPr>
              <a:t>процессы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адаптации.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888" y="80898"/>
            <a:ext cx="939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Роль </a:t>
            </a:r>
            <a:r>
              <a:rPr sz="3600" spc="-30" dirty="0"/>
              <a:t>силовых </a:t>
            </a:r>
            <a:r>
              <a:rPr sz="3600" spc="-35" dirty="0"/>
              <a:t>тренировок </a:t>
            </a:r>
            <a:r>
              <a:rPr sz="3600" dirty="0"/>
              <a:t>в</a:t>
            </a:r>
            <a:r>
              <a:rPr sz="3600" spc="-210" dirty="0"/>
              <a:t> </a:t>
            </a:r>
            <a:r>
              <a:rPr sz="3600" spc="-35" dirty="0"/>
              <a:t>кардиореабилитации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09552" y="4146632"/>
            <a:ext cx="11084870" cy="258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44068" y="751331"/>
            <a:ext cx="11148695" cy="3263265"/>
            <a:chOff x="544068" y="751331"/>
            <a:chExt cx="11148695" cy="3263265"/>
          </a:xfrm>
        </p:grpSpPr>
        <p:sp>
          <p:nvSpPr>
            <p:cNvPr id="5" name="object 5"/>
            <p:cNvSpPr/>
            <p:nvPr/>
          </p:nvSpPr>
          <p:spPr>
            <a:xfrm>
              <a:off x="608063" y="848824"/>
              <a:ext cx="11084077" cy="31654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4068" y="751331"/>
              <a:ext cx="10544556" cy="32110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792" y="862584"/>
              <a:ext cx="11006455" cy="3088005"/>
            </a:xfrm>
            <a:custGeom>
              <a:avLst/>
              <a:gdLst/>
              <a:ahLst/>
              <a:cxnLst/>
              <a:rect l="l" t="t" r="r" b="b"/>
              <a:pathLst>
                <a:path w="11006455" h="3088004">
                  <a:moveTo>
                    <a:pt x="11006328" y="0"/>
                  </a:moveTo>
                  <a:lnTo>
                    <a:pt x="0" y="0"/>
                  </a:lnTo>
                  <a:lnTo>
                    <a:pt x="0" y="3087624"/>
                  </a:lnTo>
                  <a:lnTo>
                    <a:pt x="11006328" y="3087624"/>
                  </a:lnTo>
                  <a:lnTo>
                    <a:pt x="1100632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1792" y="862584"/>
              <a:ext cx="11006455" cy="3088005"/>
            </a:xfrm>
            <a:custGeom>
              <a:avLst/>
              <a:gdLst/>
              <a:ahLst/>
              <a:cxnLst/>
              <a:rect l="l" t="t" r="r" b="b"/>
              <a:pathLst>
                <a:path w="11006455" h="3088004">
                  <a:moveTo>
                    <a:pt x="0" y="3087624"/>
                  </a:moveTo>
                  <a:lnTo>
                    <a:pt x="11006328" y="3087624"/>
                  </a:lnTo>
                  <a:lnTo>
                    <a:pt x="11006328" y="0"/>
                  </a:lnTo>
                  <a:lnTo>
                    <a:pt x="0" y="0"/>
                  </a:lnTo>
                  <a:lnTo>
                    <a:pt x="0" y="3087624"/>
                  </a:lnTo>
                  <a:close/>
                </a:path>
              </a:pathLst>
            </a:custGeom>
            <a:ln w="12191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99922" y="824230"/>
            <a:ext cx="10113645" cy="564832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58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Способствуют увеличению мышечной </a:t>
            </a:r>
            <a:r>
              <a:rPr sz="2000" dirty="0">
                <a:latin typeface="Calibri"/>
                <a:cs typeface="Calibri"/>
              </a:rPr>
              <a:t>силы и </a:t>
            </a:r>
            <a:r>
              <a:rPr sz="2000" spc="-5" dirty="0">
                <a:latin typeface="Calibri"/>
                <a:cs typeface="Calibri"/>
              </a:rPr>
              <a:t>выносливости </a:t>
            </a:r>
            <a:r>
              <a:rPr sz="2000" dirty="0">
                <a:latin typeface="Calibri"/>
                <a:cs typeface="Calibri"/>
              </a:rPr>
              <a:t>за </a:t>
            </a:r>
            <a:r>
              <a:rPr sz="2000" spc="-5" dirty="0">
                <a:latin typeface="Calibri"/>
                <a:cs typeface="Calibri"/>
              </a:rPr>
              <a:t>счет увеличения мышечной  массы </a:t>
            </a:r>
            <a:r>
              <a:rPr sz="2000" dirty="0">
                <a:latin typeface="Calibri"/>
                <a:cs typeface="Calibri"/>
              </a:rPr>
              <a:t>и/или </a:t>
            </a:r>
            <a:r>
              <a:rPr sz="2000" spc="-10" dirty="0">
                <a:latin typeface="Calibri"/>
                <a:cs typeface="Calibri"/>
              </a:rPr>
              <a:t>улучшения координации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мышечного метаболизма, </a:t>
            </a:r>
            <a:r>
              <a:rPr sz="2000" spc="-5" dirty="0">
                <a:latin typeface="Calibri"/>
                <a:cs typeface="Calibri"/>
              </a:rPr>
              <a:t>обмена веществ (в </a:t>
            </a:r>
            <a:r>
              <a:rPr sz="2000" spc="-25" dirty="0">
                <a:latin typeface="Calibri"/>
                <a:cs typeface="Calibri"/>
              </a:rPr>
              <a:t>т.ч.  </a:t>
            </a:r>
            <a:r>
              <a:rPr sz="2000" spc="-5" dirty="0">
                <a:latin typeface="Calibri"/>
                <a:cs typeface="Calibri"/>
              </a:rPr>
              <a:t>уменьшение резистентности </a:t>
            </a:r>
            <a:r>
              <a:rPr sz="2000" dirty="0">
                <a:latin typeface="Calibri"/>
                <a:cs typeface="Calibri"/>
              </a:rPr>
              <a:t>к </a:t>
            </a:r>
            <a:r>
              <a:rPr sz="2000" spc="-10" dirty="0">
                <a:latin typeface="Calibri"/>
                <a:cs typeface="Calibri"/>
              </a:rPr>
              <a:t>инсулину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увеличение периферического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липолизы)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5" dirty="0">
                <a:latin typeface="Calibri"/>
                <a:cs typeface="Calibri"/>
              </a:rPr>
              <a:t>Оказывают </a:t>
            </a:r>
            <a:r>
              <a:rPr sz="2000" spc="-10" dirty="0">
                <a:latin typeface="Calibri"/>
                <a:cs typeface="Calibri"/>
              </a:rPr>
              <a:t>благоприятное </a:t>
            </a:r>
            <a:r>
              <a:rPr sz="2000" spc="-5" dirty="0">
                <a:latin typeface="Calibri"/>
                <a:cs typeface="Calibri"/>
              </a:rPr>
              <a:t>воздействие </a:t>
            </a:r>
            <a:r>
              <a:rPr sz="2000" dirty="0">
                <a:latin typeface="Calibri"/>
                <a:cs typeface="Calibri"/>
              </a:rPr>
              <a:t>за </a:t>
            </a:r>
            <a:r>
              <a:rPr sz="2000" spc="-5" dirty="0">
                <a:latin typeface="Calibri"/>
                <a:cs typeface="Calibri"/>
              </a:rPr>
              <a:t>счет борьбы </a:t>
            </a:r>
            <a:r>
              <a:rPr sz="2000" dirty="0">
                <a:latin typeface="Calibri"/>
                <a:cs typeface="Calibri"/>
              </a:rPr>
              <a:t>с </a:t>
            </a:r>
            <a:r>
              <a:rPr sz="2000" spc="-5" dirty="0">
                <a:latin typeface="Calibri"/>
                <a:cs typeface="Calibri"/>
              </a:rPr>
              <a:t>потерей мышечной массы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силы</a:t>
            </a:r>
            <a:endParaRPr sz="2000">
              <a:latin typeface="Calibri"/>
              <a:cs typeface="Calibri"/>
            </a:endParaRPr>
          </a:p>
          <a:p>
            <a:pPr marL="240665" marR="356870">
              <a:lnSpc>
                <a:spcPct val="80000"/>
              </a:lnSpc>
              <a:spcBef>
                <a:spcPts val="240"/>
              </a:spcBef>
            </a:pPr>
            <a:r>
              <a:rPr sz="2000" spc="-5" dirty="0">
                <a:latin typeface="Calibri"/>
                <a:cs typeface="Calibri"/>
              </a:rPr>
              <a:t>вследствие </a:t>
            </a:r>
            <a:r>
              <a:rPr sz="2000" spc="-10" dirty="0">
                <a:latin typeface="Calibri"/>
                <a:cs typeface="Calibri"/>
              </a:rPr>
              <a:t>длительного постельного </a:t>
            </a:r>
            <a:r>
              <a:rPr sz="2000" spc="-5" dirty="0">
                <a:latin typeface="Calibri"/>
                <a:cs typeface="Calibri"/>
              </a:rPr>
              <a:t>режима или </a:t>
            </a:r>
            <a:r>
              <a:rPr sz="2000" spc="-10" dirty="0">
                <a:latin typeface="Calibri"/>
                <a:cs typeface="Calibri"/>
              </a:rPr>
              <a:t>малоподвижного </a:t>
            </a:r>
            <a:r>
              <a:rPr sz="2000" spc="-5" dirty="0">
                <a:latin typeface="Calibri"/>
                <a:cs typeface="Calibri"/>
              </a:rPr>
              <a:t>образа </a:t>
            </a:r>
            <a:r>
              <a:rPr sz="2000" dirty="0">
                <a:latin typeface="Calibri"/>
                <a:cs typeface="Calibri"/>
              </a:rPr>
              <a:t>жизни из-за  </a:t>
            </a:r>
            <a:r>
              <a:rPr sz="2000" spc="-5" dirty="0">
                <a:latin typeface="Calibri"/>
                <a:cs typeface="Calibri"/>
              </a:rPr>
              <a:t>заболевания, атрофии </a:t>
            </a:r>
            <a:r>
              <a:rPr sz="2000" spc="-15" dirty="0">
                <a:latin typeface="Calibri"/>
                <a:cs typeface="Calibri"/>
              </a:rPr>
              <a:t>скелетных </a:t>
            </a:r>
            <a:r>
              <a:rPr sz="2000" spc="-5" dirty="0">
                <a:latin typeface="Calibri"/>
                <a:cs typeface="Calibri"/>
              </a:rPr>
              <a:t>мышц (например, </a:t>
            </a:r>
            <a:r>
              <a:rPr sz="2000" dirty="0">
                <a:latin typeface="Calibri"/>
                <a:cs typeface="Calibri"/>
              </a:rPr>
              <a:t>у </a:t>
            </a:r>
            <a:r>
              <a:rPr sz="2000" spc="-5" dirty="0">
                <a:latin typeface="Calibri"/>
                <a:cs typeface="Calibri"/>
              </a:rPr>
              <a:t>пациентов </a:t>
            </a:r>
            <a:r>
              <a:rPr sz="2000" dirty="0">
                <a:latin typeface="Calibri"/>
                <a:cs typeface="Calibri"/>
              </a:rPr>
              <a:t>с </a:t>
            </a:r>
            <a:r>
              <a:rPr sz="2000" spc="-5" dirty="0">
                <a:latin typeface="Calibri"/>
                <a:cs typeface="Calibri"/>
              </a:rPr>
              <a:t>СН),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длительной</a:t>
            </a:r>
            <a:endParaRPr sz="2000">
              <a:latin typeface="Calibri"/>
              <a:cs typeface="Calibri"/>
            </a:endParaRPr>
          </a:p>
          <a:p>
            <a:pPr marL="240665">
              <a:lnSpc>
                <a:spcPts val="1920"/>
              </a:lnSpc>
            </a:pPr>
            <a:r>
              <a:rPr sz="2000" spc="-5" dirty="0">
                <a:latin typeface="Calibri"/>
                <a:cs typeface="Calibri"/>
              </a:rPr>
              <a:t>иммуносупрессивной </a:t>
            </a:r>
            <a:r>
              <a:rPr sz="2000" dirty="0">
                <a:latin typeface="Calibri"/>
                <a:cs typeface="Calibri"/>
              </a:rPr>
              <a:t>терапии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других</a:t>
            </a:r>
            <a:endParaRPr sz="2000">
              <a:latin typeface="Calibri"/>
              <a:cs typeface="Calibri"/>
            </a:endParaRPr>
          </a:p>
          <a:p>
            <a:pPr marL="240665" marR="398145" indent="-228600">
              <a:lnSpc>
                <a:spcPct val="80000"/>
              </a:lnSpc>
              <a:spcBef>
                <a:spcPts val="101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5" dirty="0">
                <a:latin typeface="Calibri"/>
                <a:cs typeface="Calibri"/>
              </a:rPr>
              <a:t>Уменьшение </a:t>
            </a:r>
            <a:r>
              <a:rPr sz="2000" dirty="0">
                <a:latin typeface="Calibri"/>
                <a:cs typeface="Calibri"/>
              </a:rPr>
              <a:t>и/или </a:t>
            </a:r>
            <a:r>
              <a:rPr sz="2000" spc="-10" dirty="0">
                <a:latin typeface="Calibri"/>
                <a:cs typeface="Calibri"/>
              </a:rPr>
              <a:t>предотвращение </a:t>
            </a:r>
            <a:r>
              <a:rPr sz="2000" spc="-5" dirty="0">
                <a:latin typeface="Calibri"/>
                <a:cs typeface="Calibri"/>
              </a:rPr>
              <a:t>снижения костной массы (вследствие </a:t>
            </a:r>
            <a:r>
              <a:rPr sz="2000" spc="-10" dirty="0">
                <a:latin typeface="Calibri"/>
                <a:cs typeface="Calibri"/>
              </a:rPr>
              <a:t>длительной  </a:t>
            </a:r>
            <a:r>
              <a:rPr sz="2000" spc="-5" dirty="0">
                <a:latin typeface="Calibri"/>
                <a:cs typeface="Calibri"/>
              </a:rPr>
              <a:t>иммуносупрессивной терапии, </a:t>
            </a:r>
            <a:r>
              <a:rPr sz="2000" dirty="0">
                <a:latin typeface="Calibri"/>
                <a:cs typeface="Calibri"/>
              </a:rPr>
              <a:t>возраста, </a:t>
            </a:r>
            <a:r>
              <a:rPr sz="2000" spc="-5" dirty="0">
                <a:latin typeface="Calibri"/>
                <a:cs typeface="Calibri"/>
              </a:rPr>
              <a:t>др.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факторов)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25" dirty="0">
                <a:latin typeface="Calibri"/>
                <a:cs typeface="Calibri"/>
              </a:rPr>
              <a:t>Улучшают </a:t>
            </a:r>
            <a:r>
              <a:rPr sz="2000" spc="-5" dirty="0">
                <a:latin typeface="Calibri"/>
                <a:cs typeface="Calibri"/>
              </a:rPr>
              <a:t>проприорецепцию </a:t>
            </a:r>
            <a:r>
              <a:rPr sz="2000" spc="-10" dirty="0">
                <a:latin typeface="Calibri"/>
                <a:cs typeface="Calibri"/>
              </a:rPr>
              <a:t>(положительное </a:t>
            </a:r>
            <a:r>
              <a:rPr sz="2000" spc="-5" dirty="0">
                <a:latin typeface="Calibri"/>
                <a:cs typeface="Calibri"/>
              </a:rPr>
              <a:t>влияние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10" dirty="0">
                <a:latin typeface="Calibri"/>
                <a:cs typeface="Calibri"/>
              </a:rPr>
              <a:t>координацию,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равновесие)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Эффекты: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Повышение </a:t>
            </a:r>
            <a:r>
              <a:rPr sz="2000" spc="-5" dirty="0">
                <a:latin typeface="Calibri"/>
                <a:cs typeface="Calibri"/>
              </a:rPr>
              <a:t>способности </a:t>
            </a:r>
            <a:r>
              <a:rPr sz="2000" dirty="0">
                <a:latin typeface="Calibri"/>
                <a:cs typeface="Calibri"/>
              </a:rPr>
              <a:t>к </a:t>
            </a:r>
            <a:r>
              <a:rPr sz="2000" spc="-5" dirty="0">
                <a:latin typeface="Calibri"/>
                <a:cs typeface="Calibri"/>
              </a:rPr>
              <a:t>выполнению </a:t>
            </a:r>
            <a:r>
              <a:rPr sz="2000" dirty="0">
                <a:latin typeface="Calibri"/>
                <a:cs typeface="Calibri"/>
              </a:rPr>
              <a:t>физических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упражнений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5" dirty="0">
                <a:latin typeface="Calibri"/>
                <a:cs typeface="Calibri"/>
              </a:rPr>
              <a:t>Увеличение </a:t>
            </a:r>
            <a:r>
              <a:rPr sz="2000" dirty="0">
                <a:latin typeface="Calibri"/>
                <a:cs typeface="Calibri"/>
              </a:rPr>
              <a:t>переносимости физических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нагрузок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5" dirty="0">
                <a:latin typeface="Calibri"/>
                <a:cs typeface="Calibri"/>
              </a:rPr>
              <a:t>Увеличение </a:t>
            </a:r>
            <a:r>
              <a:rPr sz="2000" spc="-5" dirty="0">
                <a:latin typeface="Calibri"/>
                <a:cs typeface="Calibri"/>
              </a:rPr>
              <a:t>функциональные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возможностей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10" dirty="0">
                <a:latin typeface="Calibri"/>
                <a:cs typeface="Calibri"/>
              </a:rPr>
              <a:t>Уменьшение </a:t>
            </a:r>
            <a:r>
              <a:rPr sz="2000" spc="-5" dirty="0">
                <a:latin typeface="Calibri"/>
                <a:cs typeface="Calibri"/>
              </a:rPr>
              <a:t>функциональных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нарушений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dirty="0">
                <a:latin typeface="Calibri"/>
                <a:cs typeface="Calibri"/>
              </a:rPr>
              <a:t>Повышение уровня </a:t>
            </a:r>
            <a:r>
              <a:rPr sz="2000" spc="-5" dirty="0">
                <a:latin typeface="Calibri"/>
                <a:cs typeface="Calibri"/>
              </a:rPr>
              <a:t>повседневной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активности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•	</a:t>
            </a:r>
            <a:r>
              <a:rPr sz="2000" spc="-25" dirty="0">
                <a:latin typeface="Calibri"/>
                <a:cs typeface="Calibri"/>
              </a:rPr>
              <a:t>Улучшение </a:t>
            </a:r>
            <a:r>
              <a:rPr sz="2000" spc="-5" dirty="0">
                <a:latin typeface="Calibri"/>
                <a:cs typeface="Calibri"/>
              </a:rPr>
              <a:t>качества </a:t>
            </a:r>
            <a:r>
              <a:rPr sz="2000" dirty="0">
                <a:latin typeface="Calibri"/>
                <a:cs typeface="Calibri"/>
              </a:rPr>
              <a:t>жизни 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др.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9402445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Абсолютные </a:t>
            </a:r>
            <a:r>
              <a:rPr sz="2800" spc="-10" dirty="0">
                <a:latin typeface="Calibri"/>
                <a:cs typeface="Calibri"/>
              </a:rPr>
              <a:t>противопоказания для </a:t>
            </a:r>
            <a:r>
              <a:rPr sz="2800" spc="-5" dirty="0">
                <a:latin typeface="Calibri"/>
                <a:cs typeface="Calibri"/>
              </a:rPr>
              <a:t>силовых тренировок  аналогичны </a:t>
            </a:r>
            <a:r>
              <a:rPr sz="2800" spc="-15" dirty="0">
                <a:latin typeface="Calibri"/>
                <a:cs typeface="Calibri"/>
              </a:rPr>
              <a:t>абсолютным </a:t>
            </a:r>
            <a:r>
              <a:rPr sz="2800" spc="-5" dirty="0">
                <a:latin typeface="Calibri"/>
                <a:cs typeface="Calibri"/>
              </a:rPr>
              <a:t>противопоказаниям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аэробных  тренировок на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выносливость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21232"/>
            <a:ext cx="71348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ВЫНОСЛИВОСТЬ </a:t>
            </a:r>
            <a:r>
              <a:rPr dirty="0"/>
              <a:t>И </a:t>
            </a:r>
            <a:r>
              <a:rPr spc="-25" dirty="0"/>
              <a:t>МЕТОДЫ </a:t>
            </a:r>
            <a:r>
              <a:rPr spc="-10" dirty="0"/>
              <a:t>ЕЕ</a:t>
            </a:r>
            <a:r>
              <a:rPr spc="-260" dirty="0"/>
              <a:t> </a:t>
            </a:r>
            <a:r>
              <a:rPr spc="-25" dirty="0"/>
              <a:t>РАЗВИТИЯ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320020" cy="40976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5" dirty="0">
                <a:latin typeface="Calibri"/>
                <a:cs typeface="Calibri"/>
              </a:rPr>
              <a:t>Под </a:t>
            </a:r>
            <a:r>
              <a:rPr sz="2800" spc="-5" dirty="0">
                <a:latin typeface="Calibri"/>
                <a:cs typeface="Calibri"/>
              </a:rPr>
              <a:t>выносливостью понимают способность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организма</a:t>
            </a:r>
            <a:endParaRPr sz="2800">
              <a:latin typeface="Calibri"/>
              <a:cs typeface="Calibri"/>
            </a:endParaRPr>
          </a:p>
          <a:p>
            <a:pPr marL="241300" marR="497205">
              <a:lnSpc>
                <a:spcPts val="3020"/>
              </a:lnSpc>
              <a:spcBef>
                <a:spcPts val="215"/>
              </a:spcBef>
            </a:pPr>
            <a:r>
              <a:rPr sz="2800" spc="-10" dirty="0">
                <a:latin typeface="Calibri"/>
                <a:cs typeface="Calibri"/>
              </a:rPr>
              <a:t>сопротивляться утомлению </a:t>
            </a:r>
            <a:r>
              <a:rPr sz="2800" dirty="0">
                <a:latin typeface="Calibri"/>
                <a:cs typeface="Calibri"/>
              </a:rPr>
              <a:t>во </a:t>
            </a:r>
            <a:r>
              <a:rPr sz="2800" spc="-5" dirty="0">
                <a:latin typeface="Calibri"/>
                <a:cs typeface="Calibri"/>
              </a:rPr>
              <a:t>время </a:t>
            </a:r>
            <a:r>
              <a:rPr sz="2800" spc="-15" dirty="0">
                <a:latin typeface="Calibri"/>
                <a:cs typeface="Calibri"/>
              </a:rPr>
              <a:t>длительного </a:t>
            </a:r>
            <a:r>
              <a:rPr sz="2800" spc="-10" dirty="0">
                <a:latin typeface="Calibri"/>
                <a:cs typeface="Calibri"/>
              </a:rPr>
              <a:t>выполнения  </a:t>
            </a:r>
            <a:r>
              <a:rPr sz="2800" spc="-15" dirty="0">
                <a:latin typeface="Calibri"/>
                <a:cs typeface="Calibri"/>
              </a:rPr>
              <a:t>какой-либо </a:t>
            </a:r>
            <a:r>
              <a:rPr sz="2800" spc="-10" dirty="0">
                <a:latin typeface="Calibri"/>
                <a:cs typeface="Calibri"/>
              </a:rPr>
              <a:t>физической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деятельности.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0"/>
              </a:lnSpc>
              <a:spcBef>
                <a:spcPts val="6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Общая выносливость - выносливость по </a:t>
            </a:r>
            <a:r>
              <a:rPr sz="2800" spc="-10" dirty="0">
                <a:latin typeface="Calibri"/>
                <a:cs typeface="Calibri"/>
              </a:rPr>
              <a:t>отношению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</a:t>
            </a:r>
            <a:endParaRPr sz="2800">
              <a:latin typeface="Calibri"/>
              <a:cs typeface="Calibri"/>
            </a:endParaRPr>
          </a:p>
          <a:p>
            <a:pPr marL="241300" marR="147320">
              <a:lnSpc>
                <a:spcPts val="3030"/>
              </a:lnSpc>
              <a:spcBef>
                <a:spcPts val="210"/>
              </a:spcBef>
            </a:pPr>
            <a:r>
              <a:rPr sz="2800" spc="-20" dirty="0">
                <a:latin typeface="Calibri"/>
                <a:cs typeface="Calibri"/>
              </a:rPr>
              <a:t>продолжительной </a:t>
            </a:r>
            <a:r>
              <a:rPr sz="2800" spc="-15" dirty="0">
                <a:latin typeface="Calibri"/>
                <a:cs typeface="Calibri"/>
              </a:rPr>
              <a:t>работе </a:t>
            </a:r>
            <a:r>
              <a:rPr sz="2800" spc="-10" dirty="0">
                <a:latin typeface="Calibri"/>
                <a:cs typeface="Calibri"/>
              </a:rPr>
              <a:t>умеренной </a:t>
            </a:r>
            <a:r>
              <a:rPr sz="2800" spc="-5" dirty="0">
                <a:latin typeface="Calibri"/>
                <a:cs typeface="Calibri"/>
              </a:rPr>
              <a:t>мощности, включающей  функционирование </a:t>
            </a:r>
            <a:r>
              <a:rPr sz="2800" spc="-15" dirty="0">
                <a:latin typeface="Calibri"/>
                <a:cs typeface="Calibri"/>
              </a:rPr>
              <a:t>большей </a:t>
            </a:r>
            <a:r>
              <a:rPr sz="2800" spc="-5" dirty="0">
                <a:latin typeface="Calibri"/>
                <a:cs typeface="Calibri"/>
              </a:rPr>
              <a:t>части мышечного аппарата </a:t>
            </a:r>
            <a:r>
              <a:rPr sz="2800" spc="-20" dirty="0">
                <a:latin typeface="Calibri"/>
                <a:cs typeface="Calibri"/>
              </a:rPr>
              <a:t>(ходьба,  </a:t>
            </a:r>
            <a:r>
              <a:rPr sz="2800" spc="-10" dirty="0">
                <a:latin typeface="Calibri"/>
                <a:cs typeface="Calibri"/>
              </a:rPr>
              <a:t>спокойный </a:t>
            </a:r>
            <a:r>
              <a:rPr sz="2800" spc="-35" dirty="0">
                <a:latin typeface="Calibri"/>
                <a:cs typeface="Calibri"/>
              </a:rPr>
              <a:t>бег, </a:t>
            </a:r>
            <a:r>
              <a:rPr sz="2800" dirty="0">
                <a:latin typeface="Calibri"/>
                <a:cs typeface="Calibri"/>
              </a:rPr>
              <a:t>плавание, </a:t>
            </a:r>
            <a:r>
              <a:rPr sz="2800" spc="-10" dirty="0">
                <a:latin typeface="Calibri"/>
                <a:cs typeface="Calibri"/>
              </a:rPr>
              <a:t>большинство </a:t>
            </a:r>
            <a:r>
              <a:rPr sz="2800" spc="-25" dirty="0">
                <a:latin typeface="Calibri"/>
                <a:cs typeface="Calibri"/>
              </a:rPr>
              <a:t>трудовых </a:t>
            </a:r>
            <a:r>
              <a:rPr sz="2800" spc="-5" dirty="0">
                <a:latin typeface="Calibri"/>
                <a:cs typeface="Calibri"/>
              </a:rPr>
              <a:t>процессов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70"/>
              </a:lnSpc>
            </a:pPr>
            <a:r>
              <a:rPr sz="2800" spc="-10" dirty="0">
                <a:latin typeface="Calibri"/>
                <a:cs typeface="Calibri"/>
              </a:rPr>
              <a:t>значительной </a:t>
            </a:r>
            <a:r>
              <a:rPr sz="2800" spc="-20" dirty="0">
                <a:latin typeface="Calibri"/>
                <a:cs typeface="Calibri"/>
              </a:rPr>
              <a:t>долей </a:t>
            </a:r>
            <a:r>
              <a:rPr sz="2800" spc="-15" dirty="0">
                <a:latin typeface="Calibri"/>
                <a:cs typeface="Calibri"/>
              </a:rPr>
              <a:t>физического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труда).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2160"/>
              </a:lnSpc>
              <a:spcBef>
                <a:spcPts val="170"/>
              </a:spcBef>
            </a:pPr>
            <a:r>
              <a:rPr sz="2000" dirty="0">
                <a:latin typeface="Calibri"/>
                <a:cs typeface="Calibri"/>
              </a:rPr>
              <a:t>При </a:t>
            </a:r>
            <a:r>
              <a:rPr sz="2000" spc="-10" dirty="0">
                <a:latin typeface="Calibri"/>
                <a:cs typeface="Calibri"/>
              </a:rPr>
              <a:t>этом </a:t>
            </a:r>
            <a:r>
              <a:rPr sz="2000" spc="-5" dirty="0">
                <a:latin typeface="Calibri"/>
                <a:cs typeface="Calibri"/>
              </a:rPr>
              <a:t>мышечная работа обеспечивается </a:t>
            </a:r>
            <a:r>
              <a:rPr sz="2000" dirty="0">
                <a:latin typeface="Calibri"/>
                <a:cs typeface="Calibri"/>
              </a:rPr>
              <a:t>энергией </a:t>
            </a:r>
            <a:r>
              <a:rPr sz="2000" spc="-5" dirty="0">
                <a:latin typeface="Calibri"/>
                <a:cs typeface="Calibri"/>
              </a:rPr>
              <a:t>преимущественно или исключительно  </a:t>
            </a:r>
            <a:r>
              <a:rPr sz="2000" dirty="0">
                <a:latin typeface="Calibri"/>
                <a:cs typeface="Calibri"/>
              </a:rPr>
              <a:t>аэробным </a:t>
            </a:r>
            <a:r>
              <a:rPr sz="2000" spc="-5" dirty="0">
                <a:latin typeface="Calibri"/>
                <a:cs typeface="Calibri"/>
              </a:rPr>
              <a:t>путем. Как </a:t>
            </a:r>
            <a:r>
              <a:rPr sz="2000" dirty="0">
                <a:latin typeface="Calibri"/>
                <a:cs typeface="Calibri"/>
              </a:rPr>
              <a:t>правило, в </a:t>
            </a:r>
            <a:r>
              <a:rPr sz="2000" spc="-5" dirty="0">
                <a:latin typeface="Calibri"/>
                <a:cs typeface="Calibri"/>
              </a:rPr>
              <a:t>практической </a:t>
            </a:r>
            <a:r>
              <a:rPr sz="2000" dirty="0">
                <a:latin typeface="Calibri"/>
                <a:cs typeface="Calibri"/>
              </a:rPr>
              <a:t>жизни </a:t>
            </a:r>
            <a:r>
              <a:rPr sz="2000" spc="-5" dirty="0">
                <a:latin typeface="Calibri"/>
                <a:cs typeface="Calibri"/>
              </a:rPr>
              <a:t>встречается </a:t>
            </a:r>
            <a:r>
              <a:rPr sz="2000" dirty="0">
                <a:latin typeface="Calibri"/>
                <a:cs typeface="Calibri"/>
              </a:rPr>
              <a:t>именно </a:t>
            </a:r>
            <a:r>
              <a:rPr sz="2000" spc="-15" dirty="0">
                <a:latin typeface="Calibri"/>
                <a:cs typeface="Calibri"/>
              </a:rPr>
              <a:t>этот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уровень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30"/>
              </a:lnSpc>
            </a:pPr>
            <a:r>
              <a:rPr sz="2000" spc="-5" dirty="0">
                <a:latin typeface="Calibri"/>
                <a:cs typeface="Calibri"/>
              </a:rPr>
              <a:t>интенсивности.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21232"/>
            <a:ext cx="71348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>
                <a:solidFill>
                  <a:srgbClr val="000000"/>
                </a:solidFill>
              </a:rPr>
              <a:t>ВЫНОСЛИВОСТЬ </a:t>
            </a:r>
            <a:r>
              <a:rPr dirty="0">
                <a:solidFill>
                  <a:srgbClr val="000000"/>
                </a:solidFill>
              </a:rPr>
              <a:t>И </a:t>
            </a:r>
            <a:r>
              <a:rPr spc="-25" dirty="0">
                <a:solidFill>
                  <a:srgbClr val="000000"/>
                </a:solidFill>
              </a:rPr>
              <a:t>МЕТОДЫ </a:t>
            </a:r>
            <a:r>
              <a:rPr spc="-10" dirty="0">
                <a:solidFill>
                  <a:srgbClr val="000000"/>
                </a:solidFill>
              </a:rPr>
              <a:t>ЕЕ</a:t>
            </a:r>
            <a:r>
              <a:rPr spc="-26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РАЗВИТИЯ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06355" cy="28848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17525" indent="-228600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Физиологической </a:t>
            </a:r>
            <a:r>
              <a:rPr sz="2800" spc="-5" dirty="0">
                <a:latin typeface="Calibri"/>
                <a:cs typeface="Calibri"/>
              </a:rPr>
              <a:t>основой </a:t>
            </a:r>
            <a:r>
              <a:rPr sz="2800" spc="-10" dirty="0">
                <a:latin typeface="Calibri"/>
                <a:cs typeface="Calibri"/>
              </a:rPr>
              <a:t>общей </a:t>
            </a:r>
            <a:r>
              <a:rPr sz="2800" spc="-5" dirty="0">
                <a:latin typeface="Calibri"/>
                <a:cs typeface="Calibri"/>
              </a:rPr>
              <a:t>выносливости </a:t>
            </a:r>
            <a:r>
              <a:rPr sz="2800" spc="-15" dirty="0">
                <a:latin typeface="Calibri"/>
                <a:cs typeface="Calibri"/>
              </a:rPr>
              <a:t>человека  </a:t>
            </a:r>
            <a:r>
              <a:rPr sz="2800" spc="-20" dirty="0">
                <a:latin typeface="Calibri"/>
                <a:cs typeface="Calibri"/>
              </a:rPr>
              <a:t>являются </a:t>
            </a:r>
            <a:r>
              <a:rPr sz="2800" spc="-5" dirty="0">
                <a:latin typeface="Calibri"/>
                <a:cs typeface="Calibri"/>
              </a:rPr>
              <a:t>аэробные возможности - способность организма  доставить и </a:t>
            </a:r>
            <a:r>
              <a:rPr sz="2800" spc="-10" dirty="0">
                <a:latin typeface="Calibri"/>
                <a:cs typeface="Calibri"/>
              </a:rPr>
              <a:t>использовать </a:t>
            </a:r>
            <a:r>
              <a:rPr sz="2800" spc="-15" dirty="0">
                <a:latin typeface="Calibri"/>
                <a:cs typeface="Calibri"/>
              </a:rPr>
              <a:t>кислород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энергопродукции </a:t>
            </a:r>
            <a:r>
              <a:rPr sz="2800" spc="-5" dirty="0">
                <a:latin typeface="Calibri"/>
                <a:cs typeface="Calibri"/>
              </a:rPr>
              <a:t>при  </a:t>
            </a:r>
            <a:r>
              <a:rPr sz="2800" spc="-10" dirty="0">
                <a:latin typeface="Calibri"/>
                <a:cs typeface="Calibri"/>
              </a:rPr>
              <a:t>выполнении физической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работы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5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Общепризнанной мерой аэробной выносливости </a:t>
            </a:r>
            <a:r>
              <a:rPr sz="2800" spc="-10" dirty="0">
                <a:latin typeface="Calibri"/>
                <a:cs typeface="Calibri"/>
              </a:rPr>
              <a:t>считается </a:t>
            </a:r>
            <a:r>
              <a:rPr sz="2800" spc="-5" dirty="0">
                <a:latin typeface="Calibri"/>
                <a:cs typeface="Calibri"/>
              </a:rPr>
              <a:t>МПК,  </a:t>
            </a:r>
            <a:r>
              <a:rPr sz="2800" spc="-20" dirty="0">
                <a:latin typeface="Calibri"/>
                <a:cs typeface="Calibri"/>
              </a:rPr>
              <a:t>которое определяется </a:t>
            </a:r>
            <a:r>
              <a:rPr sz="2800" spc="-10" dirty="0">
                <a:latin typeface="Calibri"/>
                <a:cs typeface="Calibri"/>
              </a:rPr>
              <a:t>факторами </a:t>
            </a:r>
            <a:r>
              <a:rPr sz="2800" spc="-5" dirty="0">
                <a:latin typeface="Calibri"/>
                <a:cs typeface="Calibri"/>
              </a:rPr>
              <a:t>транспорта </a:t>
            </a:r>
            <a:r>
              <a:rPr sz="2800" spc="-10" dirty="0">
                <a:latin typeface="Calibri"/>
                <a:cs typeface="Calibri"/>
              </a:rPr>
              <a:t>кислорода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уровнем </a:t>
            </a:r>
            <a:r>
              <a:rPr sz="2800" spc="-10" dirty="0">
                <a:latin typeface="Calibri"/>
                <a:cs typeface="Calibri"/>
              </a:rPr>
              <a:t>тканевого </a:t>
            </a:r>
            <a:r>
              <a:rPr sz="2800" spc="-5" dirty="0">
                <a:latin typeface="Calibri"/>
                <a:cs typeface="Calibri"/>
              </a:rPr>
              <a:t>дыхания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250805" cy="326897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892810" indent="-22860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Аэробная </a:t>
            </a:r>
            <a:r>
              <a:rPr sz="2800" spc="-10" dirty="0">
                <a:latin typeface="Calibri"/>
                <a:cs typeface="Calibri"/>
              </a:rPr>
              <a:t>работоспособность обеспечивается увеличенным  </a:t>
            </a:r>
            <a:r>
              <a:rPr sz="2800" spc="-5" dirty="0">
                <a:latin typeface="Calibri"/>
                <a:cs typeface="Calibri"/>
              </a:rPr>
              <a:t>объемом </a:t>
            </a:r>
            <a:r>
              <a:rPr sz="2800" spc="-15" dirty="0">
                <a:latin typeface="Calibri"/>
                <a:cs typeface="Calibri"/>
              </a:rPr>
              <a:t>сердца, </a:t>
            </a:r>
            <a:r>
              <a:rPr sz="2800" spc="-25" dirty="0">
                <a:latin typeface="Calibri"/>
                <a:cs typeface="Calibri"/>
              </a:rPr>
              <a:t>ударным </a:t>
            </a:r>
            <a:r>
              <a:rPr sz="2800" spc="-5" dirty="0">
                <a:latin typeface="Calibri"/>
                <a:cs typeface="Calibri"/>
              </a:rPr>
              <a:t>и минутным объемом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крови,</a:t>
            </a:r>
            <a:endParaRPr sz="2800">
              <a:latin typeface="Calibri"/>
              <a:cs typeface="Calibri"/>
            </a:endParaRPr>
          </a:p>
          <a:p>
            <a:pPr marL="241300" marR="1167130">
              <a:lnSpc>
                <a:spcPts val="3030"/>
              </a:lnSpc>
            </a:pPr>
            <a:r>
              <a:rPr sz="2800" dirty="0">
                <a:latin typeface="Calibri"/>
                <a:cs typeface="Calibri"/>
              </a:rPr>
              <a:t>повышенными </a:t>
            </a:r>
            <a:r>
              <a:rPr sz="2800" spc="-10" dirty="0">
                <a:latin typeface="Calibri"/>
                <a:cs typeface="Calibri"/>
              </a:rPr>
              <a:t>легочной </a:t>
            </a:r>
            <a:r>
              <a:rPr sz="2800" spc="-5" dirty="0">
                <a:latin typeface="Calibri"/>
                <a:cs typeface="Calibri"/>
              </a:rPr>
              <a:t>вентиляцией и артериовенозной  </a:t>
            </a:r>
            <a:r>
              <a:rPr sz="2800" spc="-10" dirty="0">
                <a:latin typeface="Calibri"/>
                <a:cs typeface="Calibri"/>
              </a:rPr>
              <a:t>разницей </a:t>
            </a:r>
            <a:r>
              <a:rPr sz="2800" spc="-15" dirty="0">
                <a:latin typeface="Calibri"/>
                <a:cs typeface="Calibri"/>
              </a:rPr>
              <a:t>кислорода </a:t>
            </a:r>
            <a:r>
              <a:rPr sz="2800" spc="-5" dirty="0">
                <a:latin typeface="Calibri"/>
                <a:cs typeface="Calibri"/>
              </a:rPr>
              <a:t>в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крови.</a:t>
            </a:r>
            <a:endParaRPr sz="2800">
              <a:latin typeface="Calibri"/>
              <a:cs typeface="Calibri"/>
            </a:endParaRPr>
          </a:p>
          <a:p>
            <a:pPr marL="241300" marR="929005" indent="-228600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параметры </a:t>
            </a:r>
            <a:r>
              <a:rPr sz="2800" dirty="0">
                <a:latin typeface="Calibri"/>
                <a:cs typeface="Calibri"/>
              </a:rPr>
              <a:t>значимо </a:t>
            </a:r>
            <a:r>
              <a:rPr sz="2800" spc="-10" dirty="0">
                <a:latin typeface="Calibri"/>
                <a:cs typeface="Calibri"/>
              </a:rPr>
              <a:t>совершенствуются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10" dirty="0">
                <a:latin typeface="Calibri"/>
                <a:cs typeface="Calibri"/>
              </a:rPr>
              <a:t>тренировке  </a:t>
            </a:r>
            <a:r>
              <a:rPr sz="2800" spc="-5" dirty="0">
                <a:latin typeface="Calibri"/>
                <a:cs typeface="Calibri"/>
              </a:rPr>
              <a:t>выносливости (адаптация к </a:t>
            </a:r>
            <a:r>
              <a:rPr sz="2800" spc="-10" dirty="0">
                <a:latin typeface="Calibri"/>
                <a:cs typeface="Calibri"/>
              </a:rPr>
              <a:t>«стрессу </a:t>
            </a:r>
            <a:r>
              <a:rPr sz="2800" spc="-5" dirty="0">
                <a:latin typeface="Calibri"/>
                <a:cs typeface="Calibri"/>
              </a:rPr>
              <a:t>объемом») и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являются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10"/>
              </a:spcBef>
            </a:pPr>
            <a:r>
              <a:rPr sz="2800" spc="-5" dirty="0">
                <a:latin typeface="Calibri"/>
                <a:cs typeface="Calibri"/>
              </a:rPr>
              <a:t>основой </a:t>
            </a:r>
            <a:r>
              <a:rPr sz="2800" spc="-10" dirty="0">
                <a:latin typeface="Calibri"/>
                <a:cs typeface="Calibri"/>
              </a:rPr>
              <a:t>полноценной </a:t>
            </a:r>
            <a:r>
              <a:rPr sz="2800" spc="-5" dirty="0">
                <a:latin typeface="Calibri"/>
                <a:cs typeface="Calibri"/>
              </a:rPr>
              <a:t>работоспособности </a:t>
            </a:r>
            <a:r>
              <a:rPr sz="2800" spc="-20" dirty="0">
                <a:latin typeface="Calibri"/>
                <a:cs typeface="Calibri"/>
              </a:rPr>
              <a:t>сердца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дыхательной  </a:t>
            </a:r>
            <a:r>
              <a:rPr sz="2800" spc="-10" dirty="0">
                <a:latin typeface="Calibri"/>
                <a:cs typeface="Calibri"/>
              </a:rPr>
              <a:t>системы, </a:t>
            </a:r>
            <a:r>
              <a:rPr sz="2800" spc="-5" dirty="0">
                <a:latin typeface="Calibri"/>
                <a:cs typeface="Calibri"/>
              </a:rPr>
              <a:t>а в </a:t>
            </a:r>
            <a:r>
              <a:rPr sz="2800" spc="-10" dirty="0">
                <a:latin typeface="Calibri"/>
                <a:cs typeface="Calibri"/>
              </a:rPr>
              <a:t>конечном </a:t>
            </a:r>
            <a:r>
              <a:rPr sz="2800" spc="-15" dirty="0">
                <a:latin typeface="Calibri"/>
                <a:cs typeface="Calibri"/>
              </a:rPr>
              <a:t>итоге продолжительности </a:t>
            </a:r>
            <a:r>
              <a:rPr sz="2800" spc="-5" dirty="0">
                <a:latin typeface="Calibri"/>
                <a:cs typeface="Calibri"/>
              </a:rPr>
              <a:t>жизни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человека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493"/>
            <a:ext cx="10174605" cy="403415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308735">
              <a:lnSpc>
                <a:spcPts val="3020"/>
              </a:lnSpc>
              <a:spcBef>
                <a:spcPts val="480"/>
              </a:spcBef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Состояния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заболевания,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определяющие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низкий уровень  выносливости: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заболевания </a:t>
            </a:r>
            <a:r>
              <a:rPr sz="2800" spc="-20" dirty="0">
                <a:latin typeface="Calibri"/>
                <a:cs typeface="Calibri"/>
              </a:rPr>
              <a:t>сердечно-сосудистой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дыхательной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систем;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гематологические </a:t>
            </a:r>
            <a:r>
              <a:rPr sz="2800" spc="-5" dirty="0">
                <a:latin typeface="Calibri"/>
                <a:cs typeface="Calibri"/>
              </a:rPr>
              <a:t>заболевания </a:t>
            </a:r>
            <a:r>
              <a:rPr sz="2800" spc="-15" dirty="0">
                <a:latin typeface="Calibri"/>
                <a:cs typeface="Calibri"/>
              </a:rPr>
              <a:t>(железодефицитные </a:t>
            </a:r>
            <a:r>
              <a:rPr sz="2800" spc="-10" dirty="0">
                <a:latin typeface="Calibri"/>
                <a:cs typeface="Calibri"/>
              </a:rPr>
              <a:t>состояния);</a:t>
            </a:r>
            <a:endParaRPr sz="2800">
              <a:latin typeface="Calibri"/>
              <a:cs typeface="Calibri"/>
            </a:endParaRPr>
          </a:p>
          <a:p>
            <a:pPr marL="241300" marR="1880235" indent="-228600">
              <a:lnSpc>
                <a:spcPts val="302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нарушения обменных процессов (ожирение, </a:t>
            </a:r>
            <a:r>
              <a:rPr sz="2800" spc="-25" dirty="0">
                <a:latin typeface="Calibri"/>
                <a:cs typeface="Calibri"/>
              </a:rPr>
              <a:t>диабет,  </a:t>
            </a:r>
            <a:r>
              <a:rPr sz="2800" dirty="0">
                <a:latin typeface="Calibri"/>
                <a:cs typeface="Calibri"/>
              </a:rPr>
              <a:t>гиповитаминозы </a:t>
            </a:r>
            <a:r>
              <a:rPr sz="2800" spc="-5" dirty="0">
                <a:latin typeface="Calibri"/>
                <a:cs typeface="Calibri"/>
              </a:rPr>
              <a:t>и пр.);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синдромы, связанные с гипокинезией и </a:t>
            </a:r>
            <a:r>
              <a:rPr sz="2800" spc="-10" dirty="0">
                <a:latin typeface="Calibri"/>
                <a:cs typeface="Calibri"/>
              </a:rPr>
              <a:t>обусловленные </a:t>
            </a:r>
            <a:r>
              <a:rPr sz="2800" spc="-5" dirty="0">
                <a:latin typeface="Calibri"/>
                <a:cs typeface="Calibri"/>
              </a:rPr>
              <a:t>низкими  функциональными возможностями организма </a:t>
            </a:r>
            <a:r>
              <a:rPr sz="2800" spc="-10" dirty="0">
                <a:latin typeface="Calibri"/>
                <a:cs typeface="Calibri"/>
              </a:rPr>
              <a:t>из-за  </a:t>
            </a:r>
            <a:r>
              <a:rPr sz="2800" spc="-5" dirty="0">
                <a:latin typeface="Calibri"/>
                <a:cs typeface="Calibri"/>
              </a:rPr>
              <a:t>детренированности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10153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Методы </a:t>
            </a:r>
            <a:r>
              <a:rPr sz="3600" spc="-35" dirty="0"/>
              <a:t>совершенствования </a:t>
            </a:r>
            <a:r>
              <a:rPr sz="3600" spc="-30" dirty="0"/>
              <a:t>аэробной</a:t>
            </a:r>
            <a:r>
              <a:rPr sz="3600" spc="-215" dirty="0"/>
              <a:t> </a:t>
            </a:r>
            <a:r>
              <a:rPr sz="3600" spc="-35" dirty="0"/>
              <a:t>выносливости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8413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10" dirty="0">
                <a:latin typeface="Calibri"/>
                <a:cs typeface="Calibri"/>
              </a:rPr>
              <a:t>тренировке </a:t>
            </a:r>
            <a:r>
              <a:rPr sz="2800" spc="-5" dirty="0">
                <a:latin typeface="Calibri"/>
                <a:cs typeface="Calibri"/>
              </a:rPr>
              <a:t>выносливости речь </a:t>
            </a:r>
            <a:r>
              <a:rPr sz="2800" spc="-10" dirty="0">
                <a:latin typeface="Calibri"/>
                <a:cs typeface="Calibri"/>
              </a:rPr>
              <a:t>идет </a:t>
            </a:r>
            <a:r>
              <a:rPr sz="2800" spc="-5" dirty="0">
                <a:latin typeface="Calibri"/>
                <a:cs typeface="Calibri"/>
              </a:rPr>
              <a:t>о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развитии</a:t>
            </a:r>
            <a:endParaRPr sz="2800">
              <a:latin typeface="Calibri"/>
              <a:cs typeface="Calibri"/>
            </a:endParaRPr>
          </a:p>
          <a:p>
            <a:pPr marL="241300" marR="961390">
              <a:lnSpc>
                <a:spcPts val="3020"/>
              </a:lnSpc>
              <a:spcBef>
                <a:spcPts val="215"/>
              </a:spcBef>
            </a:pPr>
            <a:r>
              <a:rPr sz="2800" spc="-5" dirty="0">
                <a:latin typeface="Calibri"/>
                <a:cs typeface="Calibri"/>
              </a:rPr>
              <a:t>экономичности </a:t>
            </a:r>
            <a:r>
              <a:rPr sz="2800" spc="-10" dirty="0">
                <a:latin typeface="Calibri"/>
                <a:cs typeface="Calibri"/>
              </a:rPr>
              <a:t>работы </a:t>
            </a:r>
            <a:r>
              <a:rPr sz="2800" spc="-5" dirty="0">
                <a:latin typeface="Calibri"/>
                <a:cs typeface="Calibri"/>
              </a:rPr>
              <a:t>всех функций организма, особенно  </a:t>
            </a:r>
            <a:r>
              <a:rPr sz="2800" spc="-20" dirty="0">
                <a:latin typeface="Calibri"/>
                <a:cs typeface="Calibri"/>
              </a:rPr>
              <a:t>сердечно-сосудистой </a:t>
            </a:r>
            <a:r>
              <a:rPr sz="2800" spc="-10" dirty="0">
                <a:latin typeface="Calibri"/>
                <a:cs typeface="Calibri"/>
              </a:rPr>
              <a:t>системы, мышечного </a:t>
            </a:r>
            <a:r>
              <a:rPr sz="2800" spc="-15" dirty="0">
                <a:latin typeface="Calibri"/>
                <a:cs typeface="Calibri"/>
              </a:rPr>
              <a:t>метаболизма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10"/>
              </a:spcBef>
            </a:pPr>
            <a:r>
              <a:rPr sz="2800" spc="-5" dirty="0">
                <a:latin typeface="Calibri"/>
                <a:cs typeface="Calibri"/>
              </a:rPr>
              <a:t>нервно-мышечной </a:t>
            </a:r>
            <a:r>
              <a:rPr sz="2800" spc="-15" dirty="0">
                <a:latin typeface="Calibri"/>
                <a:cs typeface="Calibri"/>
              </a:rPr>
              <a:t>координации,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15" dirty="0">
                <a:latin typeface="Calibri"/>
                <a:cs typeface="Calibri"/>
              </a:rPr>
              <a:t>является </a:t>
            </a:r>
            <a:r>
              <a:rPr sz="2800" spc="-5" dirty="0">
                <a:latin typeface="Calibri"/>
                <a:cs typeface="Calibri"/>
              </a:rPr>
              <a:t>важным </a:t>
            </a:r>
            <a:r>
              <a:rPr sz="2800" spc="-15" dirty="0">
                <a:latin typeface="Calibri"/>
                <a:cs typeface="Calibri"/>
              </a:rPr>
              <a:t>фактором  </a:t>
            </a:r>
            <a:r>
              <a:rPr sz="2800" spc="-5" dirty="0">
                <a:latin typeface="Calibri"/>
                <a:cs typeface="Calibri"/>
              </a:rPr>
              <a:t>переносимости нагрузок и </a:t>
            </a:r>
            <a:r>
              <a:rPr sz="2800" spc="-10" dirty="0">
                <a:latin typeface="Calibri"/>
                <a:cs typeface="Calibri"/>
              </a:rPr>
              <a:t>предпосылкой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быстрого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восстановления после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них</a:t>
            </a:r>
            <a:endParaRPr sz="2800">
              <a:latin typeface="Calibri"/>
              <a:cs typeface="Calibri"/>
            </a:endParaRPr>
          </a:p>
          <a:p>
            <a:pPr marL="241300" marR="715645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Развитие </a:t>
            </a:r>
            <a:r>
              <a:rPr sz="2800" spc="-20" dirty="0">
                <a:latin typeface="Calibri"/>
                <a:cs typeface="Calibri"/>
              </a:rPr>
              <a:t>этой </a:t>
            </a:r>
            <a:r>
              <a:rPr sz="2800" spc="-5" dirty="0">
                <a:latin typeface="Calibri"/>
                <a:cs typeface="Calibri"/>
              </a:rPr>
              <a:t>экономичности неспецифично и </a:t>
            </a:r>
            <a:r>
              <a:rPr sz="2800" dirty="0">
                <a:latin typeface="Calibri"/>
                <a:cs typeface="Calibri"/>
              </a:rPr>
              <a:t>не зависит </a:t>
            </a:r>
            <a:r>
              <a:rPr sz="2800" spc="-15" dirty="0">
                <a:latin typeface="Calibri"/>
                <a:cs typeface="Calibri"/>
              </a:rPr>
              <a:t>от  </a:t>
            </a:r>
            <a:r>
              <a:rPr sz="2800" spc="-10" dirty="0">
                <a:latin typeface="Calibri"/>
                <a:cs typeface="Calibri"/>
              </a:rPr>
              <a:t>характера </a:t>
            </a:r>
            <a:r>
              <a:rPr sz="2800" spc="-15" dirty="0">
                <a:latin typeface="Calibri"/>
                <a:cs typeface="Calibri"/>
              </a:rPr>
              <a:t>используемых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упражнений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10153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Методы </a:t>
            </a:r>
            <a:r>
              <a:rPr sz="3600" spc="-35" dirty="0"/>
              <a:t>совершенствования </a:t>
            </a:r>
            <a:r>
              <a:rPr sz="3600" spc="-30" dirty="0"/>
              <a:t>аэробной</a:t>
            </a:r>
            <a:r>
              <a:rPr sz="3600" spc="-215" dirty="0"/>
              <a:t> </a:t>
            </a:r>
            <a:r>
              <a:rPr sz="3600" spc="-35" dirty="0"/>
              <a:t>выносливости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328910" cy="30111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11809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Calibri"/>
                <a:cs typeface="Calibri"/>
              </a:rPr>
              <a:t>Повышение </a:t>
            </a:r>
            <a:r>
              <a:rPr sz="2800" spc="-10" dirty="0">
                <a:latin typeface="Calibri"/>
                <a:cs typeface="Calibri"/>
              </a:rPr>
              <a:t>общей </a:t>
            </a:r>
            <a:r>
              <a:rPr sz="2800" spc="-5" dirty="0">
                <a:latin typeface="Calibri"/>
                <a:cs typeface="Calibri"/>
              </a:rPr>
              <a:t>выносливости с </a:t>
            </a:r>
            <a:r>
              <a:rPr sz="2800" spc="-25" dirty="0">
                <a:latin typeface="Calibri"/>
                <a:cs typeface="Calibri"/>
              </a:rPr>
              <a:t>целью </a:t>
            </a:r>
            <a:r>
              <a:rPr sz="2800" spc="-15" dirty="0">
                <a:latin typeface="Calibri"/>
                <a:cs typeface="Calibri"/>
              </a:rPr>
              <a:t>увеличения </a:t>
            </a:r>
            <a:r>
              <a:rPr sz="2800" spc="-5" dirty="0">
                <a:latin typeface="Calibri"/>
                <a:cs typeface="Calibri"/>
              </a:rPr>
              <a:t>аэробных  </a:t>
            </a:r>
            <a:r>
              <a:rPr sz="2800" spc="-10" dirty="0">
                <a:latin typeface="Calibri"/>
                <a:cs typeface="Calibri"/>
              </a:rPr>
              <a:t>возможностей </a:t>
            </a:r>
            <a:r>
              <a:rPr sz="2800" spc="-5" dirty="0">
                <a:latin typeface="Calibri"/>
                <a:cs typeface="Calibri"/>
              </a:rPr>
              <a:t>организма пациента </a:t>
            </a:r>
            <a:r>
              <a:rPr sz="2800" spc="-10" dirty="0">
                <a:latin typeface="Calibri"/>
                <a:cs typeface="Calibri"/>
              </a:rPr>
              <a:t>строится </a:t>
            </a:r>
            <a:r>
              <a:rPr sz="2800" spc="-5" dirty="0">
                <a:latin typeface="Calibri"/>
                <a:cs typeface="Calibri"/>
              </a:rPr>
              <a:t>на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двух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2985"/>
              </a:lnSpc>
            </a:pPr>
            <a:r>
              <a:rPr sz="2800" spc="-5" dirty="0">
                <a:latin typeface="Calibri"/>
                <a:cs typeface="Calibri"/>
              </a:rPr>
              <a:t>тренировочных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принципах: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30" dirty="0">
                <a:latin typeface="Calibri"/>
                <a:cs typeface="Calibri"/>
              </a:rPr>
              <a:t>метод </a:t>
            </a:r>
            <a:r>
              <a:rPr sz="2800" dirty="0">
                <a:latin typeface="Calibri"/>
                <a:cs typeface="Calibri"/>
              </a:rPr>
              <a:t>со </a:t>
            </a:r>
            <a:r>
              <a:rPr sz="2800" spc="-5" dirty="0">
                <a:latin typeface="Calibri"/>
                <a:cs typeface="Calibri"/>
              </a:rPr>
              <a:t>стандартной непрерывной </a:t>
            </a:r>
            <a:r>
              <a:rPr sz="2800" spc="-10" dirty="0">
                <a:latin typeface="Calibri"/>
                <a:cs typeface="Calibri"/>
              </a:rPr>
              <a:t>нагрузкой </a:t>
            </a:r>
            <a:r>
              <a:rPr sz="2800" spc="-20" dirty="0">
                <a:latin typeface="Calibri"/>
                <a:cs typeface="Calibri"/>
              </a:rPr>
              <a:t>отличается  </a:t>
            </a:r>
            <a:r>
              <a:rPr sz="2800" spc="-15" dirty="0">
                <a:latin typeface="Calibri"/>
                <a:cs typeface="Calibri"/>
              </a:rPr>
              <a:t>работой </a:t>
            </a:r>
            <a:r>
              <a:rPr sz="2800" spc="-5" dirty="0">
                <a:latin typeface="Calibri"/>
                <a:cs typeface="Calibri"/>
              </a:rPr>
              <a:t>непрерывной и,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правило, </a:t>
            </a:r>
            <a:r>
              <a:rPr sz="2800" spc="-10" dirty="0">
                <a:latin typeface="Calibri"/>
                <a:cs typeface="Calibri"/>
              </a:rPr>
              <a:t>постоянной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интенсивности,</a:t>
            </a:r>
            <a:endParaRPr sz="2800">
              <a:latin typeface="Calibri"/>
              <a:cs typeface="Calibri"/>
            </a:endParaRPr>
          </a:p>
          <a:p>
            <a:pPr marL="241300" marR="1284605" indent="-228600">
              <a:lnSpc>
                <a:spcPts val="3030"/>
              </a:lnSpc>
              <a:spcBef>
                <a:spcPts val="9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30" dirty="0">
                <a:latin typeface="Calibri"/>
                <a:cs typeface="Calibri"/>
              </a:rPr>
              <a:t>метод </a:t>
            </a:r>
            <a:r>
              <a:rPr sz="2800" spc="-5" dirty="0">
                <a:latin typeface="Calibri"/>
                <a:cs typeface="Calibri"/>
              </a:rPr>
              <a:t>интервальной нагрузки, </a:t>
            </a:r>
            <a:r>
              <a:rPr sz="2800" spc="-10" dirty="0">
                <a:latin typeface="Calibri"/>
                <a:cs typeface="Calibri"/>
              </a:rPr>
              <a:t>напротив, характеризуется  </a:t>
            </a:r>
            <a:r>
              <a:rPr sz="2800" spc="-5" dirty="0">
                <a:latin typeface="Calibri"/>
                <a:cs typeface="Calibri"/>
              </a:rPr>
              <a:t>прерывными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нагрузками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8974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10" dirty="0"/>
              <a:t>со </a:t>
            </a:r>
            <a:r>
              <a:rPr sz="3600" spc="-30" dirty="0"/>
              <a:t>стандартной </a:t>
            </a:r>
            <a:r>
              <a:rPr sz="3600" spc="-35" dirty="0"/>
              <a:t>непрерывной</a:t>
            </a:r>
            <a:r>
              <a:rPr sz="3600" spc="-295" dirty="0"/>
              <a:t> </a:t>
            </a:r>
            <a:r>
              <a:rPr sz="3600" spc="-30" dirty="0"/>
              <a:t>нагрузкой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9803765" cy="36074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Обеспечивает </a:t>
            </a:r>
            <a:r>
              <a:rPr sz="2800" spc="-10" dirty="0">
                <a:latin typeface="Calibri"/>
                <a:cs typeface="Calibri"/>
              </a:rPr>
              <a:t>устойчивое </a:t>
            </a:r>
            <a:r>
              <a:rPr sz="2800" spc="-5" dirty="0">
                <a:latin typeface="Calibri"/>
                <a:cs typeface="Calibri"/>
              </a:rPr>
              <a:t>повышение аэробной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выносливости</a:t>
            </a:r>
            <a:endParaRPr sz="2800">
              <a:latin typeface="Calibri"/>
              <a:cs typeface="Calibri"/>
            </a:endParaRPr>
          </a:p>
          <a:p>
            <a:pPr marL="241300" marR="132715" indent="-228600">
              <a:lnSpc>
                <a:spcPts val="3030"/>
              </a:lnSpc>
              <a:spcBef>
                <a:spcPts val="104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Упражнения </a:t>
            </a:r>
            <a:r>
              <a:rPr sz="2800" spc="-10" dirty="0">
                <a:latin typeface="Calibri"/>
                <a:cs typeface="Calibri"/>
              </a:rPr>
              <a:t>строго </a:t>
            </a:r>
            <a:r>
              <a:rPr sz="2800" spc="-20" dirty="0">
                <a:latin typeface="Calibri"/>
                <a:cs typeface="Calibri"/>
              </a:rPr>
              <a:t>регламентируются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20" dirty="0">
                <a:latin typeface="Calibri"/>
                <a:cs typeface="Calibri"/>
              </a:rPr>
              <a:t>продолжительности  </a:t>
            </a:r>
            <a:r>
              <a:rPr sz="2800" spc="-5" dirty="0">
                <a:latin typeface="Calibri"/>
                <a:cs typeface="Calibri"/>
              </a:rPr>
              <a:t>(обычно </a:t>
            </a:r>
            <a:r>
              <a:rPr sz="2800" spc="-10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10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30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мин.)</a:t>
            </a:r>
            <a:endParaRPr sz="2800">
              <a:latin typeface="Calibri"/>
              <a:cs typeface="Calibri"/>
            </a:endParaRPr>
          </a:p>
          <a:p>
            <a:pPr marL="241300" marR="1476375" indent="-228600">
              <a:lnSpc>
                <a:spcPts val="3020"/>
              </a:lnSpc>
              <a:spcBef>
                <a:spcPts val="994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0" dirty="0">
                <a:latin typeface="Calibri"/>
                <a:cs typeface="Calibri"/>
              </a:rPr>
              <a:t>Скорость передвижения </a:t>
            </a:r>
            <a:r>
              <a:rPr sz="2800" spc="-5" dirty="0">
                <a:latin typeface="Calibri"/>
                <a:cs typeface="Calibri"/>
              </a:rPr>
              <a:t>или интенсивность нагрузки  </a:t>
            </a:r>
            <a:r>
              <a:rPr sz="2800" spc="-10" dirty="0">
                <a:latin typeface="Calibri"/>
                <a:cs typeface="Calibri"/>
              </a:rPr>
              <a:t>поддерживается постоянной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95"/>
              </a:lnSpc>
              <a:spcBef>
                <a:spcPts val="62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ЧСС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15" dirty="0">
                <a:latin typeface="Calibri"/>
                <a:cs typeface="Calibri"/>
              </a:rPr>
              <a:t>такой </a:t>
            </a:r>
            <a:r>
              <a:rPr sz="2800" spc="-5" dirty="0">
                <a:latin typeface="Calibri"/>
                <a:cs typeface="Calibri"/>
              </a:rPr>
              <a:t>интенсивности </a:t>
            </a:r>
            <a:r>
              <a:rPr sz="2800" spc="-10" dirty="0">
                <a:latin typeface="Calibri"/>
                <a:cs typeface="Calibri"/>
              </a:rPr>
              <a:t>работы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подбирается</a:t>
            </a:r>
            <a:endParaRPr sz="2800">
              <a:latin typeface="Calibri"/>
              <a:cs typeface="Calibri"/>
            </a:endParaRPr>
          </a:p>
          <a:p>
            <a:pPr marL="241300" marR="92710">
              <a:lnSpc>
                <a:spcPts val="3020"/>
              </a:lnSpc>
              <a:spcBef>
                <a:spcPts val="219"/>
              </a:spcBef>
            </a:pPr>
            <a:r>
              <a:rPr sz="2800" spc="-5" dirty="0">
                <a:latin typeface="Calibri"/>
                <a:cs typeface="Calibri"/>
              </a:rPr>
              <a:t>индивидуально (обычно </a:t>
            </a:r>
            <a:r>
              <a:rPr sz="2800" spc="-20" dirty="0">
                <a:latin typeface="Calibri"/>
                <a:cs typeface="Calibri"/>
              </a:rPr>
              <a:t>находится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пределах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100 </a:t>
            </a:r>
            <a:r>
              <a:rPr sz="2800" spc="-15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175 в  минуту)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8974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10" dirty="0"/>
              <a:t>со </a:t>
            </a:r>
            <a:r>
              <a:rPr sz="3600" spc="-30" dirty="0"/>
              <a:t>стандартной </a:t>
            </a:r>
            <a:r>
              <a:rPr sz="3600" spc="-35" dirty="0"/>
              <a:t>непрерывной</a:t>
            </a:r>
            <a:r>
              <a:rPr sz="3600" spc="-295" dirty="0"/>
              <a:t> </a:t>
            </a:r>
            <a:r>
              <a:rPr sz="3600" spc="-30" dirty="0"/>
              <a:t>нагрузкой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19995" cy="42259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245870" indent="-228600" algn="just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При реабилитации </a:t>
            </a:r>
            <a:r>
              <a:rPr sz="2800" spc="-15" dirty="0">
                <a:latin typeface="Calibri"/>
                <a:cs typeface="Calibri"/>
              </a:rPr>
              <a:t>кардиологических больных </a:t>
            </a:r>
            <a:r>
              <a:rPr sz="2800" spc="-10" dirty="0">
                <a:latin typeface="Calibri"/>
                <a:cs typeface="Calibri"/>
              </a:rPr>
              <a:t>обычным  средством </a:t>
            </a:r>
            <a:r>
              <a:rPr sz="2800" spc="-5" dirty="0">
                <a:latin typeface="Calibri"/>
                <a:cs typeface="Calibri"/>
              </a:rPr>
              <a:t>тренировки аэробной выносливости </a:t>
            </a:r>
            <a:r>
              <a:rPr sz="2800" spc="-15" dirty="0">
                <a:latin typeface="Calibri"/>
                <a:cs typeface="Calibri"/>
              </a:rPr>
              <a:t>является  велоэргометр</a:t>
            </a:r>
            <a:endParaRPr sz="2800">
              <a:latin typeface="Calibri"/>
              <a:cs typeface="Calibri"/>
            </a:endParaRPr>
          </a:p>
          <a:p>
            <a:pPr marL="241300" marR="610235" indent="-228600">
              <a:lnSpc>
                <a:spcPts val="3020"/>
              </a:lnSpc>
              <a:spcBef>
                <a:spcPts val="1019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Дозированную </a:t>
            </a:r>
            <a:r>
              <a:rPr sz="2800" spc="-30" dirty="0">
                <a:latin typeface="Calibri"/>
                <a:cs typeface="Calibri"/>
              </a:rPr>
              <a:t>ходьбу </a:t>
            </a:r>
            <a:r>
              <a:rPr sz="2800" spc="-5" dirty="0">
                <a:latin typeface="Calibri"/>
                <a:cs typeface="Calibri"/>
              </a:rPr>
              <a:t>и бег на </a:t>
            </a:r>
            <a:r>
              <a:rPr sz="2800" spc="-15" dirty="0">
                <a:latin typeface="Calibri"/>
                <a:cs typeface="Calibri"/>
              </a:rPr>
              <a:t>тредмиле </a:t>
            </a:r>
            <a:r>
              <a:rPr sz="2800" spc="-5" dirty="0">
                <a:latin typeface="Calibri"/>
                <a:cs typeface="Calibri"/>
              </a:rPr>
              <a:t>или в естественных  условиях </a:t>
            </a:r>
            <a:r>
              <a:rPr sz="2800" spc="-15" dirty="0">
                <a:latin typeface="Calibri"/>
                <a:cs typeface="Calibri"/>
              </a:rPr>
              <a:t>используют </a:t>
            </a:r>
            <a:r>
              <a:rPr sz="2800" spc="-20" dirty="0">
                <a:latin typeface="Calibri"/>
                <a:cs typeface="Calibri"/>
              </a:rPr>
              <a:t>несколько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реже</a:t>
            </a:r>
            <a:endParaRPr sz="2800">
              <a:latin typeface="Calibri"/>
              <a:cs typeface="Calibri"/>
            </a:endParaRPr>
          </a:p>
          <a:p>
            <a:pPr marL="241300" marR="839469" indent="-228600">
              <a:lnSpc>
                <a:spcPts val="3030"/>
              </a:lnSpc>
              <a:spcBef>
                <a:spcPts val="100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Одной </a:t>
            </a:r>
            <a:r>
              <a:rPr sz="2800" spc="-5" dirty="0">
                <a:latin typeface="Calibri"/>
                <a:cs typeface="Calibri"/>
              </a:rPr>
              <a:t>из </a:t>
            </a:r>
            <a:r>
              <a:rPr sz="2800" spc="-10" dirty="0">
                <a:latin typeface="Calibri"/>
                <a:cs typeface="Calibri"/>
              </a:rPr>
              <a:t>наиболее </a:t>
            </a:r>
            <a:r>
              <a:rPr sz="2800" spc="-15" dirty="0">
                <a:latin typeface="Calibri"/>
                <a:cs typeface="Calibri"/>
              </a:rPr>
              <a:t>популярных </a:t>
            </a:r>
            <a:r>
              <a:rPr sz="2800" spc="-20" dirty="0">
                <a:latin typeface="Calibri"/>
                <a:cs typeface="Calibri"/>
              </a:rPr>
              <a:t>методик, </a:t>
            </a:r>
            <a:r>
              <a:rPr sz="2800" spc="-5" dirty="0">
                <a:latin typeface="Calibri"/>
                <a:cs typeface="Calibri"/>
              </a:rPr>
              <a:t>направленной на  развитие аэробной выносливости и </a:t>
            </a:r>
            <a:r>
              <a:rPr sz="2800" spc="-10" dirty="0">
                <a:latin typeface="Calibri"/>
                <a:cs typeface="Calibri"/>
              </a:rPr>
              <a:t>использующей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метод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880"/>
              </a:lnSpc>
            </a:pPr>
            <a:r>
              <a:rPr sz="2800" spc="-5" dirty="0">
                <a:latin typeface="Calibri"/>
                <a:cs typeface="Calibri"/>
              </a:rPr>
              <a:t>стандартной непрерывной нагрузки, </a:t>
            </a:r>
            <a:r>
              <a:rPr sz="2800" spc="-15" dirty="0">
                <a:latin typeface="Calibri"/>
                <a:cs typeface="Calibri"/>
              </a:rPr>
              <a:t>является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аэробика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190"/>
              </a:lnSpc>
            </a:pPr>
            <a:r>
              <a:rPr sz="2000" spc="-5" dirty="0">
                <a:latin typeface="Calibri"/>
                <a:cs typeface="Calibri"/>
              </a:rPr>
              <a:t>(разработана </a:t>
            </a:r>
            <a:r>
              <a:rPr sz="2000" dirty="0">
                <a:latin typeface="Calibri"/>
                <a:cs typeface="Calibri"/>
              </a:rPr>
              <a:t>К. </a:t>
            </a:r>
            <a:r>
              <a:rPr sz="2000" spc="-5" dirty="0">
                <a:latin typeface="Calibri"/>
                <a:cs typeface="Calibri"/>
              </a:rPr>
              <a:t>Купером для реабилитации </a:t>
            </a:r>
            <a:r>
              <a:rPr sz="2000" spc="-10" dirty="0">
                <a:latin typeface="Calibri"/>
                <a:cs typeface="Calibri"/>
              </a:rPr>
              <a:t>кардиологических больных,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методика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приобрела </a:t>
            </a:r>
            <a:r>
              <a:rPr sz="2000" spc="-10" dirty="0">
                <a:latin typeface="Calibri"/>
                <a:cs typeface="Calibri"/>
              </a:rPr>
              <a:t>популярность также </a:t>
            </a:r>
            <a:r>
              <a:rPr sz="2000" dirty="0">
                <a:latin typeface="Calibri"/>
                <a:cs typeface="Calibri"/>
              </a:rPr>
              <a:t>и в </a:t>
            </a:r>
            <a:r>
              <a:rPr sz="2000" spc="-5" dirty="0">
                <a:latin typeface="Calibri"/>
                <a:cs typeface="Calibri"/>
              </a:rPr>
              <a:t>качестве </a:t>
            </a:r>
            <a:r>
              <a:rPr sz="2000" spc="-20" dirty="0">
                <a:latin typeface="Calibri"/>
                <a:cs typeface="Calibri"/>
              </a:rPr>
              <a:t>метода </a:t>
            </a:r>
            <a:r>
              <a:rPr sz="2000" dirty="0">
                <a:latin typeface="Calibri"/>
                <a:cs typeface="Calibri"/>
              </a:rPr>
              <a:t>первичной и </a:t>
            </a:r>
            <a:r>
              <a:rPr sz="2000" spc="-5" dirty="0">
                <a:latin typeface="Calibri"/>
                <a:cs typeface="Calibri"/>
              </a:rPr>
              <a:t>вторичной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профилактики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280"/>
              </a:lnSpc>
            </a:pPr>
            <a:r>
              <a:rPr sz="2000" spc="-5" dirty="0">
                <a:latin typeface="Calibri"/>
                <a:cs typeface="Calibri"/>
              </a:rPr>
              <a:t>болезней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цивилизации)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292" y="337261"/>
            <a:ext cx="9027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Принципы тренировки физических</a:t>
            </a:r>
            <a:r>
              <a:rPr sz="4000" spc="-229" dirty="0"/>
              <a:t> </a:t>
            </a:r>
            <a:r>
              <a:rPr sz="4000" spc="-30" dirty="0"/>
              <a:t>качеств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395221"/>
            <a:ext cx="10699115" cy="496506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20320" indent="-228600">
              <a:lnSpc>
                <a:spcPct val="70000"/>
              </a:lnSpc>
              <a:spcBef>
                <a:spcPts val="104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Адаптационный </a:t>
            </a:r>
            <a:r>
              <a:rPr sz="2600" spc="-5" dirty="0">
                <a:latin typeface="Calibri"/>
                <a:cs typeface="Calibri"/>
              </a:rPr>
              <a:t>процесс </a:t>
            </a:r>
            <a:r>
              <a:rPr sz="2600" dirty="0">
                <a:latin typeface="Calibri"/>
                <a:cs typeface="Calibri"/>
              </a:rPr>
              <a:t>- </a:t>
            </a:r>
            <a:r>
              <a:rPr sz="2600" spc="-30" dirty="0">
                <a:latin typeface="Calibri"/>
                <a:cs typeface="Calibri"/>
              </a:rPr>
              <a:t>результат </a:t>
            </a:r>
            <a:r>
              <a:rPr sz="2600" spc="-5" dirty="0">
                <a:latin typeface="Calibri"/>
                <a:cs typeface="Calibri"/>
              </a:rPr>
              <a:t>правильного </a:t>
            </a:r>
            <a:r>
              <a:rPr sz="2600" spc="-10" dirty="0">
                <a:latin typeface="Calibri"/>
                <a:cs typeface="Calibri"/>
              </a:rPr>
              <a:t>чередования </a:t>
            </a:r>
            <a:r>
              <a:rPr sz="2600" spc="-5" dirty="0">
                <a:latin typeface="Calibri"/>
                <a:cs typeface="Calibri"/>
              </a:rPr>
              <a:t>нагрузки </a:t>
            </a:r>
            <a:r>
              <a:rPr sz="2600" dirty="0">
                <a:latin typeface="Calibri"/>
                <a:cs typeface="Calibri"/>
              </a:rPr>
              <a:t>и  </a:t>
            </a:r>
            <a:r>
              <a:rPr sz="2600" spc="-25" dirty="0">
                <a:latin typeface="Calibri"/>
                <a:cs typeface="Calibri"/>
              </a:rPr>
              <a:t>отдыха.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Физическая тренировка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вследствие расходования</a:t>
            </a:r>
            <a:r>
              <a:rPr sz="2600" b="1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энергетических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ct val="70000"/>
              </a:lnSpc>
              <a:spcBef>
                <a:spcPts val="470"/>
              </a:spcBef>
            </a:pP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ресурсов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вызывает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утомление,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временно снижающее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функциональные  возможности</a:t>
            </a:r>
            <a:r>
              <a:rPr sz="26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организма</a:t>
            </a: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224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0" dirty="0">
                <a:latin typeface="Calibri"/>
                <a:cs typeface="Calibri"/>
              </a:rPr>
              <a:t>Это </a:t>
            </a:r>
            <a:r>
              <a:rPr sz="2600" spc="-5" dirty="0">
                <a:latin typeface="Calibri"/>
                <a:cs typeface="Calibri"/>
              </a:rPr>
              <a:t>основной активатор процессов приспособления,</a:t>
            </a:r>
            <a:r>
              <a:rPr sz="2600" spc="114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которые</a:t>
            </a:r>
            <a:endParaRPr sz="2600">
              <a:latin typeface="Calibri"/>
              <a:cs typeface="Calibri"/>
            </a:endParaRPr>
          </a:p>
          <a:p>
            <a:pPr marL="241300" marR="187325">
              <a:lnSpc>
                <a:spcPct val="70000"/>
              </a:lnSpc>
              <a:spcBef>
                <a:spcPts val="465"/>
              </a:spcBef>
            </a:pPr>
            <a:r>
              <a:rPr sz="2600" spc="-10" dirty="0">
                <a:latin typeface="Calibri"/>
                <a:cs typeface="Calibri"/>
              </a:rPr>
              <a:t>осуществляются </a:t>
            </a:r>
            <a:r>
              <a:rPr sz="2600" spc="-5" dirty="0">
                <a:latin typeface="Calibri"/>
                <a:cs typeface="Calibri"/>
              </a:rPr>
              <a:t>преимущественно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5" dirty="0">
                <a:latin typeface="Calibri"/>
                <a:cs typeface="Calibri"/>
              </a:rPr>
              <a:t>период </a:t>
            </a:r>
            <a:r>
              <a:rPr sz="2600" spc="-25" dirty="0">
                <a:latin typeface="Calibri"/>
                <a:cs typeface="Calibri"/>
              </a:rPr>
              <a:t>отдыха. </a:t>
            </a: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15" dirty="0">
                <a:latin typeface="Calibri"/>
                <a:cs typeface="Calibri"/>
              </a:rPr>
              <a:t>этом </a:t>
            </a:r>
            <a:r>
              <a:rPr sz="2600" dirty="0">
                <a:latin typeface="Calibri"/>
                <a:cs typeface="Calibri"/>
              </a:rPr>
              <a:t>не </a:t>
            </a:r>
            <a:r>
              <a:rPr sz="2600" spc="-5" dirty="0">
                <a:latin typeface="Calibri"/>
                <a:cs typeface="Calibri"/>
              </a:rPr>
              <a:t>просто  </a:t>
            </a:r>
            <a:r>
              <a:rPr sz="2600" spc="-10" dirty="0">
                <a:latin typeface="Calibri"/>
                <a:cs typeface="Calibri"/>
              </a:rPr>
              <a:t>происходит </a:t>
            </a:r>
            <a:r>
              <a:rPr sz="2600" spc="-5" dirty="0">
                <a:latin typeface="Calibri"/>
                <a:cs typeface="Calibri"/>
              </a:rPr>
              <a:t>восстановление использованных </a:t>
            </a:r>
            <a:r>
              <a:rPr sz="2600" spc="-10" dirty="0">
                <a:latin typeface="Calibri"/>
                <a:cs typeface="Calibri"/>
              </a:rPr>
              <a:t>источников </a:t>
            </a:r>
            <a:r>
              <a:rPr sz="2600" dirty="0">
                <a:latin typeface="Calibri"/>
                <a:cs typeface="Calibri"/>
              </a:rPr>
              <a:t>энергии, но  </a:t>
            </a:r>
            <a:r>
              <a:rPr sz="2600" spc="-10" dirty="0">
                <a:latin typeface="Calibri"/>
                <a:cs typeface="Calibri"/>
              </a:rPr>
              <a:t>отмечается </a:t>
            </a:r>
            <a:r>
              <a:rPr sz="2600" dirty="0">
                <a:latin typeface="Calibri"/>
                <a:cs typeface="Calibri"/>
              </a:rPr>
              <a:t>превышение </a:t>
            </a:r>
            <a:r>
              <a:rPr sz="2600" spc="-20" dirty="0">
                <a:latin typeface="Calibri"/>
                <a:cs typeface="Calibri"/>
              </a:rPr>
              <a:t>исходного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уровня.</a:t>
            </a:r>
            <a:endParaRPr sz="2600">
              <a:latin typeface="Calibri"/>
              <a:cs typeface="Calibri"/>
            </a:endParaRPr>
          </a:p>
          <a:p>
            <a:pPr marL="241300" marR="142240" indent="-228600">
              <a:lnSpc>
                <a:spcPct val="70000"/>
              </a:lnSpc>
              <a:spcBef>
                <a:spcPts val="101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Эта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суперкомпенсация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составляет основу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повышения функциональных 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возможностей организма</a:t>
            </a:r>
            <a:r>
              <a:rPr sz="2600" spc="-5" dirty="0">
                <a:latin typeface="Calibri"/>
                <a:cs typeface="Calibri"/>
              </a:rPr>
              <a:t>. Не менее </a:t>
            </a:r>
            <a:r>
              <a:rPr sz="2600" dirty="0">
                <a:latin typeface="Calibri"/>
                <a:cs typeface="Calibri"/>
              </a:rPr>
              <a:t>актуальна </a:t>
            </a:r>
            <a:r>
              <a:rPr sz="2600" spc="-5" dirty="0">
                <a:latin typeface="Calibri"/>
                <a:cs typeface="Calibri"/>
              </a:rPr>
              <a:t>суперкомпенсация </a:t>
            </a:r>
            <a:r>
              <a:rPr sz="2600" dirty="0">
                <a:latin typeface="Calibri"/>
                <a:cs typeface="Calibri"/>
              </a:rPr>
              <a:t>и в  </a:t>
            </a:r>
            <a:r>
              <a:rPr sz="2600" spc="-10" dirty="0">
                <a:latin typeface="Calibri"/>
                <a:cs typeface="Calibri"/>
              </a:rPr>
              <a:t>рамках </a:t>
            </a:r>
            <a:r>
              <a:rPr sz="2600" spc="-5" dirty="0">
                <a:latin typeface="Calibri"/>
                <a:cs typeface="Calibri"/>
              </a:rPr>
              <a:t>анаболических процессов, так </a:t>
            </a:r>
            <a:r>
              <a:rPr sz="2600" spc="-10" dirty="0">
                <a:latin typeface="Calibri"/>
                <a:cs typeface="Calibri"/>
              </a:rPr>
              <a:t>как </a:t>
            </a:r>
            <a:r>
              <a:rPr sz="2600" dirty="0">
                <a:latin typeface="Calibri"/>
                <a:cs typeface="Calibri"/>
              </a:rPr>
              <a:t>важнейшая </a:t>
            </a:r>
            <a:r>
              <a:rPr sz="2600" spc="-20" dirty="0">
                <a:latin typeface="Calibri"/>
                <a:cs typeface="Calibri"/>
              </a:rPr>
              <a:t>цель </a:t>
            </a:r>
            <a:r>
              <a:rPr sz="2600" spc="-5" dirty="0">
                <a:latin typeface="Calibri"/>
                <a:cs typeface="Calibri"/>
              </a:rPr>
              <a:t>тренировок </a:t>
            </a:r>
            <a:r>
              <a:rPr sz="2600" dirty="0">
                <a:latin typeface="Calibri"/>
                <a:cs typeface="Calibri"/>
              </a:rPr>
              <a:t>-  </a:t>
            </a:r>
            <a:r>
              <a:rPr sz="2600" spc="-10" dirty="0">
                <a:latin typeface="Calibri"/>
                <a:cs typeface="Calibri"/>
              </a:rPr>
              <a:t>увеличение </a:t>
            </a:r>
            <a:r>
              <a:rPr sz="2600" spc="-15" dirty="0">
                <a:latin typeface="Calibri"/>
                <a:cs typeface="Calibri"/>
              </a:rPr>
              <a:t>количества митохондрий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сократительных </a:t>
            </a:r>
            <a:r>
              <a:rPr sz="2600" spc="-15" dirty="0">
                <a:latin typeface="Calibri"/>
                <a:cs typeface="Calibri"/>
              </a:rPr>
              <a:t>белков.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Их</a:t>
            </a:r>
            <a:endParaRPr sz="2600">
              <a:latin typeface="Calibri"/>
              <a:cs typeface="Calibri"/>
            </a:endParaRPr>
          </a:p>
          <a:p>
            <a:pPr marL="241300" marR="883285">
              <a:lnSpc>
                <a:spcPct val="70000"/>
              </a:lnSpc>
            </a:pPr>
            <a:r>
              <a:rPr sz="2600" spc="-10" dirty="0">
                <a:latin typeface="Calibri"/>
                <a:cs typeface="Calibri"/>
              </a:rPr>
              <a:t>строительство </a:t>
            </a:r>
            <a:r>
              <a:rPr sz="2600" spc="-5" dirty="0">
                <a:latin typeface="Calibri"/>
                <a:cs typeface="Calibri"/>
              </a:rPr>
              <a:t>также </a:t>
            </a:r>
            <a:r>
              <a:rPr sz="2600" spc="-10" dirty="0">
                <a:latin typeface="Calibri"/>
                <a:cs typeface="Calibri"/>
              </a:rPr>
              <a:t>протекает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5" dirty="0">
                <a:latin typeface="Calibri"/>
                <a:cs typeface="Calibri"/>
              </a:rPr>
              <a:t>периоде </a:t>
            </a:r>
            <a:r>
              <a:rPr sz="2600" spc="-5" dirty="0">
                <a:latin typeface="Calibri"/>
                <a:cs typeface="Calibri"/>
              </a:rPr>
              <a:t>восстановления. </a:t>
            </a:r>
            <a:r>
              <a:rPr sz="2600" spc="-10" dirty="0">
                <a:latin typeface="Calibri"/>
                <a:cs typeface="Calibri"/>
              </a:rPr>
              <a:t>Поэтому 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нагрузку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600" spc="-30" dirty="0">
                <a:solidFill>
                  <a:srgbClr val="001F5F"/>
                </a:solidFill>
                <a:latin typeface="Calibri"/>
                <a:cs typeface="Calibri"/>
              </a:rPr>
              <a:t>отдых </a:t>
            </a:r>
            <a:r>
              <a:rPr sz="2600" spc="-15" dirty="0">
                <a:solidFill>
                  <a:srgbClr val="001F5F"/>
                </a:solidFill>
                <a:latin typeface="Calibri"/>
                <a:cs typeface="Calibri"/>
              </a:rPr>
              <a:t>следует 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рассматривать </a:t>
            </a:r>
            <a:r>
              <a:rPr sz="26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6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1F5F"/>
                </a:solidFill>
                <a:latin typeface="Calibri"/>
                <a:cs typeface="Calibri"/>
              </a:rPr>
              <a:t>единстве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637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35" dirty="0"/>
              <a:t>интервальной</a:t>
            </a:r>
            <a:r>
              <a:rPr sz="3600" spc="-180" dirty="0"/>
              <a:t> </a:t>
            </a:r>
            <a:r>
              <a:rPr sz="3600" spc="-30" dirty="0"/>
              <a:t>тренировки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01910" cy="41636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17780" indent="-228600" algn="just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30" dirty="0">
                <a:latin typeface="Calibri"/>
                <a:cs typeface="Calibri"/>
              </a:rPr>
              <a:t>Метод </a:t>
            </a:r>
            <a:r>
              <a:rPr sz="2800" dirty="0">
                <a:latin typeface="Calibri"/>
                <a:cs typeface="Calibri"/>
              </a:rPr>
              <a:t>основан </a:t>
            </a:r>
            <a:r>
              <a:rPr sz="2800" spc="-5" dirty="0">
                <a:latin typeface="Calibri"/>
                <a:cs typeface="Calibri"/>
              </a:rPr>
              <a:t>на принципе планомерной смены </a:t>
            </a:r>
            <a:r>
              <a:rPr sz="2800" spc="-10" dirty="0">
                <a:latin typeface="Calibri"/>
                <a:cs typeface="Calibri"/>
              </a:rPr>
              <a:t>(чередования)  фаз </a:t>
            </a:r>
            <a:r>
              <a:rPr sz="2800" spc="-5" dirty="0">
                <a:latin typeface="Calibri"/>
                <a:cs typeface="Calibri"/>
              </a:rPr>
              <a:t>нагрузки и </a:t>
            </a:r>
            <a:r>
              <a:rPr sz="2800" spc="-25" dirty="0">
                <a:latin typeface="Calibri"/>
                <a:cs typeface="Calibri"/>
              </a:rPr>
              <a:t>отдыха,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25" dirty="0">
                <a:latin typeface="Calibri"/>
                <a:cs typeface="Calibri"/>
              </a:rPr>
              <a:t>этом </a:t>
            </a:r>
            <a:r>
              <a:rPr sz="2800" spc="-5" dirty="0">
                <a:latin typeface="Calibri"/>
                <a:cs typeface="Calibri"/>
              </a:rPr>
              <a:t>интервалы </a:t>
            </a:r>
            <a:r>
              <a:rPr sz="2800" spc="-35" dirty="0">
                <a:latin typeface="Calibri"/>
                <a:cs typeface="Calibri"/>
              </a:rPr>
              <a:t>отдыха </a:t>
            </a:r>
            <a:r>
              <a:rPr sz="2800" spc="-15" dirty="0">
                <a:latin typeface="Calibri"/>
                <a:cs typeface="Calibri"/>
              </a:rPr>
              <a:t>используются  </a:t>
            </a:r>
            <a:r>
              <a:rPr sz="2800" spc="-5" dirty="0">
                <a:latin typeface="Calibri"/>
                <a:cs typeface="Calibri"/>
              </a:rPr>
              <a:t>не для </a:t>
            </a:r>
            <a:r>
              <a:rPr sz="2800" spc="-15" dirty="0">
                <a:latin typeface="Calibri"/>
                <a:cs typeface="Calibri"/>
              </a:rPr>
              <a:t>полного </a:t>
            </a:r>
            <a:r>
              <a:rPr sz="2800" spc="-5" dirty="0">
                <a:latin typeface="Calibri"/>
                <a:cs typeface="Calibri"/>
              </a:rPr>
              <a:t>восстановления </a:t>
            </a:r>
            <a:r>
              <a:rPr sz="2800" dirty="0">
                <a:latin typeface="Calibri"/>
                <a:cs typeface="Calibri"/>
              </a:rPr>
              <a:t>активированных </a:t>
            </a:r>
            <a:r>
              <a:rPr sz="2800" spc="-5" dirty="0">
                <a:latin typeface="Calibri"/>
                <a:cs typeface="Calibri"/>
              </a:rPr>
              <a:t>функций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ts val="3190"/>
              </a:lnSpc>
              <a:spcBef>
                <a:spcPts val="64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Новый цикл нагрузки </a:t>
            </a:r>
            <a:r>
              <a:rPr sz="2800" spc="-10" dirty="0">
                <a:latin typeface="Calibri"/>
                <a:cs typeface="Calibri"/>
              </a:rPr>
              <a:t>возобновляется </a:t>
            </a:r>
            <a:r>
              <a:rPr sz="2800" dirty="0">
                <a:latin typeface="Calibri"/>
                <a:cs typeface="Calibri"/>
              </a:rPr>
              <a:t>на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фоне</a:t>
            </a:r>
            <a:endParaRPr sz="2800">
              <a:latin typeface="Calibri"/>
              <a:cs typeface="Calibri"/>
            </a:endParaRPr>
          </a:p>
          <a:p>
            <a:pPr marL="241300" marR="934085" algn="just">
              <a:lnSpc>
                <a:spcPts val="3020"/>
              </a:lnSpc>
              <a:spcBef>
                <a:spcPts val="215"/>
              </a:spcBef>
            </a:pPr>
            <a:r>
              <a:rPr sz="2800" spc="-10" dirty="0">
                <a:latin typeface="Calibri"/>
                <a:cs typeface="Calibri"/>
              </a:rPr>
              <a:t>недовосстановления, </a:t>
            </a:r>
            <a:r>
              <a:rPr sz="2800" spc="-40" dirty="0">
                <a:latin typeface="Calibri"/>
                <a:cs typeface="Calibri"/>
              </a:rPr>
              <a:t>когда </a:t>
            </a:r>
            <a:r>
              <a:rPr sz="2800" spc="-20" dirty="0">
                <a:latin typeface="Calibri"/>
                <a:cs typeface="Calibri"/>
              </a:rPr>
              <a:t>ЧСС </a:t>
            </a:r>
            <a:r>
              <a:rPr sz="2800" spc="-10" dirty="0">
                <a:latin typeface="Calibri"/>
                <a:cs typeface="Calibri"/>
              </a:rPr>
              <a:t>составляет </a:t>
            </a:r>
            <a:r>
              <a:rPr sz="2800" spc="-25" dirty="0">
                <a:latin typeface="Calibri"/>
                <a:cs typeface="Calibri"/>
              </a:rPr>
              <a:t>около </a:t>
            </a:r>
            <a:r>
              <a:rPr sz="2800" spc="-5" dirty="0">
                <a:latin typeface="Calibri"/>
                <a:cs typeface="Calibri"/>
              </a:rPr>
              <a:t>110-130 в  минуту</a:t>
            </a:r>
            <a:endParaRPr sz="2800">
              <a:latin typeface="Calibri"/>
              <a:cs typeface="Calibri"/>
            </a:endParaRPr>
          </a:p>
          <a:p>
            <a:pPr marL="241300" marR="378460" indent="-228600" algn="just">
              <a:lnSpc>
                <a:spcPts val="3020"/>
              </a:lnSpc>
              <a:spcBef>
                <a:spcPts val="100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15" dirty="0">
                <a:latin typeface="Calibri"/>
                <a:cs typeface="Calibri"/>
              </a:rPr>
              <a:t>Неполное </a:t>
            </a:r>
            <a:r>
              <a:rPr sz="2800" spc="-5" dirty="0">
                <a:latin typeface="Calibri"/>
                <a:cs typeface="Calibri"/>
              </a:rPr>
              <a:t>восстановление </a:t>
            </a:r>
            <a:r>
              <a:rPr sz="2800" spc="-15" dirty="0">
                <a:latin typeface="Calibri"/>
                <a:cs typeface="Calibri"/>
              </a:rPr>
              <a:t>приводит </a:t>
            </a: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25" dirty="0">
                <a:latin typeface="Calibri"/>
                <a:cs typeface="Calibri"/>
              </a:rPr>
              <a:t>глубокому </a:t>
            </a:r>
            <a:r>
              <a:rPr sz="2800" spc="-5" dirty="0">
                <a:latin typeface="Calibri"/>
                <a:cs typeface="Calibri"/>
              </a:rPr>
              <a:t>исчерпанию  </a:t>
            </a:r>
            <a:r>
              <a:rPr sz="2800" spc="-10" dirty="0">
                <a:latin typeface="Calibri"/>
                <a:cs typeface="Calibri"/>
              </a:rPr>
              <a:t>энергетических </a:t>
            </a:r>
            <a:r>
              <a:rPr sz="2800" spc="-5" dirty="0">
                <a:latin typeface="Calibri"/>
                <a:cs typeface="Calibri"/>
              </a:rPr>
              <a:t>ресурсов, </a:t>
            </a:r>
            <a:r>
              <a:rPr sz="2800" spc="-15" dirty="0">
                <a:latin typeface="Calibri"/>
                <a:cs typeface="Calibri"/>
              </a:rPr>
              <a:t>более </a:t>
            </a:r>
            <a:r>
              <a:rPr sz="2800" spc="-10" dirty="0">
                <a:latin typeface="Calibri"/>
                <a:cs typeface="Calibri"/>
              </a:rPr>
              <a:t>значительным </a:t>
            </a:r>
            <a:r>
              <a:rPr sz="2800" spc="-5" dirty="0">
                <a:latin typeface="Calibri"/>
                <a:cs typeface="Calibri"/>
              </a:rPr>
              <a:t>изменениям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во</a:t>
            </a:r>
            <a:endParaRPr sz="2800">
              <a:latin typeface="Calibri"/>
              <a:cs typeface="Calibri"/>
            </a:endParaRPr>
          </a:p>
          <a:p>
            <a:pPr marL="241300" marR="5080" algn="just">
              <a:lnSpc>
                <a:spcPts val="3020"/>
              </a:lnSpc>
              <a:spcBef>
                <a:spcPts val="10"/>
              </a:spcBef>
            </a:pPr>
            <a:r>
              <a:rPr sz="2800" spc="-5" dirty="0">
                <a:latin typeface="Calibri"/>
                <a:cs typeface="Calibri"/>
              </a:rPr>
              <a:t>внутренней </a:t>
            </a:r>
            <a:r>
              <a:rPr sz="2800" spc="-15" dirty="0">
                <a:latin typeface="Calibri"/>
                <a:cs typeface="Calibri"/>
              </a:rPr>
              <a:t>среде,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обеспечивает </a:t>
            </a:r>
            <a:r>
              <a:rPr sz="2800" spc="-10" dirty="0">
                <a:latin typeface="Calibri"/>
                <a:cs typeface="Calibri"/>
              </a:rPr>
              <a:t>лучшую морфологическую </a:t>
            </a:r>
            <a:r>
              <a:rPr sz="2800" spc="-5" dirty="0">
                <a:latin typeface="Calibri"/>
                <a:cs typeface="Calibri"/>
              </a:rPr>
              <a:t>и  функциональную </a:t>
            </a:r>
            <a:r>
              <a:rPr sz="2800" dirty="0">
                <a:latin typeface="Calibri"/>
                <a:cs typeface="Calibri"/>
              </a:rPr>
              <a:t>адаптацию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тренируемой системе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организма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637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35" dirty="0"/>
              <a:t>интервальной</a:t>
            </a:r>
            <a:r>
              <a:rPr sz="3600" spc="-180" dirty="0"/>
              <a:t> </a:t>
            </a:r>
            <a:r>
              <a:rPr sz="3600" spc="-30" dirty="0"/>
              <a:t>тренировки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346690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При интервальной </a:t>
            </a:r>
            <a:r>
              <a:rPr sz="2800" spc="-10" dirty="0">
                <a:latin typeface="Calibri"/>
                <a:cs typeface="Calibri"/>
              </a:rPr>
              <a:t>тренировке </a:t>
            </a:r>
            <a:r>
              <a:rPr sz="2800" spc="-5" dirty="0">
                <a:latin typeface="Calibri"/>
                <a:cs typeface="Calibri"/>
              </a:rPr>
              <a:t>организм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тренирующегося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spc="-5" dirty="0">
                <a:latin typeface="Calibri"/>
                <a:cs typeface="Calibri"/>
              </a:rPr>
              <a:t>практически все </a:t>
            </a:r>
            <a:r>
              <a:rPr sz="2800" spc="-10" dirty="0">
                <a:latin typeface="Calibri"/>
                <a:cs typeface="Calibri"/>
              </a:rPr>
              <a:t>время </a:t>
            </a:r>
            <a:r>
              <a:rPr sz="2800" spc="-20" dirty="0">
                <a:latin typeface="Calibri"/>
                <a:cs typeface="Calibri"/>
              </a:rPr>
              <a:t>находится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состоянии </a:t>
            </a:r>
            <a:r>
              <a:rPr sz="2800" spc="-15" dirty="0">
                <a:latin typeface="Calibri"/>
                <a:cs typeface="Calibri"/>
              </a:rPr>
              <a:t>готовности </a:t>
            </a:r>
            <a:r>
              <a:rPr sz="2800" spc="-5" dirty="0">
                <a:latin typeface="Calibri"/>
                <a:cs typeface="Calibri"/>
              </a:rPr>
              <a:t>к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работе</a:t>
            </a:r>
            <a:endParaRPr sz="2800">
              <a:latin typeface="Calibri"/>
              <a:cs typeface="Calibri"/>
            </a:endParaRPr>
          </a:p>
          <a:p>
            <a:pPr marL="241300" marR="226060" indent="-228600">
              <a:lnSpc>
                <a:spcPts val="302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20" dirty="0">
                <a:latin typeface="Calibri"/>
                <a:cs typeface="Calibri"/>
              </a:rPr>
              <a:t>Сердечно-сосудистая </a:t>
            </a:r>
            <a:r>
              <a:rPr sz="2800" spc="-10" dirty="0">
                <a:latin typeface="Calibri"/>
                <a:cs typeface="Calibri"/>
              </a:rPr>
              <a:t>система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конце периода </a:t>
            </a:r>
            <a:r>
              <a:rPr sz="2800" spc="-35" dirty="0">
                <a:latin typeface="Calibri"/>
                <a:cs typeface="Calibri"/>
              </a:rPr>
              <a:t>отдыха </a:t>
            </a:r>
            <a:r>
              <a:rPr sz="2800" spc="-25" dirty="0">
                <a:latin typeface="Calibri"/>
                <a:cs typeface="Calibri"/>
              </a:rPr>
              <a:t>находится 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0" dirty="0">
                <a:latin typeface="Calibri"/>
                <a:cs typeface="Calibri"/>
              </a:rPr>
              <a:t>состоянии </a:t>
            </a:r>
            <a:r>
              <a:rPr sz="2800" spc="-5" dirty="0">
                <a:latin typeface="Calibri"/>
                <a:cs typeface="Calibri"/>
              </a:rPr>
              <a:t>повышенной функциональной активности, </a:t>
            </a:r>
            <a:r>
              <a:rPr sz="2800" spc="-40" dirty="0">
                <a:latin typeface="Calibri"/>
                <a:cs typeface="Calibri"/>
              </a:rPr>
              <a:t>т.е.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770890">
              <a:lnSpc>
                <a:spcPts val="3020"/>
              </a:lnSpc>
              <a:spcBef>
                <a:spcPts val="5"/>
              </a:spcBef>
            </a:pPr>
            <a:r>
              <a:rPr sz="2800" spc="-10" dirty="0">
                <a:latin typeface="Calibri"/>
                <a:cs typeface="Calibri"/>
              </a:rPr>
              <a:t>состоянии, </a:t>
            </a:r>
            <a:r>
              <a:rPr sz="2800" spc="-5" dirty="0">
                <a:latin typeface="Calibri"/>
                <a:cs typeface="Calibri"/>
              </a:rPr>
              <a:t>напоминающем </a:t>
            </a:r>
            <a:r>
              <a:rPr sz="2800" spc="-10" dirty="0">
                <a:latin typeface="Calibri"/>
                <a:cs typeface="Calibri"/>
              </a:rPr>
              <a:t>состояние </a:t>
            </a:r>
            <a:r>
              <a:rPr sz="2800" spc="-5" dirty="0">
                <a:latin typeface="Calibri"/>
                <a:cs typeface="Calibri"/>
              </a:rPr>
              <a:t>после разминки. </a:t>
            </a:r>
            <a:r>
              <a:rPr sz="2800" spc="-50" dirty="0">
                <a:latin typeface="Calibri"/>
                <a:cs typeface="Calibri"/>
              </a:rPr>
              <a:t>Такая  </a:t>
            </a:r>
            <a:r>
              <a:rPr sz="2800" spc="-20" dirty="0">
                <a:latin typeface="Calibri"/>
                <a:cs typeface="Calibri"/>
              </a:rPr>
              <a:t>исходная </a:t>
            </a:r>
            <a:r>
              <a:rPr sz="2800" spc="-10" dirty="0">
                <a:latin typeface="Calibri"/>
                <a:cs typeface="Calibri"/>
              </a:rPr>
              <a:t>физиологическая </a:t>
            </a:r>
            <a:r>
              <a:rPr sz="2800" spc="-5" dirty="0">
                <a:latin typeface="Calibri"/>
                <a:cs typeface="Calibri"/>
              </a:rPr>
              <a:t>ситуация </a:t>
            </a:r>
            <a:r>
              <a:rPr sz="2800" spc="-15" dirty="0">
                <a:latin typeface="Calibri"/>
                <a:cs typeface="Calibri"/>
              </a:rPr>
              <a:t>приводит </a:t>
            </a: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30" dirty="0">
                <a:latin typeface="Calibri"/>
                <a:cs typeface="Calibri"/>
              </a:rPr>
              <a:t>тому, </a:t>
            </a:r>
            <a:r>
              <a:rPr sz="2800" spc="-20" dirty="0">
                <a:latin typeface="Calibri"/>
                <a:cs typeface="Calibri"/>
              </a:rPr>
              <a:t>что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129539">
              <a:lnSpc>
                <a:spcPts val="3020"/>
              </a:lnSpc>
              <a:spcBef>
                <a:spcPts val="10"/>
              </a:spcBef>
            </a:pPr>
            <a:r>
              <a:rPr sz="2800" b="1" spc="-5" dirty="0">
                <a:latin typeface="Calibri"/>
                <a:cs typeface="Calibri"/>
              </a:rPr>
              <a:t>начале </a:t>
            </a:r>
            <a:r>
              <a:rPr sz="2800" b="1" spc="-10" dirty="0">
                <a:latin typeface="Calibri"/>
                <a:cs typeface="Calibri"/>
              </a:rPr>
              <a:t>нового </a:t>
            </a:r>
            <a:r>
              <a:rPr sz="2800" b="1" spc="-5" dirty="0">
                <a:latin typeface="Calibri"/>
                <a:cs typeface="Calibri"/>
              </a:rPr>
              <a:t>цикла </a:t>
            </a:r>
            <a:r>
              <a:rPr sz="2800" b="1" spc="-10" dirty="0">
                <a:latin typeface="Calibri"/>
                <a:cs typeface="Calibri"/>
              </a:rPr>
              <a:t>нагрузки </a:t>
            </a:r>
            <a:r>
              <a:rPr sz="2800" b="1" spc="-5" dirty="0">
                <a:latin typeface="Calibri"/>
                <a:cs typeface="Calibri"/>
              </a:rPr>
              <a:t>аэробный обмен </a:t>
            </a:r>
            <a:r>
              <a:rPr sz="2800" b="1" spc="-25" dirty="0">
                <a:latin typeface="Calibri"/>
                <a:cs typeface="Calibri"/>
              </a:rPr>
              <a:t>может </a:t>
            </a:r>
            <a:r>
              <a:rPr sz="2800" b="1" spc="-5" dirty="0">
                <a:latin typeface="Calibri"/>
                <a:cs typeface="Calibri"/>
              </a:rPr>
              <a:t>начаться  раньше и образующийся </a:t>
            </a:r>
            <a:r>
              <a:rPr sz="2800" b="1" spc="-10" dirty="0">
                <a:latin typeface="Calibri"/>
                <a:cs typeface="Calibri"/>
              </a:rPr>
              <a:t>дефицит кислорода </a:t>
            </a:r>
            <a:r>
              <a:rPr sz="2800" b="1" spc="-15" dirty="0">
                <a:latin typeface="Calibri"/>
                <a:cs typeface="Calibri"/>
              </a:rPr>
              <a:t>незначителен</a:t>
            </a:r>
            <a:r>
              <a:rPr sz="2800" spc="-15" dirty="0">
                <a:latin typeface="Calibri"/>
                <a:cs typeface="Calibri"/>
              </a:rPr>
              <a:t>. Это  </a:t>
            </a:r>
            <a:r>
              <a:rPr sz="2800" spc="-5" dirty="0">
                <a:latin typeface="Calibri"/>
                <a:cs typeface="Calibri"/>
              </a:rPr>
              <a:t>снижает </a:t>
            </a:r>
            <a:r>
              <a:rPr sz="2800" spc="-10" dirty="0">
                <a:latin typeface="Calibri"/>
                <a:cs typeface="Calibri"/>
              </a:rPr>
              <a:t>концентрацию </a:t>
            </a:r>
            <a:r>
              <a:rPr sz="2800" spc="-20" dirty="0">
                <a:latin typeface="Calibri"/>
                <a:cs typeface="Calibri"/>
              </a:rPr>
              <a:t>продуктов </a:t>
            </a:r>
            <a:r>
              <a:rPr sz="2800" spc="-5" dirty="0">
                <a:latin typeface="Calibri"/>
                <a:cs typeface="Calibri"/>
              </a:rPr>
              <a:t>анаэробного обмена при  </a:t>
            </a:r>
            <a:r>
              <a:rPr sz="2800" spc="-15" dirty="0">
                <a:latin typeface="Calibri"/>
                <a:cs typeface="Calibri"/>
              </a:rPr>
              <a:t>работе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позволяет </a:t>
            </a:r>
            <a:r>
              <a:rPr sz="2800" spc="-15" dirty="0">
                <a:latin typeface="Calibri"/>
                <a:cs typeface="Calibri"/>
              </a:rPr>
              <a:t>более продуктивно </a:t>
            </a:r>
            <a:r>
              <a:rPr sz="2800" spc="-10" dirty="0">
                <a:latin typeface="Calibri"/>
                <a:cs typeface="Calibri"/>
              </a:rPr>
              <a:t>проводить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тренировки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637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35" dirty="0"/>
              <a:t>интервальной</a:t>
            </a:r>
            <a:r>
              <a:rPr sz="3600" spc="-180" dirty="0"/>
              <a:t> </a:t>
            </a:r>
            <a:r>
              <a:rPr sz="3600" spc="-30" dirty="0"/>
              <a:t>тренировки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529841"/>
            <a:ext cx="10549255" cy="45224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623570" indent="-22860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5" dirty="0">
                <a:latin typeface="Calibri"/>
                <a:cs typeface="Calibri"/>
              </a:rPr>
              <a:t>интервальной </a:t>
            </a:r>
            <a:r>
              <a:rPr sz="2400" spc="-10" dirty="0">
                <a:latin typeface="Calibri"/>
                <a:cs typeface="Calibri"/>
              </a:rPr>
              <a:t>тренировке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5" dirty="0">
                <a:latin typeface="Calibri"/>
                <a:cs typeface="Calibri"/>
              </a:rPr>
              <a:t>целью </a:t>
            </a:r>
            <a:r>
              <a:rPr sz="2400" spc="-5" dirty="0">
                <a:latin typeface="Calibri"/>
                <a:cs typeface="Calibri"/>
              </a:rPr>
              <a:t>совершенствования </a:t>
            </a:r>
            <a:r>
              <a:rPr sz="2400" dirty="0">
                <a:latin typeface="Calibri"/>
                <a:cs typeface="Calibri"/>
              </a:rPr>
              <a:t>выносливости  </a:t>
            </a:r>
            <a:r>
              <a:rPr sz="2400" spc="-5" dirty="0">
                <a:latin typeface="Calibri"/>
                <a:cs typeface="Calibri"/>
              </a:rPr>
              <a:t>планируют </a:t>
            </a:r>
            <a:r>
              <a:rPr sz="2400" spc="-20" dirty="0">
                <a:latin typeface="Calibri"/>
                <a:cs typeface="Calibri"/>
              </a:rPr>
              <a:t>продолжительность </a:t>
            </a:r>
            <a:r>
              <a:rPr sz="2400" spc="-5" dirty="0">
                <a:latin typeface="Calibri"/>
                <a:cs typeface="Calibri"/>
              </a:rPr>
              <a:t>нагрузки 1-3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мин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  <a:spcBef>
                <a:spcPts val="685"/>
              </a:spcBef>
              <a:tabLst>
                <a:tab pos="309245" algn="l"/>
              </a:tabLst>
            </a:pPr>
            <a:r>
              <a:rPr sz="2400" dirty="0">
                <a:latin typeface="Arial"/>
                <a:cs typeface="Arial"/>
              </a:rPr>
              <a:t>•	</a:t>
            </a:r>
            <a:r>
              <a:rPr sz="2400" spc="-5" dirty="0">
                <a:latin typeface="Calibri"/>
                <a:cs typeface="Calibri"/>
              </a:rPr>
              <a:t>Интенсивность </a:t>
            </a:r>
            <a:r>
              <a:rPr sz="2400" spc="-10" dirty="0">
                <a:latin typeface="Calibri"/>
                <a:cs typeface="Calibri"/>
              </a:rPr>
              <a:t>работы такова, чтобы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20" dirty="0">
                <a:latin typeface="Calibri"/>
                <a:cs typeface="Calibri"/>
              </a:rPr>
              <a:t>концу </a:t>
            </a:r>
            <a:r>
              <a:rPr sz="2400" spc="-5" dirty="0">
                <a:latin typeface="Calibri"/>
                <a:cs typeface="Calibri"/>
              </a:rPr>
              <a:t>упражнения ЧСС </a:t>
            </a:r>
            <a:r>
              <a:rPr sz="2400" spc="-25" dirty="0">
                <a:latin typeface="Calibri"/>
                <a:cs typeface="Calibri"/>
              </a:rPr>
              <a:t>могла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достигать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spc="-5" dirty="0">
                <a:latin typeface="Calibri"/>
                <a:cs typeface="Calibri"/>
              </a:rPr>
              <a:t>170-180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минуту.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Длительность </a:t>
            </a:r>
            <a:r>
              <a:rPr sz="2400" spc="-25" dirty="0">
                <a:latin typeface="Calibri"/>
                <a:cs typeface="Calibri"/>
              </a:rPr>
              <a:t>отдыха </a:t>
            </a:r>
            <a:r>
              <a:rPr sz="2400" spc="-15" dirty="0">
                <a:latin typeface="Calibri"/>
                <a:cs typeface="Calibri"/>
              </a:rPr>
              <a:t>определяется </a:t>
            </a:r>
            <a:r>
              <a:rPr sz="2400" spc="-10" dirty="0">
                <a:latin typeface="Calibri"/>
                <a:cs typeface="Calibri"/>
              </a:rPr>
              <a:t>темпом </a:t>
            </a:r>
            <a:r>
              <a:rPr sz="2400" spc="-5" dirty="0">
                <a:latin typeface="Calibri"/>
                <a:cs typeface="Calibri"/>
              </a:rPr>
              <a:t>снижения ЧСС </a:t>
            </a:r>
            <a:r>
              <a:rPr sz="2400" spc="-10" dirty="0">
                <a:latin typeface="Calibri"/>
                <a:cs typeface="Calibri"/>
              </a:rPr>
              <a:t>до </a:t>
            </a:r>
            <a:r>
              <a:rPr sz="2400" spc="-5" dirty="0">
                <a:latin typeface="Calibri"/>
                <a:cs typeface="Calibri"/>
              </a:rPr>
              <a:t>110-130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минуту 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составляет обычно 1-2 мин,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dirty="0">
                <a:latin typeface="Calibri"/>
                <a:cs typeface="Calibri"/>
              </a:rPr>
              <a:t>зависит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20" dirty="0">
                <a:latin typeface="Calibri"/>
                <a:cs typeface="Calibri"/>
              </a:rPr>
              <a:t>продолжительности </a:t>
            </a:r>
            <a:r>
              <a:rPr sz="2400" spc="-10" dirty="0">
                <a:latin typeface="Calibri"/>
                <a:cs typeface="Calibri"/>
              </a:rPr>
              <a:t>работы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55"/>
              </a:lnSpc>
            </a:pPr>
            <a:r>
              <a:rPr sz="2400" dirty="0">
                <a:latin typeface="Calibri"/>
                <a:cs typeface="Calibri"/>
              </a:rPr>
              <a:t>уровня </a:t>
            </a:r>
            <a:r>
              <a:rPr sz="2400" spc="-5" dirty="0">
                <a:latin typeface="Calibri"/>
                <a:cs typeface="Calibri"/>
              </a:rPr>
              <a:t>тренированности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человека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Calibri"/>
              <a:cs typeface="Calibri"/>
            </a:endParaRPr>
          </a:p>
          <a:p>
            <a:pPr marL="12700" algn="just">
              <a:lnSpc>
                <a:spcPts val="2735"/>
              </a:lnSpc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Чаще </a:t>
            </a:r>
            <a:r>
              <a:rPr sz="2400" spc="-15" dirty="0">
                <a:latin typeface="Calibri"/>
                <a:cs typeface="Calibri"/>
              </a:rPr>
              <a:t>используется </a:t>
            </a:r>
            <a:r>
              <a:rPr sz="2400" spc="-5" dirty="0">
                <a:latin typeface="Calibri"/>
                <a:cs typeface="Calibri"/>
              </a:rPr>
              <a:t>менее напряженный </a:t>
            </a:r>
            <a:r>
              <a:rPr sz="2400" spc="-10" dirty="0">
                <a:latin typeface="Calibri"/>
                <a:cs typeface="Calibri"/>
              </a:rPr>
              <a:t>режим работы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3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интенсивностью</a:t>
            </a:r>
            <a:endParaRPr sz="2400">
              <a:latin typeface="Calibri"/>
              <a:cs typeface="Calibri"/>
            </a:endParaRPr>
          </a:p>
          <a:p>
            <a:pPr marL="241300" marR="305435" algn="just">
              <a:lnSpc>
                <a:spcPts val="2590"/>
              </a:lnSpc>
              <a:spcBef>
                <a:spcPts val="185"/>
              </a:spcBef>
            </a:pPr>
            <a:r>
              <a:rPr sz="2400" spc="-5" dirty="0">
                <a:latin typeface="Calibri"/>
                <a:cs typeface="Calibri"/>
              </a:rPr>
              <a:t>нагрузки 60-80% максимальной </a:t>
            </a:r>
            <a:r>
              <a:rPr sz="2400" dirty="0">
                <a:latin typeface="Calibri"/>
                <a:cs typeface="Calibri"/>
              </a:rPr>
              <a:t>аэробной </a:t>
            </a:r>
            <a:r>
              <a:rPr sz="2400" spc="-5" dirty="0">
                <a:latin typeface="Calibri"/>
                <a:cs typeface="Calibri"/>
              </a:rPr>
              <a:t>работоспособности, ЧСС 120-160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5" dirty="0">
                <a:latin typeface="Calibri"/>
                <a:cs typeface="Calibri"/>
              </a:rPr>
              <a:t>минуту, количество </a:t>
            </a:r>
            <a:r>
              <a:rPr sz="2400" spc="-10" dirty="0">
                <a:latin typeface="Calibri"/>
                <a:cs typeface="Calibri"/>
              </a:rPr>
              <a:t>повторений составляет </a:t>
            </a:r>
            <a:r>
              <a:rPr sz="2400" spc="5" dirty="0">
                <a:latin typeface="Calibri"/>
                <a:cs typeface="Calibri"/>
              </a:rPr>
              <a:t>5-10 </a:t>
            </a:r>
            <a:r>
              <a:rPr sz="2400" spc="-5" dirty="0">
                <a:latin typeface="Calibri"/>
                <a:cs typeface="Calibri"/>
              </a:rPr>
              <a:t>(в спортивной практике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до  </a:t>
            </a:r>
            <a:r>
              <a:rPr sz="2400" spc="-5" dirty="0">
                <a:latin typeface="Calibri"/>
                <a:cs typeface="Calibri"/>
              </a:rPr>
              <a:t>30)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637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Метод </a:t>
            </a:r>
            <a:r>
              <a:rPr sz="3600" spc="-35" dirty="0"/>
              <a:t>интервальной</a:t>
            </a:r>
            <a:r>
              <a:rPr sz="3600" spc="-180" dirty="0"/>
              <a:t> </a:t>
            </a:r>
            <a:r>
              <a:rPr sz="3600" spc="-30" dirty="0"/>
              <a:t>тренировки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825244"/>
            <a:ext cx="10210800" cy="2475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21005" indent="-2286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Наибольший </a:t>
            </a:r>
            <a:r>
              <a:rPr sz="2400" spc="-5" dirty="0">
                <a:latin typeface="Calibri"/>
                <a:cs typeface="Calibri"/>
              </a:rPr>
              <a:t>тренировочный </a:t>
            </a:r>
            <a:r>
              <a:rPr sz="2400" dirty="0">
                <a:latin typeface="Calibri"/>
                <a:cs typeface="Calibri"/>
              </a:rPr>
              <a:t>эффект при </a:t>
            </a:r>
            <a:r>
              <a:rPr sz="2400" spc="-5" dirty="0">
                <a:latin typeface="Calibri"/>
                <a:cs typeface="Calibri"/>
              </a:rPr>
              <a:t>интервальном </a:t>
            </a:r>
            <a:r>
              <a:rPr sz="2400" spc="-25" dirty="0">
                <a:latin typeface="Calibri"/>
                <a:cs typeface="Calibri"/>
              </a:rPr>
              <a:t>методе </a:t>
            </a:r>
            <a:r>
              <a:rPr sz="2400" spc="-5" dirty="0">
                <a:latin typeface="Calibri"/>
                <a:cs typeface="Calibri"/>
              </a:rPr>
              <a:t>развития  </a:t>
            </a:r>
            <a:r>
              <a:rPr sz="2400" dirty="0">
                <a:latin typeface="Calibri"/>
                <a:cs typeface="Calibri"/>
              </a:rPr>
              <a:t>выносливости </a:t>
            </a:r>
            <a:r>
              <a:rPr sz="2400" spc="-15" dirty="0">
                <a:latin typeface="Calibri"/>
                <a:cs typeface="Calibri"/>
              </a:rPr>
              <a:t>наблюдается </a:t>
            </a:r>
            <a:r>
              <a:rPr sz="2400" dirty="0">
                <a:latin typeface="Calibri"/>
                <a:cs typeface="Calibri"/>
              </a:rPr>
              <a:t>через </a:t>
            </a:r>
            <a:r>
              <a:rPr sz="2400" spc="-5" dirty="0">
                <a:latin typeface="Calibri"/>
                <a:cs typeface="Calibri"/>
              </a:rPr>
              <a:t>6-12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нед.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Прирост </a:t>
            </a:r>
            <a:r>
              <a:rPr sz="2400" dirty="0">
                <a:latin typeface="Calibri"/>
                <a:cs typeface="Calibri"/>
              </a:rPr>
              <a:t>аэробной </a:t>
            </a:r>
            <a:r>
              <a:rPr sz="2400" spc="-15" dirty="0">
                <a:latin typeface="Calibri"/>
                <a:cs typeface="Calibri"/>
              </a:rPr>
              <a:t>производительности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этом </a:t>
            </a:r>
            <a:r>
              <a:rPr sz="2400" spc="-15" dirty="0">
                <a:latin typeface="Calibri"/>
                <a:cs typeface="Calibri"/>
              </a:rPr>
              <a:t>может </a:t>
            </a:r>
            <a:r>
              <a:rPr sz="2400" spc="-10" dirty="0">
                <a:latin typeface="Calibri"/>
                <a:cs typeface="Calibri"/>
              </a:rPr>
              <a:t>достигать</a:t>
            </a:r>
            <a:r>
              <a:rPr sz="2400" spc="-3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10-30%.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b="1" spc="-55" dirty="0">
                <a:latin typeface="Calibri"/>
                <a:cs typeface="Calibri"/>
              </a:rPr>
              <a:t>Так </a:t>
            </a:r>
            <a:r>
              <a:rPr sz="2400" b="1" spc="-15" dirty="0">
                <a:latin typeface="Calibri"/>
                <a:cs typeface="Calibri"/>
              </a:rPr>
              <a:t>как </a:t>
            </a:r>
            <a:r>
              <a:rPr sz="2400" b="1" spc="-5" dirty="0">
                <a:latin typeface="Calibri"/>
                <a:cs typeface="Calibri"/>
              </a:rPr>
              <a:t>фазы </a:t>
            </a:r>
            <a:r>
              <a:rPr sz="2400" b="1" spc="-10" dirty="0">
                <a:latin typeface="Calibri"/>
                <a:cs typeface="Calibri"/>
              </a:rPr>
              <a:t>неполного </a:t>
            </a:r>
            <a:r>
              <a:rPr sz="2400" b="1" spc="-25" dirty="0">
                <a:latin typeface="Calibri"/>
                <a:cs typeface="Calibri"/>
              </a:rPr>
              <a:t>отдыха </a:t>
            </a:r>
            <a:r>
              <a:rPr sz="2400" b="1" spc="-15" dirty="0">
                <a:latin typeface="Calibri"/>
                <a:cs typeface="Calibri"/>
              </a:rPr>
              <a:t>предъявляют </a:t>
            </a:r>
            <a:r>
              <a:rPr sz="2400" b="1" dirty="0">
                <a:latin typeface="Calibri"/>
                <a:cs typeface="Calibri"/>
              </a:rPr>
              <a:t>очень высокие </a:t>
            </a:r>
            <a:r>
              <a:rPr sz="2400" b="1" spc="-5" dirty="0">
                <a:latin typeface="Calibri"/>
                <a:cs typeface="Calibri"/>
              </a:rPr>
              <a:t>требования </a:t>
            </a:r>
            <a:r>
              <a:rPr sz="2400" b="1" dirty="0">
                <a:latin typeface="Calibri"/>
                <a:cs typeface="Calibri"/>
              </a:rPr>
              <a:t>к  </a:t>
            </a:r>
            <a:r>
              <a:rPr sz="2400" b="1" spc="-15" dirty="0">
                <a:latin typeface="Calibri"/>
                <a:cs typeface="Calibri"/>
              </a:rPr>
              <a:t>сердечно-сосудистой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10" dirty="0">
                <a:latin typeface="Calibri"/>
                <a:cs typeface="Calibri"/>
              </a:rPr>
              <a:t>дыхательной </a:t>
            </a:r>
            <a:r>
              <a:rPr sz="2400" b="1" spc="-5" dirty="0">
                <a:latin typeface="Calibri"/>
                <a:cs typeface="Calibri"/>
              </a:rPr>
              <a:t>системам, </a:t>
            </a:r>
            <a:r>
              <a:rPr sz="2400" b="1" dirty="0">
                <a:latin typeface="Calibri"/>
                <a:cs typeface="Calibri"/>
              </a:rPr>
              <a:t>в </a:t>
            </a:r>
            <a:r>
              <a:rPr sz="2400" b="1" spc="-5" dirty="0">
                <a:latin typeface="Calibri"/>
                <a:cs typeface="Calibri"/>
              </a:rPr>
              <a:t>реабилитации </a:t>
            </a:r>
            <a:r>
              <a:rPr sz="2400" b="1" spc="-10" dirty="0">
                <a:latin typeface="Calibri"/>
                <a:cs typeface="Calibri"/>
              </a:rPr>
              <a:t>больных  </a:t>
            </a:r>
            <a:r>
              <a:rPr sz="2400" b="1" spc="-5" dirty="0">
                <a:latin typeface="Calibri"/>
                <a:cs typeface="Calibri"/>
              </a:rPr>
              <a:t>интервальный </a:t>
            </a:r>
            <a:r>
              <a:rPr sz="2400" b="1" spc="-20" dirty="0">
                <a:latin typeface="Calibri"/>
                <a:cs typeface="Calibri"/>
              </a:rPr>
              <a:t>метод </a:t>
            </a:r>
            <a:r>
              <a:rPr sz="2400" b="1" spc="-10" dirty="0">
                <a:latin typeface="Calibri"/>
                <a:cs typeface="Calibri"/>
              </a:rPr>
              <a:t>используют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ограничениями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0470" y="459104"/>
            <a:ext cx="4676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Оценка</a:t>
            </a:r>
            <a:r>
              <a:rPr sz="4000" spc="-114" dirty="0"/>
              <a:t> </a:t>
            </a:r>
            <a:r>
              <a:rPr sz="4000" spc="-35" dirty="0"/>
              <a:t>выносливости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04239" y="1422272"/>
            <a:ext cx="10272395" cy="39382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54000" marR="17780" indent="-228600">
              <a:lnSpc>
                <a:spcPct val="90000"/>
              </a:lnSpc>
              <a:spcBef>
                <a:spcPts val="38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10" dirty="0">
                <a:latin typeface="Calibri"/>
                <a:cs typeface="Calibri"/>
              </a:rPr>
              <a:t>Высокой </a:t>
            </a:r>
            <a:r>
              <a:rPr sz="2400" spc="-5" dirty="0">
                <a:latin typeface="Calibri"/>
                <a:cs typeface="Calibri"/>
              </a:rPr>
              <a:t>степенью </a:t>
            </a:r>
            <a:r>
              <a:rPr sz="2400" spc="-10" dirty="0">
                <a:latin typeface="Calibri"/>
                <a:cs typeface="Calibri"/>
              </a:rPr>
              <a:t>надежности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оценки </a:t>
            </a:r>
            <a:r>
              <a:rPr sz="2400" dirty="0">
                <a:latin typeface="Calibri"/>
                <a:cs typeface="Calibri"/>
              </a:rPr>
              <a:t>выносливости </a:t>
            </a:r>
            <a:r>
              <a:rPr sz="2400" spc="-20" dirty="0">
                <a:latin typeface="Calibri"/>
                <a:cs typeface="Calibri"/>
              </a:rPr>
              <a:t>отличаются </a:t>
            </a:r>
            <a:r>
              <a:rPr sz="2400" b="1" spc="-5" dirty="0">
                <a:latin typeface="Calibri"/>
                <a:cs typeface="Calibri"/>
              </a:rPr>
              <a:t>тесты,  </a:t>
            </a:r>
            <a:r>
              <a:rPr sz="2400" b="1" spc="-10" dirty="0">
                <a:latin typeface="Calibri"/>
                <a:cs typeface="Calibri"/>
              </a:rPr>
              <a:t>предъявляющие </a:t>
            </a:r>
            <a:r>
              <a:rPr sz="2400" b="1" spc="-5" dirty="0">
                <a:latin typeface="Calibri"/>
                <a:cs typeface="Calibri"/>
              </a:rPr>
              <a:t>значительные </a:t>
            </a:r>
            <a:r>
              <a:rPr sz="2400" b="1" dirty="0">
                <a:latin typeface="Calibri"/>
                <a:cs typeface="Calibri"/>
              </a:rPr>
              <a:t>требования к </a:t>
            </a:r>
            <a:r>
              <a:rPr sz="2400" b="1" spc="-10" dirty="0">
                <a:latin typeface="Calibri"/>
                <a:cs typeface="Calibri"/>
              </a:rPr>
              <a:t>кардиореспираторной  </a:t>
            </a:r>
            <a:r>
              <a:rPr sz="2400" b="1" spc="-5" dirty="0">
                <a:latin typeface="Calibri"/>
                <a:cs typeface="Calibri"/>
              </a:rPr>
              <a:t>системе </a:t>
            </a:r>
            <a:r>
              <a:rPr sz="2400" b="1" dirty="0">
                <a:latin typeface="Calibri"/>
                <a:cs typeface="Calibri"/>
              </a:rPr>
              <a:t>и с </a:t>
            </a:r>
            <a:r>
              <a:rPr sz="2400" b="1" spc="-10" dirty="0">
                <a:latin typeface="Calibri"/>
                <a:cs typeface="Calibri"/>
              </a:rPr>
              <a:t>определенной </a:t>
            </a:r>
            <a:r>
              <a:rPr sz="2400" b="1" spc="-5" dirty="0">
                <a:latin typeface="Calibri"/>
                <a:cs typeface="Calibri"/>
              </a:rPr>
              <a:t>длительностью </a:t>
            </a:r>
            <a:r>
              <a:rPr sz="2400" b="1" spc="-10" dirty="0">
                <a:latin typeface="Calibri"/>
                <a:cs typeface="Calibri"/>
              </a:rPr>
              <a:t>воздействия </a:t>
            </a: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не менее </a:t>
            </a:r>
            <a:r>
              <a:rPr sz="2400" b="1" dirty="0">
                <a:latin typeface="Calibri"/>
                <a:cs typeface="Calibri"/>
              </a:rPr>
              <a:t>5-6 мин.  </a:t>
            </a:r>
            <a:r>
              <a:rPr sz="2400" spc="-5" dirty="0">
                <a:latin typeface="Calibri"/>
                <a:cs typeface="Calibri"/>
              </a:rPr>
              <a:t>(в </a:t>
            </a:r>
            <a:r>
              <a:rPr sz="2400" spc="-15" dirty="0">
                <a:latin typeface="Calibri"/>
                <a:cs typeface="Calibri"/>
              </a:rPr>
              <a:t>этом </a:t>
            </a:r>
            <a:r>
              <a:rPr sz="2400" dirty="0">
                <a:latin typeface="Calibri"/>
                <a:cs typeface="Calibri"/>
              </a:rPr>
              <a:t>случае </a:t>
            </a:r>
            <a:r>
              <a:rPr sz="2400" spc="-5" dirty="0">
                <a:latin typeface="Calibri"/>
                <a:cs typeface="Calibri"/>
              </a:rPr>
              <a:t>разворачиваются </a:t>
            </a:r>
            <a:r>
              <a:rPr sz="2400" spc="-10" dirty="0">
                <a:latin typeface="Calibri"/>
                <a:cs typeface="Calibri"/>
              </a:rPr>
              <a:t>физиологические, </a:t>
            </a:r>
            <a:r>
              <a:rPr sz="2400" spc="-5" dirty="0">
                <a:latin typeface="Calibri"/>
                <a:cs typeface="Calibri"/>
              </a:rPr>
              <a:t>биохимические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254000">
              <a:lnSpc>
                <a:spcPts val="2590"/>
              </a:lnSpc>
            </a:pPr>
            <a:r>
              <a:rPr sz="2400" dirty="0">
                <a:latin typeface="Calibri"/>
                <a:cs typeface="Calibri"/>
              </a:rPr>
              <a:t>психические </a:t>
            </a:r>
            <a:r>
              <a:rPr sz="2400" spc="-5" dirty="0">
                <a:latin typeface="Calibri"/>
                <a:cs typeface="Calibri"/>
              </a:rPr>
              <a:t>процессы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организме, </a:t>
            </a:r>
            <a:r>
              <a:rPr sz="2400" spc="-10" dirty="0">
                <a:latin typeface="Calibri"/>
                <a:cs typeface="Calibri"/>
              </a:rPr>
              <a:t>ответственные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выносливость)</a:t>
            </a:r>
            <a:endParaRPr sz="2400">
              <a:latin typeface="Calibri"/>
              <a:cs typeface="Calibri"/>
            </a:endParaRPr>
          </a:p>
          <a:p>
            <a:pPr marL="254000" marR="397510" indent="-228600">
              <a:lnSpc>
                <a:spcPct val="90000"/>
              </a:lnSpc>
              <a:spcBef>
                <a:spcPts val="101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таким </a:t>
            </a:r>
            <a:r>
              <a:rPr sz="2400" spc="-10" dirty="0">
                <a:latin typeface="Calibri"/>
                <a:cs typeface="Calibri"/>
              </a:rPr>
              <a:t>исследованиям относятся тесты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использованием </a:t>
            </a:r>
            <a:r>
              <a:rPr sz="2400" spc="-5" dirty="0">
                <a:latin typeface="Calibri"/>
                <a:cs typeface="Calibri"/>
              </a:rPr>
              <a:t>дозированных  физических нагрузок (на </a:t>
            </a:r>
            <a:r>
              <a:rPr sz="2400" spc="-10" dirty="0">
                <a:latin typeface="Calibri"/>
                <a:cs typeface="Calibri"/>
              </a:rPr>
              <a:t>велоэргометре, тредмиле), </a:t>
            </a:r>
            <a:r>
              <a:rPr sz="2400" spc="-15" dirty="0">
                <a:latin typeface="Calibri"/>
                <a:cs typeface="Calibri"/>
              </a:rPr>
              <a:t>которые </a:t>
            </a:r>
            <a:r>
              <a:rPr sz="2400" spc="-20" dirty="0">
                <a:latin typeface="Calibri"/>
                <a:cs typeface="Calibri"/>
              </a:rPr>
              <a:t>отличаются  </a:t>
            </a:r>
            <a:r>
              <a:rPr sz="2400" spc="-10" dirty="0">
                <a:latin typeface="Calibri"/>
                <a:cs typeface="Calibri"/>
              </a:rPr>
              <a:t>точностью дозировки, </a:t>
            </a:r>
            <a:r>
              <a:rPr sz="2400" spc="-20" dirty="0">
                <a:latin typeface="Calibri"/>
                <a:cs typeface="Calibri"/>
              </a:rPr>
              <a:t>удобством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безопасностью,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30" dirty="0">
                <a:latin typeface="Calibri"/>
                <a:cs typeface="Calibri"/>
              </a:rPr>
              <a:t>т.ч.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клинических</a:t>
            </a:r>
            <a:endParaRPr sz="2400">
              <a:latin typeface="Calibri"/>
              <a:cs typeface="Calibri"/>
            </a:endParaRPr>
          </a:p>
          <a:p>
            <a:pPr marL="254000">
              <a:lnSpc>
                <a:spcPts val="2590"/>
              </a:lnSpc>
            </a:pPr>
            <a:r>
              <a:rPr sz="2400" spc="-5" dirty="0">
                <a:latin typeface="Calibri"/>
                <a:cs typeface="Calibri"/>
              </a:rPr>
              <a:t>условиях</a:t>
            </a:r>
            <a:endParaRPr sz="2400">
              <a:latin typeface="Calibri"/>
              <a:cs typeface="Calibri"/>
            </a:endParaRPr>
          </a:p>
          <a:p>
            <a:pPr marL="254000" marR="22860" indent="-228600">
              <a:lnSpc>
                <a:spcPts val="2590"/>
              </a:lnSpc>
              <a:spcBef>
                <a:spcPts val="1035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качестве </a:t>
            </a:r>
            <a:r>
              <a:rPr sz="2400" spc="-10" dirty="0">
                <a:latin typeface="Calibri"/>
                <a:cs typeface="Calibri"/>
              </a:rPr>
              <a:t>тестов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10" dirty="0">
                <a:latin typeface="Calibri"/>
                <a:cs typeface="Calibri"/>
              </a:rPr>
              <a:t>оценки </a:t>
            </a:r>
            <a:r>
              <a:rPr sz="2400" dirty="0">
                <a:latin typeface="Calibri"/>
                <a:cs typeface="Calibri"/>
              </a:rPr>
              <a:t>выносливости </a:t>
            </a:r>
            <a:r>
              <a:rPr sz="2400" spc="-10" dirty="0">
                <a:latin typeface="Calibri"/>
                <a:cs typeface="Calibri"/>
              </a:rPr>
              <a:t>используют </a:t>
            </a:r>
            <a:r>
              <a:rPr sz="2400" spc="-15" dirty="0">
                <a:latin typeface="Calibri"/>
                <a:cs typeface="Calibri"/>
              </a:rPr>
              <a:t>определение </a:t>
            </a:r>
            <a:r>
              <a:rPr sz="2400" dirty="0">
                <a:latin typeface="Calibri"/>
                <a:cs typeface="Calibri"/>
              </a:rPr>
              <a:t>МПК и  </a:t>
            </a:r>
            <a:r>
              <a:rPr sz="2400" spc="-10" dirty="0">
                <a:latin typeface="Calibri"/>
                <a:cs typeface="Calibri"/>
              </a:rPr>
              <a:t>физической </a:t>
            </a:r>
            <a:r>
              <a:rPr sz="2400" spc="-5" dirty="0">
                <a:latin typeface="Calibri"/>
                <a:cs typeface="Calibri"/>
              </a:rPr>
              <a:t>работоспособности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(PWC</a:t>
            </a:r>
            <a:r>
              <a:rPr sz="2400" spc="-15" baseline="-20833" dirty="0">
                <a:latin typeface="Calibri"/>
                <a:cs typeface="Calibri"/>
              </a:rPr>
              <a:t>170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84657"/>
            <a:ext cx="664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5" dirty="0"/>
              <a:t>Дозирование </a:t>
            </a:r>
            <a:r>
              <a:rPr sz="3600" spc="-30" dirty="0"/>
              <a:t>физической</a:t>
            </a:r>
            <a:r>
              <a:rPr sz="3600" spc="-175" dirty="0"/>
              <a:t> </a:t>
            </a:r>
            <a:r>
              <a:rPr sz="3600" spc="-30" dirty="0"/>
              <a:t>нагрузки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481310" cy="39884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10" dirty="0">
                <a:latin typeface="Calibri"/>
                <a:cs typeface="Calibri"/>
              </a:rPr>
              <a:t>Физическая нагрузка </a:t>
            </a:r>
            <a:r>
              <a:rPr sz="2800" spc="-20" dirty="0">
                <a:latin typeface="Calibri"/>
                <a:cs typeface="Calibri"/>
              </a:rPr>
              <a:t>дозируется </a:t>
            </a:r>
            <a:r>
              <a:rPr sz="2800" spc="-5" dirty="0">
                <a:latin typeface="Calibri"/>
                <a:cs typeface="Calibri"/>
              </a:rPr>
              <a:t>в зависимости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от: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задач </a:t>
            </a:r>
            <a:r>
              <a:rPr sz="2800" spc="-15" dirty="0">
                <a:latin typeface="Calibri"/>
                <a:cs typeface="Calibri"/>
              </a:rPr>
              <a:t>конкретного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периода,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проявлений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заболевания,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функциональных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возможностей,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возраста </a:t>
            </a:r>
            <a:r>
              <a:rPr sz="2800" spc="-15" dirty="0">
                <a:latin typeface="Calibri"/>
                <a:cs typeface="Calibri"/>
              </a:rPr>
              <a:t>больного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его </a:t>
            </a:r>
            <a:r>
              <a:rPr sz="2800" spc="-10" dirty="0">
                <a:latin typeface="Calibri"/>
                <a:cs typeface="Calibri"/>
              </a:rPr>
              <a:t>толерантности </a:t>
            </a:r>
            <a:r>
              <a:rPr sz="2800" spc="-5" dirty="0">
                <a:latin typeface="Calibri"/>
                <a:cs typeface="Calibri"/>
              </a:rPr>
              <a:t>к </a:t>
            </a:r>
            <a:r>
              <a:rPr sz="2800" spc="-10" dirty="0">
                <a:latin typeface="Calibri"/>
                <a:cs typeface="Calibri"/>
              </a:rPr>
              <a:t>физическим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нагрузкам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15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</a:pPr>
            <a:r>
              <a:rPr sz="2800" spc="-5" dirty="0">
                <a:latin typeface="Arial"/>
                <a:cs typeface="Arial"/>
              </a:rPr>
              <a:t>• </a:t>
            </a:r>
            <a:r>
              <a:rPr sz="2800" spc="-5" dirty="0">
                <a:latin typeface="Calibri"/>
                <a:cs typeface="Calibri"/>
              </a:rPr>
              <a:t>Изменять </a:t>
            </a:r>
            <a:r>
              <a:rPr sz="2800" spc="-10" dirty="0">
                <a:latin typeface="Calibri"/>
                <a:cs typeface="Calibri"/>
              </a:rPr>
              <a:t>физическую </a:t>
            </a:r>
            <a:r>
              <a:rPr sz="2800" spc="-5" dirty="0">
                <a:latin typeface="Calibri"/>
                <a:cs typeface="Calibri"/>
              </a:rPr>
              <a:t>нагрузку можно </a:t>
            </a:r>
            <a:r>
              <a:rPr sz="2800" spc="-10" dirty="0">
                <a:latin typeface="Calibri"/>
                <a:cs typeface="Calibri"/>
              </a:rPr>
              <a:t>различными  </a:t>
            </a:r>
            <a:r>
              <a:rPr sz="2800" spc="-15" dirty="0">
                <a:latin typeface="Calibri"/>
                <a:cs typeface="Calibri"/>
              </a:rPr>
              <a:t>методическими </a:t>
            </a:r>
            <a:r>
              <a:rPr sz="2800" spc="-5" dirty="0">
                <a:latin typeface="Calibri"/>
                <a:cs typeface="Calibri"/>
              </a:rPr>
              <a:t>приемами, </a:t>
            </a:r>
            <a:r>
              <a:rPr sz="2800" spc="-10" dirty="0">
                <a:latin typeface="Calibri"/>
                <a:cs typeface="Calibri"/>
              </a:rPr>
              <a:t>так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она зависит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5" dirty="0">
                <a:latin typeface="Calibri"/>
                <a:cs typeface="Calibri"/>
              </a:rPr>
              <a:t>многих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факторов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82320"/>
            <a:ext cx="2286000" cy="13919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20" dirty="0"/>
              <a:t>Д</a:t>
            </a:r>
            <a:r>
              <a:rPr spc="-15" dirty="0"/>
              <a:t>о</a:t>
            </a:r>
            <a:r>
              <a:rPr spc="-30" dirty="0"/>
              <a:t>з</a:t>
            </a:r>
            <a:r>
              <a:rPr spc="-25" dirty="0"/>
              <a:t>и</a:t>
            </a:r>
            <a:r>
              <a:rPr spc="-35" dirty="0"/>
              <a:t>р</a:t>
            </a:r>
            <a:r>
              <a:rPr spc="-30" dirty="0"/>
              <a:t>о</a:t>
            </a:r>
            <a:r>
              <a:rPr spc="-35" dirty="0"/>
              <a:t>ва</a:t>
            </a:r>
            <a:r>
              <a:rPr spc="-40" dirty="0"/>
              <a:t>н</a:t>
            </a:r>
            <a:r>
              <a:rPr spc="-25" dirty="0"/>
              <a:t>и</a:t>
            </a:r>
            <a:r>
              <a:rPr dirty="0"/>
              <a:t>е  </a:t>
            </a:r>
            <a:r>
              <a:rPr spc="-25" dirty="0"/>
              <a:t>физической  </a:t>
            </a:r>
            <a:r>
              <a:rPr spc="-20" dirty="0"/>
              <a:t>нагрузки</a:t>
            </a:r>
          </a:p>
        </p:txBody>
      </p:sp>
      <p:sp>
        <p:nvSpPr>
          <p:cNvPr id="3" name="object 3"/>
          <p:cNvSpPr/>
          <p:nvPr/>
        </p:nvSpPr>
        <p:spPr>
          <a:xfrm>
            <a:off x="4404351" y="120708"/>
            <a:ext cx="7345507" cy="6714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БЛАГОДАРЮ </a:t>
            </a:r>
            <a:r>
              <a:rPr spc="-20" dirty="0"/>
              <a:t>ЗА</a:t>
            </a:r>
            <a:r>
              <a:rPr spc="-65" dirty="0"/>
              <a:t> </a:t>
            </a:r>
            <a:r>
              <a:rPr dirty="0"/>
              <a:t>ВНИМАНИЕ!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95478"/>
            <a:ext cx="7469505" cy="83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b="0" spc="-10" dirty="0">
                <a:latin typeface="Times New Roman"/>
                <a:cs typeface="Times New Roman"/>
              </a:rPr>
              <a:t>Основной </a:t>
            </a:r>
            <a:r>
              <a:rPr sz="2800" b="0" spc="-5" dirty="0">
                <a:latin typeface="Times New Roman"/>
                <a:cs typeface="Times New Roman"/>
              </a:rPr>
              <a:t>принцип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планирования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90"/>
              </a:lnSpc>
            </a:pPr>
            <a:r>
              <a:rPr sz="2800" b="0" spc="-5" dirty="0">
                <a:latin typeface="Times New Roman"/>
                <a:cs typeface="Times New Roman"/>
              </a:rPr>
              <a:t>тренировочных/реабилитационных</a:t>
            </a:r>
            <a:r>
              <a:rPr sz="2800" b="0" spc="2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мероприятий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531366"/>
            <a:ext cx="5020945" cy="4732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45"/>
              </a:lnSpc>
              <a:spcBef>
                <a:spcPts val="95"/>
              </a:spcBef>
              <a:tabLst>
                <a:tab pos="240665" algn="l"/>
              </a:tabLst>
            </a:pPr>
            <a:r>
              <a:rPr sz="2200" spc="-5" dirty="0">
                <a:solidFill>
                  <a:srgbClr val="001F5F"/>
                </a:solidFill>
                <a:latin typeface="Arial"/>
                <a:cs typeface="Arial"/>
              </a:rPr>
              <a:t>•	</a:t>
            </a:r>
            <a:r>
              <a:rPr sz="22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Суперкомпенсация</a:t>
            </a:r>
            <a:r>
              <a:rPr sz="22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Times New Roman"/>
                <a:cs typeface="Times New Roman"/>
              </a:rPr>
              <a:t>послетренировочный </a:t>
            </a:r>
            <a:r>
              <a:rPr sz="2200" spc="-15" dirty="0">
                <a:latin typeface="Times New Roman"/>
                <a:cs typeface="Times New Roman"/>
              </a:rPr>
              <a:t>период,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течение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30" dirty="0">
                <a:latin typeface="Times New Roman"/>
                <a:cs typeface="Times New Roman"/>
              </a:rPr>
              <a:t>которого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тренируемая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latin typeface="Times New Roman"/>
                <a:cs typeface="Times New Roman"/>
              </a:rPr>
              <a:t>функция/параметр имеет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более</a:t>
            </a:r>
            <a:endParaRPr sz="2200">
              <a:latin typeface="Times New Roman"/>
              <a:cs typeface="Times New Roman"/>
            </a:endParaRPr>
          </a:p>
          <a:p>
            <a:pPr marL="241300" marR="479425">
              <a:lnSpc>
                <a:spcPct val="70000"/>
              </a:lnSpc>
              <a:spcBef>
                <a:spcPts val="395"/>
              </a:spcBef>
            </a:pPr>
            <a:r>
              <a:rPr sz="2200" spc="-10" dirty="0">
                <a:latin typeface="Times New Roman"/>
                <a:cs typeface="Times New Roman"/>
              </a:rPr>
              <a:t>высокий </a:t>
            </a:r>
            <a:r>
              <a:rPr sz="2200" spc="-15" dirty="0">
                <a:latin typeface="Times New Roman"/>
                <a:cs typeface="Times New Roman"/>
              </a:rPr>
              <a:t>показатель </a:t>
            </a:r>
            <a:r>
              <a:rPr sz="2200" spc="-5" dirty="0">
                <a:latin typeface="Times New Roman"/>
                <a:cs typeface="Times New Roman"/>
              </a:rPr>
              <a:t>по сравнению с  </a:t>
            </a:r>
            <a:r>
              <a:rPr sz="2200" spc="-25" dirty="0">
                <a:latin typeface="Times New Roman"/>
                <a:cs typeface="Times New Roman"/>
              </a:rPr>
              <a:t>исходным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уровнем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245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10" dirty="0">
                <a:latin typeface="Times New Roman"/>
                <a:cs typeface="Times New Roman"/>
              </a:rPr>
              <a:t>первая </a:t>
            </a:r>
            <a:r>
              <a:rPr sz="2200" spc="-5" dirty="0">
                <a:latin typeface="Times New Roman"/>
                <a:cs typeface="Times New Roman"/>
              </a:rPr>
              <a:t>фаза – фаза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восстановления,</a:t>
            </a:r>
            <a:r>
              <a:rPr sz="22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время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которой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происходит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репарация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ткани,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течение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этого 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периода</a:t>
            </a:r>
            <a:r>
              <a:rPr sz="2200" spc="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функция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восстанавливается до </a:t>
            </a:r>
            <a:r>
              <a:rPr sz="2200" spc="-30" dirty="0">
                <a:solidFill>
                  <a:srgbClr val="001F5F"/>
                </a:solidFill>
                <a:latin typeface="Times New Roman"/>
                <a:cs typeface="Times New Roman"/>
              </a:rPr>
              <a:t>исходного</a:t>
            </a:r>
            <a:r>
              <a:rPr sz="22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уровня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245"/>
              </a:lnSpc>
              <a:spcBef>
                <a:spcPts val="204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spc="-20" dirty="0">
                <a:latin typeface="Times New Roman"/>
                <a:cs typeface="Times New Roman"/>
              </a:rPr>
              <a:t>вторая </a:t>
            </a:r>
            <a:r>
              <a:rPr sz="2200" spc="-5" dirty="0">
                <a:latin typeface="Times New Roman"/>
                <a:cs typeface="Times New Roman"/>
              </a:rPr>
              <a:t>фаза – </a:t>
            </a: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суперкомпенсация</a:t>
            </a:r>
            <a:r>
              <a:rPr sz="2200" spc="-10" dirty="0">
                <a:latin typeface="Times New Roman"/>
                <a:cs typeface="Times New Roman"/>
              </a:rPr>
              <a:t>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во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latin typeface="Times New Roman"/>
                <a:cs typeface="Times New Roman"/>
              </a:rPr>
              <a:t>время </a:t>
            </a:r>
            <a:r>
              <a:rPr sz="2200" spc="-25" dirty="0">
                <a:latin typeface="Times New Roman"/>
                <a:cs typeface="Times New Roman"/>
              </a:rPr>
              <a:t>которой</a:t>
            </a:r>
            <a:r>
              <a:rPr sz="2200" spc="-20" dirty="0">
                <a:latin typeface="Times New Roman"/>
                <a:cs typeface="Times New Roman"/>
              </a:rPr>
              <a:t> наблюдается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10" dirty="0">
                <a:latin typeface="Times New Roman"/>
                <a:cs typeface="Times New Roman"/>
              </a:rPr>
              <a:t>повышенная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5" dirty="0">
                <a:solidFill>
                  <a:srgbClr val="001F5F"/>
                </a:solidFill>
                <a:latin typeface="Times New Roman"/>
                <a:cs typeface="Times New Roman"/>
              </a:rPr>
              <a:t>работоспособность,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1850"/>
              </a:lnSpc>
            </a:pP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которая </a:t>
            </a:r>
            <a:r>
              <a:rPr sz="22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может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превысить</a:t>
            </a:r>
            <a:r>
              <a:rPr sz="22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Times New Roman"/>
                <a:cs typeface="Times New Roman"/>
              </a:rPr>
              <a:t>исходный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ts val="2245"/>
              </a:lnSpc>
            </a:pP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уровень на 10 -</a:t>
            </a:r>
            <a:r>
              <a:rPr sz="22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Times New Roman"/>
                <a:cs typeface="Times New Roman"/>
              </a:rPr>
              <a:t>20%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245"/>
              </a:lnSpc>
              <a:spcBef>
                <a:spcPts val="215"/>
              </a:spcBef>
              <a:tabLst>
                <a:tab pos="240665" algn="l"/>
              </a:tabLst>
            </a:pPr>
            <a:r>
              <a:rPr sz="2200" spc="-5" dirty="0">
                <a:latin typeface="Arial"/>
                <a:cs typeface="Arial"/>
              </a:rPr>
              <a:t>•	</a:t>
            </a:r>
            <a:r>
              <a:rPr sz="2200" dirty="0">
                <a:latin typeface="Times New Roman"/>
                <a:cs typeface="Times New Roman"/>
              </a:rPr>
              <a:t>третья </a:t>
            </a:r>
            <a:r>
              <a:rPr sz="2200" spc="-5" dirty="0">
                <a:latin typeface="Times New Roman"/>
                <a:cs typeface="Times New Roman"/>
              </a:rPr>
              <a:t>фаза – фаза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постепенного</a:t>
            </a:r>
            <a:endParaRPr sz="2200">
              <a:latin typeface="Times New Roman"/>
              <a:cs typeface="Times New Roman"/>
            </a:endParaRPr>
          </a:p>
          <a:p>
            <a:pPr marL="241300" marR="701040">
              <a:lnSpc>
                <a:spcPct val="70000"/>
              </a:lnSpc>
              <a:spcBef>
                <a:spcPts val="400"/>
              </a:spcBef>
            </a:pPr>
            <a:r>
              <a:rPr sz="2200" spc="-5" dirty="0">
                <a:latin typeface="Times New Roman"/>
                <a:cs typeface="Times New Roman"/>
              </a:rPr>
              <a:t>возвращения к </a:t>
            </a:r>
            <a:r>
              <a:rPr sz="2200" spc="-25" dirty="0">
                <a:latin typeface="Times New Roman"/>
                <a:cs typeface="Times New Roman"/>
              </a:rPr>
              <a:t>исходному </a:t>
            </a:r>
            <a:r>
              <a:rPr sz="2200" spc="-5" dirty="0">
                <a:latin typeface="Times New Roman"/>
                <a:cs typeface="Times New Roman"/>
              </a:rPr>
              <a:t>уровню  </a:t>
            </a:r>
            <a:r>
              <a:rPr sz="2200" spc="5" dirty="0">
                <a:latin typeface="Times New Roman"/>
                <a:cs typeface="Times New Roman"/>
              </a:rPr>
              <a:t>работоспособности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2200" y="1947824"/>
            <a:ext cx="5181600" cy="4228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292" y="459104"/>
            <a:ext cx="9030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Принципы тренировки физических</a:t>
            </a:r>
            <a:r>
              <a:rPr sz="4000" spc="-204" dirty="0"/>
              <a:t> </a:t>
            </a:r>
            <a:r>
              <a:rPr sz="4000" spc="-30" dirty="0"/>
              <a:t>качеств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400937"/>
            <a:ext cx="9940925" cy="4537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5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5" dirty="0">
                <a:latin typeface="Calibri"/>
                <a:cs typeface="Calibri"/>
              </a:rPr>
              <a:t>Процесс </a:t>
            </a:r>
            <a:r>
              <a:rPr sz="2600" dirty="0">
                <a:latin typeface="Calibri"/>
                <a:cs typeface="Calibri"/>
              </a:rPr>
              <a:t>адаптации </a:t>
            </a:r>
            <a:r>
              <a:rPr sz="2600" spc="-5" dirty="0">
                <a:latin typeface="Calibri"/>
                <a:cs typeface="Calibri"/>
              </a:rPr>
              <a:t>расширяет </a:t>
            </a:r>
            <a:r>
              <a:rPr sz="2600" dirty="0">
                <a:latin typeface="Calibri"/>
                <a:cs typeface="Calibri"/>
              </a:rPr>
              <a:t>возможности переносить</a:t>
            </a:r>
            <a:r>
              <a:rPr sz="2600" spc="1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нагрузки.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185"/>
              </a:lnSpc>
            </a:pPr>
            <a:r>
              <a:rPr sz="2600" spc="-5" dirty="0">
                <a:latin typeface="Calibri"/>
                <a:cs typeface="Calibri"/>
              </a:rPr>
              <a:t>Стандартные нагрузки </a:t>
            </a:r>
            <a:r>
              <a:rPr sz="2600" dirty="0">
                <a:latin typeface="Calibri"/>
                <a:cs typeface="Calibri"/>
              </a:rPr>
              <a:t>вызывают все </a:t>
            </a:r>
            <a:r>
              <a:rPr sz="2600" spc="-5" dirty="0">
                <a:latin typeface="Calibri"/>
                <a:cs typeface="Calibri"/>
              </a:rPr>
              <a:t>меньшее утомление,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их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Calibri"/>
                <a:cs typeface="Calibri"/>
              </a:rPr>
              <a:t>тренирующее действие </a:t>
            </a:r>
            <a:r>
              <a:rPr sz="2600" spc="-10" dirty="0">
                <a:latin typeface="Calibri"/>
                <a:cs typeface="Calibri"/>
              </a:rPr>
              <a:t>снижается. </a:t>
            </a:r>
            <a:r>
              <a:rPr sz="2600" spc="-5" dirty="0">
                <a:latin typeface="Calibri"/>
                <a:cs typeface="Calibri"/>
              </a:rPr>
              <a:t>Вскоре они обеспечивают </a:t>
            </a:r>
            <a:r>
              <a:rPr sz="2600" spc="-20" dirty="0">
                <a:latin typeface="Calibri"/>
                <a:cs typeface="Calibri"/>
              </a:rPr>
              <a:t>только  </a:t>
            </a:r>
            <a:r>
              <a:rPr sz="2600" spc="-10" dirty="0">
                <a:latin typeface="Calibri"/>
                <a:cs typeface="Calibri"/>
              </a:rPr>
              <a:t>поддержание </a:t>
            </a:r>
            <a:r>
              <a:rPr sz="2600" spc="-5" dirty="0">
                <a:latin typeface="Calibri"/>
                <a:cs typeface="Calibri"/>
              </a:rPr>
              <a:t>ранее </a:t>
            </a:r>
            <a:r>
              <a:rPr sz="2600" spc="-10" dirty="0">
                <a:latin typeface="Calibri"/>
                <a:cs typeface="Calibri"/>
              </a:rPr>
              <a:t>достигнутого </a:t>
            </a:r>
            <a:r>
              <a:rPr sz="2600" dirty="0">
                <a:latin typeface="Calibri"/>
                <a:cs typeface="Calibri"/>
              </a:rPr>
              <a:t>уровня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работоспособности.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40" dirty="0">
                <a:latin typeface="Calibri"/>
                <a:cs typeface="Calibri"/>
              </a:rPr>
              <a:t>Таким </a:t>
            </a:r>
            <a:r>
              <a:rPr sz="2600" dirty="0">
                <a:latin typeface="Calibri"/>
                <a:cs typeface="Calibri"/>
              </a:rPr>
              <a:t>образом,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систематическое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повышение нагрузок</a:t>
            </a:r>
            <a:r>
              <a:rPr sz="2600" b="1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endParaRPr sz="2600">
              <a:latin typeface="Calibri"/>
              <a:cs typeface="Calibri"/>
            </a:endParaRPr>
          </a:p>
          <a:p>
            <a:pPr marL="241300" marR="670560">
              <a:lnSpc>
                <a:spcPct val="70000"/>
              </a:lnSpc>
              <a:spcBef>
                <a:spcPts val="470"/>
              </a:spcBef>
            </a:pPr>
            <a:r>
              <a:rPr sz="2600" b="1" spc="-15" dirty="0">
                <a:solidFill>
                  <a:srgbClr val="001F5F"/>
                </a:solidFill>
                <a:latin typeface="Calibri"/>
                <a:cs typeface="Calibri"/>
              </a:rPr>
              <a:t>необходимой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предпосылкой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для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расширения адаптационных 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возможностей</a:t>
            </a:r>
            <a:r>
              <a:rPr sz="26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организма</a:t>
            </a: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241300" marR="93345" indent="-228600">
              <a:lnSpc>
                <a:spcPct val="70000"/>
              </a:lnSpc>
              <a:spcBef>
                <a:spcPts val="1000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dirty="0">
                <a:latin typeface="Calibri"/>
                <a:cs typeface="Calibri"/>
              </a:rPr>
              <a:t>Адаптационные возможности </a:t>
            </a:r>
            <a:r>
              <a:rPr sz="2600" spc="-5" dirty="0">
                <a:latin typeface="Calibri"/>
                <a:cs typeface="Calibri"/>
              </a:rPr>
              <a:t>организма </a:t>
            </a:r>
            <a:r>
              <a:rPr sz="2600" dirty="0">
                <a:latin typeface="Calibri"/>
                <a:cs typeface="Calibri"/>
              </a:rPr>
              <a:t>начинают </a:t>
            </a:r>
            <a:r>
              <a:rPr sz="2600" spc="-5" dirty="0">
                <a:latin typeface="Calibri"/>
                <a:cs typeface="Calibri"/>
              </a:rPr>
              <a:t>регрессировать,  </a:t>
            </a:r>
            <a:r>
              <a:rPr sz="2600" dirty="0">
                <a:latin typeface="Calibri"/>
                <a:cs typeface="Calibri"/>
              </a:rPr>
              <a:t>если </a:t>
            </a:r>
            <a:r>
              <a:rPr sz="2600" spc="-5" dirty="0">
                <a:latin typeface="Calibri"/>
                <a:cs typeface="Calibri"/>
              </a:rPr>
              <a:t>нагрузки </a:t>
            </a:r>
            <a:r>
              <a:rPr sz="2600" dirty="0">
                <a:latin typeface="Calibri"/>
                <a:cs typeface="Calibri"/>
              </a:rPr>
              <a:t>существенно </a:t>
            </a:r>
            <a:r>
              <a:rPr sz="2600" spc="-10" dirty="0">
                <a:latin typeface="Calibri"/>
                <a:cs typeface="Calibri"/>
              </a:rPr>
              <a:t>снижаются </a:t>
            </a:r>
            <a:r>
              <a:rPr sz="2600" dirty="0">
                <a:latin typeface="Calibri"/>
                <a:cs typeface="Calibri"/>
              </a:rPr>
              <a:t>или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прекращаются.</a:t>
            </a:r>
            <a:endParaRPr sz="2600">
              <a:latin typeface="Calibri"/>
              <a:cs typeface="Calibri"/>
            </a:endParaRPr>
          </a:p>
          <a:p>
            <a:pPr marL="241300" marR="1807845" indent="-228600">
              <a:lnSpc>
                <a:spcPct val="70000"/>
              </a:lnSpc>
              <a:spcBef>
                <a:spcPts val="1005"/>
              </a:spcBef>
            </a:pPr>
            <a:r>
              <a:rPr sz="26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Перерывы в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тренировке нарушают непрерывный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рост 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работоспособности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замедляют темп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ее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развития</a:t>
            </a:r>
            <a:r>
              <a:rPr sz="2600" spc="-5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50"/>
              </a:lnSpc>
              <a:spcBef>
                <a:spcPts val="65"/>
              </a:spcBef>
            </a:pPr>
            <a:r>
              <a:rPr sz="2600" dirty="0">
                <a:latin typeface="Arial"/>
                <a:cs typeface="Arial"/>
              </a:rPr>
              <a:t>• </a:t>
            </a:r>
            <a:r>
              <a:rPr sz="2600" spc="-10" dirty="0">
                <a:latin typeface="Calibri"/>
                <a:cs typeface="Calibri"/>
              </a:rPr>
              <a:t>Даже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30" dirty="0">
                <a:latin typeface="Calibri"/>
                <a:cs typeface="Calibri"/>
              </a:rPr>
              <a:t>отдельном </a:t>
            </a:r>
            <a:r>
              <a:rPr sz="2600" spc="-5" dirty="0">
                <a:latin typeface="Calibri"/>
                <a:cs typeface="Calibri"/>
              </a:rPr>
              <a:t>тренировочном </a:t>
            </a:r>
            <a:r>
              <a:rPr sz="2600" dirty="0">
                <a:latin typeface="Calibri"/>
                <a:cs typeface="Calibri"/>
              </a:rPr>
              <a:t>занятии адаптационный</a:t>
            </a:r>
            <a:r>
              <a:rPr sz="2600" spc="2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эффект</a:t>
            </a:r>
            <a:endParaRPr sz="2600">
              <a:latin typeface="Calibri"/>
              <a:cs typeface="Calibri"/>
            </a:endParaRPr>
          </a:p>
          <a:p>
            <a:pPr marL="241300" marR="687070">
              <a:lnSpc>
                <a:spcPct val="70000"/>
              </a:lnSpc>
              <a:spcBef>
                <a:spcPts val="465"/>
              </a:spcBef>
            </a:pPr>
            <a:r>
              <a:rPr sz="2600" spc="-10" dirty="0">
                <a:latin typeface="Calibri"/>
                <a:cs typeface="Calibri"/>
              </a:rPr>
              <a:t>снижается </a:t>
            </a:r>
            <a:r>
              <a:rPr sz="2600" dirty="0">
                <a:latin typeface="Calibri"/>
                <a:cs typeface="Calibri"/>
              </a:rPr>
              <a:t>или </a:t>
            </a:r>
            <a:r>
              <a:rPr sz="2600" spc="-5" dirty="0">
                <a:latin typeface="Calibri"/>
                <a:cs typeface="Calibri"/>
              </a:rPr>
              <a:t>утрачивается, </a:t>
            </a:r>
            <a:r>
              <a:rPr sz="2600" dirty="0">
                <a:latin typeface="Calibri"/>
                <a:cs typeface="Calibri"/>
              </a:rPr>
              <a:t>если </a:t>
            </a:r>
            <a:r>
              <a:rPr sz="2600" spc="-5" dirty="0">
                <a:latin typeface="Calibri"/>
                <a:cs typeface="Calibri"/>
              </a:rPr>
              <a:t>интервал </a:t>
            </a:r>
            <a:r>
              <a:rPr sz="2600" spc="-10" dirty="0">
                <a:latin typeface="Calibri"/>
                <a:cs typeface="Calibri"/>
              </a:rPr>
              <a:t>между </a:t>
            </a:r>
            <a:r>
              <a:rPr sz="2600" spc="-25" dirty="0">
                <a:latin typeface="Calibri"/>
                <a:cs typeface="Calibri"/>
              </a:rPr>
              <a:t>отдельными  </a:t>
            </a:r>
            <a:r>
              <a:rPr sz="2600" dirty="0">
                <a:latin typeface="Calibri"/>
                <a:cs typeface="Calibri"/>
              </a:rPr>
              <a:t>занятиями </a:t>
            </a:r>
            <a:r>
              <a:rPr sz="2600" spc="-5" dirty="0">
                <a:latin typeface="Calibri"/>
                <a:cs typeface="Calibri"/>
              </a:rPr>
              <a:t>слишком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велик.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292" y="648080"/>
            <a:ext cx="9030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Принципы тренировки физических</a:t>
            </a:r>
            <a:r>
              <a:rPr sz="4000" spc="-204" dirty="0"/>
              <a:t> </a:t>
            </a:r>
            <a:r>
              <a:rPr sz="4000" spc="-30" dirty="0"/>
              <a:t>качеств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1746250"/>
            <a:ext cx="10152380" cy="422783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41300" marR="414655" indent="-228600" algn="just">
              <a:lnSpc>
                <a:spcPct val="70000"/>
              </a:lnSpc>
              <a:spcBef>
                <a:spcPts val="96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5" dirty="0">
                <a:latin typeface="Calibri"/>
                <a:cs typeface="Calibri"/>
              </a:rPr>
              <a:t>Адаптационные процессы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организме </a:t>
            </a:r>
            <a:r>
              <a:rPr sz="2400" spc="-15" dirty="0">
                <a:latin typeface="Calibri"/>
                <a:cs typeface="Calibri"/>
              </a:rPr>
              <a:t>протекают </a:t>
            </a:r>
            <a:r>
              <a:rPr sz="2400" spc="-20" dirty="0">
                <a:latin typeface="Calibri"/>
                <a:cs typeface="Calibri"/>
              </a:rPr>
              <a:t>всегда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направлении,  </a:t>
            </a:r>
            <a:r>
              <a:rPr sz="2400" spc="-10" dirty="0">
                <a:latin typeface="Calibri"/>
                <a:cs typeface="Calibri"/>
              </a:rPr>
              <a:t>обусловленном </a:t>
            </a:r>
            <a:r>
              <a:rPr sz="2400" spc="-5" dirty="0">
                <a:latin typeface="Calibri"/>
                <a:cs typeface="Calibri"/>
              </a:rPr>
              <a:t>характером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нагрузки.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ts val="2450"/>
              </a:lnSpc>
              <a:spcBef>
                <a:spcPts val="135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Нагрузки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большого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объема,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малой или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средней</a:t>
            </a:r>
            <a:r>
              <a:rPr sz="2400" b="1" spc="2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интенсивности</a:t>
            </a:r>
            <a:endParaRPr sz="2400">
              <a:latin typeface="Calibri"/>
              <a:cs typeface="Calibri"/>
            </a:endParaRPr>
          </a:p>
          <a:p>
            <a:pPr marL="241300" algn="just">
              <a:lnSpc>
                <a:spcPts val="245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способствуют развитию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выносливости.</a:t>
            </a:r>
            <a:endParaRPr sz="2400">
              <a:latin typeface="Calibri"/>
              <a:cs typeface="Calibri"/>
            </a:endParaRPr>
          </a:p>
          <a:p>
            <a:pPr marL="241300" marR="445770" indent="-228600" algn="just">
              <a:lnSpc>
                <a:spcPct val="70000"/>
              </a:lnSpc>
              <a:spcBef>
                <a:spcPts val="1005"/>
              </a:spcBef>
            </a:pP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•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Нагрузка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малого объема, но значительной интенсивности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развитию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в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основном силовых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скоростных</a:t>
            </a:r>
            <a:r>
              <a:rPr sz="24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возможностей.</a:t>
            </a:r>
            <a:endParaRPr sz="2400">
              <a:latin typeface="Calibri"/>
              <a:cs typeface="Calibri"/>
            </a:endParaRPr>
          </a:p>
          <a:p>
            <a:pPr marL="241300" marR="581025" indent="-228600" algn="just">
              <a:lnSpc>
                <a:spcPct val="70000"/>
              </a:lnSpc>
              <a:spcBef>
                <a:spcPts val="1000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20" dirty="0">
                <a:latin typeface="Calibri"/>
                <a:cs typeface="Calibri"/>
              </a:rPr>
              <a:t>Однако </a:t>
            </a:r>
            <a:r>
              <a:rPr sz="2400" dirty="0">
                <a:latin typeface="Calibri"/>
                <a:cs typeface="Calibri"/>
              </a:rPr>
              <a:t>у начинающих </a:t>
            </a:r>
            <a:r>
              <a:rPr sz="2400" spc="-5" dirty="0">
                <a:latin typeface="Calibri"/>
                <a:cs typeface="Calibri"/>
              </a:rPr>
              <a:t>заниматься лечебной физической </a:t>
            </a:r>
            <a:r>
              <a:rPr sz="2400" spc="-25" dirty="0">
                <a:latin typeface="Calibri"/>
                <a:cs typeface="Calibri"/>
              </a:rPr>
              <a:t>культурой </a:t>
            </a:r>
            <a:r>
              <a:rPr sz="2400" dirty="0">
                <a:latin typeface="Calibri"/>
                <a:cs typeface="Calibri"/>
              </a:rPr>
              <a:t>или  </a:t>
            </a:r>
            <a:r>
              <a:rPr sz="2400" spc="-10" dirty="0">
                <a:latin typeface="Calibri"/>
                <a:cs typeface="Calibri"/>
              </a:rPr>
              <a:t>спортом каждая нагрузка </a:t>
            </a:r>
            <a:r>
              <a:rPr sz="2400" spc="-5" dirty="0">
                <a:latin typeface="Calibri"/>
                <a:cs typeface="Calibri"/>
              </a:rPr>
              <a:t>оказывает </a:t>
            </a:r>
            <a:r>
              <a:rPr sz="2400" spc="-10" dirty="0">
                <a:latin typeface="Calibri"/>
                <a:cs typeface="Calibri"/>
              </a:rPr>
              <a:t>комплексное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воздействие.</a:t>
            </a:r>
            <a:endParaRPr sz="24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70000"/>
              </a:lnSpc>
              <a:spcBef>
                <a:spcPts val="994"/>
              </a:spcBef>
            </a:pPr>
            <a:r>
              <a:rPr sz="2400" dirty="0">
                <a:latin typeface="Arial"/>
                <a:cs typeface="Arial"/>
              </a:rPr>
              <a:t>• </a:t>
            </a:r>
            <a:r>
              <a:rPr sz="2400" spc="-45" dirty="0">
                <a:latin typeface="Calibri"/>
                <a:cs typeface="Calibri"/>
              </a:rPr>
              <a:t>Так, </a:t>
            </a:r>
            <a:r>
              <a:rPr sz="2400" spc="-5" dirty="0">
                <a:latin typeface="Calibri"/>
                <a:cs typeface="Calibri"/>
              </a:rPr>
              <a:t>тренировки малой </a:t>
            </a:r>
            <a:r>
              <a:rPr sz="2400" dirty="0">
                <a:latin typeface="Calibri"/>
                <a:cs typeface="Calibri"/>
              </a:rPr>
              <a:t>или </a:t>
            </a:r>
            <a:r>
              <a:rPr sz="2400" spc="-5" dirty="0">
                <a:latin typeface="Calibri"/>
                <a:cs typeface="Calibri"/>
              </a:rPr>
              <a:t>средней интенсивности, создающие </a:t>
            </a:r>
            <a:r>
              <a:rPr sz="2400" spc="-10" dirty="0">
                <a:latin typeface="Calibri"/>
                <a:cs typeface="Calibri"/>
              </a:rPr>
              <a:t>основу </a:t>
            </a:r>
            <a:r>
              <a:rPr sz="2400" spc="-5" dirty="0">
                <a:latin typeface="Calibri"/>
                <a:cs typeface="Calibri"/>
              </a:rPr>
              <a:t>для  развития аэробной работоспособности, развивают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определенной </a:t>
            </a:r>
            <a:r>
              <a:rPr sz="2400" spc="-5" dirty="0">
                <a:latin typeface="Calibri"/>
                <a:cs typeface="Calibri"/>
              </a:rPr>
              <a:t>степени 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силовые,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скоростные</a:t>
            </a:r>
            <a:r>
              <a:rPr sz="2400" dirty="0">
                <a:latin typeface="Calibri"/>
                <a:cs typeface="Calibri"/>
              </a:rPr>
              <a:t> способности.</a:t>
            </a:r>
            <a:endParaRPr sz="2400">
              <a:latin typeface="Calibri"/>
              <a:cs typeface="Calibri"/>
            </a:endParaRPr>
          </a:p>
          <a:p>
            <a:pPr marL="241300" algn="just">
              <a:lnSpc>
                <a:spcPts val="1585"/>
              </a:lnSpc>
            </a:pPr>
            <a:r>
              <a:rPr sz="2400" spc="-20" dirty="0">
                <a:latin typeface="Calibri"/>
                <a:cs typeface="Calibri"/>
              </a:rPr>
              <a:t>Однако </a:t>
            </a:r>
            <a:r>
              <a:rPr sz="2400" dirty="0">
                <a:latin typeface="Calibri"/>
                <a:cs typeface="Calibri"/>
              </a:rPr>
              <a:t>в дальнейшем </a:t>
            </a:r>
            <a:r>
              <a:rPr sz="2400" spc="-10" dirty="0">
                <a:latin typeface="Calibri"/>
                <a:cs typeface="Calibri"/>
              </a:rPr>
              <a:t>даже </a:t>
            </a:r>
            <a:r>
              <a:rPr sz="2400" spc="-5" dirty="0">
                <a:latin typeface="Calibri"/>
                <a:cs typeface="Calibri"/>
              </a:rPr>
              <a:t>пациенты </a:t>
            </a:r>
            <a:r>
              <a:rPr sz="2400" dirty="0">
                <a:latin typeface="Calibri"/>
                <a:cs typeface="Calibri"/>
              </a:rPr>
              <a:t>на занятиях ЛФК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вынуждены</a:t>
            </a:r>
            <a:endParaRPr sz="2400">
              <a:latin typeface="Calibri"/>
              <a:cs typeface="Calibri"/>
            </a:endParaRPr>
          </a:p>
          <a:p>
            <a:pPr marL="241300" marR="720725" algn="just">
              <a:lnSpc>
                <a:spcPct val="70000"/>
              </a:lnSpc>
              <a:spcBef>
                <a:spcPts val="434"/>
              </a:spcBef>
            </a:pPr>
            <a:r>
              <a:rPr sz="2400" dirty="0">
                <a:latin typeface="Calibri"/>
                <a:cs typeface="Calibri"/>
              </a:rPr>
              <a:t>применять </a:t>
            </a:r>
            <a:r>
              <a:rPr sz="2400" spc="-5" dirty="0">
                <a:latin typeface="Calibri"/>
                <a:cs typeface="Calibri"/>
              </a:rPr>
              <a:t>тренировки </a:t>
            </a:r>
            <a:r>
              <a:rPr sz="2400" spc="-15" dirty="0">
                <a:latin typeface="Calibri"/>
                <a:cs typeface="Calibri"/>
              </a:rPr>
              <a:t>более </a:t>
            </a:r>
            <a:r>
              <a:rPr sz="2400" dirty="0">
                <a:latin typeface="Calibri"/>
                <a:cs typeface="Calibri"/>
              </a:rPr>
              <a:t>специализированные, </a:t>
            </a:r>
            <a:r>
              <a:rPr sz="2400" spc="-5" dirty="0">
                <a:latin typeface="Calibri"/>
                <a:cs typeface="Calibri"/>
              </a:rPr>
              <a:t>направленные </a:t>
            </a:r>
            <a:r>
              <a:rPr sz="2400" dirty="0">
                <a:latin typeface="Calibri"/>
                <a:cs typeface="Calibri"/>
              </a:rPr>
              <a:t>на  совершенствование </a:t>
            </a:r>
            <a:r>
              <a:rPr sz="2400" spc="-15" dirty="0">
                <a:latin typeface="Calibri"/>
                <a:cs typeface="Calibri"/>
              </a:rPr>
              <a:t>определенных </a:t>
            </a:r>
            <a:r>
              <a:rPr sz="2400" spc="-5" dirty="0">
                <a:latin typeface="Calibri"/>
                <a:cs typeface="Calibri"/>
              </a:rPr>
              <a:t>физических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качеств.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3158</Words>
  <Application>Microsoft Office PowerPoint</Application>
  <PresentationFormat>Произвольный</PresentationFormat>
  <Paragraphs>413</Paragraphs>
  <Slides>67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68" baseType="lpstr">
      <vt:lpstr>Office Theme</vt:lpstr>
      <vt:lpstr>Презентация PowerPoint</vt:lpstr>
      <vt:lpstr>Понятия, термины, определения</vt:lpstr>
      <vt:lpstr>Понятия, термины, определения</vt:lpstr>
      <vt:lpstr>Принципы тренировки физических качеств</vt:lpstr>
      <vt:lpstr>Принципы тренировки физических качеств</vt:lpstr>
      <vt:lpstr>Принципы тренировки физических качеств</vt:lpstr>
      <vt:lpstr>Основной принцип планирования тренировочных/реабилитационных мероприятий</vt:lpstr>
      <vt:lpstr>Принципы тренировки физических качеств</vt:lpstr>
      <vt:lpstr>Принципы тренировки физических качеств</vt:lpstr>
      <vt:lpstr>Презентация PowerPoint</vt:lpstr>
      <vt:lpstr>Принцип индивидуализации</vt:lpstr>
      <vt:lpstr>Принцип постепенности</vt:lpstr>
      <vt:lpstr>Принцип повторности</vt:lpstr>
      <vt:lpstr>Презентация PowerPoint</vt:lpstr>
      <vt:lpstr>Классификация физических упражнений</vt:lpstr>
      <vt:lpstr>Классификация физических упражнений  по целевой направленности использования</vt:lpstr>
      <vt:lpstr>Классификация физических упражнений по воздействию на развитие отдельных качеств</vt:lpstr>
      <vt:lpstr>Классификация</vt:lpstr>
      <vt:lpstr>Классификация</vt:lpstr>
      <vt:lpstr>Классификация</vt:lpstr>
      <vt:lpstr>Кинематическая  характеристика  упражнений</vt:lpstr>
      <vt:lpstr>По структуре движений</vt:lpstr>
      <vt:lpstr>По структуре движений</vt:lpstr>
      <vt:lpstr>Методы измерения (оценки) интенсивности  физической активности</vt:lpstr>
      <vt:lpstr>Презентация PowerPoint</vt:lpstr>
      <vt:lpstr>Презентация PowerPoint</vt:lpstr>
      <vt:lpstr>По степени энергетических затрат ФА делится  на 3 уровня:</vt:lpstr>
      <vt:lpstr>Классификация</vt:lpstr>
      <vt:lpstr>По типу мышечного сокращения</vt:lpstr>
      <vt:lpstr>По типу мышечного сокращения</vt:lpstr>
      <vt:lpstr>Характеристика физических упражнений</vt:lpstr>
      <vt:lpstr>Характеристики упражнений</vt:lpstr>
      <vt:lpstr>СИЛА И МЕТОДЫ ЕЕ РАЗВИТИЯ</vt:lpstr>
      <vt:lpstr>Формы проявления силы:</vt:lpstr>
      <vt:lpstr>Морфофизиологические основы тренировки  физических качеств</vt:lpstr>
      <vt:lpstr>Параметры мышечного сокращения зависят:</vt:lpstr>
      <vt:lpstr>Двигательные единицы мышц: типы</vt:lpstr>
      <vt:lpstr>Свойства  красных и  белых мышечных  волокон</vt:lpstr>
      <vt:lpstr>Презентация PowerPoint</vt:lpstr>
      <vt:lpstr>Работа мышц</vt:lpstr>
      <vt:lpstr>Рабочая гипертрофия (гиперплазия) мышц</vt:lpstr>
      <vt:lpstr>Типы гипертрофии скелетных мышц</vt:lpstr>
      <vt:lpstr>Методы развития мышечной силы</vt:lpstr>
      <vt:lpstr>Статическая работа</vt:lpstr>
      <vt:lpstr>Динамическая работа</vt:lpstr>
      <vt:lpstr>Интенсивность при тренировке силы можно дозировать и  оценивать в основном двумя путями:</vt:lpstr>
      <vt:lpstr>Оценка силовых возможностей</vt:lpstr>
      <vt:lpstr>Методы развития мышечной силы</vt:lpstr>
      <vt:lpstr>Оценка силовых возможностей</vt:lpstr>
      <vt:lpstr>Роль силовых тренировок в кардиореабилитации</vt:lpstr>
      <vt:lpstr>Презентация PowerPoint</vt:lpstr>
      <vt:lpstr>ВЫНОСЛИВОСТЬ И МЕТОДЫ ЕЕ РАЗВИТИЯ</vt:lpstr>
      <vt:lpstr>ВЫНОСЛИВОСТЬ И МЕТОДЫ ЕЕ РАЗВИТИЯ</vt:lpstr>
      <vt:lpstr>Презентация PowerPoint</vt:lpstr>
      <vt:lpstr>Презентация PowerPoint</vt:lpstr>
      <vt:lpstr>Методы совершенствования аэробной выносливости</vt:lpstr>
      <vt:lpstr>Методы совершенствования аэробной выносливости</vt:lpstr>
      <vt:lpstr>Метод со стандартной непрерывной нагрузкой</vt:lpstr>
      <vt:lpstr>Метод со стандартной непрерывной нагрузкой</vt:lpstr>
      <vt:lpstr>Метод интервальной тренировки</vt:lpstr>
      <vt:lpstr>Метод интервальной тренировки</vt:lpstr>
      <vt:lpstr>Метод интервальной тренировки</vt:lpstr>
      <vt:lpstr>Метод интервальной тренировки</vt:lpstr>
      <vt:lpstr>Оценка выносливости</vt:lpstr>
      <vt:lpstr>Дозирование физической нагрузки</vt:lpstr>
      <vt:lpstr>Дозирование  физической  нагрузки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Пользователь</dc:creator>
  <cp:lastModifiedBy>Екатерина Быкова</cp:lastModifiedBy>
  <cp:revision>1</cp:revision>
  <dcterms:created xsi:type="dcterms:W3CDTF">2020-11-12T03:04:06Z</dcterms:created>
  <dcterms:modified xsi:type="dcterms:W3CDTF">2020-11-15T14:23:33Z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2019-05-27T00:00:00Z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2020-11-12T00:00:00Z</vt:filetime>
  </property>
</Properties>
</file>