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30480"/>
            <a:ext cx="1813560" cy="17983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898269" y="683387"/>
            <a:ext cx="8409082" cy="4841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1544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36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3600" b="1" spc="-1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кислорода.</a:t>
            </a:r>
          </a:p>
          <a:p>
            <a:pPr marL="0" indent="1893189">
              <a:lnSpc>
                <a:spcPct val="96666"/>
              </a:lnSpc>
            </a:pP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Способы</a:t>
            </a:r>
            <a:r>
              <a:rPr lang="en-US" altLang="zh-CN" sz="360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" dirty="0">
                <a:solidFill>
                  <a:srgbClr val="001E5E"/>
                </a:solidFill>
                <a:latin typeface="Calibri"/>
                <a:ea typeface="Calibri"/>
              </a:rPr>
              <a:t>определения.</a:t>
            </a:r>
          </a:p>
          <a:p>
            <a:pPr marL="0" indent="2261996">
              <a:lnSpc>
                <a:spcPct val="89999"/>
              </a:lnSpc>
            </a:pPr>
            <a:r>
              <a:rPr lang="en-US" altLang="zh-CN" sz="3600" b="1" spc="-20" dirty="0">
                <a:solidFill>
                  <a:srgbClr val="001E5E"/>
                </a:solidFill>
                <a:latin typeface="Calibri"/>
                <a:ea typeface="Calibri"/>
              </a:rPr>
              <a:t>Кислородный</a:t>
            </a:r>
            <a:r>
              <a:rPr lang="en-US" altLang="zh-CN" sz="36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25" dirty="0">
                <a:solidFill>
                  <a:srgbClr val="001E5E"/>
                </a:solidFill>
                <a:latin typeface="Calibri"/>
                <a:ea typeface="Calibri"/>
              </a:rPr>
              <a:t>долг.</a:t>
            </a:r>
          </a:p>
          <a:p>
            <a:pPr marL="0" indent="1893189">
              <a:lnSpc>
                <a:spcPct val="89999"/>
              </a:lnSpc>
            </a:pPr>
            <a:r>
              <a:rPr lang="en-US" altLang="zh-CN" sz="3600" b="1" spc="-10" dirty="0">
                <a:solidFill>
                  <a:srgbClr val="001E5E"/>
                </a:solidFill>
                <a:latin typeface="Calibri"/>
                <a:ea typeface="Calibri"/>
              </a:rPr>
              <a:t>Способы</a:t>
            </a:r>
            <a:r>
              <a:rPr lang="en-US" altLang="zh-CN" sz="36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определения.</a:t>
            </a:r>
          </a:p>
          <a:p>
            <a:pPr marL="0" indent="105155">
              <a:lnSpc>
                <a:spcPct val="89999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после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нагрузок.</a:t>
            </a:r>
            <a:r>
              <a:rPr lang="en-US" altLang="zh-CN" sz="36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Прогноз</a:t>
            </a:r>
          </a:p>
          <a:p>
            <a:pPr marL="0" indent="2783204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вы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носливости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4"/>
              </a:lnSpc>
            </a:pPr>
            <a:endParaRPr lang="en-US" dirty="0" smtClean="0"/>
          </a:p>
          <a:p>
            <a:pPr marL="199008" algn="ctr" hangingPunct="0">
              <a:lnSpc>
                <a:spcPct val="95416"/>
              </a:lnSpc>
            </a:pPr>
            <a:r>
              <a:rPr lang="en-US" altLang="zh-CN" sz="1800" dirty="0" err="1" smtClean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1800" spc="-2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медицина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нарушением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ограничением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состояниях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кардио-респираторной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соматических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9"/>
          <p:cNvSpPr txBox="1"/>
          <p:nvPr/>
        </p:nvSpPr>
        <p:spPr>
          <a:xfrm>
            <a:off x="929639" y="736599"/>
            <a:ext cx="10297500" cy="4889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5473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Максимальная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4000" b="1" spc="-2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производительность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Максимальная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производительность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выражена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метаболических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единицах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(METS).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Одна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METS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соответствует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энергетическому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обмену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покое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средним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потреблением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O2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3,5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мл/мин/кг.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Соответственно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рассчитаны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значения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энергетического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обмена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различным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подготовленности: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пациенты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METS;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нетренированные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METS;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тренированные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спортсмены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METS;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тренированные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спортсмены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METS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выше.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 txBox="1"/>
          <p:nvPr/>
        </p:nvSpPr>
        <p:spPr>
          <a:xfrm>
            <a:off x="929639" y="677468"/>
            <a:ext cx="8951393" cy="3335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40229">
              <a:lnSpc>
                <a:spcPct val="100000"/>
              </a:lnSpc>
            </a:pP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Методы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оценки</a:t>
            </a:r>
            <a:r>
              <a:rPr lang="en-US" altLang="zh-CN" sz="4800" b="1" spc="-2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Индекс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Дьюка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(DASI)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32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шестиминутной</a:t>
            </a:r>
            <a:r>
              <a:rPr lang="en-US" altLang="zh-CN" sz="32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3200" spc="-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(ТШХ)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Велоэргометрия</a:t>
            </a:r>
            <a:r>
              <a:rPr lang="en-US" altLang="zh-CN" sz="32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(тредмил)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нагрузочное</a:t>
            </a:r>
            <a:r>
              <a:rPr lang="en-US" altLang="zh-CN" sz="32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1"/>
          <p:cNvSpPr/>
          <p:nvPr/>
        </p:nvSpPr>
        <p:spPr>
          <a:xfrm>
            <a:off x="9747250" y="869950"/>
            <a:ext cx="19050" cy="5060950"/>
          </a:xfrm>
          <a:custGeom>
            <a:avLst/>
            <a:gdLst>
              <a:gd name="connsiteX0" fmla="*/ 10921 w 19050"/>
              <a:gd name="connsiteY0" fmla="*/ 10033 h 5060950"/>
              <a:gd name="connsiteX1" fmla="*/ 10921 w 19050"/>
              <a:gd name="connsiteY1" fmla="*/ 5068722 h 50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60950">
                <a:moveTo>
                  <a:pt x="10921" y="10033"/>
                </a:moveTo>
                <a:lnTo>
                  <a:pt x="10921" y="506872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590550" y="1225550"/>
            <a:ext cx="11004550" cy="57150"/>
          </a:xfrm>
          <a:custGeom>
            <a:avLst/>
            <a:gdLst>
              <a:gd name="connsiteX0" fmla="*/ 26492 w 11004550"/>
              <a:gd name="connsiteY0" fmla="*/ 31623 h 57150"/>
              <a:gd name="connsiteX1" fmla="*/ 11012043 w 11004550"/>
              <a:gd name="connsiteY1" fmla="*/ 31623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57150">
                <a:moveTo>
                  <a:pt x="26492" y="31623"/>
                </a:moveTo>
                <a:lnTo>
                  <a:pt x="11012043" y="31623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590550" y="1809750"/>
            <a:ext cx="11004550" cy="31750"/>
          </a:xfrm>
          <a:custGeom>
            <a:avLst/>
            <a:gdLst>
              <a:gd name="connsiteX0" fmla="*/ 26492 w 11004550"/>
              <a:gd name="connsiteY0" fmla="*/ 30480 h 31750"/>
              <a:gd name="connsiteX1" fmla="*/ 11012043 w 11004550"/>
              <a:gd name="connsiteY1" fmla="*/ 3048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30480"/>
                </a:moveTo>
                <a:lnTo>
                  <a:pt x="11012043" y="304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590550" y="2152650"/>
            <a:ext cx="11004550" cy="31750"/>
          </a:xfrm>
          <a:custGeom>
            <a:avLst/>
            <a:gdLst>
              <a:gd name="connsiteX0" fmla="*/ 26492 w 11004550"/>
              <a:gd name="connsiteY0" fmla="*/ 25146 h 31750"/>
              <a:gd name="connsiteX1" fmla="*/ 11012043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5146"/>
                </a:moveTo>
                <a:lnTo>
                  <a:pt x="11012043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590550" y="2495550"/>
            <a:ext cx="11004550" cy="31750"/>
          </a:xfrm>
          <a:custGeom>
            <a:avLst/>
            <a:gdLst>
              <a:gd name="connsiteX0" fmla="*/ 26492 w 11004550"/>
              <a:gd name="connsiteY0" fmla="*/ 19939 h 31750"/>
              <a:gd name="connsiteX1" fmla="*/ 11012043 w 11004550"/>
              <a:gd name="connsiteY1" fmla="*/ 1993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19939"/>
                </a:moveTo>
                <a:lnTo>
                  <a:pt x="11012043" y="1993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590550" y="2825750"/>
            <a:ext cx="11004550" cy="31750"/>
          </a:xfrm>
          <a:custGeom>
            <a:avLst/>
            <a:gdLst>
              <a:gd name="connsiteX0" fmla="*/ 26492 w 11004550"/>
              <a:gd name="connsiteY0" fmla="*/ 27305 h 31750"/>
              <a:gd name="connsiteX1" fmla="*/ 11012043 w 11004550"/>
              <a:gd name="connsiteY1" fmla="*/ 2730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7305"/>
                </a:moveTo>
                <a:lnTo>
                  <a:pt x="11012043" y="2730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590550" y="3168650"/>
            <a:ext cx="11004550" cy="31750"/>
          </a:xfrm>
          <a:custGeom>
            <a:avLst/>
            <a:gdLst>
              <a:gd name="connsiteX0" fmla="*/ 26492 w 11004550"/>
              <a:gd name="connsiteY0" fmla="*/ 22098 h 31750"/>
              <a:gd name="connsiteX1" fmla="*/ 11012043 w 11004550"/>
              <a:gd name="connsiteY1" fmla="*/ 2209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2098"/>
                </a:moveTo>
                <a:lnTo>
                  <a:pt x="11012043" y="2209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590550" y="3498850"/>
            <a:ext cx="11004550" cy="31750"/>
          </a:xfrm>
          <a:custGeom>
            <a:avLst/>
            <a:gdLst>
              <a:gd name="connsiteX0" fmla="*/ 26492 w 11004550"/>
              <a:gd name="connsiteY0" fmla="*/ 29464 h 31750"/>
              <a:gd name="connsiteX1" fmla="*/ 11012043 w 11004550"/>
              <a:gd name="connsiteY1" fmla="*/ 2946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9464"/>
                </a:moveTo>
                <a:lnTo>
                  <a:pt x="11012043" y="2946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590550" y="3879850"/>
            <a:ext cx="11004550" cy="31750"/>
          </a:xfrm>
          <a:custGeom>
            <a:avLst/>
            <a:gdLst>
              <a:gd name="connsiteX0" fmla="*/ 26492 w 11004550"/>
              <a:gd name="connsiteY0" fmla="*/ 19304 h 31750"/>
              <a:gd name="connsiteX1" fmla="*/ 11012043 w 11004550"/>
              <a:gd name="connsiteY1" fmla="*/ 1930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19304"/>
                </a:moveTo>
                <a:lnTo>
                  <a:pt x="11012043" y="1930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590550" y="4451350"/>
            <a:ext cx="11004550" cy="31750"/>
          </a:xfrm>
          <a:custGeom>
            <a:avLst/>
            <a:gdLst>
              <a:gd name="connsiteX0" fmla="*/ 26492 w 11004550"/>
              <a:gd name="connsiteY0" fmla="*/ 30861 h 31750"/>
              <a:gd name="connsiteX1" fmla="*/ 11012043 w 110045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30861"/>
                </a:moveTo>
                <a:lnTo>
                  <a:pt x="11012043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590550" y="4832350"/>
            <a:ext cx="11004550" cy="31750"/>
          </a:xfrm>
          <a:custGeom>
            <a:avLst/>
            <a:gdLst>
              <a:gd name="connsiteX0" fmla="*/ 26492 w 11004550"/>
              <a:gd name="connsiteY0" fmla="*/ 20701 h 31750"/>
              <a:gd name="connsiteX1" fmla="*/ 11012043 w 11004550"/>
              <a:gd name="connsiteY1" fmla="*/ 2070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0701"/>
                </a:moveTo>
                <a:lnTo>
                  <a:pt x="11012043" y="2070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590550" y="5162550"/>
            <a:ext cx="11004550" cy="31750"/>
          </a:xfrm>
          <a:custGeom>
            <a:avLst/>
            <a:gdLst>
              <a:gd name="connsiteX0" fmla="*/ 26492 w 11004550"/>
              <a:gd name="connsiteY0" fmla="*/ 28067 h 31750"/>
              <a:gd name="connsiteX1" fmla="*/ 11012043 w 11004550"/>
              <a:gd name="connsiteY1" fmla="*/ 2806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8067"/>
                </a:moveTo>
                <a:lnTo>
                  <a:pt x="11012043" y="2806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590550" y="5530850"/>
            <a:ext cx="11004550" cy="31750"/>
          </a:xfrm>
          <a:custGeom>
            <a:avLst/>
            <a:gdLst>
              <a:gd name="connsiteX0" fmla="*/ 26492 w 11004550"/>
              <a:gd name="connsiteY0" fmla="*/ 30607 h 31750"/>
              <a:gd name="connsiteX1" fmla="*/ 11012043 w 11004550"/>
              <a:gd name="connsiteY1" fmla="*/ 3060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30607"/>
                </a:moveTo>
                <a:lnTo>
                  <a:pt x="11012043" y="3060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603250" y="857250"/>
            <a:ext cx="31750" cy="5073650"/>
          </a:xfrm>
          <a:custGeom>
            <a:avLst/>
            <a:gdLst>
              <a:gd name="connsiteX0" fmla="*/ 20142 w 31750"/>
              <a:gd name="connsiteY0" fmla="*/ 22733 h 5073650"/>
              <a:gd name="connsiteX1" fmla="*/ 20142 w 31750"/>
              <a:gd name="connsiteY1" fmla="*/ 5081422 h 507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073650">
                <a:moveTo>
                  <a:pt x="20142" y="22733"/>
                </a:moveTo>
                <a:lnTo>
                  <a:pt x="20142" y="508142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11576050" y="857250"/>
            <a:ext cx="31750" cy="5073650"/>
          </a:xfrm>
          <a:custGeom>
            <a:avLst/>
            <a:gdLst>
              <a:gd name="connsiteX0" fmla="*/ 20193 w 31750"/>
              <a:gd name="connsiteY0" fmla="*/ 22733 h 5073650"/>
              <a:gd name="connsiteX1" fmla="*/ 20193 w 31750"/>
              <a:gd name="connsiteY1" fmla="*/ 5081422 h 507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073650">
                <a:moveTo>
                  <a:pt x="20193" y="22733"/>
                </a:moveTo>
                <a:lnTo>
                  <a:pt x="20193" y="508142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590550" y="857250"/>
            <a:ext cx="11004550" cy="31750"/>
          </a:xfrm>
          <a:custGeom>
            <a:avLst/>
            <a:gdLst>
              <a:gd name="connsiteX0" fmla="*/ 26492 w 11004550"/>
              <a:gd name="connsiteY0" fmla="*/ 29083 h 31750"/>
              <a:gd name="connsiteX1" fmla="*/ 11012043 w 11004550"/>
              <a:gd name="connsiteY1" fmla="*/ 2908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9083"/>
                </a:moveTo>
                <a:lnTo>
                  <a:pt x="11012043" y="2908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590550" y="5911850"/>
            <a:ext cx="11004550" cy="31750"/>
          </a:xfrm>
          <a:custGeom>
            <a:avLst/>
            <a:gdLst>
              <a:gd name="connsiteX0" fmla="*/ 26492 w 11004550"/>
              <a:gd name="connsiteY0" fmla="*/ 20472 h 31750"/>
              <a:gd name="connsiteX1" fmla="*/ 11012043 w 11004550"/>
              <a:gd name="connsiteY1" fmla="*/ 2047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6492" y="20472"/>
                </a:moveTo>
                <a:lnTo>
                  <a:pt x="11012043" y="2047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8"/>
          <p:cNvSpPr txBox="1"/>
          <p:nvPr/>
        </p:nvSpPr>
        <p:spPr>
          <a:xfrm>
            <a:off x="2253360" y="151510"/>
            <a:ext cx="7726984" cy="1035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Индекс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Дьюка</a:t>
            </a:r>
            <a:r>
              <a:rPr lang="en-US" altLang="zh-CN" sz="44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(DASI)</a:t>
            </a:r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 indent="2268982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Виды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034905" y="973201"/>
            <a:ext cx="1297671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баллах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94639" y="1328038"/>
            <a:ext cx="8797213" cy="490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999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обслуживать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себя,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т.е.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питаться,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одеваться,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принимать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ванну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душ,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пользоваться</a:t>
            </a:r>
            <a:r>
              <a:rPr lang="en-US" altLang="zh-CN" sz="1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туалетом?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521695" y="1318133"/>
            <a:ext cx="44129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2,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94639" y="1927225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свободно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перемещаться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внутри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своего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жилого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помещения?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1,75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94639" y="2264917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пройти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остановки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квартал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два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ровной</a:t>
            </a:r>
            <a:r>
              <a:rPr lang="en-US" altLang="zh-CN" sz="1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местности?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2,75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94639" y="2602610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подниматься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лестнице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посторонней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идти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гору?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5,50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94639" y="2939973"/>
            <a:ext cx="10267928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пробежать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короткое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расстояние?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8,00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94639" y="3277742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делать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простейшую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дому: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вытирать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пыль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мыть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посуду?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2,70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94639" y="3615435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пользоваться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пылесосом,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подметать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пол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ходить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магазин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покупками?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3,50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94639" y="3970401"/>
            <a:ext cx="8449548" cy="490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5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8.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тяжелую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дому: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мыть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пол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помощью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швабры,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поднимать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передвигать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тяжелую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мебель?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521060" y="3986402"/>
            <a:ext cx="44129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8,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94639" y="4569460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9.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Можете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дачном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участке,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такую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сгребать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листья,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работать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бензокосилкой?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4,50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639" y="4940426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10.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Живете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половой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жизнью?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5,25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94639" y="5278120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11.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Участвуете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легких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спортивных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играх,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находясь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отдыхе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(теннис,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футбол,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волейбол,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танцы)?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6,00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94639" y="5649086"/>
            <a:ext cx="1026771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82642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12.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Участвуете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спортивных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мероприятиях,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требующих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значительных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усилий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(плавание,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баскетбол,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лыжи)?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7,50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307334" y="6373698"/>
            <a:ext cx="8211931" cy="292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Hlatky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MA,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Boineau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RE,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Higginbotham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MB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brief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self-administered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questionnaire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determine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functional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capacity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(The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Duke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Activity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Status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Index).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Am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Cardiol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1989;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64: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651-4.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5"/>
          <p:cNvSpPr txBox="1"/>
          <p:nvPr/>
        </p:nvSpPr>
        <p:spPr>
          <a:xfrm>
            <a:off x="929639" y="470408"/>
            <a:ext cx="10781649" cy="6195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35226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4400" b="1" spc="-2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DASI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6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DASI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сумма</a:t>
            </a:r>
            <a:r>
              <a:rPr lang="en-US" altLang="zh-CN" sz="3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баллов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вопросам.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6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3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3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баллов</a:t>
            </a:r>
            <a:r>
              <a:rPr lang="en-US" altLang="zh-CN" sz="3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58,2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6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(мл/мин)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(0,43*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DASI)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3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9,6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 indent="3693286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МЕТ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3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МПК/3,5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0"/>
              </a:lnSpc>
            </a:pPr>
            <a:endParaRPr lang="en-US" dirty="0" smtClean="0"/>
          </a:p>
          <a:p>
            <a:pPr marL="2569718" hangingPunct="0">
              <a:lnSpc>
                <a:spcPct val="95416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Hlatky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MA,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Boineau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RE,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Higginbotham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MB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brief</a:t>
            </a:r>
            <a:r>
              <a:rPr lang="en-US" altLang="zh-CN" sz="10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self-administered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questionnaire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determine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functional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capacity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(The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Duke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Activity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Status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Index).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Am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Cardiol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1989;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64: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651-4.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6"/>
          <p:cNvSpPr txBox="1"/>
          <p:nvPr/>
        </p:nvSpPr>
        <p:spPr>
          <a:xfrm>
            <a:off x="836980" y="217474"/>
            <a:ext cx="10894242" cy="6347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93138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Тест</a:t>
            </a:r>
            <a:r>
              <a:rPr lang="en-US" altLang="zh-CN" sz="4000" b="1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6-минутной</a:t>
            </a:r>
            <a:r>
              <a:rPr lang="en-US" altLang="zh-CN" sz="40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ходьбы</a:t>
            </a:r>
            <a:r>
              <a:rPr lang="en-US" altLang="zh-CN" sz="40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(ТШХ)</a:t>
            </a:r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 indent="4011752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Преимущества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теста: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прост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исполнении;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хорошо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ea typeface="Calibri"/>
              </a:rPr>
              <a:t>воспроизводим;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проведение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достаточно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безопасно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сопряжено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риском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серьезных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осложнен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ий;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требуется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специального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оборудования;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74319" indent="-274319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практически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ХСН,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независимо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возраста,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сопутствующей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патологии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выраженности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сердечной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декомпенсации,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приближен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активности;</a:t>
            </a:r>
          </a:p>
          <a:p>
            <a:pPr>
              <a:lnSpc>
                <a:spcPts val="444"/>
              </a:lnSpc>
            </a:pPr>
            <a:endParaRPr lang="en-US" dirty="0" smtClean="0"/>
          </a:p>
          <a:p>
            <a:pPr marL="274319" indent="-274319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альтернативой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велоэргометрической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пробе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тредмил-тесту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неполной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неэффективной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реваскуляризацией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фракцией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выброса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левого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желудочка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&lt;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40%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(Рекомендации</a:t>
            </a:r>
            <a:r>
              <a:rPr lang="en-US" altLang="zh-CN" sz="24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Европейского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общества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кардиологов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реваскуляризации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миокарда,</a:t>
            </a:r>
            <a:r>
              <a:rPr lang="en-US" altLang="zh-CN" sz="2400" i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2010).</a:t>
            </a:r>
          </a:p>
          <a:p>
            <a:pPr>
              <a:lnSpc>
                <a:spcPts val="1770"/>
              </a:lnSpc>
            </a:pPr>
            <a:endParaRPr lang="en-US" dirty="0" smtClean="0"/>
          </a:p>
          <a:p>
            <a:pPr marL="0" indent="355887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“ATS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statement: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guidelines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six-minute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walk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test”.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Am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Respir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Crit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Care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Med.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166.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2002.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pp.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111-7.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7"/>
          <p:cNvSpPr txBox="1"/>
          <p:nvPr/>
        </p:nvSpPr>
        <p:spPr>
          <a:xfrm>
            <a:off x="377952" y="345821"/>
            <a:ext cx="11386225" cy="621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1338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Условия</a:t>
            </a:r>
            <a:r>
              <a:rPr lang="en-US" altLang="zh-CN" sz="40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4000" b="1" spc="-18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ТШХ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помещения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метров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коридор),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секундомера.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проведением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помещении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делаются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незаметные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разметки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через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каждые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дистанции.</a:t>
            </a:r>
          </a:p>
          <a:p>
            <a:pPr marL="228599" indent="-228599" hangingPunct="0">
              <a:lnSpc>
                <a:spcPct val="95416"/>
              </a:lnSpc>
              <a:spcBef>
                <a:spcPts val="2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проводится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утренние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часы.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должен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легко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позавтракать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3-4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теста,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принимать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кардиологических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препаратов,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курить,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меньшей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мере,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теста.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должен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спокойно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пос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идеть.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0"/>
              </a:lnSpc>
            </a:pPr>
            <a:endParaRPr lang="en-US" dirty="0" smtClean="0"/>
          </a:p>
          <a:p>
            <a:pPr marL="0" indent="4017898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“ATS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statement: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guidelines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six-minute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walk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test”.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Am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Respir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Crit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Care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Med.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166.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2002.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pp.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111-7.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 txBox="1"/>
          <p:nvPr/>
        </p:nvSpPr>
        <p:spPr>
          <a:xfrm>
            <a:off x="603504" y="613460"/>
            <a:ext cx="10880805" cy="5951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43301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Методика</a:t>
            </a:r>
            <a:r>
              <a:rPr lang="en-US" altLang="zh-CN" sz="4000" b="1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4000" b="1" spc="-15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ТШХ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определяют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исходные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параметры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АД.</a:t>
            </a:r>
          </a:p>
          <a:p>
            <a:pPr>
              <a:lnSpc>
                <a:spcPts val="444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Затем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предлагают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ходить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максимально</a:t>
            </a:r>
            <a:r>
              <a:rPr lang="en-US" altLang="zh-CN" sz="2400" i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быстром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него</a:t>
            </a:r>
            <a:r>
              <a:rPr lang="en-US" altLang="zh-CN" sz="24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темпе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Больной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выбирает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темп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ходьбы,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который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вызывает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него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одышки,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утомляемости,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приступа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стенокардии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сердцебиения.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останавливаться,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присаживаться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отдыха.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Время,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затраченное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отдых,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входит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общие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теста.</a:t>
            </a:r>
          </a:p>
          <a:p>
            <a:pPr marL="228599" indent="-228599" hangingPunct="0">
              <a:lnSpc>
                <a:spcPct val="95416"/>
              </a:lnSpc>
              <a:spcBef>
                <a:spcPts val="3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истечении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предлагают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присесть,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наблюдают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ним,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проводят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повторный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оценивают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ФН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Борга,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осуществляют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ea typeface="Calibri"/>
              </a:rPr>
              <a:t>ЭК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ea typeface="Calibri"/>
              </a:rPr>
              <a:t>Г.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Затем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определяют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пройденных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метров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этом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пройденное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расстояние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измеряют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точностью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метра).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0"/>
              </a:lnSpc>
            </a:pPr>
            <a:endParaRPr lang="en-US" dirty="0" smtClean="0"/>
          </a:p>
          <a:p>
            <a:pPr marL="0" indent="379234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“ATS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statement: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guidelines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six-minute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walk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test”.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Am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Respir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Crit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Care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Med.</a:t>
            </a:r>
            <a:r>
              <a:rPr lang="en-US" altLang="zh-CN"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166.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2002.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pp.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111-7.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9"/>
          <p:cNvSpPr/>
          <p:nvPr/>
        </p:nvSpPr>
        <p:spPr>
          <a:xfrm>
            <a:off x="2736850" y="2000250"/>
            <a:ext cx="19050" cy="3549650"/>
          </a:xfrm>
          <a:custGeom>
            <a:avLst/>
            <a:gdLst>
              <a:gd name="connsiteX0" fmla="*/ 10922 w 19050"/>
              <a:gd name="connsiteY0" fmla="*/ 8128 h 3549650"/>
              <a:gd name="connsiteX1" fmla="*/ 10922 w 19050"/>
              <a:gd name="connsiteY1" fmla="*/ 3556508 h 35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549650">
                <a:moveTo>
                  <a:pt x="10922" y="8128"/>
                </a:moveTo>
                <a:lnTo>
                  <a:pt x="10922" y="355650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7296150" y="2000250"/>
            <a:ext cx="19050" cy="3549650"/>
          </a:xfrm>
          <a:custGeom>
            <a:avLst/>
            <a:gdLst>
              <a:gd name="connsiteX0" fmla="*/ 6857 w 19050"/>
              <a:gd name="connsiteY0" fmla="*/ 8128 h 3549650"/>
              <a:gd name="connsiteX1" fmla="*/ 6857 w 19050"/>
              <a:gd name="connsiteY1" fmla="*/ 3556508 h 35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549650">
                <a:moveTo>
                  <a:pt x="6857" y="8128"/>
                </a:moveTo>
                <a:lnTo>
                  <a:pt x="6857" y="355650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590550" y="2940050"/>
            <a:ext cx="11004550" cy="57150"/>
          </a:xfrm>
          <a:custGeom>
            <a:avLst/>
            <a:gdLst>
              <a:gd name="connsiteX0" fmla="*/ 24891 w 11004550"/>
              <a:gd name="connsiteY0" fmla="*/ 19558 h 57150"/>
              <a:gd name="connsiteX1" fmla="*/ 11010392 w 11004550"/>
              <a:gd name="connsiteY1" fmla="*/ 1955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57150">
                <a:moveTo>
                  <a:pt x="24891" y="19558"/>
                </a:moveTo>
                <a:lnTo>
                  <a:pt x="11010392" y="19558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590550" y="3448050"/>
            <a:ext cx="11004550" cy="31750"/>
          </a:xfrm>
          <a:custGeom>
            <a:avLst/>
            <a:gdLst>
              <a:gd name="connsiteX0" fmla="*/ 24891 w 11004550"/>
              <a:gd name="connsiteY0" fmla="*/ 29718 h 31750"/>
              <a:gd name="connsiteX1" fmla="*/ 11010392 w 11004550"/>
              <a:gd name="connsiteY1" fmla="*/ 2971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4891" y="29718"/>
                </a:moveTo>
                <a:lnTo>
                  <a:pt x="11010392" y="2971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590550" y="3968750"/>
            <a:ext cx="11004550" cy="31750"/>
          </a:xfrm>
          <a:custGeom>
            <a:avLst/>
            <a:gdLst>
              <a:gd name="connsiteX0" fmla="*/ 24891 w 11004550"/>
              <a:gd name="connsiteY0" fmla="*/ 27178 h 31750"/>
              <a:gd name="connsiteX1" fmla="*/ 11010392 w 11004550"/>
              <a:gd name="connsiteY1" fmla="*/ 2717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4891" y="27178"/>
                </a:moveTo>
                <a:lnTo>
                  <a:pt x="11010392" y="2717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590550" y="4489450"/>
            <a:ext cx="11004550" cy="31750"/>
          </a:xfrm>
          <a:custGeom>
            <a:avLst/>
            <a:gdLst>
              <a:gd name="connsiteX0" fmla="*/ 24891 w 11004550"/>
              <a:gd name="connsiteY0" fmla="*/ 24638 h 31750"/>
              <a:gd name="connsiteX1" fmla="*/ 11010392 w 11004550"/>
              <a:gd name="connsiteY1" fmla="*/ 2463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4891" y="24638"/>
                </a:moveTo>
                <a:lnTo>
                  <a:pt x="11010392" y="2463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590550" y="5010150"/>
            <a:ext cx="11004550" cy="31750"/>
          </a:xfrm>
          <a:custGeom>
            <a:avLst/>
            <a:gdLst>
              <a:gd name="connsiteX0" fmla="*/ 24891 w 11004550"/>
              <a:gd name="connsiteY0" fmla="*/ 22098 h 31750"/>
              <a:gd name="connsiteX1" fmla="*/ 11010392 w 11004550"/>
              <a:gd name="connsiteY1" fmla="*/ 2209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4891" y="22098"/>
                </a:moveTo>
                <a:lnTo>
                  <a:pt x="11010392" y="2209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590550" y="1987550"/>
            <a:ext cx="31750" cy="3562350"/>
          </a:xfrm>
          <a:custGeom>
            <a:avLst/>
            <a:gdLst>
              <a:gd name="connsiteX0" fmla="*/ 31241 w 31750"/>
              <a:gd name="connsiteY0" fmla="*/ 20828 h 3562350"/>
              <a:gd name="connsiteX1" fmla="*/ 31241 w 31750"/>
              <a:gd name="connsiteY1" fmla="*/ 356920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562350">
                <a:moveTo>
                  <a:pt x="31241" y="20828"/>
                </a:moveTo>
                <a:lnTo>
                  <a:pt x="31241" y="356920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11563350" y="1987550"/>
            <a:ext cx="31750" cy="3562350"/>
          </a:xfrm>
          <a:custGeom>
            <a:avLst/>
            <a:gdLst>
              <a:gd name="connsiteX0" fmla="*/ 31242 w 31750"/>
              <a:gd name="connsiteY0" fmla="*/ 20828 h 3562350"/>
              <a:gd name="connsiteX1" fmla="*/ 31242 w 31750"/>
              <a:gd name="connsiteY1" fmla="*/ 356920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562350">
                <a:moveTo>
                  <a:pt x="31242" y="20828"/>
                </a:moveTo>
                <a:lnTo>
                  <a:pt x="31242" y="356920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590550" y="1987550"/>
            <a:ext cx="11004550" cy="31750"/>
          </a:xfrm>
          <a:custGeom>
            <a:avLst/>
            <a:gdLst>
              <a:gd name="connsiteX0" fmla="*/ 24891 w 11004550"/>
              <a:gd name="connsiteY0" fmla="*/ 27178 h 31750"/>
              <a:gd name="connsiteX1" fmla="*/ 11010392 w 11004550"/>
              <a:gd name="connsiteY1" fmla="*/ 2717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4891" y="27178"/>
                </a:moveTo>
                <a:lnTo>
                  <a:pt x="11010392" y="2717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590550" y="5530850"/>
            <a:ext cx="11004550" cy="31750"/>
          </a:xfrm>
          <a:custGeom>
            <a:avLst/>
            <a:gdLst>
              <a:gd name="connsiteX0" fmla="*/ 24891 w 11004550"/>
              <a:gd name="connsiteY0" fmla="*/ 19558 h 31750"/>
              <a:gd name="connsiteX1" fmla="*/ 11010392 w 11004550"/>
              <a:gd name="connsiteY1" fmla="*/ 1955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4891" y="19558"/>
                </a:moveTo>
                <a:lnTo>
                  <a:pt x="11010392" y="1955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100"/>
          <p:cNvSpPr txBox="1"/>
          <p:nvPr/>
        </p:nvSpPr>
        <p:spPr>
          <a:xfrm>
            <a:off x="1540128" y="473329"/>
            <a:ext cx="9122160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Параметры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ФА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потребления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О2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больных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</a:p>
          <a:p>
            <a:pPr marL="0" indent="1606296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различными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ФК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ХСН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3600" b="1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NYHA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86053" y="2091182"/>
            <a:ext cx="1609050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ХСН</a:t>
            </a:r>
            <a:r>
              <a:rPr lang="en-US" altLang="zh-CN" sz="28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 indent="370332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NY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HA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027552" y="2091182"/>
            <a:ext cx="4007660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Дистанция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6-ти</a:t>
            </a:r>
            <a:r>
              <a:rPr lang="en-US" altLang="zh-CN"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минутной</a:t>
            </a:r>
          </a:p>
          <a:p>
            <a:pPr marL="0" indent="823341">
              <a:lnSpc>
                <a:spcPct val="100000"/>
              </a:lnSpc>
            </a:pP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ходьбы,</a:t>
            </a:r>
            <a:r>
              <a:rPr lang="en-US" altLang="zh-CN" sz="28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метры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266176" y="2091182"/>
            <a:ext cx="2378310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(VO2</a:t>
            </a:r>
            <a:r>
              <a:rPr lang="en-US" altLang="zh-CN" sz="28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max)</a:t>
            </a:r>
          </a:p>
          <a:p>
            <a:pPr marL="0" indent="336804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мл/кг/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мин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94738" y="3036061"/>
            <a:ext cx="842494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31870" algn="l"/>
                <a:tab pos="7410577" algn="l"/>
              </a:tabLst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0	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&gt;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551	&gt;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22,1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594738" y="3554475"/>
            <a:ext cx="885318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647822" algn="l"/>
                <a:tab pos="6982332" algn="l"/>
              </a:tabLst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1	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426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550	18,1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22,0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594738" y="4072635"/>
            <a:ext cx="885396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647822" algn="l"/>
                <a:tab pos="6982332" algn="l"/>
              </a:tabLst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2	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425	14,1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18,0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594738" y="4590796"/>
            <a:ext cx="885318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647822" algn="l"/>
                <a:tab pos="6982332" algn="l"/>
              </a:tabLst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3	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151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300	10,1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14,0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594738" y="5109336"/>
            <a:ext cx="842494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31870" algn="l"/>
                <a:tab pos="7410577" algn="l"/>
              </a:tabLst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4	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≤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150	≤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10,0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993259" y="6066738"/>
            <a:ext cx="6753170" cy="35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электрокардиограммы: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профилактика.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рекомендации.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CardioСоматика.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2014;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№1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(приложение).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с.1-43.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1264920"/>
            <a:ext cx="7353300" cy="4899660"/>
          </a:xfrm>
          <a:prstGeom prst="rect">
            <a:avLst/>
          </a:prstGeom>
        </p:spPr>
      </p:pic>
      <p:sp>
        <p:nvSpPr>
          <p:cNvPr id="2" name="TextBox 111"/>
          <p:cNvSpPr txBox="1"/>
          <p:nvPr/>
        </p:nvSpPr>
        <p:spPr>
          <a:xfrm>
            <a:off x="3853941" y="424910"/>
            <a:ext cx="7674219" cy="5829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5" dirty="0">
                <a:solidFill>
                  <a:srgbClr val="001E5E"/>
                </a:solidFill>
                <a:latin typeface="Calibri"/>
                <a:ea typeface="Calibri"/>
              </a:rPr>
              <a:t>Велоэргометрия</a:t>
            </a:r>
            <a:r>
              <a:rPr lang="en-US" altLang="zh-CN" sz="3600" spc="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001E5E"/>
                </a:solidFill>
                <a:latin typeface="Arial"/>
                <a:ea typeface="Arial"/>
              </a:rPr>
              <a:t>(ВЭМ)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0" indent="2212213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Д.М.Аронов,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В.П.Лупанов.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Функциональные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пробы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кардиологии.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Москва.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2007.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2"/>
          <p:cNvSpPr/>
          <p:nvPr/>
        </p:nvSpPr>
        <p:spPr>
          <a:xfrm>
            <a:off x="2279650" y="1428750"/>
            <a:ext cx="19050" cy="3219450"/>
          </a:xfrm>
          <a:custGeom>
            <a:avLst/>
            <a:gdLst>
              <a:gd name="connsiteX0" fmla="*/ 6350 w 19050"/>
              <a:gd name="connsiteY0" fmla="*/ 18796 h 3219450"/>
              <a:gd name="connsiteX1" fmla="*/ 6350 w 19050"/>
              <a:gd name="connsiteY1" fmla="*/ 323189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219450">
                <a:moveTo>
                  <a:pt x="6350" y="18796"/>
                </a:moveTo>
                <a:lnTo>
                  <a:pt x="6350" y="32318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3"/>
          <p:cNvSpPr/>
          <p:nvPr/>
        </p:nvSpPr>
        <p:spPr>
          <a:xfrm>
            <a:off x="6089650" y="1428750"/>
            <a:ext cx="19050" cy="3219450"/>
          </a:xfrm>
          <a:custGeom>
            <a:avLst/>
            <a:gdLst>
              <a:gd name="connsiteX0" fmla="*/ 6350 w 19050"/>
              <a:gd name="connsiteY0" fmla="*/ 18796 h 3219450"/>
              <a:gd name="connsiteX1" fmla="*/ 6350 w 19050"/>
              <a:gd name="connsiteY1" fmla="*/ 323189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219450">
                <a:moveTo>
                  <a:pt x="6350" y="18796"/>
                </a:moveTo>
                <a:lnTo>
                  <a:pt x="6350" y="32318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4"/>
          <p:cNvSpPr/>
          <p:nvPr/>
        </p:nvSpPr>
        <p:spPr>
          <a:xfrm>
            <a:off x="8655050" y="1428750"/>
            <a:ext cx="19050" cy="3219450"/>
          </a:xfrm>
          <a:custGeom>
            <a:avLst/>
            <a:gdLst>
              <a:gd name="connsiteX0" fmla="*/ 12700 w 19050"/>
              <a:gd name="connsiteY0" fmla="*/ 18796 h 3219450"/>
              <a:gd name="connsiteX1" fmla="*/ 12700 w 19050"/>
              <a:gd name="connsiteY1" fmla="*/ 323189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219450">
                <a:moveTo>
                  <a:pt x="12700" y="18796"/>
                </a:moveTo>
                <a:lnTo>
                  <a:pt x="12700" y="32318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5"/>
          <p:cNvSpPr/>
          <p:nvPr/>
        </p:nvSpPr>
        <p:spPr>
          <a:xfrm>
            <a:off x="577850" y="1885950"/>
            <a:ext cx="11004550" cy="57150"/>
          </a:xfrm>
          <a:custGeom>
            <a:avLst/>
            <a:gdLst>
              <a:gd name="connsiteX0" fmla="*/ 25400 w 11004550"/>
              <a:gd name="connsiteY0" fmla="*/ 25146 h 57150"/>
              <a:gd name="connsiteX1" fmla="*/ 11010900 w 11004550"/>
              <a:gd name="connsiteY1" fmla="*/ 2514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571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/>
          <p:cNvSpPr/>
          <p:nvPr/>
        </p:nvSpPr>
        <p:spPr>
          <a:xfrm>
            <a:off x="577850" y="23431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/>
          <p:cNvSpPr/>
          <p:nvPr/>
        </p:nvSpPr>
        <p:spPr>
          <a:xfrm>
            <a:off x="577850" y="28003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8"/>
          <p:cNvSpPr/>
          <p:nvPr/>
        </p:nvSpPr>
        <p:spPr>
          <a:xfrm>
            <a:off x="577850" y="32575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9"/>
          <p:cNvSpPr/>
          <p:nvPr/>
        </p:nvSpPr>
        <p:spPr>
          <a:xfrm>
            <a:off x="577850" y="37147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/>
          <p:cNvSpPr/>
          <p:nvPr/>
        </p:nvSpPr>
        <p:spPr>
          <a:xfrm>
            <a:off x="577850" y="41719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1"/>
          <p:cNvSpPr/>
          <p:nvPr/>
        </p:nvSpPr>
        <p:spPr>
          <a:xfrm>
            <a:off x="590550" y="1416050"/>
            <a:ext cx="31750" cy="3232150"/>
          </a:xfrm>
          <a:custGeom>
            <a:avLst/>
            <a:gdLst>
              <a:gd name="connsiteX0" fmla="*/ 19050 w 31750"/>
              <a:gd name="connsiteY0" fmla="*/ 31496 h 3232150"/>
              <a:gd name="connsiteX1" fmla="*/ 19050 w 31750"/>
              <a:gd name="connsiteY1" fmla="*/ 3244596 h 32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232150">
                <a:moveTo>
                  <a:pt x="19050" y="31496"/>
                </a:moveTo>
                <a:lnTo>
                  <a:pt x="19050" y="32445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2"/>
          <p:cNvSpPr/>
          <p:nvPr/>
        </p:nvSpPr>
        <p:spPr>
          <a:xfrm>
            <a:off x="11563350" y="1416050"/>
            <a:ext cx="31750" cy="3232150"/>
          </a:xfrm>
          <a:custGeom>
            <a:avLst/>
            <a:gdLst>
              <a:gd name="connsiteX0" fmla="*/ 19050 w 31750"/>
              <a:gd name="connsiteY0" fmla="*/ 31496 h 3232150"/>
              <a:gd name="connsiteX1" fmla="*/ 19050 w 31750"/>
              <a:gd name="connsiteY1" fmla="*/ 3244596 h 32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232150">
                <a:moveTo>
                  <a:pt x="19050" y="31496"/>
                </a:moveTo>
                <a:lnTo>
                  <a:pt x="19050" y="32445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3"/>
          <p:cNvSpPr/>
          <p:nvPr/>
        </p:nvSpPr>
        <p:spPr>
          <a:xfrm>
            <a:off x="577850" y="14287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4"/>
          <p:cNvSpPr/>
          <p:nvPr/>
        </p:nvSpPr>
        <p:spPr>
          <a:xfrm>
            <a:off x="577850" y="4629150"/>
            <a:ext cx="11004550" cy="31750"/>
          </a:xfrm>
          <a:custGeom>
            <a:avLst/>
            <a:gdLst>
              <a:gd name="connsiteX0" fmla="*/ 25400 w 11004550"/>
              <a:gd name="connsiteY0" fmla="*/ 25146 h 31750"/>
              <a:gd name="connsiteX1" fmla="*/ 11010900 w 110045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5146"/>
                </a:moveTo>
                <a:lnTo>
                  <a:pt x="11010900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0" y="4846320"/>
            <a:ext cx="7399020" cy="960119"/>
          </a:xfrm>
          <a:prstGeom prst="rect">
            <a:avLst/>
          </a:prstGeom>
        </p:spPr>
      </p:pic>
      <p:sp>
        <p:nvSpPr>
          <p:cNvPr id="2" name="TextBox 126"/>
          <p:cNvSpPr txBox="1"/>
          <p:nvPr/>
        </p:nvSpPr>
        <p:spPr>
          <a:xfrm>
            <a:off x="4323334" y="611504"/>
            <a:ext cx="3673584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spc="-15" dirty="0">
                <a:solidFill>
                  <a:srgbClr val="001E5E"/>
                </a:solidFill>
                <a:latin typeface="Calibri"/>
                <a:ea typeface="Calibri"/>
              </a:rPr>
              <a:t>Протокол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25" dirty="0">
                <a:solidFill>
                  <a:srgbClr val="001E5E"/>
                </a:solidFill>
                <a:latin typeface="Calibri"/>
                <a:ea typeface="Calibri"/>
              </a:rPr>
              <a:t>ВЭМ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917752" y="1525778"/>
            <a:ext cx="1060465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027250" algn="l"/>
                <a:tab pos="5655004" algn="l"/>
                <a:tab pos="7937322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Ступень	Нагрузка,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кгм/мин	Нагрузка,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Вт	Длительность,</a:t>
            </a:r>
            <a:r>
              <a:rPr lang="en-US" altLang="zh-CN" sz="2400" b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мин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1370711" y="1982901"/>
            <a:ext cx="895929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529" algn="l"/>
                <a:tab pos="5857367" algn="l"/>
                <a:tab pos="867765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	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150	25	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1370711" y="2440559"/>
            <a:ext cx="895913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529" algn="l"/>
                <a:tab pos="5857367" algn="l"/>
                <a:tab pos="867765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	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300	50	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370711" y="2897759"/>
            <a:ext cx="895913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529" algn="l"/>
                <a:tab pos="5857367" algn="l"/>
                <a:tab pos="867765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	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450	75	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370711" y="3354882"/>
            <a:ext cx="895929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529" algn="l"/>
                <a:tab pos="5781167" algn="l"/>
                <a:tab pos="867765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	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600	100	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1370711" y="3812413"/>
            <a:ext cx="895913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529" algn="l"/>
                <a:tab pos="5781167" algn="l"/>
                <a:tab pos="867765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	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750	125	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370711" y="4269613"/>
            <a:ext cx="895913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529" algn="l"/>
                <a:tab pos="5781167" algn="l"/>
                <a:tab pos="867765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	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900	150	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827142" y="5841489"/>
            <a:ext cx="6640058" cy="714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Нагрузка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Ватт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Вес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1178052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Д.М.Аронов,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В.П.Лупанов.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Функциональные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пробы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кардиологии.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Москва.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2007.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29639" y="706805"/>
            <a:ext cx="10652969" cy="5950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23720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001E5E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44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работоспособность</a:t>
            </a:r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работоспособность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комплексное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понятие,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определить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интегральную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психофизическую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характеристику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отражающую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свойства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скелетных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вегетативное,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субстратное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энергетическое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обеспечение,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нервную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гуморальную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регуляции,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нервно-психические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свойства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мотивацию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индивидуума,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количественно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выражающиеся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величине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(или)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(мощности,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скорости)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произведенной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механической</a:t>
            </a:r>
            <a:r>
              <a:rPr lang="en-US" altLang="zh-CN" sz="24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работы.</a:t>
            </a:r>
          </a:p>
          <a:p>
            <a:pPr marL="228600" indent="-228600" hangingPunct="0">
              <a:lnSpc>
                <a:spcPct val="95833"/>
              </a:lnSpc>
              <a:spcBef>
                <a:spcPts val="254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Важнейшим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компонентом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этого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количественного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измерения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/или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произведенной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механической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работы.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Соответственно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показатели,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интерпретированы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единицах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применены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работоспособности.</a:t>
            </a:r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4941443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В.Д.Сонькин.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Проблема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//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Вестник</a:t>
            </a:r>
            <a:r>
              <a:rPr lang="en-US" altLang="zh-CN" sz="1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науки.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№2.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с.37-42.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35"/>
          <p:cNvSpPr/>
          <p:nvPr/>
        </p:nvSpPr>
        <p:spPr>
          <a:xfrm>
            <a:off x="2381250" y="1898650"/>
            <a:ext cx="19050" cy="3397250"/>
          </a:xfrm>
          <a:custGeom>
            <a:avLst/>
            <a:gdLst>
              <a:gd name="connsiteX0" fmla="*/ 17017 w 19050"/>
              <a:gd name="connsiteY0" fmla="*/ 11811 h 3397250"/>
              <a:gd name="connsiteX1" fmla="*/ 17017 w 19050"/>
              <a:gd name="connsiteY1" fmla="*/ 3407791 h 33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397250">
                <a:moveTo>
                  <a:pt x="17017" y="11811"/>
                </a:moveTo>
                <a:lnTo>
                  <a:pt x="17017" y="34077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6"/>
          <p:cNvSpPr/>
          <p:nvPr/>
        </p:nvSpPr>
        <p:spPr>
          <a:xfrm>
            <a:off x="5543550" y="1898650"/>
            <a:ext cx="19050" cy="3397250"/>
          </a:xfrm>
          <a:custGeom>
            <a:avLst/>
            <a:gdLst>
              <a:gd name="connsiteX0" fmla="*/ 10159 w 19050"/>
              <a:gd name="connsiteY0" fmla="*/ 11811 h 3397250"/>
              <a:gd name="connsiteX1" fmla="*/ 10159 w 19050"/>
              <a:gd name="connsiteY1" fmla="*/ 3407791 h 33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397250">
                <a:moveTo>
                  <a:pt x="10159" y="11811"/>
                </a:moveTo>
                <a:lnTo>
                  <a:pt x="10159" y="34077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/>
          <p:cNvSpPr/>
          <p:nvPr/>
        </p:nvSpPr>
        <p:spPr>
          <a:xfrm>
            <a:off x="8591550" y="1898650"/>
            <a:ext cx="19050" cy="3397250"/>
          </a:xfrm>
          <a:custGeom>
            <a:avLst/>
            <a:gdLst>
              <a:gd name="connsiteX0" fmla="*/ 18922 w 19050"/>
              <a:gd name="connsiteY0" fmla="*/ 11811 h 3397250"/>
              <a:gd name="connsiteX1" fmla="*/ 18922 w 19050"/>
              <a:gd name="connsiteY1" fmla="*/ 3407791 h 33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397250">
                <a:moveTo>
                  <a:pt x="18922" y="11811"/>
                </a:moveTo>
                <a:lnTo>
                  <a:pt x="18922" y="34077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/>
          <p:cNvSpPr/>
          <p:nvPr/>
        </p:nvSpPr>
        <p:spPr>
          <a:xfrm>
            <a:off x="590550" y="2952750"/>
            <a:ext cx="10979150" cy="57150"/>
          </a:xfrm>
          <a:custGeom>
            <a:avLst/>
            <a:gdLst>
              <a:gd name="connsiteX0" fmla="*/ 26492 w 10979150"/>
              <a:gd name="connsiteY0" fmla="*/ 30861 h 57150"/>
              <a:gd name="connsiteX1" fmla="*/ 10984356 w 10979150"/>
              <a:gd name="connsiteY1" fmla="*/ 30861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57150">
                <a:moveTo>
                  <a:pt x="26492" y="30861"/>
                </a:moveTo>
                <a:lnTo>
                  <a:pt x="10984356" y="30861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9"/>
          <p:cNvSpPr/>
          <p:nvPr/>
        </p:nvSpPr>
        <p:spPr>
          <a:xfrm>
            <a:off x="590550" y="3536950"/>
            <a:ext cx="10979150" cy="31750"/>
          </a:xfrm>
          <a:custGeom>
            <a:avLst/>
            <a:gdLst>
              <a:gd name="connsiteX0" fmla="*/ 26492 w 10979150"/>
              <a:gd name="connsiteY0" fmla="*/ 25781 h 31750"/>
              <a:gd name="connsiteX1" fmla="*/ 10984356 w 10979150"/>
              <a:gd name="connsiteY1" fmla="*/ 2578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5781"/>
                </a:moveTo>
                <a:lnTo>
                  <a:pt x="10984356" y="2578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40"/>
          <p:cNvSpPr/>
          <p:nvPr/>
        </p:nvSpPr>
        <p:spPr>
          <a:xfrm>
            <a:off x="590550" y="4121150"/>
            <a:ext cx="10979150" cy="31750"/>
          </a:xfrm>
          <a:custGeom>
            <a:avLst/>
            <a:gdLst>
              <a:gd name="connsiteX0" fmla="*/ 26492 w 10979150"/>
              <a:gd name="connsiteY0" fmla="*/ 20701 h 31750"/>
              <a:gd name="connsiteX1" fmla="*/ 10984356 w 10979150"/>
              <a:gd name="connsiteY1" fmla="*/ 2070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0701"/>
                </a:moveTo>
                <a:lnTo>
                  <a:pt x="10984356" y="2070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1"/>
          <p:cNvSpPr/>
          <p:nvPr/>
        </p:nvSpPr>
        <p:spPr>
          <a:xfrm>
            <a:off x="590550" y="4692650"/>
            <a:ext cx="10979150" cy="31750"/>
          </a:xfrm>
          <a:custGeom>
            <a:avLst/>
            <a:gdLst>
              <a:gd name="connsiteX0" fmla="*/ 26492 w 10979150"/>
              <a:gd name="connsiteY0" fmla="*/ 28321 h 31750"/>
              <a:gd name="connsiteX1" fmla="*/ 10984356 w 10979150"/>
              <a:gd name="connsiteY1" fmla="*/ 2832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8321"/>
                </a:moveTo>
                <a:lnTo>
                  <a:pt x="10984356" y="2832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2"/>
          <p:cNvSpPr/>
          <p:nvPr/>
        </p:nvSpPr>
        <p:spPr>
          <a:xfrm>
            <a:off x="603250" y="1885950"/>
            <a:ext cx="31750" cy="3409950"/>
          </a:xfrm>
          <a:custGeom>
            <a:avLst/>
            <a:gdLst>
              <a:gd name="connsiteX0" fmla="*/ 20142 w 31750"/>
              <a:gd name="connsiteY0" fmla="*/ 24511 h 3409950"/>
              <a:gd name="connsiteX1" fmla="*/ 20142 w 31750"/>
              <a:gd name="connsiteY1" fmla="*/ 3420491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409950">
                <a:moveTo>
                  <a:pt x="20142" y="24511"/>
                </a:moveTo>
                <a:lnTo>
                  <a:pt x="20142" y="34204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3"/>
          <p:cNvSpPr/>
          <p:nvPr/>
        </p:nvSpPr>
        <p:spPr>
          <a:xfrm>
            <a:off x="11537950" y="1885950"/>
            <a:ext cx="31750" cy="3409950"/>
          </a:xfrm>
          <a:custGeom>
            <a:avLst/>
            <a:gdLst>
              <a:gd name="connsiteX0" fmla="*/ 30606 w 31750"/>
              <a:gd name="connsiteY0" fmla="*/ 24511 h 3409950"/>
              <a:gd name="connsiteX1" fmla="*/ 30606 w 31750"/>
              <a:gd name="connsiteY1" fmla="*/ 3420491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409950">
                <a:moveTo>
                  <a:pt x="30606" y="24511"/>
                </a:moveTo>
                <a:lnTo>
                  <a:pt x="30606" y="34204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4"/>
          <p:cNvSpPr/>
          <p:nvPr/>
        </p:nvSpPr>
        <p:spPr>
          <a:xfrm>
            <a:off x="590550" y="1885950"/>
            <a:ext cx="10979150" cy="31750"/>
          </a:xfrm>
          <a:custGeom>
            <a:avLst/>
            <a:gdLst>
              <a:gd name="connsiteX0" fmla="*/ 26492 w 10979150"/>
              <a:gd name="connsiteY0" fmla="*/ 30861 h 31750"/>
              <a:gd name="connsiteX1" fmla="*/ 10984356 w 109791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30861"/>
                </a:moveTo>
                <a:lnTo>
                  <a:pt x="10984356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5"/>
          <p:cNvSpPr/>
          <p:nvPr/>
        </p:nvSpPr>
        <p:spPr>
          <a:xfrm>
            <a:off x="590550" y="5276850"/>
            <a:ext cx="10979150" cy="31750"/>
          </a:xfrm>
          <a:custGeom>
            <a:avLst/>
            <a:gdLst>
              <a:gd name="connsiteX0" fmla="*/ 26492 w 10979150"/>
              <a:gd name="connsiteY0" fmla="*/ 23241 h 31750"/>
              <a:gd name="connsiteX1" fmla="*/ 10984356 w 10979150"/>
              <a:gd name="connsiteY1" fmla="*/ 2324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3241"/>
                </a:moveTo>
                <a:lnTo>
                  <a:pt x="10984356" y="2324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6"/>
          <p:cNvSpPr txBox="1"/>
          <p:nvPr/>
        </p:nvSpPr>
        <p:spPr>
          <a:xfrm>
            <a:off x="909218" y="333832"/>
            <a:ext cx="10387261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ФК</a:t>
            </a:r>
            <a:r>
              <a:rPr lang="en-US" altLang="zh-CN" sz="36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больных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ИБС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36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результатам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тестов</a:t>
            </a:r>
            <a:r>
              <a:rPr lang="en-US" altLang="zh-CN" sz="36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</a:p>
          <a:p>
            <a:pPr marL="0" indent="2944723">
              <a:lnSpc>
                <a:spcPct val="100000"/>
              </a:lnSpc>
            </a:pPr>
            <a:r>
              <a:rPr lang="en-US" altLang="zh-CN" sz="3600" b="1" spc="-10" dirty="0">
                <a:solidFill>
                  <a:srgbClr val="001E5E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" dirty="0">
                <a:solidFill>
                  <a:srgbClr val="001E5E"/>
                </a:solidFill>
                <a:latin typeface="Calibri"/>
                <a:ea typeface="Calibri"/>
              </a:rPr>
              <a:t>нагрузкой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1157325" y="1998268"/>
            <a:ext cx="719620" cy="97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144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</a:p>
          <a:p>
            <a:pPr marL="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0000"/>
                </a:solidFill>
                <a:latin typeface="Calibri"/>
                <a:ea typeface="Calibri"/>
              </a:rPr>
              <a:t>ИБС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3054095" y="1998268"/>
            <a:ext cx="1855669" cy="97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25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ea typeface="Calibri"/>
              </a:rPr>
              <a:t>ШМХ,</a:t>
            </a:r>
          </a:p>
          <a:p>
            <a:pPr marL="0" indent="777239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6628130" y="1998268"/>
            <a:ext cx="921522" cy="97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000000"/>
                </a:solidFill>
                <a:latin typeface="Calibri"/>
                <a:ea typeface="Calibri"/>
              </a:rPr>
              <a:t>ВЭ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</a:p>
          <a:p>
            <a:pPr marL="0" indent="262127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9090659" y="1998268"/>
            <a:ext cx="212660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50" dirty="0">
                <a:solidFill>
                  <a:srgbClr val="000000"/>
                </a:solidFill>
                <a:latin typeface="Calibri"/>
                <a:ea typeface="Calibri"/>
              </a:rPr>
              <a:t>КПНТ,</a:t>
            </a:r>
            <a:r>
              <a:rPr lang="en-US" altLang="zh-CN" sz="3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55" dirty="0">
                <a:solidFill>
                  <a:srgbClr val="000000"/>
                </a:solidFill>
                <a:latin typeface="Calibri"/>
                <a:ea typeface="Calibri"/>
              </a:rPr>
              <a:t>METs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1459102" y="3065398"/>
            <a:ext cx="916265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059812" algn="l"/>
                <a:tab pos="5167503" algn="l"/>
                <a:tab pos="8225916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	&gt;</a:t>
            </a:r>
            <a:r>
              <a:rPr lang="en-US" altLang="zh-CN"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450	&gt;</a:t>
            </a:r>
            <a:r>
              <a:rPr lang="en-US" altLang="zh-CN"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125	≥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7,0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1408811" y="3644442"/>
            <a:ext cx="959934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672716" algn="l"/>
                <a:tab pos="4882515" algn="l"/>
                <a:tab pos="7890636" algn="l"/>
              </a:tabLst>
            </a:pP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II	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375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450	75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100	4,0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6,9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1356994" y="4224020"/>
            <a:ext cx="965059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24533" algn="l"/>
                <a:tab pos="5519547" algn="l"/>
                <a:tab pos="7942453" algn="l"/>
              </a:tabLst>
            </a:pP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III	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300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374	50	2,0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―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3,9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1344802" y="4803140"/>
            <a:ext cx="927721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74112" algn="l"/>
                <a:tab pos="5383910" algn="l"/>
                <a:tab pos="8340216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IV	&lt;</a:t>
            </a:r>
            <a:r>
              <a:rPr lang="en-US" altLang="zh-CN"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300	&lt;</a:t>
            </a:r>
            <a:r>
              <a:rPr lang="en-US" altLang="zh-CN"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25	&lt;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2,0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993259" y="6066738"/>
            <a:ext cx="6753170" cy="35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электрокардиограммы: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профилактика.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рекомендации.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CardioСоматика.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2014;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№1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(приложение).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с.1-43.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813560"/>
            <a:ext cx="2552700" cy="4373879"/>
          </a:xfrm>
          <a:prstGeom prst="rect">
            <a:avLst/>
          </a:prstGeom>
        </p:spPr>
      </p:pic>
      <p:sp>
        <p:nvSpPr>
          <p:cNvPr id="2" name="TextBox 157"/>
          <p:cNvSpPr txBox="1"/>
          <p:nvPr/>
        </p:nvSpPr>
        <p:spPr>
          <a:xfrm>
            <a:off x="2088514" y="411226"/>
            <a:ext cx="9369336" cy="6038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001E5E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400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0" dirty="0">
                <a:solidFill>
                  <a:srgbClr val="001E5E"/>
                </a:solidFill>
                <a:latin typeface="Calibri"/>
                <a:ea typeface="Calibri"/>
              </a:rPr>
              <a:t>нагрузочное</a:t>
            </a:r>
          </a:p>
          <a:p>
            <a:pPr marL="0" indent="1703831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40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(КПНТ)</a:t>
            </a:r>
          </a:p>
          <a:p>
            <a:pPr>
              <a:lnSpc>
                <a:spcPts val="1514"/>
              </a:lnSpc>
            </a:pPr>
            <a:endParaRPr lang="en-US" dirty="0" smtClean="0"/>
          </a:p>
          <a:p>
            <a:pPr marL="0" indent="1632457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Современный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кардиопульмональный</a:t>
            </a:r>
          </a:p>
          <a:p>
            <a:pPr marL="0" indent="1861057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нагрузочный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комплекс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себя:</a:t>
            </a:r>
          </a:p>
          <a:p>
            <a:pPr>
              <a:lnSpc>
                <a:spcPts val="409"/>
              </a:lnSpc>
            </a:pPr>
            <a:endParaRPr lang="en-US" dirty="0" smtClean="0"/>
          </a:p>
          <a:p>
            <a:pPr marL="0" indent="1632457">
              <a:lnSpc>
                <a:spcPct val="100000"/>
              </a:lnSpc>
            </a:pPr>
            <a:r>
              <a:rPr lang="en-US" altLang="zh-CN" sz="2800" spc="20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ea typeface="Calibri"/>
              </a:rPr>
              <a:t>газо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анализатор,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 indent="1632457">
              <a:lnSpc>
                <a:spcPct val="100000"/>
              </a:lnSpc>
            </a:pPr>
            <a:r>
              <a:rPr lang="en-US" altLang="zh-CN" sz="2800" spc="10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ea typeface="Calibri"/>
              </a:rPr>
              <a:t>блок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ea typeface="Calibri"/>
              </a:rPr>
              <a:t>ЭКГ,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632457">
              <a:lnSpc>
                <a:spcPct val="100000"/>
              </a:lnSpc>
            </a:pPr>
            <a:r>
              <a:rPr lang="en-US" altLang="zh-CN" sz="2800" spc="20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ко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ea typeface="Calibri"/>
              </a:rPr>
              <a:t>мпьютер,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163245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велоэргометр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тредмил.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3745992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Кербиков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О.Б.,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Аверьянов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А.В.,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Борская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Е.Н.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нагрузочное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2012;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2:</a:t>
            </a:r>
            <a:r>
              <a:rPr lang="en-US" altLang="zh-CN"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58-70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554480"/>
            <a:ext cx="3108960" cy="4465320"/>
          </a:xfrm>
          <a:prstGeom prst="rect">
            <a:avLst/>
          </a:prstGeom>
        </p:spPr>
      </p:pic>
      <p:sp>
        <p:nvSpPr>
          <p:cNvPr id="2" name="TextBox 159"/>
          <p:cNvSpPr txBox="1"/>
          <p:nvPr/>
        </p:nvSpPr>
        <p:spPr>
          <a:xfrm>
            <a:off x="2712085" y="628192"/>
            <a:ext cx="8782190" cy="582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Методика</a:t>
            </a:r>
            <a:r>
              <a:rPr lang="en-US" altLang="zh-CN" sz="4400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4400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КПНТ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1866011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забора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воздуха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испытуемого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используется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маска,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соединенная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специальными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трубками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газоа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нализатором.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1866011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Измерение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величин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потребленного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6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выделенного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СО2</a:t>
            </a:r>
            <a:r>
              <a:rPr lang="en-US" altLang="zh-CN" sz="26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проводится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каждом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дыхательном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цикле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(метод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“breath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by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breath”).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1637411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Протоколы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индивидуализированы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(Ramp)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indent="1637411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тестирования: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8-12</a:t>
            </a:r>
            <a:r>
              <a:rPr lang="en-US" altLang="zh-CN" sz="26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мин.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indent="1637411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5-10%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выше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беговой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дорожке,</a:t>
            </a:r>
            <a:r>
              <a:rPr lang="en-US" altLang="zh-CN" sz="2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 indent="1866011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велоэргометром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3122422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Кербиков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О.Б.,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Аверьянов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А.В.,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Борская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Е.Н.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нагрузочное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2012;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2:</a:t>
            </a:r>
            <a:r>
              <a:rPr lang="en-US" altLang="zh-CN"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58-70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2011680"/>
            <a:ext cx="11612880" cy="4442460"/>
          </a:xfrm>
          <a:prstGeom prst="rect">
            <a:avLst/>
          </a:prstGeom>
        </p:spPr>
      </p:pic>
      <p:sp>
        <p:nvSpPr>
          <p:cNvPr id="2" name="TextBox 161"/>
          <p:cNvSpPr txBox="1"/>
          <p:nvPr/>
        </p:nvSpPr>
        <p:spPr>
          <a:xfrm>
            <a:off x="2919348" y="349503"/>
            <a:ext cx="6365804" cy="1341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Показатели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газоанализа</a:t>
            </a:r>
            <a:r>
              <a:rPr lang="en-US" altLang="zh-CN" sz="4400" b="1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65532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эргометрические</a:t>
            </a:r>
            <a:r>
              <a:rPr lang="en-US" altLang="zh-CN" sz="44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данные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162"/>
          <p:cNvSpPr/>
          <p:nvPr/>
        </p:nvSpPr>
        <p:spPr>
          <a:xfrm>
            <a:off x="3041650" y="1581150"/>
            <a:ext cx="19050" cy="4768850"/>
          </a:xfrm>
          <a:custGeom>
            <a:avLst/>
            <a:gdLst>
              <a:gd name="connsiteX0" fmla="*/ 13970 w 19050"/>
              <a:gd name="connsiteY0" fmla="*/ 12700 h 4768850"/>
              <a:gd name="connsiteX1" fmla="*/ 13970 w 19050"/>
              <a:gd name="connsiteY1" fmla="*/ 478028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768850">
                <a:moveTo>
                  <a:pt x="13970" y="12700"/>
                </a:moveTo>
                <a:lnTo>
                  <a:pt x="13970" y="47802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/>
          <p:cNvSpPr/>
          <p:nvPr/>
        </p:nvSpPr>
        <p:spPr>
          <a:xfrm>
            <a:off x="5276850" y="1581150"/>
            <a:ext cx="19050" cy="4768850"/>
          </a:xfrm>
          <a:custGeom>
            <a:avLst/>
            <a:gdLst>
              <a:gd name="connsiteX0" fmla="*/ 8382 w 19050"/>
              <a:gd name="connsiteY0" fmla="*/ 12700 h 4768850"/>
              <a:gd name="connsiteX1" fmla="*/ 8382 w 19050"/>
              <a:gd name="connsiteY1" fmla="*/ 478028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768850">
                <a:moveTo>
                  <a:pt x="8382" y="12700"/>
                </a:moveTo>
                <a:lnTo>
                  <a:pt x="8382" y="47802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/>
          <p:cNvSpPr/>
          <p:nvPr/>
        </p:nvSpPr>
        <p:spPr>
          <a:xfrm>
            <a:off x="590550" y="1936750"/>
            <a:ext cx="10979150" cy="57150"/>
          </a:xfrm>
          <a:custGeom>
            <a:avLst/>
            <a:gdLst>
              <a:gd name="connsiteX0" fmla="*/ 26492 w 10979150"/>
              <a:gd name="connsiteY0" fmla="*/ 29210 h 57150"/>
              <a:gd name="connsiteX1" fmla="*/ 10984356 w 10979150"/>
              <a:gd name="connsiteY1" fmla="*/ 2921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57150">
                <a:moveTo>
                  <a:pt x="26492" y="29210"/>
                </a:moveTo>
                <a:lnTo>
                  <a:pt x="10984356" y="2921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/>
          <p:cNvSpPr/>
          <p:nvPr/>
        </p:nvSpPr>
        <p:spPr>
          <a:xfrm>
            <a:off x="590550" y="2584450"/>
            <a:ext cx="10979150" cy="31750"/>
          </a:xfrm>
          <a:custGeom>
            <a:avLst/>
            <a:gdLst>
              <a:gd name="connsiteX0" fmla="*/ 26492 w 10979150"/>
              <a:gd name="connsiteY0" fmla="*/ 21590 h 31750"/>
              <a:gd name="connsiteX1" fmla="*/ 10984356 w 10979150"/>
              <a:gd name="connsiteY1" fmla="*/ 2159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1590"/>
                </a:moveTo>
                <a:lnTo>
                  <a:pt x="10984356" y="2159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/>
          <p:cNvSpPr/>
          <p:nvPr/>
        </p:nvSpPr>
        <p:spPr>
          <a:xfrm>
            <a:off x="590550" y="3498850"/>
            <a:ext cx="10979150" cy="31750"/>
          </a:xfrm>
          <a:custGeom>
            <a:avLst/>
            <a:gdLst>
              <a:gd name="connsiteX0" fmla="*/ 26492 w 10979150"/>
              <a:gd name="connsiteY0" fmla="*/ 21590 h 31750"/>
              <a:gd name="connsiteX1" fmla="*/ 10984356 w 10979150"/>
              <a:gd name="connsiteY1" fmla="*/ 2159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1590"/>
                </a:moveTo>
                <a:lnTo>
                  <a:pt x="10984356" y="2159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/>
          <p:cNvSpPr/>
          <p:nvPr/>
        </p:nvSpPr>
        <p:spPr>
          <a:xfrm>
            <a:off x="590550" y="4133850"/>
            <a:ext cx="10979150" cy="31750"/>
          </a:xfrm>
          <a:custGeom>
            <a:avLst/>
            <a:gdLst>
              <a:gd name="connsiteX0" fmla="*/ 26492 w 10979150"/>
              <a:gd name="connsiteY0" fmla="*/ 26670 h 31750"/>
              <a:gd name="connsiteX1" fmla="*/ 10984356 w 10979150"/>
              <a:gd name="connsiteY1" fmla="*/ 2667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6670"/>
                </a:moveTo>
                <a:lnTo>
                  <a:pt x="10984356" y="2667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/>
          <p:cNvSpPr/>
          <p:nvPr/>
        </p:nvSpPr>
        <p:spPr>
          <a:xfrm>
            <a:off x="590550" y="4781550"/>
            <a:ext cx="10979150" cy="31750"/>
          </a:xfrm>
          <a:custGeom>
            <a:avLst/>
            <a:gdLst>
              <a:gd name="connsiteX0" fmla="*/ 26492 w 10979150"/>
              <a:gd name="connsiteY0" fmla="*/ 19050 h 31750"/>
              <a:gd name="connsiteX1" fmla="*/ 10984356 w 10979150"/>
              <a:gd name="connsiteY1" fmla="*/ 190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19050"/>
                </a:moveTo>
                <a:lnTo>
                  <a:pt x="10984356" y="190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/>
          <p:cNvSpPr/>
          <p:nvPr/>
        </p:nvSpPr>
        <p:spPr>
          <a:xfrm>
            <a:off x="590550" y="5416550"/>
            <a:ext cx="10979150" cy="31750"/>
          </a:xfrm>
          <a:custGeom>
            <a:avLst/>
            <a:gdLst>
              <a:gd name="connsiteX0" fmla="*/ 26492 w 10979150"/>
              <a:gd name="connsiteY0" fmla="*/ 24130 h 31750"/>
              <a:gd name="connsiteX1" fmla="*/ 10984356 w 10979150"/>
              <a:gd name="connsiteY1" fmla="*/ 2413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4130"/>
                </a:moveTo>
                <a:lnTo>
                  <a:pt x="10984356" y="2413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/>
          <p:cNvSpPr/>
          <p:nvPr/>
        </p:nvSpPr>
        <p:spPr>
          <a:xfrm>
            <a:off x="603250" y="1568450"/>
            <a:ext cx="31750" cy="4781550"/>
          </a:xfrm>
          <a:custGeom>
            <a:avLst/>
            <a:gdLst>
              <a:gd name="connsiteX0" fmla="*/ 20142 w 31750"/>
              <a:gd name="connsiteY0" fmla="*/ 25400 h 4781550"/>
              <a:gd name="connsiteX1" fmla="*/ 20142 w 31750"/>
              <a:gd name="connsiteY1" fmla="*/ 479298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781550">
                <a:moveTo>
                  <a:pt x="20142" y="25400"/>
                </a:moveTo>
                <a:lnTo>
                  <a:pt x="20142" y="47929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/>
          <p:cNvSpPr/>
          <p:nvPr/>
        </p:nvSpPr>
        <p:spPr>
          <a:xfrm>
            <a:off x="11537950" y="1568450"/>
            <a:ext cx="31750" cy="4781550"/>
          </a:xfrm>
          <a:custGeom>
            <a:avLst/>
            <a:gdLst>
              <a:gd name="connsiteX0" fmla="*/ 30606 w 31750"/>
              <a:gd name="connsiteY0" fmla="*/ 25400 h 4781550"/>
              <a:gd name="connsiteX1" fmla="*/ 30606 w 31750"/>
              <a:gd name="connsiteY1" fmla="*/ 479298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781550">
                <a:moveTo>
                  <a:pt x="30606" y="25400"/>
                </a:moveTo>
                <a:lnTo>
                  <a:pt x="30606" y="47929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/>
          <p:cNvSpPr/>
          <p:nvPr/>
        </p:nvSpPr>
        <p:spPr>
          <a:xfrm>
            <a:off x="590550" y="1581150"/>
            <a:ext cx="10979150" cy="31750"/>
          </a:xfrm>
          <a:custGeom>
            <a:avLst/>
            <a:gdLst>
              <a:gd name="connsiteX0" fmla="*/ 26492 w 10979150"/>
              <a:gd name="connsiteY0" fmla="*/ 19050 h 31750"/>
              <a:gd name="connsiteX1" fmla="*/ 10984356 w 10979150"/>
              <a:gd name="connsiteY1" fmla="*/ 190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19050"/>
                </a:moveTo>
                <a:lnTo>
                  <a:pt x="10984356" y="190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/>
          <p:cNvSpPr/>
          <p:nvPr/>
        </p:nvSpPr>
        <p:spPr>
          <a:xfrm>
            <a:off x="590550" y="6330950"/>
            <a:ext cx="10979150" cy="31750"/>
          </a:xfrm>
          <a:custGeom>
            <a:avLst/>
            <a:gdLst>
              <a:gd name="connsiteX0" fmla="*/ 26492 w 10979150"/>
              <a:gd name="connsiteY0" fmla="*/ 24130 h 31750"/>
              <a:gd name="connsiteX1" fmla="*/ 10984356 w 10979150"/>
              <a:gd name="connsiteY1" fmla="*/ 2413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6492" y="24130"/>
                </a:moveTo>
                <a:lnTo>
                  <a:pt x="10984356" y="2413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4"/>
          <p:cNvSpPr txBox="1"/>
          <p:nvPr/>
        </p:nvSpPr>
        <p:spPr>
          <a:xfrm>
            <a:off x="2820289" y="411226"/>
            <a:ext cx="6562717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параметры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КПНТ</a:t>
            </a:r>
            <a:r>
              <a:rPr lang="en-US" altLang="zh-CN" sz="4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123482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Calibri"/>
                <a:ea typeface="Calibri"/>
              </a:rPr>
              <a:t>их</a:t>
            </a:r>
            <a:r>
              <a:rPr lang="en-US" altLang="zh-CN" sz="4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5" dirty="0">
                <a:solidFill>
                  <a:srgbClr val="001E5E"/>
                </a:solidFill>
                <a:latin typeface="Calibri"/>
                <a:ea typeface="Calibri"/>
              </a:rPr>
              <a:t>характеристика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1273175" y="1665224"/>
            <a:ext cx="777066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231771" algn="l"/>
                <a:tab pos="6663563" algn="l"/>
              </a:tabLst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Показатель	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Обозначение	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Описание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1192377" y="2030907"/>
            <a:ext cx="1304309" cy="54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Потреб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ление</a:t>
            </a:r>
          </a:p>
          <a:p>
            <a:pPr marL="0" indent="128041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кис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лорода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3972814" y="2030907"/>
            <a:ext cx="52342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VО2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5407786" y="2042490"/>
            <a:ext cx="5322481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кислорода,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потребляемого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телом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каждую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мину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ту.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1102461" y="2671444"/>
            <a:ext cx="1484554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Максималь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ное</a:t>
            </a:r>
          </a:p>
          <a:p>
            <a:pPr marL="0" indent="102108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потреб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ление</a:t>
            </a:r>
          </a:p>
          <a:p>
            <a:pPr marL="0" indent="217957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кис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лорода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3750309" y="2671444"/>
            <a:ext cx="96659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VО2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max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5407786" y="2682875"/>
            <a:ext cx="5575692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Определяет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границы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сердечно-легочной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пиковой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нагрузке.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1032357" y="3585768"/>
            <a:ext cx="1624330" cy="548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2821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Про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дукция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углекислого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газа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3975861" y="3585768"/>
            <a:ext cx="51587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СО2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5407786" y="3597287"/>
            <a:ext cx="5537878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СО2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вырабатываемое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организмом</a:t>
            </a:r>
            <a:r>
              <a:rPr lang="en-US" altLang="zh-CN" sz="1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каждую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мину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ту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911961" y="4226179"/>
            <a:ext cx="186638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VСО2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</a:p>
          <a:p>
            <a:pPr marL="0" indent="728497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VО2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3177794" y="4226179"/>
            <a:ext cx="118355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VСО2/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VО2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5407786" y="4237608"/>
            <a:ext cx="4923080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выделяемого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СО2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вдыхаемому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кардиорепираторное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756513" y="4866259"/>
            <a:ext cx="229072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Минутная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вентиляция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4050538" y="4866259"/>
            <a:ext cx="36816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VE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5407786" y="4877727"/>
            <a:ext cx="5997808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Объем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воздуха,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который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выдыхает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каждую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минуту,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выраженный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литрах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минуту,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стандартных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1035405" y="5506669"/>
            <a:ext cx="173284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Аэробный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порог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4033773" y="5506669"/>
            <a:ext cx="40168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АП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5407786" y="5523814"/>
            <a:ext cx="6099771" cy="1291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Момент,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которого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начинается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развитие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метаболического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ацидоза,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вызванного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основном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увеличением</a:t>
            </a:r>
            <a:r>
              <a:rPr lang="en-US" altLang="zh-CN" sz="1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концентрации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лактата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артериальной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</a:p>
          <a:p>
            <a:pPr>
              <a:lnSpc>
                <a:spcPts val="1225"/>
              </a:lnSpc>
            </a:pPr>
            <a:endParaRPr lang="en-US" dirty="0" smtClean="0"/>
          </a:p>
          <a:p>
            <a:pPr marL="134111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Кербиков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О.Б.,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Аверьянов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А.В.,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Борская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Е.Н.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нагрузочное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2012;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2:</a:t>
            </a:r>
            <a:r>
              <a:rPr lang="en-US" altLang="zh-CN"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58-70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1935480"/>
            <a:ext cx="5798820" cy="3489960"/>
          </a:xfrm>
          <a:prstGeom prst="rect">
            <a:avLst/>
          </a:prstGeom>
        </p:spPr>
      </p:pic>
      <p:sp>
        <p:nvSpPr>
          <p:cNvPr id="2" name="TextBox 195"/>
          <p:cNvSpPr txBox="1"/>
          <p:nvPr/>
        </p:nvSpPr>
        <p:spPr>
          <a:xfrm>
            <a:off x="2952876" y="677468"/>
            <a:ext cx="8673769" cy="5899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Анаэробный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порог</a:t>
            </a:r>
            <a:r>
              <a:rPr lang="en-US" altLang="zh-CN" sz="4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(АП)</a:t>
            </a:r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 indent="331139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Анаэробный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предел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(анаэробный</a:t>
            </a:r>
          </a:p>
          <a:p>
            <a:pPr marL="0" indent="3539997">
              <a:lnSpc>
                <a:spcPct val="9125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пор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ог).</a:t>
            </a:r>
          </a:p>
          <a:p>
            <a:pPr marL="0" indent="3311397">
              <a:lnSpc>
                <a:spcPct val="833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называется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лактатным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</a:p>
          <a:p>
            <a:pPr marL="0" indent="3539997">
              <a:lnSpc>
                <a:spcPct val="91666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дыхательным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пределом.</a:t>
            </a:r>
          </a:p>
          <a:p>
            <a:pPr marL="3539997" indent="-228600" hangingPunct="0">
              <a:lnSpc>
                <a:spcPct val="7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Рассматривается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момент,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начинается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развитие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метаболического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ацидоза,</a:t>
            </a:r>
            <a:r>
              <a:rPr lang="en-US" altLang="zh-CN" sz="24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вызванного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основном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увеличением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концентрации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лактата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артериальной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упражнений.</a:t>
            </a:r>
          </a:p>
          <a:p>
            <a:pPr marL="3539997" indent="-228600" hangingPunct="0">
              <a:lnSpc>
                <a:spcPct val="916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норме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АП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достигается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приблизительно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50-60%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здоровых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нетренированных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обычно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процент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увеличивается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спортсм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енов</a:t>
            </a:r>
          </a:p>
          <a:p>
            <a:pPr marL="2991357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Кербиков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О.Б.,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Аверьянов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А.В.,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Борская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Е.Н.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нагрузочное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практика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2012;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2:</a:t>
            </a:r>
            <a:r>
              <a:rPr lang="en-US" altLang="zh-CN"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58-70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6"/>
          <p:cNvSpPr txBox="1"/>
          <p:nvPr/>
        </p:nvSpPr>
        <p:spPr>
          <a:xfrm>
            <a:off x="929639" y="706805"/>
            <a:ext cx="10392243" cy="5770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041">
              <a:lnSpc>
                <a:spcPct val="100000"/>
              </a:lnSpc>
            </a:pPr>
            <a:r>
              <a:rPr lang="en-US" altLang="zh-CN" sz="4400" b="1" spc="-129" dirty="0">
                <a:solidFill>
                  <a:srgbClr val="001E5E"/>
                </a:solidFill>
                <a:latin typeface="Calibri"/>
                <a:ea typeface="Calibri"/>
              </a:rPr>
              <a:t>Оценка</a:t>
            </a:r>
            <a:r>
              <a:rPr lang="en-US" altLang="zh-CN" sz="4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25" dirty="0">
                <a:solidFill>
                  <a:srgbClr val="001E5E"/>
                </a:solidFill>
                <a:latin typeface="Calibri"/>
                <a:ea typeface="Calibri"/>
              </a:rPr>
              <a:t>пороговых</a:t>
            </a:r>
            <a:r>
              <a:rPr lang="en-US" altLang="zh-CN" sz="4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34" dirty="0">
                <a:solidFill>
                  <a:srgbClr val="001E5E"/>
                </a:solidFill>
                <a:latin typeface="Calibri"/>
                <a:ea typeface="Calibri"/>
              </a:rPr>
              <a:t>изменений</a:t>
            </a:r>
            <a:r>
              <a:rPr lang="en-US" altLang="zh-CN" sz="4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34" dirty="0">
                <a:solidFill>
                  <a:srgbClr val="001E5E"/>
                </a:solidFill>
                <a:latin typeface="Calibri"/>
                <a:ea typeface="Calibri"/>
              </a:rPr>
              <a:t>КПНТ</a:t>
            </a:r>
            <a:r>
              <a:rPr lang="en-US" altLang="zh-CN" sz="4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25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44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64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228600" indent="-228600" hangingPunct="0">
              <a:lnSpc>
                <a:spcPct val="875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точнее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оценивает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выполненной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2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параметрами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внешней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ваттами,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скоростью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т.д.,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поскольку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отражает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мышечные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затраты,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различаться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разных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одной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той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же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внешней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нагрузки.</a:t>
            </a:r>
          </a:p>
          <a:p>
            <a:pPr marL="228600" indent="-228600" hangingPunct="0">
              <a:lnSpc>
                <a:spcPct val="779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связи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этим,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пороговые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события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проведении</a:t>
            </a:r>
            <a:r>
              <a:rPr lang="en-US" altLang="zh-CN" sz="26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КПНТ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соотносят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текущей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величиной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потребления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О2.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Например,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оценке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коронарной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недостаточности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определяется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О2,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котором</a:t>
            </a:r>
            <a:r>
              <a:rPr lang="en-US" altLang="zh-CN" sz="2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появилась</a:t>
            </a:r>
            <a:r>
              <a:rPr lang="en-US" altLang="zh-CN" sz="2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депрессия</a:t>
            </a:r>
            <a:r>
              <a:rPr lang="en-US" altLang="zh-CN" sz="2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2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ST.</a:t>
            </a:r>
          </a:p>
          <a:p>
            <a:pPr marL="228600" indent="-228600" hangingPunct="0">
              <a:lnSpc>
                <a:spcPct val="85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Удобство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единицах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потребления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O2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заключается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том,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результаты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легко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переносятся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бытовой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профессиональной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активности,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настоящее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энергическая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«стоимость»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любых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видов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хорошо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известна.</a:t>
            </a:r>
          </a:p>
          <a:p>
            <a:pPr marL="6209665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Кудряшев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В.Э,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Иванов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С.В.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Белецкий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Ю.В.</a:t>
            </a:r>
            <a:r>
              <a:rPr lang="en-US" altLang="zh-CN" sz="1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Количественная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кровообращения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(пробы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нагрузкой).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М.: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Медицина,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2000.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220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80" y="1813560"/>
            <a:ext cx="6865620" cy="3840479"/>
          </a:xfrm>
          <a:prstGeom prst="rect">
            <a:avLst/>
          </a:prstGeom>
        </p:spPr>
      </p:pic>
      <p:sp>
        <p:nvSpPr>
          <p:cNvPr id="2" name="TextBox 198"/>
          <p:cNvSpPr txBox="1"/>
          <p:nvPr/>
        </p:nvSpPr>
        <p:spPr>
          <a:xfrm>
            <a:off x="1158239" y="706805"/>
            <a:ext cx="9673857" cy="5699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33218">
              <a:lnSpc>
                <a:spcPct val="100000"/>
              </a:lnSpc>
            </a:pPr>
            <a:r>
              <a:rPr lang="en-US" altLang="zh-CN" sz="4400" b="1" spc="-15" dirty="0">
                <a:solidFill>
                  <a:srgbClr val="001E5E"/>
                </a:solidFill>
                <a:latin typeface="Calibri"/>
                <a:ea typeface="Calibri"/>
              </a:rPr>
              <a:t>Кислородный</a:t>
            </a:r>
            <a:r>
              <a:rPr lang="en-US" altLang="zh-CN" sz="4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0" dirty="0">
                <a:solidFill>
                  <a:srgbClr val="001E5E"/>
                </a:solidFill>
                <a:latin typeface="Calibri"/>
                <a:ea typeface="Calibri"/>
              </a:rPr>
              <a:t>долг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Кислородный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долг</a:t>
            </a:r>
            <a:r>
              <a:rPr lang="en-US" altLang="zh-CN" sz="2400" b="1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О2,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необходимо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34" dirty="0">
                <a:solidFill>
                  <a:srgbClr val="000000"/>
                </a:solidFill>
                <a:latin typeface="Calibri"/>
                <a:ea typeface="Calibri"/>
              </a:rPr>
              <a:t>накопившихся</a:t>
            </a:r>
            <a:r>
              <a:rPr lang="en-US" altLang="zh-CN" sz="2400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20" dirty="0">
                <a:solidFill>
                  <a:srgbClr val="000000"/>
                </a:solidFill>
                <a:latin typeface="Calibri"/>
                <a:ea typeface="Calibri"/>
              </a:rPr>
              <a:t>человеческом</a:t>
            </a:r>
            <a:r>
              <a:rPr lang="en-US" altLang="zh-CN" sz="2400" spc="-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продуктов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обмена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интенсивной</a:t>
            </a:r>
            <a:r>
              <a:rPr lang="en-US" altLang="zh-CN" sz="2400" spc="-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раб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оте.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9"/>
              </a:lnSpc>
            </a:pPr>
            <a:endParaRPr lang="en-US" dirty="0" smtClean="0"/>
          </a:p>
          <a:p>
            <a:pPr marL="0" indent="500545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И.И.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Земцова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физиология.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Олимпийская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лит-ра,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99"/>
          <p:cNvSpPr txBox="1"/>
          <p:nvPr/>
        </p:nvSpPr>
        <p:spPr>
          <a:xfrm>
            <a:off x="2014092" y="706805"/>
            <a:ext cx="8290997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Компоненты</a:t>
            </a:r>
            <a:r>
              <a:rPr lang="en-US" altLang="zh-CN" sz="4400" b="1" spc="-1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кислородного</a:t>
            </a:r>
            <a:r>
              <a:rPr lang="en-US" altLang="zh-CN" sz="4400" b="1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долга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1158239" y="1830577"/>
            <a:ext cx="4754656" cy="3169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Бы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стрый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(алактатный)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кислородный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долг</a:t>
            </a:r>
            <a:r>
              <a:rPr lang="en-US" altLang="zh-CN" sz="24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О2,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потребуется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затратить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пополнения</a:t>
            </a:r>
            <a:r>
              <a:rPr lang="en-US" altLang="zh-CN" sz="2400" spc="-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ea typeface="Calibri"/>
              </a:rPr>
              <a:t>резерва.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4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стремительно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занимает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четырех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вр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емени.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6163690" y="1487715"/>
            <a:ext cx="5127652" cy="4932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9184" indent="-153923" hangingPunct="0">
              <a:lnSpc>
                <a:spcPct val="83333"/>
              </a:lnSpc>
            </a:pPr>
            <a:r>
              <a:rPr lang="en-US" altLang="zh-CN" sz="2600" b="1" spc="30" dirty="0">
                <a:solidFill>
                  <a:srgbClr val="000000"/>
                </a:solidFill>
                <a:latin typeface="Calibri"/>
                <a:ea typeface="Calibri"/>
              </a:rPr>
              <a:t>Медленный</a:t>
            </a:r>
            <a:r>
              <a:rPr lang="en-US" altLang="zh-CN" sz="2600" b="1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spc="34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600" b="1" spc="25" dirty="0">
                <a:solidFill>
                  <a:srgbClr val="000000"/>
                </a:solidFill>
                <a:latin typeface="Calibri"/>
                <a:ea typeface="Calibri"/>
              </a:rPr>
              <a:t>лактатный</a:t>
            </a:r>
            <a:r>
              <a:rPr lang="en-US" altLang="zh-CN" sz="2600" b="1" spc="44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кислородный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долг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возрастает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превышения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ea typeface="Calibri"/>
              </a:rPr>
              <a:t>показателей</a:t>
            </a:r>
            <a:r>
              <a:rPr lang="en-US" altLang="zh-CN" sz="2600" spc="-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ea typeface="Calibri"/>
              </a:rPr>
              <a:t>кислородного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запроса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человека.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Компенсация</a:t>
            </a:r>
            <a:r>
              <a:rPr lang="en-US" altLang="zh-CN" sz="26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такого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рода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долга</a:t>
            </a:r>
            <a:r>
              <a:rPr lang="en-US" altLang="zh-CN" sz="2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</a:p>
          <a:p>
            <a:pPr marL="329184" hangingPunct="0">
              <a:lnSpc>
                <a:spcPct val="879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нескольких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часов.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таком</a:t>
            </a:r>
            <a:r>
              <a:rPr lang="en-US" altLang="zh-CN" sz="26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случае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участвует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процессах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окислительных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реакций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обеспечивает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лактата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гликогена,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скелетных</a:t>
            </a:r>
            <a:r>
              <a:rPr lang="en-US" altLang="zh-CN" sz="2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сердечных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мышцах.</a:t>
            </a:r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И.И.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Земцова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физиология.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Олимпийская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лит-ра,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reeform 202"/>
          <p:cNvSpPr/>
          <p:nvPr/>
        </p:nvSpPr>
        <p:spPr>
          <a:xfrm>
            <a:off x="1835150" y="2190750"/>
            <a:ext cx="3168650" cy="31750"/>
          </a:xfrm>
          <a:custGeom>
            <a:avLst/>
            <a:gdLst>
              <a:gd name="connsiteX0" fmla="*/ 14985 w 3168650"/>
              <a:gd name="connsiteY0" fmla="*/ 9779 h 31750"/>
              <a:gd name="connsiteX1" fmla="*/ 1066545 w 3168650"/>
              <a:gd name="connsiteY1" fmla="*/ 9779 h 31750"/>
              <a:gd name="connsiteX2" fmla="*/ 2118105 w 3168650"/>
              <a:gd name="connsiteY2" fmla="*/ 9779 h 31750"/>
              <a:gd name="connsiteX3" fmla="*/ 3169665 w 3168650"/>
              <a:gd name="connsiteY3" fmla="*/ 9779 h 31750"/>
              <a:gd name="connsiteX4" fmla="*/ 3169665 w 3168650"/>
              <a:gd name="connsiteY4" fmla="*/ 32639 h 31750"/>
              <a:gd name="connsiteX5" fmla="*/ 2118105 w 3168650"/>
              <a:gd name="connsiteY5" fmla="*/ 32639 h 31750"/>
              <a:gd name="connsiteX6" fmla="*/ 1066545 w 3168650"/>
              <a:gd name="connsiteY6" fmla="*/ 32639 h 31750"/>
              <a:gd name="connsiteX7" fmla="*/ 14985 w 3168650"/>
              <a:gd name="connsiteY7" fmla="*/ 32639 h 31750"/>
              <a:gd name="connsiteX8" fmla="*/ 14985 w 3168650"/>
              <a:gd name="connsiteY8" fmla="*/ 97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650" h="31750">
                <a:moveTo>
                  <a:pt x="14985" y="9779"/>
                </a:moveTo>
                <a:lnTo>
                  <a:pt x="1066545" y="9779"/>
                </a:lnTo>
                <a:lnTo>
                  <a:pt x="2118105" y="9779"/>
                </a:lnTo>
                <a:lnTo>
                  <a:pt x="3169665" y="9779"/>
                </a:lnTo>
                <a:lnTo>
                  <a:pt x="3169665" y="32639"/>
                </a:lnTo>
                <a:lnTo>
                  <a:pt x="2118105" y="32639"/>
                </a:lnTo>
                <a:lnTo>
                  <a:pt x="1066545" y="32639"/>
                </a:lnTo>
                <a:lnTo>
                  <a:pt x="14985" y="32639"/>
                </a:lnTo>
                <a:lnTo>
                  <a:pt x="14985" y="9779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3"/>
          <p:cNvSpPr/>
          <p:nvPr/>
        </p:nvSpPr>
        <p:spPr>
          <a:xfrm>
            <a:off x="6953250" y="2190750"/>
            <a:ext cx="3676650" cy="31750"/>
          </a:xfrm>
          <a:custGeom>
            <a:avLst/>
            <a:gdLst>
              <a:gd name="connsiteX0" fmla="*/ 11430 w 3676650"/>
              <a:gd name="connsiteY0" fmla="*/ 9779 h 31750"/>
              <a:gd name="connsiteX1" fmla="*/ 1236218 w 3676650"/>
              <a:gd name="connsiteY1" fmla="*/ 9779 h 31750"/>
              <a:gd name="connsiteX2" fmla="*/ 2461006 w 3676650"/>
              <a:gd name="connsiteY2" fmla="*/ 9779 h 31750"/>
              <a:gd name="connsiteX3" fmla="*/ 3685793 w 3676650"/>
              <a:gd name="connsiteY3" fmla="*/ 9779 h 31750"/>
              <a:gd name="connsiteX4" fmla="*/ 3685793 w 3676650"/>
              <a:gd name="connsiteY4" fmla="*/ 32639 h 31750"/>
              <a:gd name="connsiteX5" fmla="*/ 2461006 w 3676650"/>
              <a:gd name="connsiteY5" fmla="*/ 32639 h 31750"/>
              <a:gd name="connsiteX6" fmla="*/ 1236218 w 3676650"/>
              <a:gd name="connsiteY6" fmla="*/ 32639 h 31750"/>
              <a:gd name="connsiteX7" fmla="*/ 11430 w 3676650"/>
              <a:gd name="connsiteY7" fmla="*/ 32639 h 31750"/>
              <a:gd name="connsiteX8" fmla="*/ 11430 w 3676650"/>
              <a:gd name="connsiteY8" fmla="*/ 97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650" h="31750">
                <a:moveTo>
                  <a:pt x="11430" y="9779"/>
                </a:moveTo>
                <a:lnTo>
                  <a:pt x="1236218" y="9779"/>
                </a:lnTo>
                <a:lnTo>
                  <a:pt x="2461006" y="9779"/>
                </a:lnTo>
                <a:lnTo>
                  <a:pt x="3685793" y="9779"/>
                </a:lnTo>
                <a:lnTo>
                  <a:pt x="3685793" y="32639"/>
                </a:lnTo>
                <a:lnTo>
                  <a:pt x="2461006" y="32639"/>
                </a:lnTo>
                <a:lnTo>
                  <a:pt x="1236218" y="32639"/>
                </a:lnTo>
                <a:lnTo>
                  <a:pt x="11430" y="32639"/>
                </a:lnTo>
                <a:lnTo>
                  <a:pt x="11430" y="9779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4"/>
          <p:cNvSpPr txBox="1"/>
          <p:nvPr/>
        </p:nvSpPr>
        <p:spPr>
          <a:xfrm>
            <a:off x="1608708" y="706805"/>
            <a:ext cx="9100196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4400" b="1" spc="-1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кислородного</a:t>
            </a:r>
            <a:r>
              <a:rPr lang="en-US" altLang="zh-CN" sz="4400" b="1" spc="-1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долга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929639" y="1859152"/>
            <a:ext cx="4983198" cy="3511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20750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Быстрый</a:t>
            </a:r>
            <a:r>
              <a:rPr lang="en-US" altLang="zh-CN" sz="280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компонент</a:t>
            </a:r>
          </a:p>
          <a:p>
            <a:pPr marL="228600" indent="-228600" hangingPunct="0">
              <a:lnSpc>
                <a:spcPct val="95416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парциального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венозной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(10-15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сек).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Насыщение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кислородом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миоглобина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(10-15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сек).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фосфагенов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(3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-5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мин).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6163690" y="1859152"/>
            <a:ext cx="5105069" cy="4547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01877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Медленный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компонент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10058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Устранение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молочной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кислоты.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 indent="10058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Частичное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</a:p>
          <a:p>
            <a:pPr marL="0" indent="329184">
              <a:lnSpc>
                <a:spcPct val="100000"/>
              </a:lnSpc>
            </a:pP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гликог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ена.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И.И.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Земцова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физиология.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Олимпийская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лит-ра,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244850" y="1809750"/>
            <a:ext cx="19050" cy="3676650"/>
          </a:xfrm>
          <a:custGeom>
            <a:avLst/>
            <a:gdLst>
              <a:gd name="connsiteX0" fmla="*/ 13080 w 19050"/>
              <a:gd name="connsiteY0" fmla="*/ 9525 h 3676650"/>
              <a:gd name="connsiteX1" fmla="*/ 13080 w 19050"/>
              <a:gd name="connsiteY1" fmla="*/ 3679825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676650">
                <a:moveTo>
                  <a:pt x="13080" y="9525"/>
                </a:moveTo>
                <a:lnTo>
                  <a:pt x="13080" y="36798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26150" y="1809750"/>
            <a:ext cx="19050" cy="3676650"/>
          </a:xfrm>
          <a:custGeom>
            <a:avLst/>
            <a:gdLst>
              <a:gd name="connsiteX0" fmla="*/ 9905 w 19050"/>
              <a:gd name="connsiteY0" fmla="*/ 9525 h 3676650"/>
              <a:gd name="connsiteX1" fmla="*/ 9905 w 19050"/>
              <a:gd name="connsiteY1" fmla="*/ 3679825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676650">
                <a:moveTo>
                  <a:pt x="9905" y="9525"/>
                </a:moveTo>
                <a:lnTo>
                  <a:pt x="9905" y="36798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3250" y="2622550"/>
            <a:ext cx="10979150" cy="57150"/>
          </a:xfrm>
          <a:custGeom>
            <a:avLst/>
            <a:gdLst>
              <a:gd name="connsiteX0" fmla="*/ 19050 w 10979150"/>
              <a:gd name="connsiteY0" fmla="*/ 26035 h 57150"/>
              <a:gd name="connsiteX1" fmla="*/ 10985500 w 10979150"/>
              <a:gd name="connsiteY1" fmla="*/ 2603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57150">
                <a:moveTo>
                  <a:pt x="19050" y="26035"/>
                </a:moveTo>
                <a:lnTo>
                  <a:pt x="10985500" y="26035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3250" y="3816350"/>
            <a:ext cx="10979150" cy="31750"/>
          </a:xfrm>
          <a:custGeom>
            <a:avLst/>
            <a:gdLst>
              <a:gd name="connsiteX0" fmla="*/ 19050 w 10979150"/>
              <a:gd name="connsiteY0" fmla="*/ 20955 h 31750"/>
              <a:gd name="connsiteX1" fmla="*/ 10985500 w 10979150"/>
              <a:gd name="connsiteY1" fmla="*/ 2095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19050" y="20955"/>
                </a:moveTo>
                <a:lnTo>
                  <a:pt x="10985500" y="2095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03250" y="4629150"/>
            <a:ext cx="10979150" cy="31750"/>
          </a:xfrm>
          <a:custGeom>
            <a:avLst/>
            <a:gdLst>
              <a:gd name="connsiteX0" fmla="*/ 19050 w 10979150"/>
              <a:gd name="connsiteY0" fmla="*/ 31115 h 31750"/>
              <a:gd name="connsiteX1" fmla="*/ 10985500 w 10979150"/>
              <a:gd name="connsiteY1" fmla="*/ 3111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19050" y="31115"/>
                </a:moveTo>
                <a:lnTo>
                  <a:pt x="10985500" y="3111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03250" y="1797050"/>
            <a:ext cx="31750" cy="3689350"/>
          </a:xfrm>
          <a:custGeom>
            <a:avLst/>
            <a:gdLst>
              <a:gd name="connsiteX0" fmla="*/ 25400 w 31750"/>
              <a:gd name="connsiteY0" fmla="*/ 22225 h 3689350"/>
              <a:gd name="connsiteX1" fmla="*/ 25400 w 31750"/>
              <a:gd name="connsiteY1" fmla="*/ 3692525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689350">
                <a:moveTo>
                  <a:pt x="25400" y="22225"/>
                </a:moveTo>
                <a:lnTo>
                  <a:pt x="25400" y="36925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563350" y="1797050"/>
            <a:ext cx="31750" cy="3689350"/>
          </a:xfrm>
          <a:custGeom>
            <a:avLst/>
            <a:gdLst>
              <a:gd name="connsiteX0" fmla="*/ 19050 w 31750"/>
              <a:gd name="connsiteY0" fmla="*/ 22225 h 3689350"/>
              <a:gd name="connsiteX1" fmla="*/ 19050 w 31750"/>
              <a:gd name="connsiteY1" fmla="*/ 3692525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689350">
                <a:moveTo>
                  <a:pt x="19050" y="22225"/>
                </a:moveTo>
                <a:lnTo>
                  <a:pt x="19050" y="36925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03250" y="1797050"/>
            <a:ext cx="10979150" cy="31750"/>
          </a:xfrm>
          <a:custGeom>
            <a:avLst/>
            <a:gdLst>
              <a:gd name="connsiteX0" fmla="*/ 19050 w 10979150"/>
              <a:gd name="connsiteY0" fmla="*/ 28575 h 31750"/>
              <a:gd name="connsiteX1" fmla="*/ 10985500 w 10979150"/>
              <a:gd name="connsiteY1" fmla="*/ 2857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19050" y="28575"/>
                </a:moveTo>
                <a:lnTo>
                  <a:pt x="10985500" y="2857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03250" y="5454650"/>
            <a:ext cx="10979150" cy="31750"/>
          </a:xfrm>
          <a:custGeom>
            <a:avLst/>
            <a:gdLst>
              <a:gd name="connsiteX0" fmla="*/ 19050 w 10979150"/>
              <a:gd name="connsiteY0" fmla="*/ 28575 h 31750"/>
              <a:gd name="connsiteX1" fmla="*/ 10985500 w 10979150"/>
              <a:gd name="connsiteY1" fmla="*/ 2857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19050" y="28575"/>
                </a:moveTo>
                <a:lnTo>
                  <a:pt x="10985500" y="2857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252118" y="349503"/>
            <a:ext cx="9698469" cy="1341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Научные</a:t>
            </a:r>
            <a:r>
              <a:rPr lang="en-US" altLang="zh-CN" sz="44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подходы</a:t>
            </a:r>
            <a:r>
              <a:rPr lang="en-US" altLang="zh-CN" sz="44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44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изучению</a:t>
            </a:r>
            <a:r>
              <a:rPr lang="en-US" altLang="zh-CN" sz="44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44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оценке</a:t>
            </a:r>
          </a:p>
          <a:p>
            <a:pPr marL="0" indent="2485618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001E5E"/>
                </a:solidFill>
                <a:latin typeface="Calibri"/>
                <a:ea typeface="Calibri"/>
              </a:rPr>
              <a:t>рабо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тоспособности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721" y="1897634"/>
            <a:ext cx="1250315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Усло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ea typeface="Calibri"/>
              </a:rPr>
              <a:t>вное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звание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9927" y="1897634"/>
            <a:ext cx="245982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сновоположник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3206" y="1897634"/>
            <a:ext cx="390549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7127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Осн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овные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измеряемые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характеристики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0242" y="2720975"/>
            <a:ext cx="24113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Эргометри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ческий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49752" y="2720975"/>
            <a:ext cx="204078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Mocco,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1893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28153" y="2720975"/>
            <a:ext cx="1976987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204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t)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W)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</a:p>
          <a:p>
            <a:pPr marL="0" indent="323088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(А)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0242" y="3909695"/>
            <a:ext cx="243266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Физиологическ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ий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49752" y="3909695"/>
            <a:ext cx="161071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Hill,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1927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92160" y="3925061"/>
            <a:ext cx="1918182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ЧСС,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МПК,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АП,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PWC170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МКД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0242" y="4732909"/>
            <a:ext cx="220071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Энерге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тический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49752" y="4732909"/>
            <a:ext cx="231383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R.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Margaria,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1963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71083" y="4732909"/>
            <a:ext cx="5711526" cy="1924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934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(W)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65989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(Е)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3-х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источников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9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В.Д.Сонькин.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Проблема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//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Вестник</a:t>
            </a:r>
            <a:r>
              <a:rPr lang="en-US" altLang="zh-CN" sz="1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науки.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№2.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с.37-42.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2978150" y="2241550"/>
            <a:ext cx="6216650" cy="31750"/>
          </a:xfrm>
          <a:custGeom>
            <a:avLst/>
            <a:gdLst>
              <a:gd name="connsiteX0" fmla="*/ 10414 w 6216650"/>
              <a:gd name="connsiteY0" fmla="*/ 7747 h 31750"/>
              <a:gd name="connsiteX1" fmla="*/ 2081021 w 6216650"/>
              <a:gd name="connsiteY1" fmla="*/ 7747 h 31750"/>
              <a:gd name="connsiteX2" fmla="*/ 4151630 w 6216650"/>
              <a:gd name="connsiteY2" fmla="*/ 7747 h 31750"/>
              <a:gd name="connsiteX3" fmla="*/ 6222238 w 6216650"/>
              <a:gd name="connsiteY3" fmla="*/ 7747 h 31750"/>
              <a:gd name="connsiteX4" fmla="*/ 6222238 w 6216650"/>
              <a:gd name="connsiteY4" fmla="*/ 33655 h 31750"/>
              <a:gd name="connsiteX5" fmla="*/ 4151630 w 6216650"/>
              <a:gd name="connsiteY5" fmla="*/ 33655 h 31750"/>
              <a:gd name="connsiteX6" fmla="*/ 2081021 w 6216650"/>
              <a:gd name="connsiteY6" fmla="*/ 33655 h 31750"/>
              <a:gd name="connsiteX7" fmla="*/ 10414 w 6216650"/>
              <a:gd name="connsiteY7" fmla="*/ 33655 h 31750"/>
              <a:gd name="connsiteX8" fmla="*/ 10414 w 6216650"/>
              <a:gd name="connsiteY8" fmla="*/ 774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650" h="31750">
                <a:moveTo>
                  <a:pt x="10414" y="7747"/>
                </a:moveTo>
                <a:lnTo>
                  <a:pt x="2081021" y="7747"/>
                </a:lnTo>
                <a:lnTo>
                  <a:pt x="4151630" y="7747"/>
                </a:lnTo>
                <a:lnTo>
                  <a:pt x="6222238" y="7747"/>
                </a:lnTo>
                <a:lnTo>
                  <a:pt x="6222238" y="33655"/>
                </a:lnTo>
                <a:lnTo>
                  <a:pt x="4151630" y="33655"/>
                </a:lnTo>
                <a:lnTo>
                  <a:pt x="2081021" y="33655"/>
                </a:lnTo>
                <a:lnTo>
                  <a:pt x="10414" y="33655"/>
                </a:lnTo>
                <a:lnTo>
                  <a:pt x="10414" y="774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8"/>
          <p:cNvSpPr txBox="1"/>
          <p:nvPr/>
        </p:nvSpPr>
        <p:spPr>
          <a:xfrm>
            <a:off x="929639" y="706805"/>
            <a:ext cx="9902457" cy="5699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99336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после</a:t>
            </a:r>
            <a:r>
              <a:rPr lang="en-US" altLang="zh-CN" sz="44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нагрузок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 indent="2059177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Фазы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восстановительного</a:t>
            </a:r>
            <a:r>
              <a:rPr lang="en-US" altLang="zh-CN" sz="3200" b="1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Быстрое</a:t>
            </a:r>
            <a:r>
              <a:rPr lang="en-US" altLang="zh-CN" sz="3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восстановление.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Замедленное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восстановление.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Сверхвосстановление.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Длительное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(позднее)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восстановление.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0"/>
              </a:lnSpc>
            </a:pPr>
            <a:endParaRPr lang="en-US" dirty="0" smtClean="0"/>
          </a:p>
          <a:p>
            <a:pPr marL="0" indent="523405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И.И.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Земцова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физиология.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Олимпийская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лит-ра,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209"/>
          <p:cNvSpPr txBox="1"/>
          <p:nvPr/>
        </p:nvSpPr>
        <p:spPr>
          <a:xfrm>
            <a:off x="929639" y="349503"/>
            <a:ext cx="10104728" cy="605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03780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001E5E"/>
                </a:solidFill>
                <a:latin typeface="Calibri"/>
                <a:ea typeface="Calibri"/>
              </a:rPr>
              <a:t>Закономерности</a:t>
            </a:r>
            <a:r>
              <a:rPr lang="en-US" altLang="zh-CN" sz="4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процессов</a:t>
            </a:r>
          </a:p>
          <a:p>
            <a:pPr marL="0" indent="3224530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001E5E"/>
                </a:solidFill>
                <a:latin typeface="Calibri"/>
                <a:ea typeface="Calibri"/>
              </a:rPr>
              <a:t>восстановл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ения</a:t>
            </a:r>
          </a:p>
          <a:p>
            <a:pPr>
              <a:lnSpc>
                <a:spcPts val="13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Фазность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восстановления.</a:t>
            </a:r>
          </a:p>
          <a:p>
            <a:pPr marL="0">
              <a:lnSpc>
                <a:spcPct val="100000"/>
              </a:lnSpc>
              <a:spcBef>
                <a:spcPts val="39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длится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дольше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предшествующей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ему</a:t>
            </a:r>
          </a:p>
          <a:p>
            <a:pPr marL="0" indent="515366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деятельности.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Скорость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зависит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</a:p>
          <a:p>
            <a:pPr marL="0" indent="515366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де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ятельности.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Гетерохронность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515366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биохимических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процессов.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Неравномерность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восстановительных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процессов.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Избирательность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восстановительных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процессов.</a:t>
            </a:r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marL="0" indent="523405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И.И.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Земцова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физиология.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Олимпийская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лит-ра,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210"/>
          <p:cNvSpPr txBox="1"/>
          <p:nvPr/>
        </p:nvSpPr>
        <p:spPr>
          <a:xfrm>
            <a:off x="929639" y="706805"/>
            <a:ext cx="9725962" cy="3258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34842">
              <a:lnSpc>
                <a:spcPct val="100000"/>
              </a:lnSpc>
            </a:pPr>
            <a:r>
              <a:rPr lang="en-US" altLang="zh-CN" sz="4400" b="1" spc="5" dirty="0">
                <a:solidFill>
                  <a:srgbClr val="001E5E"/>
                </a:solidFill>
                <a:latin typeface="Calibri"/>
                <a:ea typeface="Calibri"/>
              </a:rPr>
              <a:t>Вынос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ливость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длительному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выполнению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какой-либо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снижения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эффективности.</a:t>
            </a:r>
          </a:p>
          <a:p>
            <a:pPr>
              <a:lnSpc>
                <a:spcPts val="5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противостоять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физическому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утомлению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деятельности.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1"/>
          <p:cNvSpPr txBox="1"/>
          <p:nvPr/>
        </p:nvSpPr>
        <p:spPr>
          <a:xfrm>
            <a:off x="929639" y="706805"/>
            <a:ext cx="10696444" cy="5969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55113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Общая</a:t>
            </a:r>
            <a:r>
              <a:rPr lang="en-US" altLang="zh-CN" sz="4400" b="1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Общая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продолжительному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эффективному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выполнению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любой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умеренной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вовлекающей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действие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2/3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снижения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эффективности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выполн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ения.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Общая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вляется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частью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подготовленности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спортсмена.</a:t>
            </a:r>
          </a:p>
          <a:p>
            <a:pPr marL="228600" indent="-228600" hangingPunct="0">
              <a:lnSpc>
                <a:spcPct val="95416"/>
              </a:lnSpc>
              <a:spcBef>
                <a:spcPts val="2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широко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применяют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циклические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аэробные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продолжительностью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15-20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минут,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выполняемые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аэробном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режиме.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0"/>
              </a:lnSpc>
            </a:pPr>
            <a:endParaRPr lang="en-US" dirty="0" smtClean="0"/>
          </a:p>
          <a:p>
            <a:pPr marL="6239509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Годик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М.А.,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Скородумова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А.П.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Комплексный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спортивных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играх.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М.: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Советский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спорт,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2"/>
          <p:cNvSpPr txBox="1"/>
          <p:nvPr/>
        </p:nvSpPr>
        <p:spPr>
          <a:xfrm>
            <a:off x="2716657" y="706805"/>
            <a:ext cx="6884677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Специальная</a:t>
            </a:r>
            <a:r>
              <a:rPr lang="en-US" altLang="zh-CN" sz="440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767791" y="1570790"/>
            <a:ext cx="5158061" cy="327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Специальная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800" b="1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продолжительному</a:t>
            </a:r>
            <a:r>
              <a:rPr lang="en-US" altLang="zh-CN" sz="2800" spc="-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эффективному</a:t>
            </a:r>
            <a:r>
              <a:rPr lang="en-US" altLang="zh-CN" sz="2800" spc="-3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выполнению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преодолению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утомления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условиях,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ea typeface="Calibri"/>
              </a:rPr>
              <a:t>определяемых</a:t>
            </a:r>
            <a:r>
              <a:rPr lang="en-US" altLang="zh-CN" sz="2800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требованиями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конкретного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вида</a:t>
            </a:r>
            <a:r>
              <a:rPr lang="en-US" altLang="zh-CN" sz="2800" spc="-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деятельности.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6264275" y="1798056"/>
            <a:ext cx="5481011" cy="4878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Виды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специальной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выносливости.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25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Скоростная.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spc="15" dirty="0">
                <a:solidFill>
                  <a:srgbClr val="000000"/>
                </a:solidFill>
                <a:latin typeface="Calibri"/>
                <a:ea typeface="Calibri"/>
              </a:rPr>
              <a:t>2)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Скоростно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силовая.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spc="15" dirty="0">
                <a:solidFill>
                  <a:srgbClr val="000000"/>
                </a:solidFill>
                <a:latin typeface="Calibri"/>
                <a:ea typeface="Calibri"/>
              </a:rPr>
              <a:t>3)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Координационная.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4)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Силовая.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spc="20" dirty="0">
                <a:solidFill>
                  <a:srgbClr val="000000"/>
                </a:solidFill>
                <a:latin typeface="Calibri"/>
                <a:ea typeface="Calibri"/>
              </a:rPr>
              <a:t>5)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Динамическая.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spc="25" dirty="0">
                <a:solidFill>
                  <a:srgbClr val="000000"/>
                </a:solidFill>
                <a:latin typeface="Calibri"/>
                <a:ea typeface="Calibri"/>
              </a:rPr>
              <a:t>6)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Статическая.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7)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Аэробная.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8)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Анаэробная.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904875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Годик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М.А.,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Скородумова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А.П.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Комплексный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спортивных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играх.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М.: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Советский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спорт,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2010.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15"/>
          <p:cNvSpPr txBox="1"/>
          <p:nvPr/>
        </p:nvSpPr>
        <p:spPr>
          <a:xfrm>
            <a:off x="929639" y="706805"/>
            <a:ext cx="10321083" cy="5189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29233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Степень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4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Внешние</a:t>
            </a:r>
            <a:r>
              <a:rPr lang="en-US" altLang="zh-CN"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(поведенческие)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характеризующие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результативность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утомления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(пройденная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дистанция,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длина,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частота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шагов,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преодоления,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точность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движений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др.).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Внутренние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(функциональные)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отражают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функционировании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обеспечивающих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данной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(изменения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ЦНС,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дыхательной,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эндокринной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системах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органах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утомления).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6"/>
          <p:cNvSpPr txBox="1"/>
          <p:nvPr/>
        </p:nvSpPr>
        <p:spPr>
          <a:xfrm>
            <a:off x="929639" y="706805"/>
            <a:ext cx="10352307" cy="5539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671061">
              <a:lnSpc>
                <a:spcPct val="100000"/>
              </a:lnSpc>
            </a:pPr>
            <a:r>
              <a:rPr lang="en-US" altLang="zh-CN" sz="4400" b="1" spc="5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ключение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Показателем,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характеризующим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2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индивидуума,</a:t>
            </a:r>
            <a:r>
              <a:rPr lang="en-US" altLang="zh-CN" sz="26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6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(МПК).</a:t>
            </a:r>
          </a:p>
          <a:p>
            <a:pPr marL="0">
              <a:lnSpc>
                <a:spcPct val="879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точным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методом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кардиопульмональное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нагрузочное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2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(КПНТ).</a:t>
            </a:r>
          </a:p>
          <a:p>
            <a:pPr marL="228600" indent="-228600" hangingPunct="0">
              <a:lnSpc>
                <a:spcPct val="9208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Кислородный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долг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-количество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О2,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необходимо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накопившихся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человеческом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продуктов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обмена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интенсивной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работе.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Основными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физиологическими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закономерностями</a:t>
            </a:r>
            <a:r>
              <a:rPr lang="en-US" altLang="zh-CN" sz="2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восстановительных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2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являются</a:t>
            </a:r>
            <a:r>
              <a:rPr lang="en-US" altLang="zh-CN" sz="2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неравномерность,</a:t>
            </a:r>
            <a:r>
              <a:rPr lang="en-US" altLang="zh-CN" sz="2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гетерохронность,</a:t>
            </a:r>
            <a:r>
              <a:rPr lang="en-US" altLang="zh-CN" sz="2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фазовый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характер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избирательность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осстановления.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020" y="426720"/>
            <a:ext cx="5951220" cy="11506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541020"/>
            <a:ext cx="4960620" cy="600456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5616575" y="646354"/>
            <a:ext cx="5481376" cy="588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9422">
              <a:lnSpc>
                <a:spcPct val="100000"/>
              </a:lnSpc>
            </a:pPr>
            <a:r>
              <a:rPr lang="en-US" altLang="zh-CN" sz="4000" spc="-5" dirty="0">
                <a:solidFill>
                  <a:srgbClr val="001E5E"/>
                </a:solidFill>
                <a:latin typeface="Calibri"/>
                <a:ea typeface="Calibri"/>
              </a:rPr>
              <a:t>Физиология</a:t>
            </a:r>
            <a:r>
              <a:rPr lang="en-US" altLang="zh-CN" sz="40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5" dirty="0">
                <a:solidFill>
                  <a:srgbClr val="001E5E"/>
                </a:solidFill>
                <a:latin typeface="Calibri"/>
                <a:ea typeface="Calibri"/>
              </a:rPr>
              <a:t>газообмена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Легочная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вентиляция.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Легочная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диффузия.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Перенос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тканям.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Капиллярный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газообмен.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0" indent="666877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Clinician’s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Guide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Cardiopulmonary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Exercise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Testing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Adults</a:t>
            </a:r>
          </a:p>
          <a:p>
            <a:pPr marL="0" indent="666877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Scientific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Statement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American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Heart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Association,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Circulation.</a:t>
            </a:r>
            <a:r>
              <a:rPr lang="en-US" altLang="zh-CN" sz="1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2010;122:191-225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158239" y="349503"/>
            <a:ext cx="10151483" cy="6185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7114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4400" b="1" spc="-2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кислорода</a:t>
            </a:r>
          </a:p>
          <a:p>
            <a:pPr marL="0" indent="4186173">
              <a:lnSpc>
                <a:spcPct val="100000"/>
              </a:lnSpc>
            </a:pPr>
            <a:r>
              <a:rPr lang="en-US" altLang="zh-CN" sz="4400" b="1" spc="5" dirty="0">
                <a:solidFill>
                  <a:srgbClr val="001E5E"/>
                </a:solidFill>
                <a:latin typeface="Calibri"/>
                <a:ea typeface="Calibri"/>
              </a:rPr>
              <a:t>(М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ПК)</a:t>
            </a:r>
          </a:p>
          <a:p>
            <a:pPr marL="0" hangingPunct="0">
              <a:lnSpc>
                <a:spcPct val="79166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(МПК)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самое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большое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кислорода,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потребить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человек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вдыхаемого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воздуха,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выполняя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динамическую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нагрузку,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вовлекающую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значительную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часть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массы.</a:t>
            </a:r>
          </a:p>
          <a:p>
            <a:pPr marL="0" hangingPunct="0">
              <a:lnSpc>
                <a:spcPct val="80833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определяется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уравнением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Фика</a:t>
            </a:r>
            <a:r>
              <a:rPr lang="en-US" altLang="zh-CN" sz="26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результат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СВ</a:t>
            </a:r>
            <a:r>
              <a:rPr lang="en-US" altLang="zh-CN" sz="2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артериовенозной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разницы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O2: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Vo2max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(ЧСС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×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ударный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объем)</a:t>
            </a:r>
            <a:r>
              <a:rPr lang="en-US" altLang="zh-CN"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×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SaO2,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где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SaO2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сатурация</a:t>
            </a:r>
            <a:r>
              <a:rPr lang="en-US" altLang="zh-CN" sz="26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O2.</a:t>
            </a:r>
          </a:p>
          <a:p>
            <a:pPr marL="0" hangingPunct="0">
              <a:lnSpc>
                <a:spcPct val="8625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Измеряется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литрах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O2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минуту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мл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O2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кг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26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15" dirty="0">
                <a:solidFill>
                  <a:srgbClr val="000000"/>
                </a:solidFill>
                <a:latin typeface="Calibri"/>
                <a:ea typeface="Calibri"/>
              </a:rPr>
              <a:t>мину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ту.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Измерение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6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подразумевает,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достигнут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максимальный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физиологический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предел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(или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максимальный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аэробный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предел)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данного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индивидуума.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5"/>
              </a:lnSpc>
            </a:pPr>
            <a:endParaRPr lang="en-US" dirty="0" smtClean="0"/>
          </a:p>
          <a:p>
            <a:pPr marL="3676522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Cohn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JN,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ed.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Quantitative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exercise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testing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patient: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value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monitoring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gas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exchange: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introduction.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Circulation.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1987;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76(suppl</a:t>
            </a:r>
            <a:r>
              <a:rPr lang="en-US" altLang="zh-CN" sz="1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VI):VI-1–VI-2.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0"/>
          <p:cNvSpPr/>
          <p:nvPr/>
        </p:nvSpPr>
        <p:spPr>
          <a:xfrm>
            <a:off x="3028950" y="1238250"/>
            <a:ext cx="19050" cy="4768850"/>
          </a:xfrm>
          <a:custGeom>
            <a:avLst/>
            <a:gdLst>
              <a:gd name="connsiteX0" fmla="*/ 8763 w 19050"/>
              <a:gd name="connsiteY0" fmla="*/ 13208 h 4768850"/>
              <a:gd name="connsiteX1" fmla="*/ 8763 w 19050"/>
              <a:gd name="connsiteY1" fmla="*/ 4779886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768850">
                <a:moveTo>
                  <a:pt x="8763" y="13208"/>
                </a:moveTo>
                <a:lnTo>
                  <a:pt x="8763" y="477988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742950" y="3155950"/>
            <a:ext cx="11080750" cy="57150"/>
          </a:xfrm>
          <a:custGeom>
            <a:avLst/>
            <a:gdLst>
              <a:gd name="connsiteX0" fmla="*/ 24853 w 11080750"/>
              <a:gd name="connsiteY0" fmla="*/ 22098 h 57150"/>
              <a:gd name="connsiteX1" fmla="*/ 11086592 w 11080750"/>
              <a:gd name="connsiteY1" fmla="*/ 2209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80750" h="57150">
                <a:moveTo>
                  <a:pt x="24853" y="22098"/>
                </a:moveTo>
                <a:lnTo>
                  <a:pt x="11086592" y="22098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742950" y="4768850"/>
            <a:ext cx="11080750" cy="31750"/>
          </a:xfrm>
          <a:custGeom>
            <a:avLst/>
            <a:gdLst>
              <a:gd name="connsiteX0" fmla="*/ 24853 w 11080750"/>
              <a:gd name="connsiteY0" fmla="*/ 24638 h 31750"/>
              <a:gd name="connsiteX1" fmla="*/ 11086592 w 11080750"/>
              <a:gd name="connsiteY1" fmla="*/ 2463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80750" h="31750">
                <a:moveTo>
                  <a:pt x="24853" y="24638"/>
                </a:moveTo>
                <a:lnTo>
                  <a:pt x="11086592" y="2463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742950" y="1225550"/>
            <a:ext cx="31750" cy="4781550"/>
          </a:xfrm>
          <a:custGeom>
            <a:avLst/>
            <a:gdLst>
              <a:gd name="connsiteX0" fmla="*/ 31203 w 31750"/>
              <a:gd name="connsiteY0" fmla="*/ 25908 h 4781550"/>
              <a:gd name="connsiteX1" fmla="*/ 31203 w 31750"/>
              <a:gd name="connsiteY1" fmla="*/ 4792586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781550">
                <a:moveTo>
                  <a:pt x="31203" y="25908"/>
                </a:moveTo>
                <a:lnTo>
                  <a:pt x="31203" y="479258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1791950" y="1225550"/>
            <a:ext cx="31750" cy="4781550"/>
          </a:xfrm>
          <a:custGeom>
            <a:avLst/>
            <a:gdLst>
              <a:gd name="connsiteX0" fmla="*/ 31242 w 31750"/>
              <a:gd name="connsiteY0" fmla="*/ 25908 h 4781550"/>
              <a:gd name="connsiteX1" fmla="*/ 31242 w 31750"/>
              <a:gd name="connsiteY1" fmla="*/ 4792586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781550">
                <a:moveTo>
                  <a:pt x="31242" y="25908"/>
                </a:moveTo>
                <a:lnTo>
                  <a:pt x="31242" y="479258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42950" y="1238250"/>
            <a:ext cx="11080750" cy="31750"/>
          </a:xfrm>
          <a:custGeom>
            <a:avLst/>
            <a:gdLst>
              <a:gd name="connsiteX0" fmla="*/ 24853 w 11080750"/>
              <a:gd name="connsiteY0" fmla="*/ 19558 h 31750"/>
              <a:gd name="connsiteX1" fmla="*/ 11086592 w 11080750"/>
              <a:gd name="connsiteY1" fmla="*/ 1955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80750" h="31750">
                <a:moveTo>
                  <a:pt x="24853" y="19558"/>
                </a:moveTo>
                <a:lnTo>
                  <a:pt x="11086592" y="1955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742950" y="5988050"/>
            <a:ext cx="11080750" cy="31750"/>
          </a:xfrm>
          <a:custGeom>
            <a:avLst/>
            <a:gdLst>
              <a:gd name="connsiteX0" fmla="*/ 24853 w 11080750"/>
              <a:gd name="connsiteY0" fmla="*/ 23736 h 31750"/>
              <a:gd name="connsiteX1" fmla="*/ 11086592 w 11080750"/>
              <a:gd name="connsiteY1" fmla="*/ 2373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80750" h="31750">
                <a:moveTo>
                  <a:pt x="24853" y="23736"/>
                </a:moveTo>
                <a:lnTo>
                  <a:pt x="11086592" y="2373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4384802" y="353999"/>
            <a:ext cx="3710461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зависит</a:t>
            </a:r>
            <a:r>
              <a:rPr lang="en-US" altLang="zh-CN" sz="4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от: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9880" y="1325626"/>
            <a:ext cx="146482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4645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зраста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испытуем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ого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159886" y="1338326"/>
            <a:ext cx="8533986" cy="181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Максимальные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значения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VO2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max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наблюдаются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30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прогрессивно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уменьшаются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возрастом.</a:t>
            </a:r>
          </a:p>
          <a:p>
            <a:pPr marL="0" hangingPunct="0">
              <a:lnSpc>
                <a:spcPct val="100000"/>
              </a:lnSpc>
              <a:spcBef>
                <a:spcPts val="12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60-летнего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мужчины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среднее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VO2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max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уменьшается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примерно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1/3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(по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20-ти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летним).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VO2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max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среднем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составляет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8%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10%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десять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популяции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физически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неактивных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лиц,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спортсменов.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29410" y="3246247"/>
            <a:ext cx="67919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15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ла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159886" y="3246247"/>
            <a:ext cx="8215252" cy="1510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Меньшие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значения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VO2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max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женщин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мужчинами</a:t>
            </a:r>
          </a:p>
          <a:p>
            <a:pPr marL="0">
              <a:lnSpc>
                <a:spcPct val="95416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обусл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овлены:</a:t>
            </a:r>
          </a:p>
          <a:p>
            <a:pPr marL="0" indent="108203">
              <a:lnSpc>
                <a:spcPct val="100000"/>
              </a:lnSpc>
            </a:pPr>
            <a:r>
              <a:rPr lang="en-US" altLang="zh-CN" sz="2000" spc="10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ea typeface="Calibri"/>
              </a:rPr>
              <a:t>меньшей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ea typeface="Calibri"/>
              </a:rPr>
              <a:t>массой,</a:t>
            </a:r>
          </a:p>
          <a:p>
            <a:pPr marL="0" indent="108203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0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низким</a:t>
            </a:r>
            <a:r>
              <a:rPr lang="en-US" altLang="zh-CN" sz="20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уровнем</a:t>
            </a:r>
            <a:r>
              <a:rPr lang="en-US" altLang="zh-CN" sz="20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гемоглобина</a:t>
            </a:r>
            <a:r>
              <a:rPr lang="en-US" altLang="zh-CN" sz="20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объемом</a:t>
            </a:r>
            <a:r>
              <a:rPr lang="en-US" altLang="zh-CN" sz="20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циркулирующей</a:t>
            </a:r>
            <a:r>
              <a:rPr lang="en-US" altLang="zh-CN" sz="20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крови,</a:t>
            </a:r>
          </a:p>
          <a:p>
            <a:pPr marL="0" indent="108203">
              <a:lnSpc>
                <a:spcPct val="100000"/>
              </a:lnSpc>
            </a:pPr>
            <a:r>
              <a:rPr lang="en-US" altLang="zh-CN" sz="2000" spc="25" dirty="0">
                <a:solidFill>
                  <a:srgbClr val="000000"/>
                </a:solidFill>
                <a:latin typeface="Wingdings"/>
                <a:ea typeface="Wingdings"/>
              </a:rPr>
              <a:t>▪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меньшим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ударным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ea typeface="Calibri"/>
              </a:rPr>
              <a:t>объемом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89024" y="4861941"/>
            <a:ext cx="1444428" cy="914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8737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Антропо</a:t>
            </a:r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метри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ческих</a:t>
            </a:r>
          </a:p>
          <a:p>
            <a:pPr marL="0" indent="292557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да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нных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59886" y="4881143"/>
            <a:ext cx="8286286" cy="87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Чем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больше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вес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рост,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тем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выше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толерантность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условии,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основной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составляющей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веса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мышечная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масса,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подкожно-жировая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клетчатка.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235952" y="6061557"/>
            <a:ext cx="329211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Gerald</a:t>
            </a:r>
            <a:r>
              <a:rPr lang="en-US" altLang="zh-CN" sz="1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F.</a:t>
            </a:r>
            <a:r>
              <a:rPr lang="en-US" altLang="zh-CN" sz="1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Fletcher,</a:t>
            </a:r>
            <a:r>
              <a:rPr lang="en-US" altLang="zh-CN" sz="1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Circulation.</a:t>
            </a:r>
            <a:r>
              <a:rPr lang="en-US" altLang="zh-CN" sz="12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2001;104:1694-1740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84381" y="6462369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6"/>
          <p:cNvSpPr txBox="1"/>
          <p:nvPr/>
        </p:nvSpPr>
        <p:spPr>
          <a:xfrm>
            <a:off x="929639" y="364362"/>
            <a:ext cx="10202277" cy="5649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1029">
              <a:lnSpc>
                <a:spcPct val="100000"/>
              </a:lnSpc>
            </a:pPr>
            <a:r>
              <a:rPr lang="en-US" altLang="zh-CN" sz="4300" b="1" spc="-15" dirty="0">
                <a:solidFill>
                  <a:srgbClr val="001E5E"/>
                </a:solidFill>
                <a:latin typeface="Calibri"/>
                <a:ea typeface="Calibri"/>
              </a:rPr>
              <a:t>Сердечно</a:t>
            </a:r>
            <a:r>
              <a:rPr lang="en-US" altLang="zh-CN" sz="4300" b="1" spc="-5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4300" b="1" spc="-15" dirty="0">
                <a:solidFill>
                  <a:srgbClr val="001E5E"/>
                </a:solidFill>
                <a:latin typeface="Calibri"/>
                <a:ea typeface="Calibri"/>
              </a:rPr>
              <a:t>сосудистые</a:t>
            </a:r>
            <a:r>
              <a:rPr lang="en-US" altLang="zh-CN" sz="4300" b="1" spc="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5" dirty="0">
                <a:solidFill>
                  <a:srgbClr val="001E5E"/>
                </a:solidFill>
                <a:latin typeface="Calibri"/>
                <a:ea typeface="Calibri"/>
              </a:rPr>
              <a:t>механизмы</a:t>
            </a:r>
          </a:p>
          <a:p>
            <a:pPr marL="0" indent="3005074">
              <a:lnSpc>
                <a:spcPct val="100000"/>
              </a:lnSpc>
            </a:pPr>
            <a:r>
              <a:rPr lang="en-US" altLang="zh-CN" sz="4300" b="1" spc="-5" dirty="0">
                <a:solidFill>
                  <a:srgbClr val="001E5E"/>
                </a:solidFill>
                <a:latin typeface="Calibri"/>
                <a:ea typeface="Calibri"/>
              </a:rPr>
              <a:t>обеспечения</a:t>
            </a:r>
            <a:r>
              <a:rPr lang="en-US" altLang="zh-CN" sz="43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300" b="1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515366" indent="-515366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Сердечный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выброс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(СВ).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увеличении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потребления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работающими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мышцами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повышаться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ра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з.</a:t>
            </a:r>
          </a:p>
          <a:p>
            <a:pPr marL="515366" indent="-515366" hangingPunct="0">
              <a:lnSpc>
                <a:spcPct val="95416"/>
              </a:lnSpc>
              <a:spcBef>
                <a:spcPts val="36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2)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Параллельно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этим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кровь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перераспределяется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неактивных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(селезенка,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почки)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скелетным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мышцам,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улучшает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доставку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О2,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усиливается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приток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легким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вследствие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увеличения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вазодилатации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легочных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сосудов.</a:t>
            </a:r>
          </a:p>
          <a:p>
            <a:pPr marL="515366" indent="-515366" hangingPunct="0">
              <a:lnSpc>
                <a:spcPct val="95416"/>
              </a:lnSpc>
              <a:spcBef>
                <a:spcPts val="36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3)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Дополнительно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нарастает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экстракция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работающими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мышцами,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повышает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артериовенозную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разницу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7"/>
          <p:cNvSpPr txBox="1"/>
          <p:nvPr/>
        </p:nvSpPr>
        <p:spPr>
          <a:xfrm>
            <a:off x="929639" y="706805"/>
            <a:ext cx="10363577" cy="5382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6654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Легочные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обеспечения</a:t>
            </a:r>
            <a:r>
              <a:rPr lang="en-US" altLang="zh-CN" sz="44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здоровых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лиц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VE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увеличивается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пропорционально</a:t>
            </a:r>
          </a:p>
          <a:p>
            <a:pPr marL="0" indent="515366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нагрузке.</a:t>
            </a:r>
          </a:p>
          <a:p>
            <a:pPr marL="515366" indent="-515366" hangingPunct="0">
              <a:lnSpc>
                <a:spcPct val="8916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дыхания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вдыхаемого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воздуха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достигает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альвеол,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где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газообмен.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Другая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часть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воздуха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остается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дыхательных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путях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(ДП),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участвующих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газообмене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(мертвое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пространство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VD).</a:t>
            </a:r>
          </a:p>
          <a:p>
            <a:pPr marL="515366" indent="-515366" hangingPunct="0">
              <a:lnSpc>
                <a:spcPct val="89999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3)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ДП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расширяются,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VD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увеличивается.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этом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одновременное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сохраняет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альвеолярную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вентиляцию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газообмен.</a:t>
            </a:r>
          </a:p>
          <a:p>
            <a:pPr marL="0">
              <a:lnSpc>
                <a:spcPct val="82499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4)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Совокупность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этих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называется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нормальным</a:t>
            </a:r>
          </a:p>
          <a:p>
            <a:pPr marL="0" indent="51536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вентиляционно-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перфузионным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соответствием.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 txBox="1"/>
          <p:nvPr/>
        </p:nvSpPr>
        <p:spPr>
          <a:xfrm>
            <a:off x="929639" y="706805"/>
            <a:ext cx="10316511" cy="535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50697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МПК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медицине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44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спорте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228600" indent="-228600" hangingPunct="0">
              <a:lnSpc>
                <a:spcPct val="929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редко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наблюдается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сердечно-сосудистыми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легочными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заболеваниями,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связи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этим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описания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нагрузочной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клинике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чаще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используется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пиковое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800" b="1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(ППК)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28600" indent="-228600" hangingPunct="0">
              <a:lnSpc>
                <a:spcPct val="90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Показатель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МПК,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прежде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всего,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оценивают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спортсменов,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когда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достижение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максимального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физиологического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ответа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вероятным.</a:t>
            </a:r>
          </a:p>
          <a:p>
            <a:pPr marL="0">
              <a:lnSpc>
                <a:spcPct val="883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увеличиваться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3,5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мл/мин/кг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покоя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30—50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мл/мин/кг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нагрузке.</a:t>
            </a:r>
          </a:p>
          <a:p>
            <a:pPr marL="0">
              <a:lnSpc>
                <a:spcPct val="89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спортсменов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возрастать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80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мл/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мин/кг).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2729</Words>
  <Application>Microsoft Office PowerPoint</Application>
  <PresentationFormat>Произвольный</PresentationFormat>
  <Paragraphs>571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3</cp:revision>
  <dcterms:created xsi:type="dcterms:W3CDTF">2011-01-21T15:00:27Z</dcterms:created>
  <dcterms:modified xsi:type="dcterms:W3CDTF">2020-11-15T14:18:24Z</dcterms:modified>
</cp:coreProperties>
</file>