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8" r:id="rId5"/>
    <p:sldId id="279" r:id="rId6"/>
    <p:sldId id="280" r:id="rId7"/>
    <p:sldId id="281" r:id="rId8"/>
    <p:sldId id="282" r:id="rId9"/>
    <p:sldId id="284" r:id="rId10"/>
    <p:sldId id="286" r:id="rId11"/>
    <p:sldId id="287" r:id="rId12"/>
    <p:sldId id="288" r:id="rId13"/>
    <p:sldId id="269" r:id="rId14"/>
    <p:sldId id="267" r:id="rId15"/>
    <p:sldId id="268" r:id="rId16"/>
    <p:sldId id="270" r:id="rId17"/>
    <p:sldId id="274" r:id="rId18"/>
    <p:sldId id="290" r:id="rId19"/>
    <p:sldId id="276" r:id="rId20"/>
    <p:sldId id="272" r:id="rId21"/>
    <p:sldId id="271" r:id="rId22"/>
    <p:sldId id="273" r:id="rId23"/>
    <p:sldId id="28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rasgmu.ru/index.php?page%5bcommon%5d=org&amp;id=1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05264" y="5528738"/>
            <a:ext cx="3538736" cy="132926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Выполнила студентка 504 группы Педиатрия</a:t>
            </a:r>
          </a:p>
          <a:p>
            <a:r>
              <a:rPr lang="ru-RU" dirty="0" err="1" smtClean="0"/>
              <a:t>Дядичкина</a:t>
            </a:r>
            <a:r>
              <a:rPr lang="ru-RU" dirty="0" smtClean="0"/>
              <a:t> В.В.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6751" y="839430"/>
            <a:ext cx="8458200" cy="1470025"/>
          </a:xfrm>
        </p:spPr>
        <p:txBody>
          <a:bodyPr/>
          <a:lstStyle/>
          <a:p>
            <a:pPr algn="ctr"/>
            <a:r>
              <a:rPr lang="ru-RU" dirty="0" smtClean="0"/>
              <a:t>Профилактика детского травматизма</a:t>
            </a:r>
            <a:endParaRPr lang="ru-RU" dirty="0"/>
          </a:p>
        </p:txBody>
      </p:sp>
      <p:pic>
        <p:nvPicPr>
          <p:cNvPr id="6" name="Рисунок 5" descr="2-z57-82cdeefb-e4df-4edf-b57b-35a84b1e95ac.jpg"/>
          <p:cNvPicPr>
            <a:picLocks noChangeAspect="1"/>
          </p:cNvPicPr>
          <p:nvPr/>
        </p:nvPicPr>
        <p:blipFill>
          <a:blip r:embed="rId2" cstate="print"/>
          <a:srcRect r="43301"/>
          <a:stretch>
            <a:fillRect/>
          </a:stretch>
        </p:blipFill>
        <p:spPr>
          <a:xfrm>
            <a:off x="683568" y="2363490"/>
            <a:ext cx="3312368" cy="43084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-3473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3"/>
              </a:rPr>
              <a:t>Красноярский государственный медицинский университет им. проф. </a:t>
            </a:r>
            <a:r>
              <a:rPr lang="ru-RU" dirty="0" err="1">
                <a:hlinkClick r:id="rId3"/>
              </a:rPr>
              <a:t>В.Ф.Войно-Ясенецкого</a:t>
            </a:r>
            <a:r>
              <a:rPr lang="ru-RU" dirty="0">
                <a:hlinkClick r:id="rId3"/>
              </a:rPr>
              <a:t> Минздрава России</a:t>
            </a:r>
            <a:endParaRPr lang="ru-RU" dirty="0"/>
          </a:p>
          <a:p>
            <a:pPr algn="ctr"/>
            <a:r>
              <a:rPr lang="ru-RU" dirty="0"/>
              <a:t>Кафедра травматологии, ортопедии и нейрохирургии с курсом ПО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2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965281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2980556" cy="2246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419475" cy="461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066800"/>
          </a:xfrm>
        </p:spPr>
        <p:txBody>
          <a:bodyPr/>
          <a:lstStyle/>
          <a:p>
            <a:r>
              <a:rPr lang="ru-RU" dirty="0" smtClean="0"/>
              <a:t>Спортивный травматизм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62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om-saratov.ru/files/pages/44761/1484295332general_pages_13_january_2017_i44761_direktora_shkoly_v_rtishch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5377780" cy="3047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7259"/>
            <a:ext cx="3528392" cy="235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Школьный травматизм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907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4894"/>
            <a:ext cx="3977680" cy="2651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Транспортный травматизм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943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096344" cy="381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179512" y="1268760"/>
            <a:ext cx="3672408" cy="4392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95536" y="1268760"/>
            <a:ext cx="3456384" cy="4392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66800"/>
          </a:xfrm>
        </p:spPr>
        <p:txBody>
          <a:bodyPr/>
          <a:lstStyle/>
          <a:p>
            <a:r>
              <a:rPr lang="ru-RU" dirty="0" smtClean="0"/>
              <a:t>Профилактика травматизма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923928" y="1124744"/>
            <a:ext cx="4762872" cy="544979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Для профилактики бытового травматизма  следует: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 обеспечить правильный уход за грудными детьми и детьми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преддошкольного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исключить возможность ожогов, не разрешать детям самостоятельно включать электроприборы, содержать электропроводку в надлежащем состоянии);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 усилить надзор за школьниками в часы их досуга (оборудование мест для игр – детских комнат, игровых площадок, парков).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3) устранить технические погрешности в домовом хозяйстве;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4) прививать детям правильные трудовые навыки;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5) целенаправленно обучать их правилам поведения в местах общего пользования.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3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61" y="2060848"/>
            <a:ext cx="2947510" cy="235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23528" y="980728"/>
            <a:ext cx="6192688" cy="5544616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</a:pPr>
            <a:r>
              <a:rPr lang="ru-RU" sz="2900" b="1" dirty="0" smtClean="0">
                <a:latin typeface="Times New Roman"/>
                <a:ea typeface="Calibri"/>
                <a:cs typeface="Times New Roman"/>
              </a:rPr>
              <a:t>2. </a:t>
            </a:r>
            <a:r>
              <a:rPr lang="ru-RU" sz="2900" b="1" u="sng" dirty="0" smtClean="0">
                <a:latin typeface="Times New Roman"/>
                <a:ea typeface="Calibri"/>
                <a:cs typeface="Times New Roman"/>
              </a:rPr>
              <a:t>Для предупреждения травм при занятиях физкультурой и </a:t>
            </a:r>
            <a:r>
              <a:rPr lang="ru-RU" sz="2900" b="1" u="sng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спортом</a:t>
            </a: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а также при проведении различного рода спортивных мероприятий необходимо помнить и выполнять следующие мероприятия: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Запрещается проведение занятий, тренировок в отсутствии инструктора, тренера, преподавателя.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Занимающиеся должны быть распределены на группы по возрасту, состоянию здоровья, физической подготовленности.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 допускать к занятиям и соревнованиям лиц, не прошедших врачебного обследования.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Строго соблюдать основные требования методики обучения физическим упражнениям:</a:t>
            </a:r>
          </a:p>
          <a:p>
            <a:pPr>
              <a:spcAft>
                <a:spcPts val="0"/>
              </a:spcAft>
            </a:pP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а) последовательность в овладении двигательными навыками;</a:t>
            </a:r>
          </a:p>
          <a:p>
            <a:pPr>
              <a:spcAft>
                <a:spcPts val="0"/>
              </a:spcAft>
            </a:pP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б) постепенность в увеличении нагрузки;</a:t>
            </a:r>
          </a:p>
          <a:p>
            <a:pPr>
              <a:spcAft>
                <a:spcPts val="0"/>
              </a:spcAft>
            </a:pP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в) правильный показ упражнений и тщательный инструктаж занимающегося;</a:t>
            </a:r>
          </a:p>
          <a:p>
            <a:pPr>
              <a:spcAft>
                <a:spcPts val="0"/>
              </a:spcAft>
            </a:pPr>
            <a:r>
              <a:rPr lang="ru-RU" sz="2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г) тщательный контроль за выполнением упражнений.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4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88032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620688"/>
            <a:ext cx="5832648" cy="547260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/>
                <a:ea typeface="Calibri"/>
                <a:cs typeface="Times New Roman"/>
              </a:rPr>
              <a:t>3. Профилактика уличного  травматизма при пешеходном движении предусматривает:</a:t>
            </a:r>
            <a:r>
              <a:rPr lang="ru-RU" sz="1800" b="1" dirty="0" smtClean="0">
                <a:ea typeface="Calibri"/>
                <a:cs typeface="Times New Roman"/>
              </a:rPr>
              <a:t/>
            </a:r>
            <a:br>
              <a:rPr lang="ru-RU" sz="1800" b="1" dirty="0" smtClean="0">
                <a:ea typeface="Calibri"/>
                <a:cs typeface="Times New Roman"/>
              </a:rPr>
            </a:b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1) рациональное планирование и благоустройство улиц и мостовых, надлежащий уход за ними (применение песка во время гололеда, заделка рытвин), освещение улиц и площадей, ограждение строящихся и ремонтируемых зданий;</a:t>
            </a:r>
            <a:r>
              <a:rPr lang="ru-RU" sz="1800" dirty="0" smtClean="0">
                <a:ea typeface="Calibri"/>
                <a:cs typeface="Times New Roman"/>
              </a:rPr>
              <a:t/>
            </a:r>
            <a:br>
              <a:rPr lang="ru-RU" sz="1800" dirty="0" smtClean="0">
                <a:ea typeface="Calibri"/>
                <a:cs typeface="Times New Roman"/>
              </a:rPr>
            </a:b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2) рациональную организацию и регулирование уличного движения, строгий контроль за соблюдением правил уличного движения;</a:t>
            </a:r>
            <a:r>
              <a:rPr lang="ru-RU" sz="1800" dirty="0" smtClean="0">
                <a:ea typeface="Calibri"/>
                <a:cs typeface="Times New Roman"/>
              </a:rPr>
              <a:t/>
            </a:r>
            <a:br>
              <a:rPr lang="ru-RU" sz="1800" dirty="0" smtClean="0">
                <a:ea typeface="Calibri"/>
                <a:cs typeface="Times New Roman"/>
              </a:rPr>
            </a:b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3) обеспечение хорошего технического состояния уличного транспорта, его безопасность (исправность автоматических дверей в автобусах и трамваях);</a:t>
            </a:r>
            <a:r>
              <a:rPr lang="ru-RU" sz="1800" dirty="0" smtClean="0">
                <a:ea typeface="Calibri"/>
                <a:cs typeface="Times New Roman"/>
              </a:rPr>
              <a:t/>
            </a:r>
            <a:br>
              <a:rPr lang="ru-RU" sz="1800" dirty="0" smtClean="0">
                <a:ea typeface="Calibri"/>
                <a:cs typeface="Times New Roman"/>
              </a:rPr>
            </a:b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4) надзор за детьми и их досугом;</a:t>
            </a:r>
            <a:r>
              <a:rPr lang="ru-RU" sz="1800" dirty="0" smtClean="0">
                <a:ea typeface="Calibri"/>
                <a:cs typeface="Times New Roman"/>
              </a:rPr>
              <a:t/>
            </a:r>
            <a:br>
              <a:rPr lang="ru-RU" sz="1800" dirty="0" smtClean="0">
                <a:ea typeface="Calibri"/>
                <a:cs typeface="Times New Roman"/>
              </a:rPr>
            </a:b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5) широкую воспитательную и разъяснительную работу с населением (печать, радио, телевидение, кино, лекции, доклады). Одной из важных мер по профилактике уличного травматизма является борьба с бытовым пьянством, поскольку уличные травмы часто получают лица в состоянии алкогольного опьянения.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271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07294"/>
            <a:ext cx="4372872" cy="625070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Основные меры профилактики детского травматизма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недоступность спичек, хранение препаратов бытовой химии в недоступных для детей местах, осторожность во время кормления ребенка горячей жидкой пищей, повышенное внимание и осторожность при переносе посуды с горячей жидкостью в тех местах квартиры, где внезапно могут появиться дети, запрещение детям находится во время приготовления пищи, мытья посуды, стирки белья и других работ на кухне, постоянный надзор взрослых при купании детей, защита детей от горящих газовых плит, обогревательных приборов, обеспечение «техники безопасности» в жилых помещениях (ограждения батарей отопительной системы, закрытие розеток в доступных детям местах), организация интересных и безопасных игр и занятий, отвлекающих детей от опасных шалостей, обучение детей правилам дорожного движения.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1" y="332656"/>
            <a:ext cx="184727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224061" y="188640"/>
            <a:ext cx="1971675" cy="1872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57379" y="152862"/>
            <a:ext cx="1872208" cy="1872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" y="5157192"/>
            <a:ext cx="2089415" cy="156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99718"/>
            <a:ext cx="258428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3"/>
            <a:ext cx="2071336" cy="191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16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404664"/>
            <a:ext cx="7992888" cy="345638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Первая помощь при порезах и ранах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При небольших порезах и ранах: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Промойте рану 3%-ной перекисью водорода, а при ее отсутствии - чистой (по возможности кипяченой охлажденной) водой с мылом. Высушите кожу вокруг раны, обработайте </a:t>
            </a:r>
            <a:r>
              <a:rPr lang="ru-RU" sz="1600" dirty="0" err="1" smtClean="0">
                <a:latin typeface="Times New Roman"/>
                <a:ea typeface="Calibri"/>
                <a:cs typeface="Times New Roman"/>
              </a:rPr>
              <a:t>йодом.Закройте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рану чистой марлей и наложите повязку.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При серьезных порезах и ранах: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Если кусочек стекла или другого предмета застрял в ране, не старайтесь удалить его. Это может привести к кровотечению или большому повреждению тканей. 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Если у ребенка сильное кровотечение, поднимите пораженное место выше уровня груди и плотно прижмите рану (или место рядом с ней) подушкой или мягким свертком из чистой ткани. Продолжайте держать сверток или подушку, пока кровотечение не прекратится.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Не кладите веществ растительного или животного происхождения на рану, поскольку это может вызвать инфицирование.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Наложите на рану повязку. Повязка не должна быть слишком тугой.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Отвезите ребенка в больницу или вызовите скорую медицинскую помощь. </a:t>
            </a:r>
          </a:p>
          <a:p>
            <a:pPr>
              <a:buNone/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    Спросите медицинского работника, надо ли сделать ребенку </a:t>
            </a:r>
          </a:p>
          <a:p>
            <a:pPr>
              <a:buNone/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    прививку от столбняка.</a:t>
            </a:r>
            <a:endParaRPr lang="ru-RU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97202"/>
            <a:ext cx="2791197" cy="186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"/>
          <a:stretch/>
        </p:blipFill>
        <p:spPr bwMode="auto">
          <a:xfrm>
            <a:off x="7020272" y="4026362"/>
            <a:ext cx="2123728" cy="283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19050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68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positphotos_67085833-stock-illustration-cartoon-boy-crying-with-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412776"/>
            <a:ext cx="3384376" cy="4849043"/>
          </a:xfrm>
          <a:prstGeom prst="rect">
            <a:avLst/>
          </a:prstGeom>
        </p:spPr>
      </p:pic>
      <p:pic>
        <p:nvPicPr>
          <p:cNvPr id="7" name="Рисунок 6" descr="depositphotos_67088139-stock-illustration-cartoon-boy-crying-because-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556792"/>
            <a:ext cx="3168352" cy="45186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404664"/>
            <a:ext cx="3168352" cy="4032448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Первая помощь детям при травме </a:t>
            </a:r>
            <a:endParaRPr lang="ru-RU" sz="4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618856" cy="625070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 при отравлении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Если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проглотил яд, не старайтесь вызвать рвоту, поскольку это может только осложнить положение.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Если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 попал на одежду или кожу ребенка, снимите одежду и промойте большим количеством воды. Несколько раз тщательно промойте кожу ребенка с мылом.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Если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 попал в глаза, промывайте их чистой водой по меньшей мере в течение 10 минут.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Немедленно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отвезите ребенка в больницу или вызовите скорую медицинскую помощь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Возьмите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собой образец ядовитого вещества или лекарства, которое принял ребенок, или емкость, в которой оно находилось. Ожидая помощи, держите ребенка в покое.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251520" y="938624"/>
            <a:ext cx="216024" cy="216024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5" y="1700808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1" y="3609550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1" y="2780928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7" y="4149080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79" y="5172362"/>
            <a:ext cx="2381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95" y="3199069"/>
            <a:ext cx="2660787" cy="177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09" y="252208"/>
            <a:ext cx="2713484" cy="271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0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032448" cy="633670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Травма </a:t>
            </a: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>- это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</a:rPr>
              <a:t>телесное повреждение при ранении</a:t>
            </a: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>.</a:t>
            </a:r>
            <a:b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>Травматизм - это повреждения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</a:rPr>
              <a:t>, которые повторялись в определенной группе населения, </a:t>
            </a: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>называются. </a:t>
            </a:r>
            <a:b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>Под </a:t>
            </a:r>
            <a:r>
              <a:rPr lang="ru-RU" sz="2400" u="sng" dirty="0">
                <a:solidFill>
                  <a:schemeClr val="tx1"/>
                </a:solidFill>
                <a:latin typeface="Times New Roman"/>
                <a:ea typeface="Calibri"/>
              </a:rPr>
              <a:t>детским травматизмом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</a:rPr>
              <a:t> следует понимать совокупность внезапно возникших повреждений среди детей разного возраста. 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7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7112"/>
            <a:ext cx="2741290" cy="219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060848"/>
            <a:ext cx="22288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824536" cy="64087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 при поражении электрическим током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Если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поражен электрическим током или получил ожоги от него, прежде всего отключите электричество и только после этого оказывайте первую помощь ребенку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ребенок без сознания, держите его в тепле и немедленно обратитесь за медицинской помощью.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Если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тяжело дышать или он не дышит, положите его на спину ровно, немного приподняв голову.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Закройте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ноздри ребенка и энергично вдыхайте ему в рот, чтобы грудь ребенка поднималась. Сосчитайте до трех и повторите процедуру. Повторяйте до тех пор, пока дыхание не восстановится.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95536" y="109969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9" y="2564904"/>
            <a:ext cx="1714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9" y="3513138"/>
            <a:ext cx="1714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14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0535"/>
            <a:ext cx="23812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64904"/>
            <a:ext cx="2641922" cy="176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20" y="494116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03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80728"/>
            <a:ext cx="54906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 при ожогах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одежда ребенка воспламенилась, быстро оберните его одеялом или другой одеждой, чтобы погасить пламя.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 охладите место ожога с помощью большого количества чистой холодной воды. Бывает, что полное охлаждение ожога длится полчаса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Держите место ожога чистым и сухим, закройте его чистой неплотной повязкой. Если ожог больше, чем большая монета или начинает покрываться пузырями, немедленно отвезите ребенка в медицинское учреждение. Не вскрывайте пузыри - они защищают пораженное место.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старайтесь оторвать то, что прилипло к месту ожога. Не прикладывайте к месту ожога ничего, кроме холодной воды.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Дайте ребенку выпить фруктового сока или воды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домашней аптечке целесообразно иметь специальные средства для наружного применения, предназначенные для самопомощи при ожогах.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3095"/>
          <a:stretch/>
        </p:blipFill>
        <p:spPr bwMode="auto">
          <a:xfrm>
            <a:off x="5652120" y="868724"/>
            <a:ext cx="2467345" cy="229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44415"/>
            <a:ext cx="2225015" cy="16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30" y="5085184"/>
            <a:ext cx="2163678" cy="162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577962"/>
            <a:ext cx="5365310" cy="6250706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Первая помощь при падениях и несчастных случаях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дороге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Повреждения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головы, позвоночника и шеи могут вызвать паралич и представляют серьезную угрозу для жизни. Ограничьте подвижность головы и спины, избегайте любых сгибов позвоночника, чтобы предотвратить дополнительные повреждения, и вызовите скорую медицинскую помощь.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Если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ребенок не может двигаться или испытывает острую боль, скорее всего, у него перелом костей. Зафиксируйте место перелома шиной или подручным материалом, после чего вызовите скорую медицинскую помощь.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Если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ребенок без сознания, держите его в тепле и вызовите скорую медицинскую помощь.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ушибах и растяжениях погрузите пораженные места в холодную воду или приложите на 15 минут лед. Лед предварительно положите в целлофановый пакет и оберните махровым полотенцем. При необходимости повторите процедуру, Холод уменьшит боль и снимет отеки. Успокойте ребенка.</a:t>
            </a:r>
            <a:r>
              <a:rPr lang="ru-RU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813"/>
            <a:ext cx="2347847" cy="238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74741"/>
            <a:ext cx="252463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36049"/>
            <a:ext cx="1356742" cy="135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4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kids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628800"/>
            <a:ext cx="7380312" cy="46559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325112"/>
          </a:xfrm>
        </p:spPr>
        <p:txBody>
          <a:bodyPr/>
          <a:lstStyle/>
          <a:p>
            <a:r>
              <a:rPr lang="ru-RU" dirty="0" smtClean="0"/>
              <a:t>1) Грудной (с момента рождения до года)</a:t>
            </a:r>
            <a:br>
              <a:rPr lang="ru-RU" dirty="0" smtClean="0"/>
            </a:br>
            <a:r>
              <a:rPr lang="ru-RU" dirty="0" smtClean="0"/>
              <a:t>2) </a:t>
            </a:r>
            <a:r>
              <a:rPr lang="ru-RU" dirty="0" err="1" smtClean="0"/>
              <a:t>Преддошкольный</a:t>
            </a:r>
            <a:r>
              <a:rPr lang="ru-RU" dirty="0" smtClean="0"/>
              <a:t> (от 1 года до 3 лет)</a:t>
            </a:r>
            <a:br>
              <a:rPr lang="ru-RU" dirty="0" smtClean="0"/>
            </a:br>
            <a:r>
              <a:rPr lang="ru-RU" dirty="0" smtClean="0"/>
              <a:t>3) Дошкольный (от 3  до 7 лет)</a:t>
            </a:r>
            <a:br>
              <a:rPr lang="ru-RU" dirty="0" smtClean="0"/>
            </a:br>
            <a:r>
              <a:rPr lang="ru-RU" dirty="0" smtClean="0"/>
              <a:t>4) Школьный (от 7 до 16 лет)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53136"/>
            <a:ext cx="28575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66889"/>
            <a:ext cx="2773685" cy="209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2694724" cy="193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12290"/>
            <a:ext cx="1872208" cy="246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Детский травматизм разделяют: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6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600200"/>
            <a:ext cx="34290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В это время ребенок старается познать окружающий мир и с большим любопытством хочет познакомиться со всем новым, что его окружает. Ребенок старается все потрогать руками, и все тянет в рот. Поэтому в дыхательные пути младенцев часто попадают посторонние предметы, не редко наблюдаются ожоги пищевода, и органов дыхания.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Грудной травматизм</a:t>
            </a:r>
            <a:endParaRPr lang="ru-RU" dirty="0"/>
          </a:p>
        </p:txBody>
      </p:sp>
      <p:pic>
        <p:nvPicPr>
          <p:cNvPr id="10" name="Picture 2" descr="http://goomoo.ru/wp-content/uploads/2017/02/1487282426_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124744"/>
            <a:ext cx="43524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241528"/>
            <a:ext cx="2592288" cy="342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4038600" cy="4525963"/>
          </a:xfrm>
        </p:spPr>
        <p:txBody>
          <a:bodyPr/>
          <a:lstStyle/>
          <a:p>
            <a:r>
              <a:rPr lang="ru-RU" dirty="0" smtClean="0"/>
              <a:t> развивается опорно-двигательный аппарат, малыши учатся ходить бегать, прыгать. Они в этом возрасте становятся очень подвижными, следовательно возникают травмы, связанные с падением ребенка.</a:t>
            </a:r>
            <a:endParaRPr lang="ru-RU" dirty="0"/>
          </a:p>
        </p:txBody>
      </p:sp>
      <p:pic>
        <p:nvPicPr>
          <p:cNvPr id="5" name="Picture 1" descr="C:\Documents and Settings\Администратор\Рабочий стол\предупреждение-травматиз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427829"/>
            <a:ext cx="3359155" cy="2430171"/>
          </a:xfrm>
          <a:prstGeom prst="rect">
            <a:avLst/>
          </a:prstGeom>
          <a:noFill/>
        </p:spPr>
      </p:pic>
      <p:pic>
        <p:nvPicPr>
          <p:cNvPr id="6" name="Picture 2" descr="C:\Documents and Settings\Администратор\Рабочий стол\79077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556792"/>
            <a:ext cx="2487460" cy="3738549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Предшкольный</a:t>
            </a:r>
            <a:r>
              <a:rPr lang="ru-RU" dirty="0" smtClean="0"/>
              <a:t> травматизм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    </a:t>
            </a:r>
            <a:endParaRPr lang="ru-RU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95536" y="1340768"/>
            <a:ext cx="4038600" cy="4525963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появляются новые интересы, формируется свое “я”. Любознательность с отсутствием необходимого жизненного опыта и навыков, неумения реально оценить опасность, стремление быстро все сделать тоже нередко приводит к несчастным случаям.</a:t>
            </a:r>
            <a:endParaRPr lang="ru-RU" dirty="0"/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8626" y="1363728"/>
            <a:ext cx="1876484" cy="250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150" y="38862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005064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Дошкольный травматизм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Школьный травматизм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0" y="1268760"/>
            <a:ext cx="3995936" cy="5328592"/>
          </a:xfrm>
        </p:spPr>
        <p:txBody>
          <a:bodyPr>
            <a:normAutofit/>
          </a:bodyPr>
          <a:lstStyle/>
          <a:p>
            <a:r>
              <a:rPr lang="ru-RU" dirty="0" smtClean="0"/>
              <a:t> в своих поступках стараются подражать старшим, стараются совершать героические поступки, и при этом, не умея правильно оценить свои поступки, часто становятся на порочный путь. Чтобы показать свою смелость и самоуверенность перед другими, подростки часто переходят улицу в опасных местах, цепляются за машины, взлезают на пожарные лестницы, на крыши высоких домов, не думая о последствиях.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1306" y="1340768"/>
            <a:ext cx="530269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286000" y="1295400"/>
            <a:ext cx="838200" cy="3810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2895600" y="1524000"/>
            <a:ext cx="457200" cy="990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495800" y="1524000"/>
            <a:ext cx="381000" cy="685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6172200" y="1371600"/>
            <a:ext cx="60960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75"/>
            <a:ext cx="9144000" cy="525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2481064" cy="1649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Травматизм бывает: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325112"/>
          </a:xfrm>
        </p:spPr>
        <p:txBody>
          <a:bodyPr/>
          <a:lstStyle/>
          <a:p>
            <a:r>
              <a:rPr lang="ru-RU" dirty="0" smtClean="0"/>
              <a:t>Бытовой</a:t>
            </a:r>
          </a:p>
          <a:p>
            <a:r>
              <a:rPr lang="ru-RU" dirty="0" smtClean="0"/>
              <a:t>Спортивный</a:t>
            </a:r>
          </a:p>
          <a:p>
            <a:r>
              <a:rPr lang="ru-RU" dirty="0" smtClean="0"/>
              <a:t>Транспортный </a:t>
            </a:r>
          </a:p>
          <a:p>
            <a:r>
              <a:rPr lang="ru-RU" dirty="0" smtClean="0"/>
              <a:t>Школьный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70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3608" y="1340768"/>
            <a:ext cx="6606480" cy="2175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ушибы, гематомы, ссадины — 31,9 %,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раны — 20,7 %;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переломы составляют 17,3 %,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ожоги — 6,8 %.</a:t>
            </a:r>
            <a:endParaRPr lang="ru-RU" sz="2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ugranow.ru/wp-content/uploads/2013/07/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76788"/>
            <a:ext cx="4291236" cy="2856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Бытовой травматизм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736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402</TotalTime>
  <Words>612</Words>
  <Application>Microsoft Office PowerPoint</Application>
  <PresentationFormat>Экран (4:3)</PresentationFormat>
  <Paragraphs>58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Городская</vt:lpstr>
      <vt:lpstr>Профилактика детского травматизма</vt:lpstr>
      <vt:lpstr>Травма - это телесное повреждение при ранении.  Травматизм - это повреждения, которые повторялись в определенной группе населения, называются.   Под детским травматизмом следует понимать совокупность внезапно возникших повреждений среди детей разного возраста.  </vt:lpstr>
      <vt:lpstr>Детский травматизм разделяют:</vt:lpstr>
      <vt:lpstr>Грудной травматизм</vt:lpstr>
      <vt:lpstr>Предшкольный травматизм</vt:lpstr>
      <vt:lpstr>Дошкольный травматизм</vt:lpstr>
      <vt:lpstr>Школьный травматизм</vt:lpstr>
      <vt:lpstr>Травматизм бывает:</vt:lpstr>
      <vt:lpstr>Бытовой травматизм</vt:lpstr>
      <vt:lpstr>Спортивный травматизм</vt:lpstr>
      <vt:lpstr>Школьный травматизм</vt:lpstr>
      <vt:lpstr>Транспортный травматизм</vt:lpstr>
      <vt:lpstr>Профилактика травматизма</vt:lpstr>
      <vt:lpstr>Презентация PowerPoint</vt:lpstr>
      <vt:lpstr>Презентация PowerPoint</vt:lpstr>
      <vt:lpstr>Основные меры профилактики детского травматизма: недоступность спичек, хранение препаратов бытовой химии в недоступных для детей местах, осторожность во время кормления ребенка горячей жидкой пищей, повышенное внимание и осторожность при переносе посуды с горячей жидкостью в тех местах квартиры, где внезапно могут появиться дети, запрещение детям находится во время приготовления пищи, мытья посуды, стирки белья и других работ на кухне, постоянный надзор взрослых при купании детей, защита детей от горящих газовых плит, обогревательных приборов, обеспечение «техники безопасности» в жилых помещениях (ограждения батарей отопительной системы, закрытие розеток в доступных детям местах), организация интересных и безопасных игр и занятий, отвлекающих детей от опасных шалостей, обучение детей правилам дорожного движения. </vt:lpstr>
      <vt:lpstr>Презентация PowerPoint</vt:lpstr>
      <vt:lpstr>Первая помощь детям при травме </vt:lpstr>
      <vt:lpstr>Первая помощь при отравлении      Если ребенок проглотил яд, не старайтесь вызвать рвоту, поскольку это может только осложнить положение.      Если яд попал на одежду или кожу ребенка, снимите одежду и промойте большим количеством воды. Несколько раз тщательно промойте кожу ребенка с мылом.      Если яд попал в глаза, промывайте их чистой водой по меньшей мере в течение 10 минут.      Немедленно отвезите ребенка в больницу или вызовите скорую медицинскую помощь.      Возьмите с собой образец ядовитого вещества или лекарства, которое принял ребенок, или емкость, в которой оно находилось. Ожидая помощи, держите ребенка в покое. </vt:lpstr>
      <vt:lpstr>Первая помощь при поражении электрическим током    Если ребенок поражен электрическим током или получил ожоги от него, прежде всего отключите электричество и только после этого оказывайте первую помощь ребенку.    Если ребенок без сознания, держите его в тепле и немедленно обратитесь за медицинской помощью.    Если ребенку тяжело дышать или он не дышит, положите его на спину ровно, немного приподняв голову.     Закройте ноздри ребенка и энергично вдыхайте ему в рот, чтобы грудь ребенка поднималась. Сосчитайте до трех и повторите процедуру. Повторяйте до тех пор, пока дыхание не восстановится. </vt:lpstr>
      <vt:lpstr>Презентация PowerPoint</vt:lpstr>
      <vt:lpstr>Первая помощь при падениях и несчастных случаях на дороге     – Повреждения головы, позвоночника и шеи могут вызвать паралич и представляют серьезную угрозу для жизни. Ограничьте подвижность головы и спины, избегайте любых сгибов позвоночника, чтобы предотвратить дополнительные повреждения, и вызовите скорую медицинскую помощь.    – Если ребенок не может двигаться или испытывает острую боль, скорее всего, у него перелом костей. Зафиксируйте место перелома шиной или подручным материалом, после чего вызовите скорую медицинскую помощь.    – Если ребенок без сознания, держите его в тепле и вызовите скорую медицинскую помощь.    – При ушибах и растяжениях погрузите пораженные места в холодную воду или приложите на 15 минут лед. Лед предварительно положите в целлофановый пакет и оберните махровым полотенцем. При необходимости повторите процедуру, Холод уменьшит боль и снимет отеки. Успокойте ребенка. </vt:lpstr>
      <vt:lpstr>Спасибо за внимание.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травматизм</dc:title>
  <dc:creator>ПК</dc:creator>
  <cp:lastModifiedBy>Windows User</cp:lastModifiedBy>
  <cp:revision>32</cp:revision>
  <dcterms:created xsi:type="dcterms:W3CDTF">2012-11-08T01:32:49Z</dcterms:created>
  <dcterms:modified xsi:type="dcterms:W3CDTF">2019-04-04T12:46:45Z</dcterms:modified>
</cp:coreProperties>
</file>