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3" r:id="rId3"/>
    <p:sldId id="257" r:id="rId4"/>
    <p:sldId id="262" r:id="rId5"/>
    <p:sldId id="312" r:id="rId6"/>
    <p:sldId id="313" r:id="rId7"/>
    <p:sldId id="314" r:id="rId8"/>
    <p:sldId id="260" r:id="rId9"/>
    <p:sldId id="310" r:id="rId10"/>
    <p:sldId id="311" r:id="rId11"/>
    <p:sldId id="263" r:id="rId12"/>
    <p:sldId id="265" r:id="rId13"/>
    <p:sldId id="316" r:id="rId14"/>
    <p:sldId id="324" r:id="rId15"/>
    <p:sldId id="264" r:id="rId16"/>
    <p:sldId id="267" r:id="rId17"/>
    <p:sldId id="268" r:id="rId18"/>
    <p:sldId id="318" r:id="rId19"/>
    <p:sldId id="322" r:id="rId20"/>
    <p:sldId id="270" r:id="rId21"/>
    <p:sldId id="321" r:id="rId22"/>
    <p:sldId id="271" r:id="rId23"/>
    <p:sldId id="272" r:id="rId24"/>
    <p:sldId id="273" r:id="rId25"/>
    <p:sldId id="323" r:id="rId26"/>
    <p:sldId id="274" r:id="rId27"/>
    <p:sldId id="275" r:id="rId28"/>
    <p:sldId id="276" r:id="rId29"/>
    <p:sldId id="308" r:id="rId30"/>
    <p:sldId id="277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356" r:id="rId39"/>
    <p:sldId id="286" r:id="rId40"/>
    <p:sldId id="358" r:id="rId41"/>
    <p:sldId id="357" r:id="rId42"/>
    <p:sldId id="287" r:id="rId43"/>
    <p:sldId id="288" r:id="rId44"/>
    <p:sldId id="292" r:id="rId45"/>
    <p:sldId id="290" r:id="rId46"/>
    <p:sldId id="291" r:id="rId47"/>
    <p:sldId id="354" r:id="rId48"/>
    <p:sldId id="359" r:id="rId49"/>
    <p:sldId id="360" r:id="rId50"/>
    <p:sldId id="293" r:id="rId51"/>
    <p:sldId id="294" r:id="rId52"/>
    <p:sldId id="296" r:id="rId53"/>
    <p:sldId id="295" r:id="rId54"/>
    <p:sldId id="297" r:id="rId55"/>
    <p:sldId id="298" r:id="rId56"/>
    <p:sldId id="299" r:id="rId57"/>
    <p:sldId id="300" r:id="rId58"/>
    <p:sldId id="330" r:id="rId59"/>
    <p:sldId id="306" r:id="rId60"/>
    <p:sldId id="331" r:id="rId61"/>
    <p:sldId id="336" r:id="rId62"/>
    <p:sldId id="307" r:id="rId63"/>
    <p:sldId id="333" r:id="rId64"/>
    <p:sldId id="305" r:id="rId65"/>
    <p:sldId id="325" r:id="rId66"/>
    <p:sldId id="328" r:id="rId67"/>
    <p:sldId id="362" r:id="rId68"/>
    <p:sldId id="302" r:id="rId6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8F653-3400-49A3-8D28-D59BB4D92937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BFE16-6254-488D-A0B6-3C8B27123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DA81A-6AD9-40AD-9C49-9911DEEDEA02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E250-1D8C-446E-A9FE-87AD7786D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4637A-FD38-4D96-B447-31FD191D232B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53D1E-E408-4828-8C80-161F2FC4D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05BE3-26DE-4148-888F-67746CC1C96F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FEC5-9336-46B8-BFF4-ACA231A4E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3F3B3-AC65-4173-91B8-BA31B2B5DF09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86581-712A-46C7-96E1-5ECC11AB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D4EE2-0295-4759-B152-9CDFCA5D28EC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F3B23-DED3-49B0-9724-F183F3B9A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1D4F7-F096-491D-A095-B7769FC2777E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BEB1A-9059-41EE-9DFE-0A79DECAD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81E4-C284-44DC-9411-6B3AECFF7094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30AD7-50F9-4A27-B02B-67BDAB059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58541-2DC7-4084-A83E-2B7C3A00AC51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D89B-890D-4DAC-92C9-F4B5B3FA4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856D-2611-4992-99F5-E4ABDE4560BA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3571C-8749-4CDC-91CB-B931CFC45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91B6-4945-4A34-8D75-0E97A67D9C0C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BA9CC-C2A3-4F19-AD48-CD2CE00AB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7524F5-CFC9-48B8-8E8B-09E5B32E133B}" type="datetimeFigureOut">
              <a:rPr lang="ru-RU"/>
              <a:pPr>
                <a:defRPr/>
              </a:pPr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FC1729-2DA9-4AF6-8FB1-6A1DF316D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941638"/>
            <a:ext cx="8205093" cy="2000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биологическая ценность продуктов животного происхождения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5084763"/>
            <a:ext cx="4176712" cy="1416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КФМК 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Ооржак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Антонина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Ламажаповна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358900"/>
            <a:ext cx="24447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76250"/>
            <a:ext cx="3316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3813"/>
            <a:ext cx="2444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0"/>
            <a:ext cx="21097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16738" y="1371600"/>
            <a:ext cx="2084387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взрослых рекомендуемая в суточном рационе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белков животного происхождения от общего количества белков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8200" y="0"/>
            <a:ext cx="32258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2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1.Продукты животного происхождения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ценность мяса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основных источников животных белков и жиров.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Калорийность ккал в 100 г 120-180.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Содержание белка в мясе – 16-20%, жиров – 4-30%.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Белки мяса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миозин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миоген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находящиеся в мышечной ткани. Они содержат незаменимые а/к, благоприятно сбалансированные между собой.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Белки соединительной ткани – коллаген, эластин содержат не все аминокислоты, кроме того, их избыточное потребление отрицательно сказывается на функции почек.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713"/>
            <a:ext cx="8892480" cy="550545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Жиры мяса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тугоплавким жирам, что обусловлено содержанием твердых насыщенных жирных кислот (говядина и баранина).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свиной жир содержит некоторые полиненасыщенные жирные кислоты, он менее тугоплавкий.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Холестерин: в говяжьем жире – 77 мг %, в бараньем – 29 мг %, в свином – 74 мг %.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 тощего скота обладает меньшей биологической ценностью и характеризуется низкой усвояемостью.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8686800" cy="5483245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содержатся в виде гликогена в мышцах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1-2%, в печени 5%.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Минеральный состав: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Макроэлементы: Р, K, натрий , магний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Микроэлементы: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J;.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тиамин, рибофлавин, пиридоксин, никотиновая и пантотеновая кислота, холин, В12, А.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Внутренности (субпродукты)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печень, почки и др. содержат меньше белков, но очень богаты витаминами А, группы В и другими.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31756" r="5949" b="13178"/>
          <a:stretch/>
        </p:blipFill>
        <p:spPr bwMode="auto">
          <a:xfrm>
            <a:off x="0" y="357166"/>
            <a:ext cx="9144000" cy="607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8686800" cy="73817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Экстрактивные вещества мяса </a:t>
            </a:r>
            <a:br>
              <a:rPr lang="ru-RU" sz="4000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714356"/>
            <a:ext cx="8401080" cy="5411807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Растворимые в воде азотистые экстрактивные вещества мяса придают ему своеобразный аромат и вкус и возбуждают секрецию пищеварительных соков и деятельность нервной системы.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варке мяса от 1/3 до 2/3 экстрактивных веществ переходит в бульон, поэтому отварное мясо предпочтительно в химически щадящих диетах.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азотистых экстрактивных веществ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Азотистые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креатин-фосфат, пуриновые основания).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Безазотистые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(гликоген, глюкоза, молочная кислота).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взрослых животных более богато экстрактивными веществами, чем молодого.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2860" y="362751"/>
            <a:ext cx="8686800" cy="73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3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3375"/>
            <a:ext cx="8589838" cy="574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ценность мяса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5435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показателям, характеризующим пищевую ценность мяса относят: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внутримышечного жира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(содержит комплекс липидных соединений, обеспечивающих вкус и аромат мяса).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Влагосвязывающая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влагоудерживающая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способность мяса (обеспечивает сочность).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окраски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(зависит от содержания миоглобина, которого больше в упитанных животных)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23" y="332656"/>
            <a:ext cx="84359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доброкачественного мяса необходимо учитывать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4724400"/>
            <a:ext cx="30972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363" y="1125538"/>
            <a:ext cx="8580438" cy="50006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1.Состояние здоровья животного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Правильность убоя ,экспертизу животного и мясной туши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Контроль за хранением , транспортировкой  и реализацией мяса.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консервирования мяса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08642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Замораживание- лучший способ, не теряется питательная ценность.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Стерилизация – консервирование в банках, мало меняется пищевая ценность.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Соление – самый плохой способ, ибо пищевые вещества переходят в рассол, который не используется.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>
              <a:buNone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Санитарно-гигиеническая экспертиза мяса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базируется на показателях его свежести и данных гельминтологического исследования.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свежести мяса проводится по результатам: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органолептического исследования,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физико-химического исследования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бактериоскопии.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5888"/>
            <a:ext cx="8641085" cy="60102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1.Основные требования к пищевым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продуктам.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2.Классификация пищевых продуктов по устойчивости к хранению.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3.Классификация пищевых продуктов по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своей природе.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4.Пищевая и биологическая ценность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продуктов животного происхождения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(мясные, молочные, рыбные).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868346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Органолептические свойства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00108"/>
            <a:ext cx="8550122" cy="4954591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Свежее мясо имеет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темно-красный цвет, поверхность блестящая, сухая (корочка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подсыхания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, ямка от надавливания пальцем быстро (1 мин.) выравнивается (тургор мяса), запах приятный.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доброкачественности мяса имеет большое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корочка </a:t>
            </a:r>
            <a:r>
              <a:rPr lang="ru-RU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подсыхания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имеет большое санитарное значение для предупреждения от проникновения микробов в толщу мяса.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04664"/>
            <a:ext cx="8607330" cy="6120680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подозрительной свежести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сухую поверхность с темной корочкой или покрыто слизью.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разрезе – бледное, без блеска, липкое.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Упругость снижена: ямка после надавливания выравнивается медленно.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Запах кисловатый со слегка затхлым оттенком.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Тканевой жир имеет сероватый цвет, размазывается, немного липкий. Костный мозг темно-желтый, уменьшен в объеме.</a:t>
            </a:r>
          </a:p>
          <a:p>
            <a:pPr marL="0" indent="0">
              <a:buNone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Несвежее мясо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 сухое, местами позеленевшее или покрыто слизью. На разрезе имеет зеленоватый или сероватый цвет. Упругость утрачена: ямка после надавливания не выравнивается. Запах гнилостный. Тканевой жир серый, липнет к пальцам. Костный мозг темный, мягкий, не заполняет просвета трубчатых костей.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 rtlCol="0">
            <a:noAutofit/>
          </a:bodyPr>
          <a:lstStyle/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распознавания начальных признаков порчи рекомендуется проделать  пробы на свежесть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1.Нагреть острый нож, проткнуть мясо ближе к суставам – запах от ножа слегка  гнилостный (проба шпилькой).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Опустить мясо в кипяток на короткое время – слабый неприятный запах.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Пробная варка 20 – 30 минут – бульон мутный, серый, хлопья с неприятным запахом.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Эпидемиологическое значение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083192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потреблением мяса связано возникновение у человека некоторых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гельминтозов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 ним относятся тениидоз, трихинеллез, эхинококкоз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фасциолез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 болезни: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сибирская язва, сап, бешенство, бруцеллез, чума свиней туберкулез, ботулизм.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мясо подлежит уничтожению с соблюдением необходимых мер.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24975" cy="1052513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2.Молоко и молочные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8686800" cy="5472608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биологическая ценность молока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ценность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1.Сбалансированность компонентов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2.Легкая усвояемость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3.Высокая используемость организмом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компонентов молока на пластические и синтетические цели.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Антисклеротическая направленность (нормализация холестерина крови).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Наименьшее возбуждающее действие на секрецию пищеварительных желез (диетический продукт).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Низкая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приедаемость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(можно употреблять несколько раз в день).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786874" cy="5840435"/>
          </a:xfrm>
        </p:spPr>
        <p:txBody>
          <a:bodyPr/>
          <a:lstStyle/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коровьего молока следующий: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 3,5%,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 3,4% (не менее 3,2%),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углеводов в виде молочного сахара (лактозы) – 4,6%,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минеральных солей 0,75%,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87,8%. </a:t>
            </a:r>
          </a:p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Калорийность - 69 ккал.</a:t>
            </a:r>
          </a:p>
          <a:p>
            <a:pPr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Женское молоко содержит 1,25% белка, следовательно, и коровье и всякое другое молоко требует разбавления при вскармливании грудных детей.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ценность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145088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Белки молока имеют высокую био­логическую ценность, которая определяется хорошей усвояемостью и содержанием незаменимых аминокислот в достаточном количестве и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оптимальных соотношениях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белки: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казеином,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лактоальбумином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лактоглобулином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Казеин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фосфопротеин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связан с кальцием молока, образуя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фосфаткальциевый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– биоактивное вещество.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Альбумин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содержит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серусодержащие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аминокислоты, близок к альбумину сыворотки крови.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Глобулин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молока обладает антибиотическими свойствами, является фракцией сывороточных белков, в которую входят антитела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Белки молока имеют высокую био­логическую ценность, которая определяется хорошей усвояемостью и содержанием незаменимых аминокислот в достаточном количестве и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оптимальных соотношениях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/>
              <a:t>Липиды молока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5538"/>
            <a:ext cx="9036496" cy="50006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/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низкой температуре плавления (в пределах 28-36˚С) и высокой дисперсности молочный жир усваивается на 94-96%.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Богаты ненасыщенными жирными кислотами (20 жирных кислот).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 молочном жире представлены фосфолипиды (0,03 г в 100 г коровьего молока) и холестерин (0,01 г).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Содержат жирорастворимые витамины.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Имеют хорошую усвояемость.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Высокие вкусовые свойства и низкую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приедаемость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 молока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572613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 в молоке находятся в виде молочного сахара или лактозы.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единственный углевод молока, нигде более ни встречающийся.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Лактоза – дисахарид, при гидролизе распадается на глюкозу и галактозу.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 вызывает интенсивного брожения в кишечнике.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Оказывает нормализующее действие на кишечную микрофлору.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Непереносимость молока, отмечаемая у многих людей, обуславливается отсутствием в организме ферментов, расщепляющих галактозу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63408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</a:t>
            </a:r>
            <a:br>
              <a:rPr lang="ru-RU" dirty="0"/>
            </a:br>
            <a:endParaRPr lang="ru-RU" dirty="0"/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содержит все жиро-(К,Е,Д,А) и практически все водорастворимые витамины (С,В1,В2,В6,В12,РР), биотин, фолиевую пантотеновую кислоту.</a:t>
            </a:r>
          </a:p>
          <a:p>
            <a:pPr indent="342900">
              <a:spcBef>
                <a:spcPts val="25"/>
              </a:spcBef>
              <a:spcAft>
                <a:spcPts val="0"/>
              </a:spcAft>
            </a:pPr>
            <a:r>
              <a:rPr lang="ru-RU" sz="1800" b="1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Химический состав </a:t>
            </a:r>
            <a:r>
              <a:rPr lang="ru-RU" sz="18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молока: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>
              <a:spcBef>
                <a:spcPts val="25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</a:t>
            </a:r>
            <a:r>
              <a:rPr lang="ru-RU" sz="18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Белки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           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2.5 - 4.8 %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/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</a:t>
            </a:r>
            <a:r>
              <a:rPr lang="ru-RU" sz="1800" spc="-3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Углеводы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        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4.0-5.6 %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/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</a:t>
            </a:r>
            <a:r>
              <a:rPr lang="ru-RU" sz="1800" spc="-2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Жиры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             </a:t>
            </a:r>
            <a:r>
              <a:rPr lang="ru-RU" sz="18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2.7-6.0 %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>
              <a:spcBef>
                <a:spcPts val="25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</a:t>
            </a:r>
            <a:r>
              <a:rPr lang="ru-RU" sz="1800" spc="-3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Вода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             </a:t>
            </a:r>
            <a:r>
              <a:rPr lang="ru-RU" sz="1800" spc="-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83-86 %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/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</a:t>
            </a:r>
            <a:r>
              <a:rPr lang="ru-RU" sz="18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Сухой остаток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   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И-</a:t>
            </a:r>
            <a:r>
              <a:rPr lang="ru-RU" sz="1800" spc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17%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>
              <a:spcBef>
                <a:spcPts val="25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Минеральные соли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    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0.5-0.9 %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/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Макро- и микроэлементы (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Р,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Zn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Mg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К,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Mn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/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       </a:t>
            </a:r>
            <a:r>
              <a:rPr lang="ru-RU" sz="1800" spc="-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Ферменты и гормоны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064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требования к пищевым продуктам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000108"/>
            <a:ext cx="8643998" cy="5226067"/>
          </a:xfrm>
        </p:spPr>
        <p:txBody>
          <a:bodyPr rtlCol="0">
            <a:normAutofit fontScale="92500" lnSpcReduction="20000"/>
          </a:bodyPr>
          <a:lstStyle/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1.Пищевые продукты должны обеспечивать организм питательными веществами: </a:t>
            </a:r>
          </a:p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белками, липидами, углеводами, витаминами, минеральными солями.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Продукты должны обладать определенной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калорийностью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Потребляемая пища должна быть  безопасной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и безвредной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продуктов обеспечивается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соблюдением 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ГОСТ, ОСТ, ТУ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СанПиН, ГН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Минеральные соли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00108"/>
            <a:ext cx="8678768" cy="512605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входящие состав молока кальций фосфор , калий, натрий, железо, сера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микроэлементов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цинк, медь, йод, фтор, марганец и др.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Кальций – трудноусвояемый элемент.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усвояемость зависит от количества жира (на 1г жира -0,008г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– основной источник усвояемого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Р = 1: 1,5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: 0,7.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Потребление 0,5 л молока в сутки на 80 % обеспечивает организм усвояемым кальцием.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/>
              <a:t>Пастеризация молока </a:t>
            </a:r>
            <a:r>
              <a:rPr lang="ru-RU" b="1" dirty="0"/>
              <a:t>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Массовый обязательный метод обработки молока с целью ликвидации кишечных инфекционных вспышек и отравлений.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Длительная пастеризация – при температуре 65 град. С 30 минут.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Кратковременная – 75 град. С 20 минут.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Моментальная пастеризация – 90 град. С при температуре 1-2 минуты.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Пастеризация молока обеспечивает отмирание 99 % микроорганизмов.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Эпидемиологическая значимость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молока</a:t>
            </a:r>
            <a:br>
              <a:rPr lang="ru-RU" dirty="0"/>
            </a:b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938" y="600075"/>
            <a:ext cx="280987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Пищевые отравления.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Глистные инвазии.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Инфекционные кишечные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заболевания (дизентерия, сальмонеллез).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Туберкулез.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Зоонозные инфекции (ящур, бруцеллез).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ООИ (сибирская язва, бешенство, чума рогатого скота)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фальсификации  молока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5538"/>
            <a:ext cx="8964488" cy="5000625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Разбавление водой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определяется по уменьшению плотности молока.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Снятие сливок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определяется по увеличению плотности.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Разбавление водой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снятие сливок – определяется по цвету и количеству жира.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соды в молоке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сода добавляется для того, чтобы задержать скисание молока, определяется по реакции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розоловой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кислотой.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примеси крахмала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добавляется с целью маскировки разбавления водой, определяется по реакции с йодистым калием.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продукты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221163"/>
            <a:ext cx="37084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5538"/>
            <a:ext cx="8964488" cy="50006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направленной и регулируемой деятельности молочнокислых бактерий. В результате их жизнедеятельности молоко изменяется и приобретает новые: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вкусовые, б) диетические, в) биологические,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г) лечебные свойства.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Кисломолочные напитки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простокваша,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кефир, ацидофилин, ряженка, йогурт,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айран, варенец, кумыс.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Молочнокислые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413"/>
            <a:ext cx="8856984" cy="4857750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Лучше и быстрее усваиваются (через час молоко усваивается на 30 %, кефир – на 100 %).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происходит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сквашивании белок молока подвергается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пептонизации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(частичному расщеплению) и для усвоения в желудке не требуется обработки, как для  молока.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Молочная кислота обладает антибиотической активностью (ацидофильная, молочнокислый стрептококк).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Молочная кислота и молочнокислые живые бактерии тормозят развитие гнилостных и других немолочных, в т. ч. патогенных бактерий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600" b="1" dirty="0"/>
              <a:t>Молочнокислые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Молочно-кислые бактерии продуцируют витамины группы В.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Оказывают оздоровляющее действие на кишечную микрофлору.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Улучшают желудочную секрецию.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Нормализуют перистальтику кишечника.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Снижают газообразование в кишечнике.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12700"/>
            <a:ext cx="30861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095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Молочнокислые продукты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981075"/>
            <a:ext cx="8775005" cy="5145088"/>
          </a:xfrm>
        </p:spPr>
        <p:txBody>
          <a:bodyPr rtlCol="0">
            <a:normAutofit fontScale="2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Творог</a:t>
            </a:r>
            <a:r>
              <a:rPr lang="ru-RU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большой биологической ценностью</a:t>
            </a:r>
            <a:r>
              <a:rPr lang="ru-RU" sz="8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1.Большое содержание а/к метионин (предупреждает жировую инфильтрацию печени).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2.Белок и кальций в значительно большей концентрации.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выведению из организма холестерина (лечебное средство при атеросклерозе)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Обладает диуретическим действием, показан при нарушении </a:t>
            </a:r>
            <a:r>
              <a:rPr lang="ru-RU" sz="9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азотвыделительной</a:t>
            </a: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функции почек, декомпенсированных заболеваниях сердца, гипертонической болезни.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DBFEE-0EE1-4B4B-B230-562D2643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молока в питании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61C84C-CDBF-412F-9FFB-98FB98E6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289451"/>
          </a:xfrm>
        </p:spPr>
        <p:txBody>
          <a:bodyPr/>
          <a:lstStyle/>
          <a:p>
            <a:pPr marL="0" indent="0">
              <a:buNone/>
            </a:pPr>
            <a:r>
              <a:rPr lang="ru-RU" sz="2400" i="1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Ферменты и гормоны, </a:t>
            </a: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содержащиеся в молоке являются аллергенами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могут вызывать аллергические реакции.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Молоко служит незаменимой пищей для грудных детей, играет важ­ную роль в питании больных и выздоравливающих, полезно и для взрос­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лых здоровых людей.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Достоинством молока кроме вышеперечисленных также является его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приятный вкус, способность утолять жажду.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 же время количество ежедневно выпиваемого молока не должно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превышать 1 литра, так как оно способно усиливать процессы брожения в кишечнике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Молоко является источником приготовления различных молочных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продуктов, имеющих большое значение в питании.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18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141663"/>
            <a:ext cx="314166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37" y="1249363"/>
            <a:ext cx="8874126" cy="48768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производства сыров происходят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белков, что положительно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сказывается на усвоении и использовании для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тканевого синтеза, при этом не образуются вредные соединения (индол, скатол), свойственные распаду белков.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 - Биологически ценный продукт: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высокоценные белки (20-30 %), жиры (25-30 %), кальций, фосфор, которые хорошо сбалансированы.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СЫРЫ</a:t>
            </a:r>
            <a:br>
              <a:rPr lang="ru-RU" sz="5400" b="1" dirty="0">
                <a:solidFill>
                  <a:srgbClr val="FF0000"/>
                </a:solidFill>
              </a:rPr>
            </a:b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продуктов по устойчивости к хранению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Особо скоропортящиеся продукты;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Скоропортящиеся изделия;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Не скоропортящиеся.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3EEA5-E373-42E3-885D-0F0BEAEB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СЫРЫ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4ADD75-C031-4E03-9454-3A40AA47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8"/>
            <a:ext cx="8229600" cy="5394326"/>
          </a:xfrm>
        </p:spPr>
        <p:txBody>
          <a:bodyPr/>
          <a:lstStyle/>
          <a:p>
            <a:pPr indent="342900"/>
            <a:r>
              <a:rPr lang="ru-RU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Сыр приготовляют из свернувшегося белка, жира и других составных частей молока, подвергающихся особому биохимическому процессу со­зревания. </a:t>
            </a:r>
          </a:p>
          <a:p>
            <a:pPr indent="342900"/>
            <a:r>
              <a:rPr lang="ru-RU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Питательная ценность сыра заключается в большом содержании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полноценных </a:t>
            </a:r>
            <a:r>
              <a:rPr lang="ru-RU" sz="2400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белков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(20-30 %), </a:t>
            </a:r>
            <a:r>
              <a:rPr lang="ru-RU" sz="2400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жиров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(25-50 %), </a:t>
            </a:r>
            <a:r>
              <a:rPr lang="ru-RU" sz="2400" i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кальция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(600-1000 мг на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г) и фосфора (500-600 мг на 100 г).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Кальций, фосфор в сыре хорошо сбалансированы.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/>
            <a:r>
              <a:rPr lang="ru-RU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Высокие питательные и вкусовые достоинства сыра, хорошая усвоя­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емость, транспортабельность, портативность, способность сохраняться в </a:t>
            </a:r>
            <a:r>
              <a:rPr lang="ru-RU" sz="24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течение сравнительно долгого времени делают его продуктом широко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потребления.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063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1CBAC-2FDB-4887-B62B-2A89B1FF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pc="-4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Сметана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7B00B1-0532-47AE-AAFF-99FD953A7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indent="0">
              <a:buNone/>
            </a:pPr>
            <a:r>
              <a:rPr lang="ru-RU" sz="2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Сметану получают при самопроизвольном сквашивании сливок, </a:t>
            </a:r>
            <a:r>
              <a:rPr lang="ru-RU" sz="28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представляющих собой наиболее жирную часть молока. </a:t>
            </a:r>
          </a:p>
          <a:p>
            <a:pPr indent="0">
              <a:buNone/>
            </a:pPr>
            <a:r>
              <a:rPr lang="ru-RU" sz="28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жира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сметане такое же высокое как в сливках, что обуславливает ее пита­тельную ценность. </a:t>
            </a:r>
          </a:p>
          <a:p>
            <a:pPr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Жирность сметаны может быть от 10 до 35-40 %.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567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6000" b="1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Масло</a:t>
            </a:r>
            <a:br>
              <a:rPr lang="ru-RU" sz="6000" b="1" dirty="0">
                <a:solidFill>
                  <a:srgbClr val="FF0000"/>
                </a:solidFill>
              </a:rPr>
            </a:b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сливочное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0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изготавливают из пастеризованных сливок, то есть молочного жира. Питательная ценность сливочного масла заключается в </a:t>
            </a:r>
            <a:r>
              <a:rPr lang="ru-RU" sz="3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высоком содержании </a:t>
            </a:r>
            <a:r>
              <a:rPr lang="ru-RU" sz="3000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жира </a:t>
            </a:r>
            <a:r>
              <a:rPr lang="ru-RU" sz="3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(83 %), </a:t>
            </a:r>
            <a:r>
              <a:rPr lang="ru-RU" sz="3000" i="1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витамина А, </a:t>
            </a:r>
            <a:r>
              <a:rPr lang="ru-RU" sz="30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некоторого количества </a:t>
            </a: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витамина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Масло обладает хорошей усвояемостью, переваривается легче всех остальных жировых пищевых продуктов.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топленое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 99 % молочного жира.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готовится на основе гидрогенизированного растительного масла; к основе добавляется молоко, сливочное масло.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139136" cy="56366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3. Рыба 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18B96791-05DC-49FE-855B-C78204D02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731838"/>
            <a:ext cx="5266928" cy="5937522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источник полноценных белков и жиров с повышенным содержанием полиненасыщенных жирных кислот (ПНЖК), а также минеральных веществ. 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Белки.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от 8 до 23% и они содержат все незаменимые аминокислоты.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Соединительная ткань не содержит эластина, а коллагена в 5 раз меньше, чем мясо убойных животных. </a:t>
            </a:r>
          </a:p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731838"/>
            <a:ext cx="3149506" cy="572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95875" y="908720"/>
            <a:ext cx="4038600" cy="4461793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784225"/>
            <a:ext cx="5472608" cy="528955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Липиды - до 8%, распределены они неравномерно.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Жиры рыб отличаются высокой биологической активностью. При комнатной температуре жир рыб имеет жидкую консистенцию, чем объясняется его высокая усвояемость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Ненасыщенные жирные кислоты составляют 80-92%,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Витамины группы В, никотиновую кислоту.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Рыбий  жир витамины А и Д.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620712"/>
            <a:ext cx="8229600" cy="54005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4. </a:t>
            </a:r>
            <a:r>
              <a:rPr lang="ru-RU" u="sng" dirty="0"/>
              <a:t>Углеводы</a:t>
            </a:r>
            <a:r>
              <a:rPr lang="ru-RU" dirty="0"/>
              <a:t> до 5 %.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5</a:t>
            </a:r>
            <a:r>
              <a:rPr lang="ru-RU" u="sng" dirty="0"/>
              <a:t>. Минеральные вещества-  </a:t>
            </a:r>
            <a:r>
              <a:rPr lang="ru-RU" dirty="0"/>
              <a:t>больше всего кальция; имеется магний, натрий, калий, фосфор, железо.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6.</a:t>
            </a:r>
            <a:r>
              <a:rPr lang="ru-RU" u="sng" dirty="0"/>
              <a:t>Микроэлементы</a:t>
            </a:r>
            <a:r>
              <a:rPr lang="ru-RU" dirty="0"/>
              <a:t>- йод, медь, цинк, мышьяк, свинец.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Химический состав мяса рыбы зависит: от возраста, времени года, условий питания и других факторов.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4525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Эпидемиологическое значение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Гельминтозы – дифиллоботриоз, описторхоз.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Инфекционные заболевания.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Пищевые отравления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проб рыбы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отборе обращают внимание на состояние тары и маркировки исследуемой партии.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Исходный образец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–сумма отдельных  выемок, отобранных из разных мест партии.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проба(лабораторная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)-часть исходного образца, направляемая для лабораторных испытаний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F14B2-5374-4B04-A94B-333A0A54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Яйцо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070338-C950-463C-88C2-C69A0EE8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4929411"/>
          </a:xfrm>
        </p:spPr>
        <p:txBody>
          <a:bodyPr/>
          <a:lstStyle/>
          <a:p>
            <a:pPr indent="0">
              <a:spcBef>
                <a:spcPts val="935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количество 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белков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среднем курином яйце составляет 7 г. </a:t>
            </a:r>
          </a:p>
          <a:p>
            <a:pPr indent="0">
              <a:spcBef>
                <a:spcPts val="935"/>
              </a:spcBef>
              <a:spcAft>
                <a:spcPts val="0"/>
              </a:spcAft>
              <a:buNone/>
            </a:pPr>
            <a:r>
              <a:rPr lang="ru-RU" sz="2400" b="1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Белки желтка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относятся к </a:t>
            </a:r>
            <a:r>
              <a:rPr lang="ru-RU" sz="24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фосфопротеинам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имеют наиболее полный </a:t>
            </a: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аминокислотный состав.</a:t>
            </a:r>
          </a:p>
          <a:p>
            <a:pPr indent="0">
              <a:spcBef>
                <a:spcPts val="935"/>
              </a:spcBef>
              <a:spcAft>
                <a:spcPts val="0"/>
              </a:spcAft>
              <a:buNone/>
            </a:pP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Протеины белка являются преимущественно простыми, находятся в растворенном состоянии. </a:t>
            </a:r>
          </a:p>
          <a:p>
            <a:pPr indent="0">
              <a:spcBef>
                <a:spcPts val="935"/>
              </a:spcBef>
              <a:spcAft>
                <a:spcPts val="0"/>
              </a:spcAft>
              <a:buNone/>
            </a:pP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аминокислот яйцо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богато лейцином (18%).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25"/>
              </a:spcBef>
              <a:spcAft>
                <a:spcPts val="0"/>
              </a:spcAft>
              <a:buNone/>
            </a:pPr>
            <a:r>
              <a:rPr lang="ru-RU" sz="2400" b="1" u="sng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i="1" u="sng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липоидам </a:t>
            </a:r>
            <a:r>
              <a:rPr lang="ru-RU" sz="2400" b="1" u="sng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яйца </a:t>
            </a: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относятся фосфолипиды (лецитин, </a:t>
            </a:r>
            <a:r>
              <a:rPr lang="ru-RU" sz="24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кефалин</a:t>
            </a: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сфин-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гомиелин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стерины,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цереброзиды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/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Яйцо содержит в среднем </a:t>
            </a:r>
            <a:r>
              <a:rPr lang="ru-RU" sz="2400" b="1" u="sng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0.5 % углевод</a:t>
            </a: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ов, представленных в основ­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 маннозой и галактозой, входящих в состав различных сложных бел­ков и гликопротеидов.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238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6D17-EB42-45AF-84D4-837AFB40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r>
              <a:rPr lang="ru-RU" sz="4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Яйцо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1764E7-0A8B-4BDA-8E1A-14A52AC04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8"/>
            <a:ext cx="8579296" cy="5394326"/>
          </a:xfrm>
        </p:spPr>
        <p:txBody>
          <a:bodyPr/>
          <a:lstStyle/>
          <a:p>
            <a:pPr indent="342900"/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Яйцо богато разнообразными </a:t>
            </a:r>
            <a:r>
              <a:rPr lang="ru-RU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минеральными элементами, 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однако </a:t>
            </a:r>
            <a:r>
              <a:rPr lang="ru-RU" sz="2400" spc="-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95% их приходится на долю скорлупы. Желток яйца богат фосфором. </a:t>
            </a:r>
          </a:p>
          <a:p>
            <a:pPr indent="342900"/>
            <a:r>
              <a:rPr lang="ru-RU" sz="24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Усвояемость кальци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я 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яйца весьма высокая, но если не считать скорлупы, </a:t>
            </a:r>
            <a:r>
              <a:rPr lang="ru-RU" sz="24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 одном яйце содержится всего около 30 мг </a:t>
            </a:r>
            <a:r>
              <a:rPr lang="ru-RU" sz="2400" spc="-15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Са</a:t>
            </a:r>
            <a:r>
              <a:rPr lang="ru-RU" sz="24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indent="342900"/>
            <a:r>
              <a:rPr lang="ru-RU" sz="24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Яйцо является хорошим 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источником серы, содержит железо, которое хорошо усваивается. </a:t>
            </a:r>
          </a:p>
          <a:p>
            <a:pPr indent="342900"/>
            <a:r>
              <a:rPr lang="ru-RU" sz="24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Жел­ток содержит микроэлементы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цинк, медь, хром, марганец, йод.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u="sng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яйце представлены как жирорастворимые </a:t>
            </a:r>
            <a:r>
              <a:rPr lang="ru-RU" sz="2400" b="1" i="1" u="sng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витами</a:t>
            </a:r>
            <a:r>
              <a:rPr lang="ru-RU" sz="2400" i="1" u="sng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ны </a:t>
            </a:r>
            <a:r>
              <a:rPr lang="ru-RU" sz="24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ru-RU" sz="24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sz="24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Е, К), </a:t>
            </a:r>
            <a:r>
              <a:rPr lang="ru-RU" sz="2400" spc="-1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содержащиеся в желтке, так и водорастворимые (витамины группы В,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никотиновая кислота, витамин Н)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72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ru-RU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 скоропортящиеся продукты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не подлежат хранению без холода и предназначены для краткосрочной реализации: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молоко, сливки пастеризованные;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охлажденные полуфабрикаты из мяса, птицы, рыбы, морепродуктов, сырых и вареных овощей, все продукты и блюда общественного питания;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свежеотжатые соки;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кремово-кондитерские изделия, изготовленные с применением ручных операций;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скоропортящиеся продукты во вскрытых в процессе реализации упаковках.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Гигиеническое нормирование продуктов животного происхождения  по показателям безопасности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4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71480"/>
            <a:ext cx="8856983" cy="555468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Мясо, в том числе полуфабрикаты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Токсичные элементы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 0,5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мышьяк 0,1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кадмий 0,05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 0,03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Избыточное количество данных элементов может привести к последствиям, таким как: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Свинец: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 костной системы, кариес зубов,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артропатия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развитие атеросклероза, повышение артериального давления, запор, боли в животе, истощение, анемия, снижение иммунитета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757238"/>
            <a:ext cx="26701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71480"/>
            <a:ext cx="8784976" cy="5554683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Мышьяк: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боли в животе, понос и рвота, затруднение дыхания,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синюшность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лица, судороги. Такое острое отравление в большинстве случаев заканчивается смертью, причиной которой является острая сердечная недостаточность.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Кадмий: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 в мышцах, непроизвольные переломы костей (кадмий способен вымывать кальций из организма), деформация скелета, нарушения функций легких, почек и других органов. Излишек кадмия может вызывать злокачественные опухоли.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общая слабость, отсутствие аппетита, головная боль, боль при глотании, металлический вкус во рту, слюнотечение, набухание и кровоточивость десен, тошнота и рвота.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333375"/>
            <a:ext cx="24749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997450"/>
            <a:ext cx="25908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3713"/>
            <a:ext cx="8697913" cy="5672137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левомицетин -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тетрациклиновая группа -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гризин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бацитрацин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 допускается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прием антибиотиков понижает сопротивляемость и на какой-то период после организм становится более восприимчивым к различным заболеваниям, вызываемым болезнетворными микроорганизмами.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4" y="130"/>
            <a:ext cx="3528392" cy="386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285728"/>
            <a:ext cx="8788400" cy="584043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Гексахлорциклогексан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0,1 мг\кг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ДДТ и его метаболиты   0,1 не более мг\кг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Пестициды оказывают токсичное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на организм, поражают центральную нервную систему, внутренние органы, обладают мутагенным эффектом.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цезий-137      160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стронций-90     50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Радионуклиды убивают иммунные клетки, нарушая способность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лейкоцитов к фагоцитозу.  Кроме того, радионуклиды вызывают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мутации, нарушая иногда даже код ДНК.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Накапливаясь в организме, радионуклиды вызывают лейкозы, саркомы,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онкологические заболевания.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150"/>
            <a:ext cx="9036496" cy="5880122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содержание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КМАФАнМ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мезофильно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аэробных и факультативно анаэробных микроорганизмов) в продуктах питания может вызвать пищевое отравление с признаками диареи, гастроэнтерита.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типы кишечной палочки вырабатывают опасные токсины в процессе своей жизнедеятельности (преимущественно эндотоксины), которые могут привести к возникновению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наибольшей степени восприимчивы к данному заболеванию дети раннего возраста, пожилые и ослабленные люди.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заболевание протекает в виде различной тяжести энтеритов, энтероколитов в сочетании с синдромом общей интоксикации.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504" y="428604"/>
            <a:ext cx="8420519" cy="609674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9036050" cy="6626225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/>
          <a:lstStyle/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Гигиеническое нормирование продуктов молока и молочных  продуктов  по показателям безопасности</a:t>
            </a: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9073008" cy="584043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Молоко, сливки сырые и термически обработанные, пахта, сыворотка молочная, жидкие кисломолочные продукты,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йогурт, сметана, напитки на молочной основе.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Токсичные элементы: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 0,1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мышьяк 0,05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кадмий 0,03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 0,005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>
              <a:buNone/>
            </a:pPr>
            <a:r>
              <a:rPr lang="ru-RU" sz="2800" b="1" u="sng" dirty="0">
                <a:solidFill>
                  <a:srgbClr val="FF0000"/>
                </a:solidFill>
              </a:rPr>
              <a:t>К скоропортящимся относятся 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переработки мяса, птицы, яиц, молока, рыбы и нерыбных объектов промысла;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мучные кремово-кондитерские изделия с массовой долей влаги более 13%;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кремы и отделочные полуфабрикаты, в т.ч. на растительных маслах;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напитки;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переработки овощей;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жировые и жиросодержащие продукты, в т.ч. майонезы, маргарины;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быстрозамороженные готовые блюда и полуфабрикаты; все виды пресервов;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термизированные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кисломолочные продукты ,стерилизованные молочные продукты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85794"/>
            <a:ext cx="8856984" cy="5383219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Микотоксины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М1        0,0005 мг/кг(л)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Афлатоксины опасны своими канцерогенными свойствами. Они могут накапливаться в печени и способствовать возникновению опухолей, провоцировать мутации в клетках. Отмечено иммунодепрессивное действие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снижение общих защитных сил организма.</a:t>
            </a:r>
          </a:p>
          <a:p>
            <a:pPr marL="0" indent="0"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ru-RU" dirty="0"/>
              <a:t> 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проверять эти составляющие и уделять внимание поддержанию анаэробных условий при заготовке силоса и хлопчатника с целью профилактики размножения грибов, так как большинство плесневых грибов являются аэробами.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и молочные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00108"/>
            <a:ext cx="9036496" cy="550072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левомицетин не допускается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тетрациклиновая группа не допускаются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стрептомицин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пенициллин не допускается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8822214" cy="5911873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Ингибирующие вещества</a:t>
            </a:r>
            <a:endParaRPr lang="ru-RU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itchFamily="18" charset="0"/>
              </a:rPr>
              <a:t>Пестициды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Гексахлорциклогексан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(α,β,γ-изомеры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  0,05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ДДТ и его метаболиты (</a:t>
            </a: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дихлордифенил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трихлорметилметан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)      0,05 мг/кг(л)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цезий-137         100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стронций-90     25 мг/кг(л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ru-RU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Микробиологические показатели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4049713"/>
            <a:ext cx="26463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7" y="1000108"/>
            <a:ext cx="8748713" cy="5226067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Сливки пастеризованные: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продукта (г), в которой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БГКП (коли-формы)         0.01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-та., в которой не допускается патогенные, в т. ч. сальмонеллы     25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КМАФАнМ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мезофильно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аэробных и факультативно анаэробных микроорганизмов), КОЕ/г, не более    1·105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 см3 не допускается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monocytogenes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25 см3 не допускаются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00042"/>
            <a:ext cx="8856984" cy="562612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Ингибирующие вещества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собирательное наименование химических веществ и соединений, которые препятствуют или тормозят развитие разного рода бактерий в пищевых продуктах.</a:t>
            </a:r>
          </a:p>
          <a:p>
            <a:pPr>
              <a:buNone/>
            </a:pP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 К числу ингибирующих веществ относят: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Антибиотики и другие лекарственные препараты, которые могут попадать и через вымя животного.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Пестициды – химические соединения, которые используются в с/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повышения урожайности кормовых культур, для борьбы с насекомыми(инсектициды). Как известно большинство пестицидов выводиться из организма именно с молоком.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Моющие и дезинфицирующие средства (сода,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перикись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Нейтрализующие (сода, гидроокись натрия, аммиак)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Консерванты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перикись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водорода, формалин для молока). В основном используются для кормов.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Бактериофаги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536145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Возможными источниками попадания ингибиторов в молоко являются: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нарушения в браковке молока при лечении животных; санитарная обработка доильного и молочного оборудования; использование некачественных кормов; попадание ряда химических веществ с кормом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Диоксины- опасные загрязнители пищевых продуктов.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Обнаруживается в мясе, молочных продуктах и рыбе. Диоксины обладают способность   накапливаться в коровьем молоке, где их содержание в 40-200 раз выше , чем в тканях животного.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E9049-672E-454C-9803-7772FDFA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60337"/>
            <a:ext cx="8075240" cy="820392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Тесты по итогам лекции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EAB0B-6EFF-453B-8A71-FE9543FC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питании молоко и молочные продукты являются основными источниками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кальция, витаминов В2 и А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кальция, железа, натрия, витамина В1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магния, аскорбиновой кислоты и биофлавоноидов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калия, натрия, МНЖК, витамина Е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2.Яйца служат источниками в питании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полноценного белка, ПНЖК, кальция, витаминов В1, Е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полноценного белка, МНЖК, калия, витаминов В6, К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полноценного белка, лецитина, железа, витаминов В2, А</a:t>
            </a:r>
          </a:p>
        </p:txBody>
      </p:sp>
    </p:spTree>
    <p:extLst>
      <p:ext uri="{BB962C8B-B14F-4D97-AF65-F5344CB8AC3E}">
        <p14:creationId xmlns:p14="http://schemas.microsoft.com/office/powerpoint/2010/main" val="3867869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8785225" cy="64087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не скоропортящимся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&lt;*&gt; относятся пищевые продукты, не нуждающиеся в специальных температурных режимах хранения при соблюдении др. установленных правил хранения (алкогольные напитки, уксус);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сухие продукты с содержанием массовой доли влаги менее 13%;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без отделок, сахаристые кондитерские изделия, пищевые концентраты.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&lt;*&gt; За исключением специализированных продуктов для детского и диетического питания.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продуктов по своей природе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836613"/>
            <a:ext cx="134778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2551113"/>
            <a:ext cx="18589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1788" y="4797425"/>
            <a:ext cx="17859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1.Продукты животного происхождения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и мясопродукты, рыба и морепродукты, молоко и молочные продукты, яйца, жировые продукты.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Продукты растительного происхождения: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 крупяные изделия, овощи, фрукты и бахчевые, сахар и кондитерские изделия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1.Продукты животного происхождения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Источниками полноценного белка, содержащего полный набор незаменимых аминокислот в количестве достаточном для биосинтеза белка в организме человека, являются продукты животного происхождения (молоко, молочные продукты, яйца, мясо и мясопродукты, рыба, морепродукты).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Белки животного происхождения усваиваются организмом на 93-96%.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4921</TotalTime>
  <Words>4015</Words>
  <Application>Microsoft Office PowerPoint</Application>
  <PresentationFormat>Экран (4:3)</PresentationFormat>
  <Paragraphs>402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3" baseType="lpstr">
      <vt:lpstr>Arial</vt:lpstr>
      <vt:lpstr>Calibri</vt:lpstr>
      <vt:lpstr>Times New Roman</vt:lpstr>
      <vt:lpstr>Wingdings</vt:lpstr>
      <vt:lpstr>Тема Office</vt:lpstr>
      <vt:lpstr>Пищевая и биологическая ценность продуктов животного происхождения </vt:lpstr>
      <vt:lpstr>Презентация PowerPoint</vt:lpstr>
      <vt:lpstr>Основные требования к пищевым продуктам </vt:lpstr>
      <vt:lpstr>Классификация пищевых продуктов по устойчивости к хранению </vt:lpstr>
      <vt:lpstr>Презентация PowerPoint</vt:lpstr>
      <vt:lpstr>Презентация PowerPoint</vt:lpstr>
      <vt:lpstr>Презентация PowerPoint</vt:lpstr>
      <vt:lpstr>Классификация пищевых продуктов по своей природе </vt:lpstr>
      <vt:lpstr>1.Продукты животного происхождения</vt:lpstr>
      <vt:lpstr>Презентация PowerPoint</vt:lpstr>
      <vt:lpstr>1.Продукты животного происхождения </vt:lpstr>
      <vt:lpstr>Презентация PowerPoint</vt:lpstr>
      <vt:lpstr>Презентация PowerPoint</vt:lpstr>
      <vt:lpstr>Презентация PowerPoint</vt:lpstr>
      <vt:lpstr> Экстрактивные вещества мяса   </vt:lpstr>
      <vt:lpstr>Пищевая ценность мяса</vt:lpstr>
      <vt:lpstr>Для получения доброкачественного мяса необходимо учитывать  </vt:lpstr>
      <vt:lpstr>Способы консервирования мяса</vt:lpstr>
      <vt:lpstr>Презентация PowerPoint</vt:lpstr>
      <vt:lpstr>Органолептические свойства</vt:lpstr>
      <vt:lpstr>Презентация PowerPoint</vt:lpstr>
      <vt:lpstr>Презентация PowerPoint</vt:lpstr>
      <vt:lpstr>Эпидемиологическое значение</vt:lpstr>
      <vt:lpstr>2.Молоко и молочные продукты</vt:lpstr>
      <vt:lpstr>Презентация PowerPoint</vt:lpstr>
      <vt:lpstr>Биологическая ценность  </vt:lpstr>
      <vt:lpstr>Липиды молока </vt:lpstr>
      <vt:lpstr>Углеводы молока</vt:lpstr>
      <vt:lpstr>ВИТАМИНЫ </vt:lpstr>
      <vt:lpstr>Минеральные соли  </vt:lpstr>
      <vt:lpstr>Пастеризация молока -</vt:lpstr>
      <vt:lpstr>Эпидемиологическая значимость молока </vt:lpstr>
      <vt:lpstr>Определение фальсификации  молока </vt:lpstr>
      <vt:lpstr>Молочные продукты</vt:lpstr>
      <vt:lpstr>Молочнокислые продукты</vt:lpstr>
      <vt:lpstr>Молочнокислые продукты</vt:lpstr>
      <vt:lpstr>Молочнокислые продукты </vt:lpstr>
      <vt:lpstr>Значение молока в питании</vt:lpstr>
      <vt:lpstr>СЫРЫ </vt:lpstr>
      <vt:lpstr>СЫРЫ</vt:lpstr>
      <vt:lpstr>Сметана</vt:lpstr>
      <vt:lpstr> Масло </vt:lpstr>
      <vt:lpstr>3. Рыба </vt:lpstr>
      <vt:lpstr>Презентация PowerPoint</vt:lpstr>
      <vt:lpstr>Презентация PowerPoint</vt:lpstr>
      <vt:lpstr>Презентация PowerPoint</vt:lpstr>
      <vt:lpstr>Презентация PowerPoint</vt:lpstr>
      <vt:lpstr>Яйцо</vt:lpstr>
      <vt:lpstr>Яйцо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Молоко и молочные продукты</vt:lpstr>
      <vt:lpstr>Презентация PowerPoint</vt:lpstr>
      <vt:lpstr>Микробиологические показатели </vt:lpstr>
      <vt:lpstr>Презентация PowerPoint</vt:lpstr>
      <vt:lpstr>Презентация PowerPoint</vt:lpstr>
      <vt:lpstr>Тесты по итогам лекции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Пищевая и биологическая ценность продуктов животного происхождения</dc:title>
  <dc:creator>Айлана</dc:creator>
  <cp:lastModifiedBy>пользователь пользователь</cp:lastModifiedBy>
  <cp:revision>394</cp:revision>
  <dcterms:created xsi:type="dcterms:W3CDTF">2017-11-05T02:54:07Z</dcterms:created>
  <dcterms:modified xsi:type="dcterms:W3CDTF">2020-10-19T18:16:08Z</dcterms:modified>
</cp:coreProperties>
</file>