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handoutMasterIdLst>
    <p:handoutMasterId r:id="rId17"/>
  </p:handoutMasterIdLst>
  <p:sldIdLst>
    <p:sldId id="646" r:id="rId2"/>
    <p:sldId id="734" r:id="rId3"/>
    <p:sldId id="735" r:id="rId4"/>
    <p:sldId id="736" r:id="rId5"/>
    <p:sldId id="737" r:id="rId6"/>
    <p:sldId id="738" r:id="rId7"/>
    <p:sldId id="746" r:id="rId8"/>
    <p:sldId id="740" r:id="rId9"/>
    <p:sldId id="741" r:id="rId10"/>
    <p:sldId id="747" r:id="rId11"/>
    <p:sldId id="749" r:id="rId12"/>
    <p:sldId id="748" r:id="rId13"/>
    <p:sldId id="742" r:id="rId14"/>
    <p:sldId id="673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EE0"/>
    <a:srgbClr val="DED4EA"/>
    <a:srgbClr val="E0EDD3"/>
    <a:srgbClr val="D9EAD5"/>
    <a:srgbClr val="D0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5" autoAdjust="0"/>
    <p:restoredTop sz="98184" autoAdjust="0"/>
  </p:normalViewPr>
  <p:slideViewPr>
    <p:cSldViewPr>
      <p:cViewPr>
        <p:scale>
          <a:sx n="75" d="100"/>
          <a:sy n="75" d="100"/>
        </p:scale>
        <p:origin x="-102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5D2D0-EC85-47EA-B680-52BF5F1FF95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B2F3A-F8FD-486D-8468-81E29BA1F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1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AFD0-09DB-489A-B14E-AC3801CA345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2CFCB-8508-498B-B67C-2D63E81FC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C2C9-7D05-496B-957D-98301327D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17FD44-98A4-44CF-9E39-66BE6F50533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F034EE-0CFF-4500-8227-426E70AE2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272808" cy="13548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accent3"/>
                </a:solidFill>
                <a:cs typeface="Times New Roman" pitchFamily="18" charset="0"/>
              </a:rPr>
              <a:t>Субординатура</a:t>
            </a:r>
            <a:r>
              <a:rPr lang="ru-RU" sz="2800" b="1" dirty="0" smtClean="0">
                <a:solidFill>
                  <a:schemeClr val="accent3"/>
                </a:solidFill>
                <a:cs typeface="Times New Roman" pitchFamily="18" charset="0"/>
              </a:rPr>
              <a:t> по дисциплине </a:t>
            </a:r>
            <a:r>
              <a:rPr lang="en-US" sz="2800" b="1" dirty="0" smtClean="0">
                <a:solidFill>
                  <a:schemeClr val="accent3"/>
                </a:solidFill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3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/>
                </a:solidFill>
                <a:cs typeface="Times New Roman" pitchFamily="18" charset="0"/>
              </a:rPr>
              <a:t>«</a:t>
            </a:r>
            <a:r>
              <a:rPr lang="ru-RU" sz="2800" b="1" u="sng" dirty="0" smtClean="0">
                <a:solidFill>
                  <a:schemeClr val="accent3"/>
                </a:solidFill>
                <a:cs typeface="Times New Roman" pitchFamily="18" charset="0"/>
              </a:rPr>
              <a:t>Углубленное изучение терапии»</a:t>
            </a:r>
            <a:br>
              <a:rPr lang="ru-RU" sz="2800" b="1" u="sng" dirty="0" smtClean="0">
                <a:solidFill>
                  <a:schemeClr val="accent3"/>
                </a:solidFill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3"/>
                </a:solidFill>
                <a:cs typeface="Times New Roman" pitchFamily="18" charset="0"/>
              </a:rPr>
              <a:t>2016-2017гг</a:t>
            </a:r>
            <a:endParaRPr lang="ru-RU" sz="2800" b="1" dirty="0" smtClean="0">
              <a:solidFill>
                <a:schemeClr val="accent3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682080"/>
          </a:xfrm>
        </p:spPr>
        <p:txBody>
          <a:bodyPr>
            <a:normAutofit/>
          </a:bodyPr>
          <a:lstStyle/>
          <a:p>
            <a:endParaRPr lang="ru-RU" sz="3100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293096"/>
            <a:ext cx="6768752" cy="16561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2000" dirty="0" smtClean="0"/>
              <a:t>зав.кафедрой внутренних болезни №2 с курсом ПО, </a:t>
            </a:r>
          </a:p>
          <a:p>
            <a:pPr algn="ctr"/>
            <a:r>
              <a:rPr lang="ru-RU" sz="2000" dirty="0" smtClean="0"/>
              <a:t>д.м.н., профессор </a:t>
            </a:r>
          </a:p>
          <a:p>
            <a:pPr algn="ctr"/>
            <a:r>
              <a:rPr lang="ru-RU" sz="2000" b="1" dirty="0" smtClean="0"/>
              <a:t>ДЕМКО Ирина Владимировна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6021288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Красноярск - 2017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116632"/>
            <a:ext cx="0" cy="6552728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7504" y="116632"/>
            <a:ext cx="8928992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36496" y="116632"/>
            <a:ext cx="0" cy="6624736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07504" y="6741368"/>
            <a:ext cx="892899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7504" y="6669360"/>
            <a:ext cx="0" cy="720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-891480"/>
            <a:ext cx="8229600" cy="1224136"/>
          </a:xfrm>
          <a:prstGeom prst="rect">
            <a:avLst/>
          </a:prstGeom>
        </p:spPr>
        <p:txBody>
          <a:bodyPr vert="horz" anchor="t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ФГБОУ ВО «Красноярский государственный медицинский университет им. проф. </a:t>
            </a: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В.Ф.Войно-Ясенецкого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Минздрава России </a:t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Кафедра внутренних болезней № 2 с курсом ПО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Итоговая аттестация </a:t>
            </a:r>
            <a:r>
              <a:rPr lang="ru-RU" sz="3600" b="1" dirty="0" err="1" smtClean="0">
                <a:solidFill>
                  <a:schemeClr val="accent3"/>
                </a:solidFill>
              </a:rPr>
              <a:t>субординаторов</a:t>
            </a:r>
            <a:r>
              <a:rPr lang="ru-RU" sz="3600" b="1" dirty="0" smtClean="0">
                <a:solidFill>
                  <a:schemeClr val="accent3"/>
                </a:solidFill>
              </a:rPr>
              <a:t> </a:t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>05.05.2017г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Clr>
                <a:schemeClr val="accent3"/>
              </a:buClr>
            </a:pPr>
            <a:r>
              <a:rPr lang="ru-RU" dirty="0" smtClean="0"/>
              <a:t>I этап – </a:t>
            </a:r>
            <a:r>
              <a:rPr lang="ru-RU" dirty="0" err="1" smtClean="0"/>
              <a:t>курация</a:t>
            </a:r>
            <a:r>
              <a:rPr lang="ru-RU" dirty="0" smtClean="0"/>
              <a:t> пациента (оценивались навыки сбора жалоб, анамнеза, объективный осмотр (практические навыки), умение изложить представление о больном, правильность постановки диагноза, составление плана обследования и лечения больного);</a:t>
            </a:r>
          </a:p>
          <a:p>
            <a:pPr lvl="0">
              <a:buClr>
                <a:schemeClr val="accent3"/>
              </a:buClr>
            </a:pPr>
            <a:r>
              <a:rPr lang="ru-RU" dirty="0" smtClean="0"/>
              <a:t>II этап – описание ЭКГ,  рентгенограмм;</a:t>
            </a:r>
          </a:p>
          <a:p>
            <a:pPr lvl="0">
              <a:buClr>
                <a:schemeClr val="accent3"/>
              </a:buClr>
            </a:pPr>
            <a:r>
              <a:rPr lang="ru-RU" dirty="0" smtClean="0"/>
              <a:t>III этап – разбор неотложных состояний.</a:t>
            </a:r>
          </a:p>
          <a:p>
            <a:pPr>
              <a:buClr>
                <a:schemeClr val="accent3"/>
              </a:buClr>
              <a:buNone/>
            </a:pPr>
            <a:endParaRPr lang="ru-RU" dirty="0" smtClean="0"/>
          </a:p>
          <a:p>
            <a:pPr>
              <a:buClr>
                <a:schemeClr val="accent3"/>
              </a:buClr>
              <a:buNone/>
            </a:pPr>
            <a:r>
              <a:rPr lang="ru-RU" dirty="0" smtClean="0"/>
              <a:t>Итоговую аттестацию проводили:</a:t>
            </a:r>
          </a:p>
          <a:p>
            <a:pPr lvl="0">
              <a:buClr>
                <a:schemeClr val="accent3"/>
              </a:buClr>
            </a:pPr>
            <a:r>
              <a:rPr lang="ru-RU" dirty="0" smtClean="0"/>
              <a:t>д.м.н., проф. </a:t>
            </a:r>
            <a:r>
              <a:rPr lang="ru-RU" dirty="0" err="1" smtClean="0"/>
              <a:t>Демко</a:t>
            </a:r>
            <a:r>
              <a:rPr lang="ru-RU" dirty="0" smtClean="0"/>
              <a:t> И.В.</a:t>
            </a:r>
          </a:p>
          <a:p>
            <a:pPr lvl="0">
              <a:buClr>
                <a:schemeClr val="accent3"/>
              </a:buClr>
            </a:pPr>
            <a:r>
              <a:rPr lang="ru-RU" dirty="0" smtClean="0"/>
              <a:t>д.м.н., проф. </a:t>
            </a:r>
            <a:r>
              <a:rPr lang="ru-RU" dirty="0" err="1" smtClean="0"/>
              <a:t>Собко</a:t>
            </a:r>
            <a:r>
              <a:rPr lang="ru-RU" dirty="0" smtClean="0"/>
              <a:t> Е.А.</a:t>
            </a:r>
          </a:p>
          <a:p>
            <a:pPr lvl="0">
              <a:buClr>
                <a:schemeClr val="accent3"/>
              </a:buClr>
            </a:pPr>
            <a:r>
              <a:rPr lang="ru-RU" dirty="0" smtClean="0"/>
              <a:t>к.м.н., доцент Соловьева И.А.</a:t>
            </a:r>
          </a:p>
          <a:p>
            <a:pPr lvl="0">
              <a:buClr>
                <a:schemeClr val="accent3"/>
              </a:buClr>
            </a:pPr>
            <a:r>
              <a:rPr lang="ru-RU" dirty="0" smtClean="0"/>
              <a:t>к.м.н., доцент Гордеева Н.В.</a:t>
            </a:r>
          </a:p>
          <a:p>
            <a:pPr lvl="0">
              <a:buClr>
                <a:schemeClr val="accent3"/>
              </a:buClr>
            </a:pPr>
            <a:r>
              <a:rPr lang="ru-RU" dirty="0" smtClean="0"/>
              <a:t>к.м.н., ассистент </a:t>
            </a:r>
            <a:r>
              <a:rPr lang="ru-RU" dirty="0" err="1" smtClean="0"/>
              <a:t>Мосина</a:t>
            </a:r>
            <a:r>
              <a:rPr lang="ru-RU" dirty="0" smtClean="0"/>
              <a:t> В.А.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Итоги анкетирования </a:t>
            </a:r>
            <a:r>
              <a:rPr lang="ru-RU" b="1" dirty="0" err="1" smtClean="0">
                <a:solidFill>
                  <a:schemeClr val="accent3"/>
                </a:solidFill>
              </a:rPr>
              <a:t>субординаторов</a:t>
            </a:r>
            <a:endParaRPr lang="ru-RU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26126"/>
              </p:ext>
            </p:extLst>
          </p:nvPr>
        </p:nvGraphicFramePr>
        <p:xfrm>
          <a:off x="539551" y="1268758"/>
          <a:ext cx="8136904" cy="529820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192150"/>
                <a:gridCol w="1342407"/>
                <a:gridCol w="1302448"/>
                <a:gridCol w="1299899"/>
              </a:tblGrid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Оценка содержания программы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/>
                        <a:t>Соответствует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/>
                        <a:t>Частично соответствует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Не соответствует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375"/>
                        </a:spcAft>
                      </a:pPr>
                      <a:r>
                        <a:rPr lang="ru-RU" sz="1300"/>
                        <a:t>Содержание программы соответствует заявленной тематике  </a:t>
                      </a:r>
                      <a:endParaRPr lang="ru-RU" sz="13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15/100%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-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/>
                        <a:t>Содержание программы учитывает современные тенденции развития образования </a:t>
                      </a:r>
                      <a:r>
                        <a:rPr lang="ru-RU" sz="1300" dirty="0" smtClean="0"/>
                        <a:t> 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здравоохранения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15/100%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/>
                        <a:t>Уровень новизны знаний, умений и навыков, приобретенных в процессе обучения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14/87%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1/6,67%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</a:tr>
              <a:tr h="443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/>
                        <a:t>Уровень полезности знаний, умений и навыков для профессионального и (или) личностного роста  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15/100%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</a:tr>
              <a:tr h="609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/>
                        <a:t>Уровень практической значимости содержания программы для повышения эффективности </a:t>
                      </a:r>
                      <a:r>
                        <a:rPr lang="ru-RU" sz="1300" dirty="0" smtClean="0"/>
                        <a:t>профессиональной  </a:t>
                      </a:r>
                      <a:r>
                        <a:rPr lang="ru-RU" sz="1300" dirty="0"/>
                        <a:t>деятельности 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15/100%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</a:tr>
              <a:tr h="295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Оценка компетентности преподавательского состава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Высокий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/>
                        <a:t>Средний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Низкий</a:t>
                      </a: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/>
                        <a:t>Уровень владения содержанием преподаваемой дисциплины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15/100%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/>
                        <a:t>Умение излагать материал ясно, последовательно, доступно 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15/100%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</a:tr>
              <a:tr h="406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/>
                        <a:t>Умение мотивировать и поддерживать интерес слушателей к теме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15/100%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</a:tr>
              <a:tr h="81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/>
                        <a:t>Уровень удовлетворенности отношением преподавателей к слушателям (доброжелательность, вежливость, внимательность</a:t>
                      </a:r>
                      <a:r>
                        <a:rPr lang="ru-RU" sz="1300" dirty="0" smtClean="0"/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15/100%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-</a:t>
                      </a:r>
                      <a:endParaRPr lang="ru-RU" sz="130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</a:tr>
              <a:tr h="295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Замечания/предложения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нет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58994" marR="589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Распределение </a:t>
            </a:r>
            <a:r>
              <a:rPr lang="ru-RU" b="1" dirty="0" err="1" smtClean="0">
                <a:solidFill>
                  <a:schemeClr val="accent3"/>
                </a:solidFill>
              </a:rPr>
              <a:t>субординаторов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/>
          <a:lstStyle/>
          <a:p>
            <a:r>
              <a:rPr lang="ru-RU" dirty="0" smtClean="0"/>
              <a:t>11 студентов планируют дальнейшее обучение в ординатуре по терапии</a:t>
            </a:r>
          </a:p>
          <a:p>
            <a:r>
              <a:rPr lang="ru-RU" dirty="0" smtClean="0"/>
              <a:t>2 в ординатуре по неврологии</a:t>
            </a:r>
          </a:p>
          <a:p>
            <a:r>
              <a:rPr lang="ru-RU" dirty="0" smtClean="0"/>
              <a:t>1 в ординатуре по психиатрии</a:t>
            </a:r>
          </a:p>
          <a:p>
            <a:r>
              <a:rPr lang="ru-RU" dirty="0" smtClean="0"/>
              <a:t>1 в ординатуре по инфекционным болезням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effectLst/>
                <a:cs typeface="Times New Roman" pitchFamily="18" charset="0"/>
              </a:rPr>
              <a:t>Что необходимо учесть на следующий год?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Работа в </a:t>
            </a:r>
            <a:r>
              <a:rPr lang="ru-RU" dirty="0" err="1" smtClean="0">
                <a:cs typeface="Times New Roman" pitchFamily="18" charset="0"/>
              </a:rPr>
              <a:t>симуляционном</a:t>
            </a:r>
            <a:r>
              <a:rPr lang="ru-RU" dirty="0" smtClean="0">
                <a:cs typeface="Times New Roman" pitchFamily="18" charset="0"/>
              </a:rPr>
              <a:t> центре (неотложные состояния)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Ночные дежурства</a:t>
            </a:r>
          </a:p>
          <a:p>
            <a:pPr lvl="0">
              <a:buClr>
                <a:schemeClr val="accent3"/>
              </a:buClr>
            </a:pPr>
            <a:r>
              <a:rPr lang="ru-RU" dirty="0" smtClean="0"/>
              <a:t>Создать унифицированную анкету для оценки удовлетворенности </a:t>
            </a:r>
            <a:r>
              <a:rPr lang="ru-RU" dirty="0" err="1" smtClean="0"/>
              <a:t>суборинаторами</a:t>
            </a:r>
            <a:r>
              <a:rPr lang="ru-RU" dirty="0" smtClean="0"/>
              <a:t>  пройденным циклом углубленного изучения терапии.</a:t>
            </a:r>
          </a:p>
          <a:p>
            <a:pPr>
              <a:buClr>
                <a:schemeClr val="accent3"/>
              </a:buClr>
            </a:pP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28830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СПАСИБО ЗА ВНИМАНИЕ!!!</a:t>
            </a:r>
            <a:endParaRPr lang="ru-RU" sz="4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3"/>
                </a:solidFill>
                <a:effectLst/>
                <a:cs typeface="Times New Roman" pitchFamily="18" charset="0"/>
              </a:rPr>
              <a:t>Субординаторы</a:t>
            </a:r>
            <a:endParaRPr lang="ru-RU" sz="3600" b="1" dirty="0">
              <a:solidFill>
                <a:schemeClr val="accent3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447800"/>
            <a:ext cx="6521928" cy="48006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3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cs typeface="Times New Roman" pitchFamily="18" charset="0"/>
              </a:rPr>
              <a:t>. Бабаева </a:t>
            </a:r>
            <a:r>
              <a:rPr lang="ru-RU" dirty="0" err="1" smtClean="0">
                <a:cs typeface="Times New Roman" pitchFamily="18" charset="0"/>
              </a:rPr>
              <a:t>Илаха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Сахтб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кызы</a:t>
            </a:r>
            <a:endParaRPr lang="ru-RU" dirty="0" smtClean="0">
              <a:cs typeface="Times New Roman" pitchFamily="18" charset="0"/>
            </a:endParaRP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2. </a:t>
            </a:r>
            <a:r>
              <a:rPr lang="ru-RU" dirty="0" err="1" smtClean="0">
                <a:cs typeface="Times New Roman" pitchFamily="18" charset="0"/>
              </a:rPr>
              <a:t>Бухарова</a:t>
            </a:r>
            <a:r>
              <a:rPr lang="ru-RU" dirty="0" smtClean="0">
                <a:cs typeface="Times New Roman" pitchFamily="18" charset="0"/>
              </a:rPr>
              <a:t> Оксана Владимировна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3. </a:t>
            </a:r>
            <a:r>
              <a:rPr lang="ru-RU" dirty="0" err="1" smtClean="0">
                <a:cs typeface="Times New Roman" pitchFamily="18" charset="0"/>
              </a:rPr>
              <a:t>Варзина</a:t>
            </a:r>
            <a:r>
              <a:rPr lang="ru-RU" dirty="0" smtClean="0">
                <a:cs typeface="Times New Roman" pitchFamily="18" charset="0"/>
              </a:rPr>
              <a:t> Наталья Сергеевна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4. </a:t>
            </a:r>
            <a:r>
              <a:rPr lang="ru-RU" dirty="0" err="1" smtClean="0">
                <a:cs typeface="Times New Roman" pitchFamily="18" charset="0"/>
              </a:rPr>
              <a:t>Заборцева</a:t>
            </a:r>
            <a:r>
              <a:rPr lang="ru-RU" dirty="0" smtClean="0">
                <a:cs typeface="Times New Roman" pitchFamily="18" charset="0"/>
              </a:rPr>
              <a:t> Мария Михайловна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5. Зайцева Екатерина Игоревна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6. </a:t>
            </a:r>
            <a:r>
              <a:rPr lang="ru-RU" dirty="0" err="1" smtClean="0">
                <a:cs typeface="Times New Roman" pitchFamily="18" charset="0"/>
              </a:rPr>
              <a:t>Кабыш</a:t>
            </a:r>
            <a:r>
              <a:rPr lang="ru-RU" dirty="0" smtClean="0">
                <a:cs typeface="Times New Roman" pitchFamily="18" charset="0"/>
              </a:rPr>
              <a:t> Сергей Сергеевич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7. </a:t>
            </a:r>
            <a:r>
              <a:rPr lang="ru-RU" dirty="0" err="1" smtClean="0">
                <a:cs typeface="Times New Roman" pitchFamily="18" charset="0"/>
              </a:rPr>
              <a:t>Кудрицкая</a:t>
            </a:r>
            <a:r>
              <a:rPr lang="ru-RU" dirty="0" smtClean="0">
                <a:cs typeface="Times New Roman" pitchFamily="18" charset="0"/>
              </a:rPr>
              <a:t> Ксения Сергеевна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8. </a:t>
            </a:r>
            <a:r>
              <a:rPr lang="ru-RU" dirty="0" err="1" smtClean="0">
                <a:cs typeface="Times New Roman" pitchFamily="18" charset="0"/>
              </a:rPr>
              <a:t>Кулашкова</a:t>
            </a:r>
            <a:r>
              <a:rPr lang="ru-RU" dirty="0" smtClean="0">
                <a:cs typeface="Times New Roman" pitchFamily="18" charset="0"/>
              </a:rPr>
              <a:t> Юлия Анатольевна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9. </a:t>
            </a:r>
            <a:r>
              <a:rPr lang="ru-RU" dirty="0" err="1" smtClean="0">
                <a:cs typeface="Times New Roman" pitchFamily="18" charset="0"/>
              </a:rPr>
              <a:t>Лобзина</a:t>
            </a:r>
            <a:r>
              <a:rPr lang="ru-RU" dirty="0" smtClean="0">
                <a:cs typeface="Times New Roman" pitchFamily="18" charset="0"/>
              </a:rPr>
              <a:t> Юлия Сергеевна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10. </a:t>
            </a:r>
            <a:r>
              <a:rPr lang="ru-RU" dirty="0" err="1" smtClean="0">
                <a:cs typeface="Times New Roman" pitchFamily="18" charset="0"/>
              </a:rPr>
              <a:t>Парилова</a:t>
            </a:r>
            <a:r>
              <a:rPr lang="ru-RU" dirty="0" smtClean="0">
                <a:cs typeface="Times New Roman" pitchFamily="18" charset="0"/>
              </a:rPr>
              <a:t> Ольга Петровна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11. Петряева Ольга Владимировна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12. Рыжова Ирина Валерьевна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13. </a:t>
            </a:r>
            <a:r>
              <a:rPr lang="ru-RU" dirty="0" err="1" smtClean="0">
                <a:cs typeface="Times New Roman" pitchFamily="18" charset="0"/>
              </a:rPr>
              <a:t>Соцкова</a:t>
            </a:r>
            <a:r>
              <a:rPr lang="ru-RU" dirty="0" smtClean="0">
                <a:cs typeface="Times New Roman" pitchFamily="18" charset="0"/>
              </a:rPr>
              <a:t> Юлия Михайловна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14. Христолюбова Екатерина Николаевна</a:t>
            </a: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15. Яковлева Дана Александровна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56" y="116632"/>
            <a:ext cx="95250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196" y="1124744"/>
            <a:ext cx="9525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644" y="1916832"/>
            <a:ext cx="95250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188" y="2924944"/>
            <a:ext cx="952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644" y="3933056"/>
            <a:ext cx="9525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2" y="4869160"/>
            <a:ext cx="9525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644" y="5591175"/>
            <a:ext cx="952500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188640"/>
            <a:ext cx="9525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1124744"/>
            <a:ext cx="95250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1628800"/>
            <a:ext cx="9525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2780928"/>
            <a:ext cx="952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2708920"/>
            <a:ext cx="952500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3996" y="4437112"/>
            <a:ext cx="952500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4288" y="3789040"/>
            <a:ext cx="952500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91908" y="5038725"/>
            <a:ext cx="952500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effectLst/>
                <a:cs typeface="Times New Roman" pitchFamily="18" charset="0"/>
              </a:rPr>
              <a:t>Успеваемость</a:t>
            </a:r>
            <a:endParaRPr lang="ru-RU" sz="3600" b="1" dirty="0">
              <a:solidFill>
                <a:schemeClr val="accent3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441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Средний балл по зачетке </a:t>
            </a:r>
            <a:r>
              <a:rPr lang="ru-RU" sz="2800" b="1" dirty="0" smtClean="0">
                <a:solidFill>
                  <a:schemeClr val="accent2"/>
                </a:solidFill>
                <a:cs typeface="Times New Roman" pitchFamily="18" charset="0"/>
              </a:rPr>
              <a:t>4,57</a:t>
            </a:r>
            <a:r>
              <a:rPr lang="ru-RU" sz="2800" dirty="0" smtClean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cs typeface="Times New Roman" pitchFamily="18" charset="0"/>
              </a:rPr>
              <a:t>(в 2016г. - 4,74)</a:t>
            </a:r>
          </a:p>
          <a:p>
            <a:endParaRPr lang="ru-RU" sz="2800" dirty="0" smtClean="0">
              <a:cs typeface="Times New Roman" pitchFamily="18" charset="0"/>
            </a:endParaRPr>
          </a:p>
          <a:p>
            <a:r>
              <a:rPr lang="ru-RU" sz="2800" dirty="0" smtClean="0">
                <a:cs typeface="Times New Roman" pitchFamily="18" charset="0"/>
              </a:rPr>
              <a:t>Средний балл по терапии </a:t>
            </a:r>
            <a:r>
              <a:rPr lang="ru-RU" sz="2800" b="1" dirty="0" smtClean="0">
                <a:solidFill>
                  <a:schemeClr val="accent2"/>
                </a:solidFill>
                <a:cs typeface="Times New Roman" pitchFamily="18" charset="0"/>
              </a:rPr>
              <a:t>4,73</a:t>
            </a:r>
            <a:r>
              <a:rPr lang="ru-RU" sz="2800" dirty="0" smtClean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cs typeface="Times New Roman" pitchFamily="18" charset="0"/>
              </a:rPr>
              <a:t>(в 2016г. - 4,91)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effectLst/>
                <a:cs typeface="Times New Roman" pitchFamily="18" charset="0"/>
              </a:rPr>
              <a:t>Научный задел по терапии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5554960" cy="5638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cs typeface="Times New Roman" pitchFamily="18" charset="0"/>
              </a:rPr>
              <a:t>Выступления с докладами  - </a:t>
            </a:r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15</a:t>
            </a:r>
          </a:p>
          <a:p>
            <a:pPr marL="0" indent="0">
              <a:buNone/>
            </a:pPr>
            <a:r>
              <a:rPr lang="ru-RU" sz="3600" dirty="0">
                <a:cs typeface="Times New Roman" pitchFamily="18" charset="0"/>
              </a:rPr>
              <a:t>(в 2016г. - </a:t>
            </a:r>
            <a:r>
              <a:rPr lang="ru-RU" sz="3600" dirty="0" smtClean="0">
                <a:cs typeface="Times New Roman" pitchFamily="18" charset="0"/>
              </a:rPr>
              <a:t>21)</a:t>
            </a:r>
            <a:endParaRPr lang="ru-RU" sz="3600" dirty="0"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3600" dirty="0" smtClean="0">
              <a:cs typeface="Times New Roman" pitchFamily="18" charset="0"/>
            </a:endParaRPr>
          </a:p>
          <a:p>
            <a:r>
              <a:rPr lang="ru-RU" sz="3600" dirty="0" smtClean="0">
                <a:cs typeface="Times New Roman" pitchFamily="18" charset="0"/>
              </a:rPr>
              <a:t>Научные публикации – </a:t>
            </a:r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  <a:p>
            <a:pPr marL="0" indent="0">
              <a:buNone/>
            </a:pPr>
            <a:r>
              <a:rPr lang="ru-RU" sz="3600" dirty="0">
                <a:cs typeface="Times New Roman" pitchFamily="18" charset="0"/>
              </a:rPr>
              <a:t>(в 2016г. - </a:t>
            </a:r>
            <a:r>
              <a:rPr lang="ru-RU" sz="3600" dirty="0" smtClean="0">
                <a:cs typeface="Times New Roman" pitchFamily="18" charset="0"/>
              </a:rPr>
              <a:t>26)</a:t>
            </a:r>
            <a:endParaRPr lang="ru-RU" sz="3600" dirty="0"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36664"/>
            <a:ext cx="19050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24744"/>
            <a:ext cx="19050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tech\Downloads\Док. 5 мая 2017 г., 21-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1906147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effectLst/>
                <a:cs typeface="Times New Roman" pitchFamily="18" charset="0"/>
              </a:rPr>
              <a:t>Достижения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47800"/>
            <a:ext cx="5184576" cy="41414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cs typeface="Times New Roman" pitchFamily="18" charset="0"/>
              </a:rPr>
              <a:t>Соисполнители исследования по гранту "У.М.Н.И.К</a:t>
            </a:r>
            <a:r>
              <a:rPr lang="ru-RU" dirty="0" smtClean="0">
                <a:cs typeface="Times New Roman" pitchFamily="18" charset="0"/>
              </a:rPr>
              <a:t>.»</a:t>
            </a:r>
            <a:endParaRPr lang="ru-RU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Участники Всероссийской олимпиады по практической медицинской подготовке «Золотой </a:t>
            </a:r>
            <a:r>
              <a:rPr lang="ru-RU" dirty="0" err="1" smtClean="0">
                <a:cs typeface="Times New Roman" pitchFamily="18" charset="0"/>
              </a:rPr>
              <a:t>МедСкилл</a:t>
            </a:r>
            <a:r>
              <a:rPr lang="ru-RU" dirty="0" smtClean="0"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cs typeface="Times New Roman" pitchFamily="18" charset="0"/>
              </a:rPr>
              <a:t>1 место в городском патриотическом фестивале "Голос Победы" , в составе ТК </a:t>
            </a:r>
            <a:r>
              <a:rPr lang="ru-RU" dirty="0" smtClean="0">
                <a:cs typeface="Times New Roman" pitchFamily="18" charset="0"/>
              </a:rPr>
              <a:t>«</a:t>
            </a:r>
            <a:r>
              <a:rPr lang="ru-RU" dirty="0" smtClean="0">
                <a:cs typeface="Times New Roman" pitchFamily="18" charset="0"/>
              </a:rPr>
              <a:t>Авангард»</a:t>
            </a:r>
            <a:endParaRPr lang="ru-RU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Дипломант, 2 место в номинации "СТЭМ" в составе ТК "Авангард" в традиционном патриотическом смотр-конкурсе </a:t>
            </a:r>
            <a:r>
              <a:rPr lang="ru-RU" dirty="0" smtClean="0">
                <a:cs typeface="Times New Roman" pitchFamily="18" charset="0"/>
              </a:rPr>
              <a:t>«Георгиевская лента»</a:t>
            </a:r>
            <a:endParaRPr lang="ru-RU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Конкурс "Мой факультет, мой университет", приуроченный </a:t>
            </a:r>
            <a:r>
              <a:rPr lang="ru-RU" dirty="0" smtClean="0">
                <a:cs typeface="Times New Roman" pitchFamily="18" charset="0"/>
              </a:rPr>
              <a:t>ко Дню Рождения </a:t>
            </a:r>
            <a:r>
              <a:rPr lang="ru-RU" dirty="0" smtClean="0">
                <a:cs typeface="Times New Roman" pitchFamily="18" charset="0"/>
              </a:rPr>
              <a:t>КрасГМУ, 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22023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420888"/>
            <a:ext cx="19050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89040"/>
            <a:ext cx="19050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ttp://krasgmu.ru/sys/files/content_attach/1448815843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204929"/>
            <a:ext cx="1927567" cy="165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effectLst/>
                <a:cs typeface="Times New Roman" pitchFamily="18" charset="0"/>
              </a:rPr>
              <a:t>Темы практических занятий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124744"/>
            <a:ext cx="5580112" cy="57332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cs typeface="Times New Roman" pitchFamily="18" charset="0"/>
              </a:rPr>
              <a:t>Гастроэнтерология </a:t>
            </a:r>
            <a:r>
              <a:rPr lang="ru-RU" dirty="0" smtClean="0">
                <a:cs typeface="Times New Roman" pitchFamily="18" charset="0"/>
              </a:rPr>
              <a:t>(ГЭРБ, ЯБЖ, редкие заболевания желудка, гепатиты, циррозы печени, ВЗК)</a:t>
            </a:r>
          </a:p>
          <a:p>
            <a:r>
              <a:rPr lang="ru-RU" b="1" dirty="0" smtClean="0">
                <a:cs typeface="Times New Roman" pitchFamily="18" charset="0"/>
              </a:rPr>
              <a:t>Пульмонология </a:t>
            </a:r>
            <a:r>
              <a:rPr lang="ru-RU" dirty="0" smtClean="0">
                <a:cs typeface="Times New Roman" pitchFamily="18" charset="0"/>
              </a:rPr>
              <a:t>(БА, очаговые и инфильтративные заболевания легких, ИЛФ, диагностика БОС, вирусно-бактериальная пневмония, вопросы </a:t>
            </a:r>
            <a:r>
              <a:rPr lang="ru-RU" dirty="0" err="1" smtClean="0">
                <a:cs typeface="Times New Roman" pitchFamily="18" charset="0"/>
              </a:rPr>
              <a:t>вакцинопрофилактики</a:t>
            </a:r>
            <a:r>
              <a:rPr lang="ru-RU" dirty="0" smtClean="0"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cs typeface="Times New Roman" pitchFamily="18" charset="0"/>
              </a:rPr>
              <a:t>Аллергология</a:t>
            </a:r>
            <a:r>
              <a:rPr lang="ru-RU" dirty="0" smtClean="0">
                <a:cs typeface="Times New Roman" pitchFamily="18" charset="0"/>
              </a:rPr>
              <a:t> (анафилаксия, ТАР, лекарственная аллергия)</a:t>
            </a:r>
          </a:p>
          <a:p>
            <a:r>
              <a:rPr lang="ru-RU" b="1" dirty="0" smtClean="0">
                <a:cs typeface="Times New Roman" pitchFamily="18" charset="0"/>
              </a:rPr>
              <a:t>Гематология</a:t>
            </a:r>
            <a:r>
              <a:rPr lang="ru-RU" dirty="0" smtClean="0">
                <a:cs typeface="Times New Roman" pitchFamily="18" charset="0"/>
              </a:rPr>
              <a:t> (</a:t>
            </a:r>
            <a:r>
              <a:rPr lang="ru-RU" dirty="0" smtClean="0"/>
              <a:t>Методы обследования. Методика проведения </a:t>
            </a:r>
            <a:r>
              <a:rPr lang="ru-RU" dirty="0" err="1" smtClean="0"/>
              <a:t>стернальной</a:t>
            </a:r>
            <a:r>
              <a:rPr lang="ru-RU" dirty="0" smtClean="0"/>
              <a:t> пункции, анализ результатов </a:t>
            </a:r>
            <a:r>
              <a:rPr lang="ru-RU" dirty="0" err="1" smtClean="0"/>
              <a:t>стернальной</a:t>
            </a:r>
            <a:r>
              <a:rPr lang="ru-RU" dirty="0" smtClean="0"/>
              <a:t> пункции. </a:t>
            </a:r>
            <a:r>
              <a:rPr lang="ru-RU" dirty="0" err="1" smtClean="0"/>
              <a:t>Диф</a:t>
            </a:r>
            <a:r>
              <a:rPr lang="ru-RU" dirty="0" smtClean="0"/>
              <a:t>. диагностика и лечение анемий</a:t>
            </a:r>
            <a:r>
              <a:rPr lang="ru-RU" dirty="0" smtClean="0"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cs typeface="Times New Roman" pitchFamily="18" charset="0"/>
              </a:rPr>
              <a:t>Кардиология </a:t>
            </a:r>
            <a:r>
              <a:rPr lang="ru-RU" dirty="0" smtClean="0">
                <a:cs typeface="Times New Roman" pitchFamily="18" charset="0"/>
              </a:rPr>
              <a:t>(нарушения ритма, пороки сердца, ИЭ, ЭКГ, неотложные состояния)</a:t>
            </a:r>
          </a:p>
        </p:txBody>
      </p:sp>
      <p:pic>
        <p:nvPicPr>
          <p:cNvPr id="17410" name="Picture 2" descr="C:\Users\Семья\Downloads\image-07-05-16-10-52-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1761660" cy="2348880"/>
          </a:xfrm>
          <a:prstGeom prst="rect">
            <a:avLst/>
          </a:prstGeom>
          <a:noFill/>
        </p:spPr>
      </p:pic>
      <p:pic>
        <p:nvPicPr>
          <p:cNvPr id="17411" name="Picture 3" descr="C:\Users\Семья\Downloads\image-07-05-16-10-52-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736304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09" name="Picture 1" descr="C:\Users\Семья\Downloads\image-07-05-16-10-52-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36912"/>
            <a:ext cx="2747798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effectLst/>
                <a:cs typeface="Times New Roman" pitchFamily="18" charset="0"/>
              </a:rPr>
              <a:t>Темы практических занятий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124744"/>
            <a:ext cx="5580112" cy="5733256"/>
          </a:xfrm>
        </p:spPr>
        <p:txBody>
          <a:bodyPr>
            <a:normAutofit/>
          </a:bodyPr>
          <a:lstStyle/>
          <a:p>
            <a:r>
              <a:rPr lang="ru-RU" b="1" dirty="0" smtClean="0">
                <a:cs typeface="Times New Roman" pitchFamily="18" charset="0"/>
              </a:rPr>
              <a:t>Эндокринология</a:t>
            </a:r>
            <a:r>
              <a:rPr lang="ru-RU" dirty="0" smtClean="0">
                <a:cs typeface="Times New Roman" pitchFamily="18" charset="0"/>
              </a:rPr>
              <a:t> (СД, патология ЩЖ, неотложные состояния в эндокринологии, эндокринные аспекты репродуктивного здоровья)</a:t>
            </a:r>
          </a:p>
          <a:p>
            <a:r>
              <a:rPr lang="ru-RU" b="1" dirty="0" smtClean="0">
                <a:cs typeface="Times New Roman" pitchFamily="18" charset="0"/>
              </a:rPr>
              <a:t>Ревматология</a:t>
            </a:r>
            <a:r>
              <a:rPr lang="ru-RU" dirty="0" smtClean="0">
                <a:cs typeface="Times New Roman" pitchFamily="18" charset="0"/>
              </a:rPr>
              <a:t> (Заболевания соединительной ткани, заболевания суставов, системные </a:t>
            </a:r>
            <a:r>
              <a:rPr lang="ru-RU" dirty="0" err="1" smtClean="0">
                <a:cs typeface="Times New Roman" pitchFamily="18" charset="0"/>
              </a:rPr>
              <a:t>васкулиты</a:t>
            </a:r>
            <a:r>
              <a:rPr lang="ru-RU" dirty="0" smtClean="0">
                <a:cs typeface="Times New Roman" pitchFamily="18" charset="0"/>
              </a:rPr>
              <a:t>)</a:t>
            </a:r>
          </a:p>
          <a:p>
            <a:r>
              <a:rPr lang="ru-RU" b="1" dirty="0" err="1" smtClean="0">
                <a:cs typeface="Times New Roman" pitchFamily="18" charset="0"/>
              </a:rPr>
              <a:t>Профпатология</a:t>
            </a:r>
            <a:r>
              <a:rPr lang="ru-RU" dirty="0" smtClean="0">
                <a:cs typeface="Times New Roman" pitchFamily="18" charset="0"/>
              </a:rPr>
              <a:t> (Пневмокониозы, проф.бронхиты, проф. БА, вибрационная болезнь)</a:t>
            </a:r>
          </a:p>
          <a:p>
            <a:r>
              <a:rPr lang="ru-RU" b="1" dirty="0" smtClean="0">
                <a:cs typeface="Times New Roman" pitchFamily="18" charset="0"/>
              </a:rPr>
              <a:t>Нефрология</a:t>
            </a:r>
            <a:r>
              <a:rPr lang="ru-RU" dirty="0" smtClean="0">
                <a:cs typeface="Times New Roman" pitchFamily="18" charset="0"/>
              </a:rPr>
              <a:t> (ХБП. Нефропатии)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083372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75" y="2996952"/>
            <a:ext cx="3046021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1376"/>
            <a:ext cx="3080672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effectLst/>
                <a:cs typeface="Times New Roman" pitchFamily="18" charset="0"/>
              </a:rPr>
              <a:t>Вечерние обходы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47800"/>
            <a:ext cx="8676456" cy="4800600"/>
          </a:xfrm>
        </p:spPr>
        <p:txBody>
          <a:bodyPr>
            <a:normAutofit fontScale="92500"/>
          </a:bodyPr>
          <a:lstStyle/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График дежурств на каждый месяц, утвержденный заведующей кафедрой (каждый вторник, четверг) </a:t>
            </a:r>
          </a:p>
          <a:p>
            <a:pPr>
              <a:buClr>
                <a:schemeClr val="accent3"/>
              </a:buClr>
            </a:pPr>
            <a:endParaRPr lang="ru-RU" dirty="0" smtClean="0">
              <a:cs typeface="Times New Roman" pitchFamily="18" charset="0"/>
            </a:endParaRPr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Совместно с к.м.н., асс. Ищенко О.П</a:t>
            </a:r>
            <a:r>
              <a:rPr lang="ru-RU" dirty="0" smtClean="0"/>
              <a:t>. </a:t>
            </a:r>
          </a:p>
          <a:p>
            <a:pPr>
              <a:buClr>
                <a:schemeClr val="accent3"/>
              </a:buClr>
            </a:pPr>
            <a:endParaRPr lang="ru-RU" dirty="0" smtClean="0"/>
          </a:p>
          <a:p>
            <a:pPr>
              <a:buClr>
                <a:schemeClr val="accent3"/>
              </a:buClr>
            </a:pPr>
            <a:r>
              <a:rPr lang="ru-RU" dirty="0" smtClean="0">
                <a:cs typeface="Times New Roman" pitchFamily="18" charset="0"/>
              </a:rPr>
              <a:t>На базе КГБУЗ ККБ №1 </a:t>
            </a:r>
          </a:p>
          <a:p>
            <a:pPr>
              <a:buClr>
                <a:schemeClr val="accent3"/>
              </a:buClr>
            </a:pPr>
            <a:endParaRPr lang="ru-RU" dirty="0" smtClean="0"/>
          </a:p>
          <a:p>
            <a:pPr>
              <a:buClr>
                <a:schemeClr val="accent3"/>
              </a:buClr>
            </a:pPr>
            <a:r>
              <a:rPr lang="ru-RU" dirty="0" smtClean="0"/>
              <a:t>Заполнение дневников клинических наблюдений</a:t>
            </a:r>
          </a:p>
          <a:p>
            <a:pPr>
              <a:buClr>
                <a:schemeClr val="accent3"/>
              </a:buClr>
            </a:pPr>
            <a:endParaRPr lang="ru-RU" dirty="0" smtClean="0"/>
          </a:p>
          <a:p>
            <a:pPr>
              <a:buClr>
                <a:schemeClr val="accent3"/>
              </a:buClr>
            </a:pPr>
            <a:r>
              <a:rPr lang="ru-RU" dirty="0" smtClean="0"/>
              <a:t>Проверка дневников каждый месяц куратором </a:t>
            </a:r>
            <a:r>
              <a:rPr lang="ru-RU" dirty="0" err="1" smtClean="0"/>
              <a:t>субординаторов</a:t>
            </a:r>
            <a:r>
              <a:rPr lang="ru-RU" dirty="0"/>
              <a:t> </a:t>
            </a:r>
            <a:r>
              <a:rPr lang="ru-RU" dirty="0" smtClean="0"/>
              <a:t>(Соловьевой И.А.)и </a:t>
            </a:r>
            <a:r>
              <a:rPr lang="ru-RU" dirty="0" smtClean="0"/>
              <a:t> </a:t>
            </a:r>
            <a:r>
              <a:rPr lang="ru-RU" dirty="0" smtClean="0"/>
              <a:t>заведующей кафедрой</a:t>
            </a:r>
          </a:p>
          <a:p>
            <a:pPr>
              <a:buClr>
                <a:schemeClr val="accent3"/>
              </a:buClr>
            </a:pPr>
            <a:endParaRPr lang="ru-RU" dirty="0" smtClean="0"/>
          </a:p>
          <a:p>
            <a:pPr>
              <a:buClr>
                <a:schemeClr val="accent3"/>
              </a:buClr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7780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effectLst/>
                <a:cs typeface="Times New Roman" pitchFamily="18" charset="0"/>
              </a:rPr>
              <a:t>Освоенные практические навыки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960" cy="5184576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accent3"/>
              </a:buClr>
            </a:pPr>
            <a:r>
              <a:rPr lang="ru-RU" sz="2900" dirty="0" smtClean="0"/>
              <a:t>Интерпретация гемограммы при дифференциальной диагностике анемий.</a:t>
            </a:r>
          </a:p>
          <a:p>
            <a:pPr>
              <a:buClr>
                <a:schemeClr val="accent3"/>
              </a:buClr>
            </a:pPr>
            <a:r>
              <a:rPr lang="ru-RU" sz="2900" dirty="0" smtClean="0"/>
              <a:t>Интерпретация гемограммы при дифференциальной диагностике лейкозов.</a:t>
            </a:r>
          </a:p>
          <a:p>
            <a:pPr>
              <a:buClr>
                <a:schemeClr val="accent3"/>
              </a:buClr>
            </a:pPr>
            <a:r>
              <a:rPr lang="ru-RU" sz="2900" dirty="0" smtClean="0"/>
              <a:t>Оценка результатов </a:t>
            </a:r>
            <a:r>
              <a:rPr lang="ru-RU" sz="2900" dirty="0" err="1" smtClean="0"/>
              <a:t>холтеровского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мониторирования</a:t>
            </a:r>
            <a:r>
              <a:rPr lang="ru-RU" sz="2900" dirty="0" smtClean="0"/>
              <a:t> и СМАДА.</a:t>
            </a:r>
          </a:p>
          <a:p>
            <a:pPr>
              <a:buClr>
                <a:schemeClr val="accent3"/>
              </a:buClr>
            </a:pPr>
            <a:r>
              <a:rPr lang="ru-RU" sz="2900" dirty="0" smtClean="0"/>
              <a:t>Записать и описать ЭКГ.</a:t>
            </a:r>
          </a:p>
          <a:p>
            <a:pPr>
              <a:buClr>
                <a:schemeClr val="accent3"/>
              </a:buClr>
            </a:pPr>
            <a:r>
              <a:rPr lang="ru-RU" sz="2900" dirty="0" smtClean="0"/>
              <a:t>Интерпретация морфологических изменений при заболеваниях кишечника и желудка.</a:t>
            </a:r>
          </a:p>
          <a:p>
            <a:pPr>
              <a:buClr>
                <a:schemeClr val="accent3"/>
              </a:buClr>
            </a:pPr>
            <a:r>
              <a:rPr lang="ru-RU" sz="2900" dirty="0" smtClean="0"/>
              <a:t>Дифференциальная диагностика морфологических изменений при гепатитах и циррозах различной этиологии.</a:t>
            </a:r>
          </a:p>
          <a:p>
            <a:pPr>
              <a:buClr>
                <a:schemeClr val="accent3"/>
              </a:buClr>
            </a:pPr>
            <a:r>
              <a:rPr lang="ru-RU" sz="2900" dirty="0" smtClean="0"/>
              <a:t>Оценка активности </a:t>
            </a:r>
            <a:r>
              <a:rPr lang="ru-RU" sz="2900" dirty="0" err="1" smtClean="0"/>
              <a:t>ревматоидного</a:t>
            </a:r>
            <a:r>
              <a:rPr lang="ru-RU" sz="2900" dirty="0" smtClean="0"/>
              <a:t> артрита по DAS-28.</a:t>
            </a:r>
          </a:p>
          <a:p>
            <a:pPr>
              <a:buClr>
                <a:schemeClr val="accent3"/>
              </a:buClr>
            </a:pPr>
            <a:r>
              <a:rPr lang="ru-RU" sz="2900" dirty="0" smtClean="0"/>
              <a:t>Интерпретация рентгенологических данных при различных заболеваниях легких (пневмония, рак легких, туберкулез легких, </a:t>
            </a:r>
            <a:r>
              <a:rPr lang="ru-RU" sz="2900" dirty="0" err="1" smtClean="0"/>
              <a:t>саркоидоз</a:t>
            </a:r>
            <a:r>
              <a:rPr lang="ru-RU" sz="2900" dirty="0" smtClean="0"/>
              <a:t> легких, </a:t>
            </a:r>
            <a:r>
              <a:rPr lang="ru-RU" sz="2900" dirty="0" err="1" smtClean="0"/>
              <a:t>идиопатические</a:t>
            </a:r>
            <a:r>
              <a:rPr lang="ru-RU" sz="2900" dirty="0" smtClean="0"/>
              <a:t> интерстициальные пневмонии).</a:t>
            </a:r>
          </a:p>
          <a:p>
            <a:pPr>
              <a:buClr>
                <a:schemeClr val="accent3"/>
              </a:buClr>
            </a:pPr>
            <a:r>
              <a:rPr lang="ru-RU" sz="2900" dirty="0" smtClean="0"/>
              <a:t>Оценить функцию дыхания по спирограмме</a:t>
            </a:r>
          </a:p>
          <a:p>
            <a:pPr>
              <a:buClr>
                <a:schemeClr val="accent3"/>
              </a:buClr>
            </a:pPr>
            <a:r>
              <a:rPr lang="ru-RU" sz="2900" dirty="0" smtClean="0"/>
              <a:t>Решение вопроса о сроке проведения </a:t>
            </a:r>
            <a:r>
              <a:rPr lang="ru-RU" sz="2900" dirty="0" err="1" smtClean="0"/>
              <a:t>коронарографии</a:t>
            </a:r>
            <a:r>
              <a:rPr lang="ru-RU" sz="2900" dirty="0" smtClean="0"/>
              <a:t> у больного с ОКС без Q ST. </a:t>
            </a:r>
          </a:p>
          <a:p>
            <a:pPr>
              <a:buClr>
                <a:schemeClr val="accent3"/>
              </a:buClr>
            </a:pPr>
            <a:r>
              <a:rPr lang="ru-RU" sz="2900" dirty="0" smtClean="0"/>
              <a:t>Интерпретация анализа мочи при дифференциальной диагностике мочевого синдрома</a:t>
            </a:r>
          </a:p>
          <a:p>
            <a:pPr>
              <a:buClr>
                <a:schemeClr val="accent3"/>
              </a:buClr>
            </a:pPr>
            <a:r>
              <a:rPr lang="ru-RU" sz="2900" dirty="0" smtClean="0"/>
              <a:t>Оценка функциональной и концентрационной функции почек  - интерпретация пробы по </a:t>
            </a:r>
            <a:r>
              <a:rPr lang="ru-RU" sz="2900" dirty="0" err="1" smtClean="0"/>
              <a:t>Зимницкому</a:t>
            </a:r>
            <a:r>
              <a:rPr lang="ru-RU" sz="2900" smtClean="0"/>
              <a:t>, СКФ</a:t>
            </a:r>
            <a:endParaRPr lang="ru-RU" sz="2900" dirty="0" smtClean="0"/>
          </a:p>
          <a:p>
            <a:pPr>
              <a:buClr>
                <a:schemeClr val="accent3"/>
              </a:buClr>
            </a:pPr>
            <a:r>
              <a:rPr lang="ru-RU" sz="2900" dirty="0" smtClean="0"/>
              <a:t>Оценка анализа </a:t>
            </a:r>
            <a:r>
              <a:rPr lang="ru-RU" sz="2900" dirty="0" smtClean="0"/>
              <a:t>(цитология, бактериология)мокроты</a:t>
            </a:r>
            <a:endParaRPr lang="ru-RU" sz="2900" dirty="0" smtClean="0"/>
          </a:p>
          <a:p>
            <a:pPr>
              <a:buClr>
                <a:schemeClr val="accent3"/>
              </a:buClr>
            </a:pPr>
            <a:r>
              <a:rPr lang="ru-RU" sz="2900" dirty="0" smtClean="0"/>
              <a:t>Цитологическая и биохимическая оценка плеврального выпота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2466eb5e63ebc4f12f61fa7ca2c4955c8d468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6205</TotalTime>
  <Words>834</Words>
  <Application>Microsoft Office PowerPoint</Application>
  <PresentationFormat>Экран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Субординатура по дисциплине  «Углубленное изучение терапии» 2016-2017гг</vt:lpstr>
      <vt:lpstr>Субординаторы</vt:lpstr>
      <vt:lpstr>Успеваемость</vt:lpstr>
      <vt:lpstr>Научный задел по терапии</vt:lpstr>
      <vt:lpstr>Достижения</vt:lpstr>
      <vt:lpstr>Темы практических занятий </vt:lpstr>
      <vt:lpstr>Темы практических занятий </vt:lpstr>
      <vt:lpstr>Вечерние обходы</vt:lpstr>
      <vt:lpstr>Освоенные практические навыки</vt:lpstr>
      <vt:lpstr>Итоговая аттестация субординаторов  05.05.2017г</vt:lpstr>
      <vt:lpstr>Итоги анкетирования субординаторов</vt:lpstr>
      <vt:lpstr>Распределение субординаторов</vt:lpstr>
      <vt:lpstr>Что необходимо учесть на следующий год?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Соловьевы</dc:creator>
  <cp:lastModifiedBy>tech</cp:lastModifiedBy>
  <cp:revision>488</cp:revision>
  <dcterms:created xsi:type="dcterms:W3CDTF">2013-05-18T07:16:31Z</dcterms:created>
  <dcterms:modified xsi:type="dcterms:W3CDTF">2017-05-10T02:26:35Z</dcterms:modified>
</cp:coreProperties>
</file>