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72" r:id="rId14"/>
    <p:sldId id="274" r:id="rId15"/>
    <p:sldId id="275" r:id="rId16"/>
    <p:sldId id="276" r:id="rId17"/>
    <p:sldId id="277" r:id="rId18"/>
    <p:sldId id="278" r:id="rId19"/>
    <p:sldId id="279" r:id="rId20"/>
    <p:sldId id="281" r:id="rId21"/>
    <p:sldId id="282" r:id="rId22"/>
    <p:sldId id="283" r:id="rId23"/>
    <p:sldId id="284" r:id="rId24"/>
    <p:sldId id="285" r:id="rId25"/>
    <p:sldId id="286" r:id="rId26"/>
    <p:sldId id="287" r:id="rId27"/>
    <p:sldId id="288" r:id="rId28"/>
    <p:sldId id="289" r:id="rId29"/>
    <p:sldId id="290" r:id="rId30"/>
    <p:sldId id="291" r:id="rId31"/>
    <p:sldId id="280" r:id="rId32"/>
    <p:sldId id="267" r:id="rId33"/>
    <p:sldId id="271" r:id="rId34"/>
    <p:sldId id="292" r:id="rId35"/>
    <p:sldId id="293" r:id="rId36"/>
    <p:sldId id="294" r:id="rId37"/>
    <p:sldId id="295" r:id="rId38"/>
    <p:sldId id="270"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учреждение высшего профессионального образования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«Красноярский государственный медицинский университет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имени профессора В. Ф. </a:t>
            </a:r>
            <a:r>
              <a:rPr lang="ru-RU" sz="2200" dirty="0" err="1">
                <a:latin typeface="Times New Roman" panose="02020603050405020304" pitchFamily="18" charset="0"/>
                <a:cs typeface="Times New Roman" panose="02020603050405020304" pitchFamily="18" charset="0"/>
              </a:rPr>
              <a:t>Войно-Ясенецкого</a:t>
            </a:r>
            <a:r>
              <a:rPr lang="ru-RU" sz="2200" dirty="0">
                <a:latin typeface="Times New Roman" panose="02020603050405020304" pitchFamily="18" charset="0"/>
                <a:cs typeface="Times New Roman" panose="02020603050405020304" pitchFamily="18" charset="0"/>
              </a:rPr>
              <a:t>»</a:t>
            </a:r>
          </a:p>
        </p:txBody>
      </p:sp>
      <p:sp>
        <p:nvSpPr>
          <p:cNvPr id="5" name="Объект 4"/>
          <p:cNvSpPr>
            <a:spLocks noGrp="1"/>
          </p:cNvSpPr>
          <p:nvPr>
            <p:ph idx="1"/>
          </p:nvPr>
        </p:nvSpPr>
        <p:spPr/>
        <p:txBody>
          <a:bodyPr>
            <a:normAutofit lnSpcReduction="10000"/>
          </a:bodyPr>
          <a:lstStyle/>
          <a:p>
            <a:pPr marL="0" indent="0" algn="ctr">
              <a:buNone/>
            </a:pPr>
            <a:endParaRPr lang="ru-RU" altLang="ru-RU" sz="2000" dirty="0">
              <a:latin typeface="Times New Roman" panose="02020603050405020304" pitchFamily="18" charset="0"/>
              <a:cs typeface="Times New Roman" panose="02020603050405020304" pitchFamily="18" charset="0"/>
            </a:endParaRPr>
          </a:p>
          <a:p>
            <a:pPr marL="0" indent="0" algn="ctr">
              <a:buNone/>
            </a:pPr>
            <a:r>
              <a:rPr lang="ru-RU" altLang="ru-RU" sz="2000" dirty="0">
                <a:latin typeface="Times New Roman" panose="02020603050405020304" pitchFamily="18" charset="0"/>
                <a:cs typeface="Times New Roman" panose="02020603050405020304" pitchFamily="18" charset="0"/>
              </a:rPr>
              <a:t>Кафедра </a:t>
            </a:r>
            <a:r>
              <a:rPr lang="ru-RU" altLang="ru-RU" sz="2000" dirty="0" smtClean="0">
                <a:latin typeface="Times New Roman" panose="02020603050405020304" pitchFamily="18" charset="0"/>
                <a:cs typeface="Times New Roman" panose="02020603050405020304" pitchFamily="18" charset="0"/>
              </a:rPr>
              <a:t>травматологии, ортопедии и нейрохирургии </a:t>
            </a:r>
            <a:r>
              <a:rPr lang="ru-RU" altLang="ru-RU" sz="2000" dirty="0">
                <a:latin typeface="Times New Roman" panose="02020603050405020304" pitchFamily="18" charset="0"/>
                <a:cs typeface="Times New Roman" panose="02020603050405020304" pitchFamily="18" charset="0"/>
              </a:rPr>
              <a:t>с курсом ПО</a:t>
            </a:r>
            <a:endParaRPr lang="ru-RU" sz="3200" b="1" dirty="0">
              <a:latin typeface="Times New Roman" panose="02020603050405020304" pitchFamily="18" charset="0"/>
              <a:cs typeface="Times New Roman" panose="02020603050405020304" pitchFamily="18" charset="0"/>
            </a:endParaRPr>
          </a:p>
          <a:p>
            <a:pPr marL="0" indent="0" algn="r">
              <a:buNone/>
            </a:pPr>
            <a:r>
              <a:rPr lang="ru-RU" sz="1600" dirty="0" smtClean="0">
                <a:latin typeface="Times New Roman" panose="02020603050405020304" pitchFamily="18" charset="0"/>
                <a:cs typeface="Times New Roman" panose="02020603050405020304" pitchFamily="18" charset="0"/>
              </a:rPr>
              <a:t>Зав. кафедры</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ДМН, </a:t>
            </a:r>
            <a:r>
              <a:rPr lang="ru-RU" sz="1600" dirty="0" smtClean="0">
                <a:latin typeface="Times New Roman" panose="02020603050405020304" pitchFamily="18" charset="0"/>
                <a:cs typeface="Times New Roman" panose="02020603050405020304" pitchFamily="18" charset="0"/>
              </a:rPr>
              <a:t>Профессор </a:t>
            </a:r>
            <a:r>
              <a:rPr lang="ru-RU" sz="1600" dirty="0" err="1" smtClean="0">
                <a:latin typeface="Times New Roman" panose="02020603050405020304" pitchFamily="18" charset="0"/>
                <a:cs typeface="Times New Roman" panose="02020603050405020304" pitchFamily="18" charset="0"/>
              </a:rPr>
              <a:t>Шнякин</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Павел </a:t>
            </a:r>
            <a:r>
              <a:rPr lang="ru-RU" sz="1600" dirty="0" smtClean="0">
                <a:latin typeface="Times New Roman" panose="02020603050405020304" pitchFamily="18" charset="0"/>
                <a:cs typeface="Times New Roman" panose="02020603050405020304" pitchFamily="18" charset="0"/>
              </a:rPr>
              <a:t>Геннадьевич</a:t>
            </a:r>
          </a:p>
          <a:p>
            <a:pPr marL="0" indent="0" algn="r">
              <a:buNone/>
            </a:pPr>
            <a:r>
              <a:rPr lang="ru-RU" sz="1600" dirty="0" smtClean="0">
                <a:latin typeface="Times New Roman" panose="02020603050405020304" pitchFamily="18" charset="0"/>
                <a:cs typeface="Times New Roman" panose="02020603050405020304" pitchFamily="18" charset="0"/>
              </a:rPr>
              <a:t>Кафедральный руководитель</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ДМН, Профессор </a:t>
            </a:r>
            <a:r>
              <a:rPr lang="ru-RU" sz="1600" dirty="0" err="1" smtClean="0">
                <a:latin typeface="Times New Roman" panose="02020603050405020304" pitchFamily="18" charset="0"/>
                <a:cs typeface="Times New Roman" panose="02020603050405020304" pitchFamily="18" charset="0"/>
              </a:rPr>
              <a:t>Гатиатулин</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Равиль Рафаилович </a:t>
            </a:r>
          </a:p>
          <a:p>
            <a:pPr marL="0" indent="0" algn="ctr">
              <a:buNone/>
            </a:pPr>
            <a:endParaRPr lang="ru-RU" sz="3200" b="1"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latin typeface="Times New Roman" panose="02020603050405020304" pitchFamily="18" charset="0"/>
                <a:cs typeface="Times New Roman" panose="02020603050405020304" pitchFamily="18" charset="0"/>
              </a:rPr>
              <a:t>Тема: Переломы проксимального отдела бедра.</a:t>
            </a:r>
            <a:endParaRPr lang="ru-RU" sz="3200" b="1" dirty="0">
              <a:latin typeface="Times New Roman" panose="02020603050405020304" pitchFamily="18" charset="0"/>
              <a:cs typeface="Times New Roman" panose="02020603050405020304" pitchFamily="18" charset="0"/>
            </a:endParaRPr>
          </a:p>
          <a:p>
            <a:pPr marL="0" indent="0" algn="ctr">
              <a:buNone/>
            </a:pPr>
            <a:endParaRPr lang="ru-RU" sz="3200" b="1" dirty="0">
              <a:latin typeface="Times New Roman" panose="02020603050405020304" pitchFamily="18" charset="0"/>
              <a:cs typeface="Times New Roman" panose="02020603050405020304" pitchFamily="18" charset="0"/>
            </a:endParaRPr>
          </a:p>
          <a:p>
            <a:pPr marL="0" indent="0" algn="r">
              <a:buNone/>
            </a:pPr>
            <a:endParaRPr lang="ru-RU" sz="1800" dirty="0" smtClean="0">
              <a:latin typeface="Times New Roman" panose="02020603050405020304" pitchFamily="18" charset="0"/>
              <a:cs typeface="Times New Roman" panose="02020603050405020304" pitchFamily="18" charset="0"/>
            </a:endParaRPr>
          </a:p>
          <a:p>
            <a:pPr marL="0" indent="0" algn="r">
              <a:buNone/>
            </a:pPr>
            <a:r>
              <a:rPr lang="ru-RU" sz="1800" dirty="0" smtClean="0">
                <a:latin typeface="Times New Roman" panose="02020603050405020304" pitchFamily="18" charset="0"/>
                <a:cs typeface="Times New Roman" panose="02020603050405020304" pitchFamily="18" charset="0"/>
              </a:rPr>
              <a:t>Выполнил</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Кл. ординатор</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1 года обучения</a:t>
            </a:r>
            <a:endParaRPr lang="ru-RU" sz="1800" dirty="0">
              <a:latin typeface="Times New Roman" panose="02020603050405020304" pitchFamily="18" charset="0"/>
              <a:cs typeface="Times New Roman" panose="02020603050405020304" pitchFamily="18" charset="0"/>
            </a:endParaRPr>
          </a:p>
          <a:p>
            <a:pPr marL="0" indent="0" algn="r">
              <a:buNone/>
            </a:pPr>
            <a:r>
              <a:rPr lang="ru-RU" sz="1800" dirty="0" err="1">
                <a:latin typeface="Times New Roman" panose="02020603050405020304" pitchFamily="18" charset="0"/>
                <a:cs typeface="Times New Roman" panose="02020603050405020304" pitchFamily="18" charset="0"/>
              </a:rPr>
              <a:t>Жулин</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Даниил Николаевич</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44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5842992" cy="706090"/>
          </a:xfrm>
        </p:spPr>
        <p:txBody>
          <a:bodyPr>
            <a:normAutofit fontScale="90000"/>
          </a:bodyPr>
          <a:lstStyle/>
          <a:p>
            <a:r>
              <a:rPr lang="ru-RU" dirty="0" smtClean="0">
                <a:latin typeface="Times New Roman" pitchFamily="18" charset="0"/>
                <a:cs typeface="Times New Roman" pitchFamily="18" charset="0"/>
              </a:rPr>
              <a:t>Клиническая картина</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pPr marL="514350" indent="-514350">
              <a:buAutoNum type="arabicPeriod"/>
            </a:pPr>
            <a:r>
              <a:rPr lang="ru-RU" dirty="0">
                <a:latin typeface="Times New Roman" pitchFamily="18" charset="0"/>
                <a:cs typeface="Times New Roman" pitchFamily="18" charset="0"/>
              </a:rPr>
              <a:t>Резкая боль в паховой области и/или области верхней трети бедра, болезненной пальпацией области тазобедренного </a:t>
            </a:r>
            <a:r>
              <a:rPr lang="ru-RU" dirty="0" smtClean="0">
                <a:latin typeface="Times New Roman" pitchFamily="18" charset="0"/>
                <a:cs typeface="Times New Roman" pitchFamily="18" charset="0"/>
              </a:rPr>
              <a:t>сустава</a:t>
            </a:r>
          </a:p>
          <a:p>
            <a:pPr marL="514350" indent="-514350">
              <a:buAutoNum type="arabicPeriod"/>
            </a:pPr>
            <a:r>
              <a:rPr lang="ru-RU" dirty="0" smtClean="0">
                <a:latin typeface="Times New Roman" pitchFamily="18" charset="0"/>
                <a:cs typeface="Times New Roman" pitchFamily="18" charset="0"/>
              </a:rPr>
              <a:t>Отсутствие </a:t>
            </a:r>
            <a:r>
              <a:rPr lang="ru-RU" dirty="0">
                <a:latin typeface="Times New Roman" pitchFamily="18" charset="0"/>
                <a:cs typeface="Times New Roman" pitchFamily="18" charset="0"/>
              </a:rPr>
              <a:t>движений из-за </a:t>
            </a:r>
            <a:r>
              <a:rPr lang="ru-RU" dirty="0" smtClean="0">
                <a:latin typeface="Times New Roman" pitchFamily="18" charset="0"/>
                <a:cs typeface="Times New Roman" pitchFamily="18" charset="0"/>
              </a:rPr>
              <a:t>боли</a:t>
            </a:r>
          </a:p>
          <a:p>
            <a:pPr marL="514350" indent="-514350">
              <a:buAutoNum type="arabicPeriod"/>
            </a:pPr>
            <a:r>
              <a:rPr lang="ru-RU" dirty="0" smtClean="0">
                <a:latin typeface="Times New Roman" pitchFamily="18" charset="0"/>
                <a:cs typeface="Times New Roman" pitchFamily="18" charset="0"/>
              </a:rPr>
              <a:t>Симптом </a:t>
            </a:r>
            <a:r>
              <a:rPr lang="ru-RU" dirty="0">
                <a:latin typeface="Times New Roman" pitchFamily="18" charset="0"/>
                <a:cs typeface="Times New Roman" pitchFamily="18" charset="0"/>
              </a:rPr>
              <a:t>"прилипшей пятки"</a:t>
            </a:r>
          </a:p>
          <a:p>
            <a:pPr marL="514350" indent="-514350">
              <a:buAutoNum type="arabicPeriod"/>
            </a:pPr>
            <a:r>
              <a:rPr lang="ru-RU" dirty="0" smtClean="0">
                <a:latin typeface="Times New Roman" pitchFamily="18" charset="0"/>
                <a:cs typeface="Times New Roman" pitchFamily="18" charset="0"/>
              </a:rPr>
              <a:t>Наружная </a:t>
            </a:r>
            <a:r>
              <a:rPr lang="ru-RU" dirty="0">
                <a:latin typeface="Times New Roman" pitchFamily="18" charset="0"/>
                <a:cs typeface="Times New Roman" pitchFamily="18" charset="0"/>
              </a:rPr>
              <a:t>ротация голени и стопы</a:t>
            </a:r>
          </a:p>
          <a:p>
            <a:pPr marL="514350" indent="-514350">
              <a:buAutoNum type="arabicPeriod"/>
            </a:pPr>
            <a:r>
              <a:rPr lang="ru-RU" dirty="0">
                <a:latin typeface="Times New Roman" pitchFamily="18" charset="0"/>
                <a:cs typeface="Times New Roman" pitchFamily="18" charset="0"/>
              </a:rPr>
              <a:t>Укорочение ноги в пределах 4-6 см</a:t>
            </a:r>
          </a:p>
          <a:p>
            <a:pPr marL="514350" indent="-514350">
              <a:buAutoNum type="arabicPeriod"/>
            </a:pPr>
            <a:r>
              <a:rPr lang="ru-RU" dirty="0">
                <a:latin typeface="Times New Roman" pitchFamily="18" charset="0"/>
                <a:cs typeface="Times New Roman" pitchFamily="18" charset="0"/>
              </a:rPr>
              <a:t>При перемещении пациента, патологическая подвижность</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6307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Маршрутизация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marL="0" indent="0">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городе: госпитализация в профильные стационары </a:t>
            </a:r>
            <a:r>
              <a:rPr lang="ru-RU" dirty="0" smtClean="0">
                <a:latin typeface="Times New Roman" pitchFamily="18" charset="0"/>
                <a:cs typeface="Times New Roman" pitchFamily="18" charset="0"/>
              </a:rPr>
              <a:t>(КМКБСМП</a:t>
            </a:r>
            <a:r>
              <a:rPr lang="ru-RU" dirty="0">
                <a:latin typeface="Times New Roman" pitchFamily="18" charset="0"/>
                <a:cs typeface="Times New Roman" pitchFamily="18" charset="0"/>
              </a:rPr>
              <a:t>, ККБ 1), при </a:t>
            </a:r>
            <a:r>
              <a:rPr lang="ru-RU" dirty="0" smtClean="0">
                <a:latin typeface="Times New Roman" pitchFamily="18" charset="0"/>
                <a:cs typeface="Times New Roman" pitchFamily="18" charset="0"/>
              </a:rPr>
              <a:t>тяжелом состоянии пациента </a:t>
            </a:r>
            <a:r>
              <a:rPr lang="ru-RU" dirty="0">
                <a:latin typeface="Times New Roman" pitchFamily="18" charset="0"/>
                <a:cs typeface="Times New Roman" pitchFamily="18" charset="0"/>
              </a:rPr>
              <a:t>ближайший центр.</a:t>
            </a:r>
          </a:p>
          <a:p>
            <a:pPr marL="0" indent="0">
              <a:buNone/>
            </a:pP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В сельской местности: госпитализация в ЦРБ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оказание квалифицированной или специализированной помощи с дальнейшим переводом в </a:t>
            </a:r>
            <a:r>
              <a:rPr lang="ru-RU" dirty="0" err="1">
                <a:latin typeface="Times New Roman" pitchFamily="18" charset="0"/>
                <a:cs typeface="Times New Roman" pitchFamily="18" charset="0"/>
              </a:rPr>
              <a:t>травмацентры</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II </a:t>
            </a:r>
            <a:r>
              <a:rPr lang="ru-RU" dirty="0">
                <a:latin typeface="Times New Roman" pitchFamily="18" charset="0"/>
                <a:cs typeface="Times New Roman" pitchFamily="18" charset="0"/>
              </a:rPr>
              <a:t>и </a:t>
            </a:r>
            <a:r>
              <a:rPr lang="en-US" dirty="0">
                <a:latin typeface="Times New Roman" pitchFamily="18" charset="0"/>
                <a:cs typeface="Times New Roman" pitchFamily="18" charset="0"/>
              </a:rPr>
              <a:t>I </a:t>
            </a:r>
            <a:r>
              <a:rPr lang="ru-RU" dirty="0">
                <a:latin typeface="Times New Roman" pitchFamily="18" charset="0"/>
                <a:cs typeface="Times New Roman" pitchFamily="18" charset="0"/>
              </a:rPr>
              <a:t>уровней</a:t>
            </a:r>
          </a:p>
          <a:p>
            <a:pPr marL="0" indent="0">
              <a:buNone/>
            </a:pPr>
            <a:endParaRPr lang="ru-RU" dirty="0"/>
          </a:p>
        </p:txBody>
      </p:sp>
    </p:spTree>
    <p:extLst>
      <p:ext uri="{BB962C8B-B14F-4D97-AF65-F5344CB8AC3E}">
        <p14:creationId xmlns:p14="http://schemas.microsoft.com/office/powerpoint/2010/main" val="413657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427168" cy="850106"/>
          </a:xfrm>
        </p:spPr>
        <p:txBody>
          <a:bodyPr>
            <a:normAutofit fontScale="90000"/>
          </a:bodyPr>
          <a:lstStyle/>
          <a:p>
            <a:r>
              <a:rPr lang="ru-RU" sz="3200" dirty="0" smtClean="0">
                <a:latin typeface="Times New Roman" pitchFamily="18" charset="0"/>
                <a:cs typeface="Times New Roman" pitchFamily="18" charset="0"/>
              </a:rPr>
              <a:t>Диагностика и диагностические критерии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47500" lnSpcReduction="20000"/>
          </a:bodyPr>
          <a:lstStyle/>
          <a:p>
            <a:pPr>
              <a:buFontTx/>
              <a:buChar char="-"/>
            </a:pPr>
            <a:r>
              <a:rPr lang="ru-RU" dirty="0" smtClean="0">
                <a:latin typeface="Times New Roman" pitchFamily="18" charset="0"/>
                <a:cs typeface="Times New Roman" pitchFamily="18" charset="0"/>
              </a:rPr>
              <a:t>Всем </a:t>
            </a:r>
            <a:r>
              <a:rPr lang="ru-RU" dirty="0">
                <a:latin typeface="Times New Roman" pitchFamily="18" charset="0"/>
                <a:cs typeface="Times New Roman" pitchFamily="18" charset="0"/>
              </a:rPr>
              <a:t>пациентам с подозрением на ППОБК с целью формирования диагноза рекомендуется выполнение </a:t>
            </a:r>
            <a:r>
              <a:rPr lang="ru-RU" b="1" dirty="0">
                <a:latin typeface="Times New Roman" pitchFamily="18" charset="0"/>
                <a:cs typeface="Times New Roman" pitchFamily="18" charset="0"/>
              </a:rPr>
              <a:t>обзорной </a:t>
            </a:r>
            <a:r>
              <a:rPr lang="ru-RU" b="1" dirty="0" err="1">
                <a:latin typeface="Times New Roman" pitchFamily="18" charset="0"/>
                <a:cs typeface="Times New Roman" pitchFamily="18" charset="0"/>
              </a:rPr>
              <a:t>рентенографии</a:t>
            </a:r>
            <a:r>
              <a:rPr lang="ru-RU" b="1" dirty="0">
                <a:latin typeface="Times New Roman" pitchFamily="18" charset="0"/>
                <a:cs typeface="Times New Roman" pitchFamily="18" charset="0"/>
              </a:rPr>
              <a:t> таза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рентгенографии проксимального отдела БК и тазобедренного сустава</a:t>
            </a:r>
            <a:r>
              <a:rPr lang="ru-RU" dirty="0">
                <a:latin typeface="Times New Roman" pitchFamily="18" charset="0"/>
                <a:cs typeface="Times New Roman" pitchFamily="18" charset="0"/>
              </a:rPr>
              <a:t> на стороне повреждения в прямой и аксиальной проекциях</a:t>
            </a:r>
            <a:r>
              <a:rPr lang="ru-RU" dirty="0" smtClean="0">
                <a:latin typeface="Times New Roman" pitchFamily="18" charset="0"/>
                <a:cs typeface="Times New Roman" pitchFamily="18" charset="0"/>
              </a:rPr>
              <a:t>.</a:t>
            </a:r>
          </a:p>
          <a:p>
            <a:pPr>
              <a:buFontTx/>
              <a:buChar char="-"/>
            </a:pPr>
            <a:r>
              <a:rPr lang="ru-RU" dirty="0">
                <a:latin typeface="Times New Roman" pitchFamily="18" charset="0"/>
                <a:cs typeface="Times New Roman" pitchFamily="18" charset="0"/>
              </a:rPr>
              <a:t>Всем пациентам, </a:t>
            </a:r>
            <a:r>
              <a:rPr lang="ru-RU" b="1" dirty="0">
                <a:latin typeface="Times New Roman" pitchFamily="18" charset="0"/>
                <a:cs typeface="Times New Roman" pitchFamily="18" charset="0"/>
              </a:rPr>
              <a:t>с несоответствием </a:t>
            </a:r>
            <a:r>
              <a:rPr lang="ru-RU" dirty="0">
                <a:latin typeface="Times New Roman" pitchFamily="18" charset="0"/>
                <a:cs typeface="Times New Roman" pitchFamily="18" charset="0"/>
              </a:rPr>
              <a:t>клинических и рентгенологических данных, с целью верификации диагноза и определения тактики лечения рекомендуется выполнение </a:t>
            </a:r>
            <a:r>
              <a:rPr lang="ru-RU" b="1" dirty="0" smtClean="0">
                <a:latin typeface="Times New Roman" pitchFamily="18" charset="0"/>
                <a:cs typeface="Times New Roman" pitchFamily="18" charset="0"/>
              </a:rPr>
              <a:t>КТ </a:t>
            </a:r>
            <a:r>
              <a:rPr lang="ru-RU" b="1" dirty="0">
                <a:latin typeface="Times New Roman" pitchFamily="18" charset="0"/>
                <a:cs typeface="Times New Roman" pitchFamily="18" charset="0"/>
              </a:rPr>
              <a:t>тазобедренного </a:t>
            </a:r>
            <a:r>
              <a:rPr lang="ru-RU" b="1" dirty="0" smtClean="0">
                <a:latin typeface="Times New Roman" pitchFamily="18" charset="0"/>
                <a:cs typeface="Times New Roman" pitchFamily="18" charset="0"/>
              </a:rPr>
              <a:t>сустава</a:t>
            </a:r>
            <a:r>
              <a:rPr lang="ru-RU" dirty="0" smtClean="0">
                <a:latin typeface="Times New Roman" pitchFamily="18" charset="0"/>
                <a:cs typeface="Times New Roman" pitchFamily="18" charset="0"/>
              </a:rPr>
              <a:t>.</a:t>
            </a:r>
          </a:p>
          <a:p>
            <a:pPr>
              <a:buFontTx/>
              <a:buChar char="-"/>
            </a:pP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подозрении на внутрисуставной ППОБК (</a:t>
            </a:r>
            <a:r>
              <a:rPr lang="ru-RU" b="1" dirty="0">
                <a:latin typeface="Times New Roman" pitchFamily="18" charset="0"/>
                <a:cs typeface="Times New Roman" pitchFamily="18" charset="0"/>
              </a:rPr>
              <a:t>перелом головки БК</a:t>
            </a:r>
            <a:r>
              <a:rPr lang="ru-RU" dirty="0">
                <a:latin typeface="Times New Roman" pitchFamily="18" charset="0"/>
                <a:cs typeface="Times New Roman" pitchFamily="18" charset="0"/>
              </a:rPr>
              <a:t>) для формирования диагноза и определения тактики лечения всем пациентам рекомендуется </a:t>
            </a:r>
            <a:r>
              <a:rPr lang="ru-RU" dirty="0" smtClean="0">
                <a:latin typeface="Times New Roman" pitchFamily="18" charset="0"/>
                <a:cs typeface="Times New Roman" pitchFamily="18" charset="0"/>
              </a:rPr>
              <a:t>выполнение </a:t>
            </a:r>
            <a:r>
              <a:rPr lang="ru-RU" b="1" dirty="0" smtClean="0">
                <a:latin typeface="Times New Roman" pitchFamily="18" charset="0"/>
                <a:cs typeface="Times New Roman" pitchFamily="18" charset="0"/>
              </a:rPr>
              <a:t>КТ </a:t>
            </a:r>
            <a:r>
              <a:rPr lang="ru-RU" b="1" dirty="0">
                <a:latin typeface="Times New Roman" pitchFamily="18" charset="0"/>
                <a:cs typeface="Times New Roman" pitchFamily="18" charset="0"/>
              </a:rPr>
              <a:t>тазобедренного </a:t>
            </a:r>
            <a:r>
              <a:rPr lang="ru-RU" b="1" dirty="0" smtClean="0">
                <a:latin typeface="Times New Roman" pitchFamily="18" charset="0"/>
                <a:cs typeface="Times New Roman" pitchFamily="18" charset="0"/>
              </a:rPr>
              <a:t>сустава.</a:t>
            </a:r>
          </a:p>
          <a:p>
            <a:pPr>
              <a:buFontTx/>
              <a:buChar char="-"/>
            </a:pPr>
            <a:r>
              <a:rPr lang="ru-RU" dirty="0">
                <a:latin typeface="Times New Roman" pitchFamily="18" charset="0"/>
                <a:cs typeface="Times New Roman" pitchFamily="18" charset="0"/>
              </a:rPr>
              <a:t>Всем пациентам рекомендуется выполнение регистрации </a:t>
            </a:r>
            <a:r>
              <a:rPr lang="ru-RU" b="1" dirty="0">
                <a:latin typeface="Times New Roman" pitchFamily="18" charset="0"/>
                <a:cs typeface="Times New Roman" pitchFamily="18" charset="0"/>
              </a:rPr>
              <a:t>электрокардиограммы</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с целью </a:t>
            </a:r>
            <a:r>
              <a:rPr lang="ru-RU" dirty="0">
                <a:latin typeface="Times New Roman" pitchFamily="18" charset="0"/>
                <a:cs typeface="Times New Roman" pitchFamily="18" charset="0"/>
              </a:rPr>
              <a:t>исключения острого коронарного синдрома, нарушений ритма и проводимости </a:t>
            </a:r>
            <a:r>
              <a:rPr lang="ru-RU" dirty="0" smtClean="0">
                <a:latin typeface="Times New Roman" pitchFamily="18" charset="0"/>
                <a:cs typeface="Times New Roman" pitchFamily="18" charset="0"/>
              </a:rPr>
              <a:t>сердца. (ЭХОКГ на усмотрение кардиолога/терапевта)</a:t>
            </a:r>
          </a:p>
          <a:p>
            <a:pPr>
              <a:buFontTx/>
              <a:buChar char="-"/>
            </a:pPr>
            <a:r>
              <a:rPr lang="ru-RU" b="1" dirty="0">
                <a:latin typeface="Times New Roman" pitchFamily="18" charset="0"/>
                <a:cs typeface="Times New Roman" pitchFamily="18" charset="0"/>
              </a:rPr>
              <a:t>Дуплексное сканирование сосудов </a:t>
            </a:r>
            <a:r>
              <a:rPr lang="ru-RU" dirty="0">
                <a:latin typeface="Times New Roman" pitchFamily="18" charset="0"/>
                <a:cs typeface="Times New Roman" pitchFamily="18" charset="0"/>
              </a:rPr>
              <a:t>(артерий и вен) нижней конечности </a:t>
            </a:r>
            <a:r>
              <a:rPr lang="ru-RU" dirty="0" smtClean="0">
                <a:latin typeface="Times New Roman" pitchFamily="18" charset="0"/>
                <a:cs typeface="Times New Roman" pitchFamily="18" charset="0"/>
              </a:rPr>
              <a:t>рекомендуется выполнить </a:t>
            </a:r>
            <a:r>
              <a:rPr lang="ru-RU" dirty="0">
                <a:latin typeface="Times New Roman" pitchFamily="18" charset="0"/>
                <a:cs typeface="Times New Roman" pitchFamily="18" charset="0"/>
              </a:rPr>
              <a:t>в течение 48 часов после поступления пациента с ППОБК в стационар, </a:t>
            </a:r>
            <a:r>
              <a:rPr lang="ru-RU" dirty="0" smtClean="0">
                <a:latin typeface="Times New Roman" pitchFamily="18" charset="0"/>
                <a:cs typeface="Times New Roman" pitchFamily="18" charset="0"/>
              </a:rPr>
              <a:t>кроме случаев </a:t>
            </a:r>
            <a:r>
              <a:rPr lang="ru-RU" dirty="0">
                <a:latin typeface="Times New Roman" pitchFamily="18" charset="0"/>
                <a:cs typeface="Times New Roman" pitchFamily="18" charset="0"/>
              </a:rPr>
              <a:t>обязательного выполнения УЗДГ при поступлении: давность травмы свыше 48 </a:t>
            </a:r>
            <a:r>
              <a:rPr lang="ru-RU" dirty="0" smtClean="0">
                <a:latin typeface="Times New Roman" pitchFamily="18" charset="0"/>
                <a:cs typeface="Times New Roman" pitchFamily="18" charset="0"/>
              </a:rPr>
              <a:t>часов до </a:t>
            </a:r>
            <a:r>
              <a:rPr lang="ru-RU" dirty="0">
                <a:latin typeface="Times New Roman" pitchFamily="18" charset="0"/>
                <a:cs typeface="Times New Roman" pitchFamily="18" charset="0"/>
              </a:rPr>
              <a:t>поступления, </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12 </a:t>
            </a:r>
            <a:r>
              <a:rPr lang="ru-RU" dirty="0">
                <a:latin typeface="Times New Roman" pitchFamily="18" charset="0"/>
                <a:cs typeface="Times New Roman" pitchFamily="18" charset="0"/>
              </a:rPr>
              <a:t>баллов по шкале </a:t>
            </a:r>
            <a:r>
              <a:rPr lang="ru-RU" dirty="0" err="1">
                <a:latin typeface="Times New Roman" pitchFamily="18" charset="0"/>
                <a:cs typeface="Times New Roman" pitchFamily="18" charset="0"/>
              </a:rPr>
              <a:t>Каприни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Caprini</a:t>
            </a:r>
            <a:r>
              <a:rPr lang="ru-RU" dirty="0" smtClean="0">
                <a:latin typeface="Times New Roman" pitchFamily="18" charset="0"/>
                <a:cs typeface="Times New Roman" pitchFamily="18" charset="0"/>
              </a:rPr>
              <a:t>) (Приложение 1) </a:t>
            </a:r>
            <a:r>
              <a:rPr lang="ru-RU" dirty="0">
                <a:latin typeface="Times New Roman" pitchFamily="18" charset="0"/>
                <a:cs typeface="Times New Roman" pitchFamily="18" charset="0"/>
              </a:rPr>
              <a:t>– высокий </a:t>
            </a:r>
            <a:r>
              <a:rPr lang="ru-RU" dirty="0" smtClean="0">
                <a:latin typeface="Times New Roman" pitchFamily="18" charset="0"/>
                <a:cs typeface="Times New Roman" pitchFamily="18" charset="0"/>
              </a:rPr>
              <a:t>риск ТЭЛА, </a:t>
            </a:r>
            <a:r>
              <a:rPr lang="ru-RU" dirty="0">
                <a:latin typeface="Times New Roman" pitchFamily="18" charset="0"/>
                <a:cs typeface="Times New Roman" pitchFamily="18" charset="0"/>
              </a:rPr>
              <a:t>для предотвращения тромбоэмболических осложнений.</a:t>
            </a:r>
          </a:p>
        </p:txBody>
      </p:sp>
    </p:spTree>
    <p:extLst>
      <p:ext uri="{BB962C8B-B14F-4D97-AF65-F5344CB8AC3E}">
        <p14:creationId xmlns:p14="http://schemas.microsoft.com/office/powerpoint/2010/main" val="115685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003232" cy="778098"/>
          </a:xfrm>
        </p:spPr>
        <p:txBody>
          <a:bodyPr/>
          <a:lstStyle/>
          <a:p>
            <a:r>
              <a:rPr lang="ru-RU" dirty="0" smtClean="0">
                <a:latin typeface="Times New Roman" pitchFamily="18" charset="0"/>
                <a:cs typeface="Times New Roman" pitchFamily="18" charset="0"/>
              </a:rPr>
              <a:t>Консервативное лечение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10000"/>
          </a:bodyPr>
          <a:lstStyle/>
          <a:p>
            <a:pPr marL="0" indent="0">
              <a:buNone/>
            </a:pPr>
            <a:r>
              <a:rPr lang="ru-RU" dirty="0">
                <a:latin typeface="Times New Roman" pitchFamily="18" charset="0"/>
                <a:cs typeface="Times New Roman" pitchFamily="18" charset="0"/>
              </a:rPr>
              <a:t>Экстренная медицинская помощь в приемном </a:t>
            </a:r>
            <a:r>
              <a:rPr lang="ru-RU" dirty="0" smtClean="0">
                <a:latin typeface="Times New Roman" pitchFamily="18" charset="0"/>
                <a:cs typeface="Times New Roman" pitchFamily="18" charset="0"/>
              </a:rPr>
              <a:t>отделении:</a:t>
            </a:r>
          </a:p>
          <a:p>
            <a:pPr>
              <a:buFontTx/>
              <a:buChar char="-"/>
            </a:pPr>
            <a:r>
              <a:rPr lang="ru-RU" dirty="0" smtClean="0">
                <a:latin typeface="Times New Roman" pitchFamily="18" charset="0"/>
                <a:cs typeface="Times New Roman" pitchFamily="18" charset="0"/>
              </a:rPr>
              <a:t>Обеспечение </a:t>
            </a:r>
            <a:r>
              <a:rPr lang="ru-RU" dirty="0">
                <a:latin typeface="Times New Roman" pitchFamily="18" charset="0"/>
                <a:cs typeface="Times New Roman" pitchFamily="18" charset="0"/>
              </a:rPr>
              <a:t>пациенту температурного </a:t>
            </a:r>
            <a:r>
              <a:rPr lang="ru-RU" dirty="0" smtClean="0">
                <a:latin typeface="Times New Roman" pitchFamily="18" charset="0"/>
                <a:cs typeface="Times New Roman" pitchFamily="18" charset="0"/>
              </a:rPr>
              <a:t>комфорта</a:t>
            </a:r>
          </a:p>
          <a:p>
            <a:pPr>
              <a:buFontTx/>
              <a:buChar char="-"/>
            </a:pPr>
            <a:r>
              <a:rPr lang="ru-RU" dirty="0">
                <a:latin typeface="Times New Roman" pitchFamily="18" charset="0"/>
                <a:cs typeface="Times New Roman" pitchFamily="18" charset="0"/>
              </a:rPr>
              <a:t>Полноценное обезболивание для обеспечения психоэмоционального комфорта и возможности смены позиции и транспортировки </a:t>
            </a:r>
            <a:r>
              <a:rPr lang="ru-RU" dirty="0" smtClean="0">
                <a:latin typeface="Times New Roman" pitchFamily="18" charset="0"/>
                <a:cs typeface="Times New Roman" pitchFamily="18" charset="0"/>
              </a:rPr>
              <a:t>пациента</a:t>
            </a:r>
          </a:p>
          <a:p>
            <a:pPr>
              <a:buFontTx/>
              <a:buChar char="-"/>
            </a:pPr>
            <a:r>
              <a:rPr lang="ru-RU" dirty="0">
                <a:latin typeface="Times New Roman" pitchFamily="18" charset="0"/>
                <a:cs typeface="Times New Roman" pitchFamily="18" charset="0"/>
              </a:rPr>
              <a:t>Коррекция </a:t>
            </a:r>
            <a:r>
              <a:rPr lang="ru-RU" dirty="0" err="1">
                <a:latin typeface="Times New Roman" pitchFamily="18" charset="0"/>
                <a:cs typeface="Times New Roman" pitchFamily="18" charset="0"/>
              </a:rPr>
              <a:t>волемических</a:t>
            </a:r>
            <a:r>
              <a:rPr lang="ru-RU" dirty="0">
                <a:latin typeface="Times New Roman" pitchFamily="18" charset="0"/>
                <a:cs typeface="Times New Roman" pitchFamily="18" charset="0"/>
              </a:rPr>
              <a:t> и электролитных нарушений (при невозможности проведения этой коррекции в ПО, она проводится в отделении травматологии или в отделении реанимации и интенсивной терапии)</a:t>
            </a:r>
          </a:p>
        </p:txBody>
      </p:sp>
    </p:spTree>
    <p:extLst>
      <p:ext uri="{BB962C8B-B14F-4D97-AF65-F5344CB8AC3E}">
        <p14:creationId xmlns:p14="http://schemas.microsoft.com/office/powerpoint/2010/main" val="160068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Скелетное вытяжение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pPr>
              <a:buFontTx/>
              <a:buChar char="-"/>
            </a:pPr>
            <a:r>
              <a:rPr lang="ru-RU" dirty="0" smtClean="0">
                <a:latin typeface="Times New Roman" pitchFamily="18" charset="0"/>
                <a:cs typeface="Times New Roman" pitchFamily="18" charset="0"/>
              </a:rPr>
              <a:t>Пациентам </a:t>
            </a:r>
            <a:r>
              <a:rPr lang="ru-RU" dirty="0">
                <a:latin typeface="Times New Roman" pitchFamily="18" charset="0"/>
                <a:cs typeface="Times New Roman" pitchFamily="18" charset="0"/>
              </a:rPr>
              <a:t>с ППОБК старше 50 лет наложение скелетного вытяжения не рекомендуется (исключением являются </a:t>
            </a:r>
            <a:r>
              <a:rPr lang="ru-RU" dirty="0" err="1">
                <a:latin typeface="Times New Roman" pitchFamily="18" charset="0"/>
                <a:cs typeface="Times New Roman" pitchFamily="18" charset="0"/>
              </a:rPr>
              <a:t>подвертельные</a:t>
            </a:r>
            <a:r>
              <a:rPr lang="ru-RU" dirty="0">
                <a:latin typeface="Times New Roman" pitchFamily="18" charset="0"/>
                <a:cs typeface="Times New Roman" pitchFamily="18" charset="0"/>
              </a:rPr>
              <a:t> переломы (32A/B/C.1 АО/ОТА)) с целью снижения риска развития делирия, гипостатических и гиподинамических </a:t>
            </a:r>
            <a:r>
              <a:rPr lang="ru-RU" dirty="0" smtClean="0">
                <a:latin typeface="Times New Roman" pitchFamily="18" charset="0"/>
                <a:cs typeface="Times New Roman" pitchFamily="18" charset="0"/>
              </a:rPr>
              <a:t>осложнений</a:t>
            </a:r>
          </a:p>
          <a:p>
            <a:pPr>
              <a:buFontTx/>
              <a:buChar char="-"/>
            </a:pPr>
            <a:r>
              <a:rPr lang="ru-RU" dirty="0" smtClean="0">
                <a:latin typeface="Times New Roman" pitchFamily="18" charset="0"/>
                <a:cs typeface="Times New Roman" pitchFamily="18" charset="0"/>
              </a:rPr>
              <a:t>Ряд </a:t>
            </a:r>
            <a:r>
              <a:rPr lang="ru-RU" dirty="0" err="1">
                <a:latin typeface="Times New Roman" pitchFamily="18" charset="0"/>
                <a:cs typeface="Times New Roman" pitchFamily="18" charset="0"/>
              </a:rPr>
              <a:t>рандомизированных</a:t>
            </a:r>
            <a:r>
              <a:rPr lang="ru-RU" dirty="0">
                <a:latin typeface="Times New Roman" pitchFamily="18" charset="0"/>
                <a:cs typeface="Times New Roman" pitchFamily="18" charset="0"/>
              </a:rPr>
              <a:t> клинических </a:t>
            </a:r>
            <a:r>
              <a:rPr lang="ru-RU" dirty="0" smtClean="0">
                <a:latin typeface="Times New Roman" pitchFamily="18" charset="0"/>
                <a:cs typeface="Times New Roman" pitchFamily="18" charset="0"/>
              </a:rPr>
              <a:t>исследований, </a:t>
            </a:r>
            <a:r>
              <a:rPr lang="ru-RU" dirty="0">
                <a:latin typeface="Times New Roman" pitchFamily="18" charset="0"/>
                <a:cs typeface="Times New Roman" pitchFamily="18" charset="0"/>
              </a:rPr>
              <a:t>в которых сравнивались результаты лечения пациентов старше 50 лет с </a:t>
            </a:r>
            <a:r>
              <a:rPr lang="ru-RU" dirty="0" smtClean="0">
                <a:latin typeface="Times New Roman" pitchFamily="18" charset="0"/>
                <a:cs typeface="Times New Roman" pitchFamily="18" charset="0"/>
              </a:rPr>
              <a:t>ППОБК,</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применением </a:t>
            </a:r>
            <a:r>
              <a:rPr lang="ru-RU" dirty="0">
                <a:latin typeface="Times New Roman" pitchFamily="18" charset="0"/>
                <a:cs typeface="Times New Roman" pitchFamily="18" charset="0"/>
              </a:rPr>
              <a:t>и без применения скелетного вытяжения в предоперационном периоде, показали отсутствие каких либо различий в интенсивности болевого синдрома и преимуществ наложения скелетного вытяжения у пациентов с ППОБК старше 50 лет. </a:t>
            </a:r>
            <a:endParaRPr lang="ru-RU" dirty="0" smtClean="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51226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Внешняя фиксация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ru-RU" dirty="0">
                <a:latin typeface="Times New Roman" pitchFamily="18" charset="0"/>
                <a:cs typeface="Times New Roman" pitchFamily="18" charset="0"/>
              </a:rPr>
              <a:t>- При невозможности выполнить окончательную фиксацию </a:t>
            </a:r>
            <a:r>
              <a:rPr lang="ru-RU" dirty="0" err="1">
                <a:latin typeface="Times New Roman" pitchFamily="18" charset="0"/>
                <a:cs typeface="Times New Roman" pitchFamily="18" charset="0"/>
              </a:rPr>
              <a:t>подвертельного</a:t>
            </a:r>
            <a:r>
              <a:rPr lang="ru-RU" dirty="0">
                <a:latin typeface="Times New Roman" pitchFamily="18" charset="0"/>
                <a:cs typeface="Times New Roman" pitchFamily="18" charset="0"/>
              </a:rPr>
              <a:t> перелома в течение 12 часов после поступления в стационар, рекомендуется наложение стержневого аппарата внешней фиксации костей таза, бедренной кости с целью стабилизации костных фрагментов</a:t>
            </a:r>
          </a:p>
        </p:txBody>
      </p:sp>
    </p:spTree>
    <p:extLst>
      <p:ext uri="{BB962C8B-B14F-4D97-AF65-F5344CB8AC3E}">
        <p14:creationId xmlns:p14="http://schemas.microsoft.com/office/powerpoint/2010/main" val="48541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Обезболивание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marL="0" indent="0">
              <a:buNone/>
            </a:pPr>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озможно </a:t>
            </a:r>
            <a:r>
              <a:rPr lang="ru-RU" dirty="0">
                <a:latin typeface="Times New Roman" pitchFamily="18" charset="0"/>
                <a:cs typeface="Times New Roman" pitchFamily="18" charset="0"/>
              </a:rPr>
              <a:t>рекомендовать следующую схему предоперационной анальгезии у пациентов с ППОБК в условиях стационаров РФ: </a:t>
            </a:r>
          </a:p>
          <a:p>
            <a:r>
              <a:rPr lang="ru-RU" b="1" dirty="0">
                <a:latin typeface="Times New Roman" pitchFamily="18" charset="0"/>
                <a:cs typeface="Times New Roman" pitchFamily="18" charset="0"/>
              </a:rPr>
              <a:t>1-3 балла по шкале ЦРШ </a:t>
            </a:r>
            <a:r>
              <a:rPr lang="ru-RU" dirty="0">
                <a:latin typeface="Times New Roman" pitchFamily="18" charset="0"/>
                <a:cs typeface="Times New Roman" pitchFamily="18" charset="0"/>
              </a:rPr>
              <a:t>(слабая боль по ВРШ) – анальгезия не требуется. </a:t>
            </a:r>
          </a:p>
          <a:p>
            <a:r>
              <a:rPr lang="ru-RU" b="1" dirty="0">
                <a:latin typeface="Times New Roman" pitchFamily="18" charset="0"/>
                <a:cs typeface="Times New Roman" pitchFamily="18" charset="0"/>
              </a:rPr>
              <a:t>4 – балла по шкале ЦРШ </a:t>
            </a:r>
            <a:r>
              <a:rPr lang="ru-RU" dirty="0">
                <a:latin typeface="Times New Roman" pitchFamily="18" charset="0"/>
                <a:cs typeface="Times New Roman" pitchFamily="18" charset="0"/>
              </a:rPr>
              <a:t>(умеренная боль по ВРШ) – </a:t>
            </a:r>
            <a:r>
              <a:rPr lang="ru-RU" dirty="0" smtClean="0">
                <a:latin typeface="Times New Roman" pitchFamily="18" charset="0"/>
                <a:cs typeface="Times New Roman" pitchFamily="18" charset="0"/>
              </a:rPr>
              <a:t>парацетамол по </a:t>
            </a:r>
            <a:r>
              <a:rPr lang="ru-RU" dirty="0">
                <a:latin typeface="Times New Roman" pitchFamily="18" charset="0"/>
                <a:cs typeface="Times New Roman" pitchFamily="18" charset="0"/>
              </a:rPr>
              <a:t>1 г внутривенно </a:t>
            </a:r>
            <a:r>
              <a:rPr lang="ru-RU" dirty="0" err="1">
                <a:latin typeface="Times New Roman" pitchFamily="18" charset="0"/>
                <a:cs typeface="Times New Roman" pitchFamily="18" charset="0"/>
              </a:rPr>
              <a:t>инфузионно</a:t>
            </a:r>
            <a:r>
              <a:rPr lang="ru-RU" dirty="0">
                <a:latin typeface="Times New Roman" pitchFamily="18" charset="0"/>
                <a:cs typeface="Times New Roman" pitchFamily="18" charset="0"/>
              </a:rPr>
              <a:t> в течение 15 мин 2-3 раза в сутки. </a:t>
            </a:r>
          </a:p>
          <a:p>
            <a:r>
              <a:rPr lang="ru-RU" b="1" dirty="0">
                <a:latin typeface="Times New Roman" pitchFamily="18" charset="0"/>
                <a:cs typeface="Times New Roman" pitchFamily="18" charset="0"/>
              </a:rPr>
              <a:t>5-6 баллов по шкале ЦРШ </a:t>
            </a:r>
            <a:r>
              <a:rPr lang="ru-RU" dirty="0">
                <a:latin typeface="Times New Roman" pitchFamily="18" charset="0"/>
                <a:cs typeface="Times New Roman" pitchFamily="18" charset="0"/>
              </a:rPr>
              <a:t>(сильная боль по ВРШ) – </a:t>
            </a:r>
            <a:r>
              <a:rPr lang="ru-RU" dirty="0" smtClean="0">
                <a:latin typeface="Times New Roman" pitchFamily="18" charset="0"/>
                <a:cs typeface="Times New Roman" pitchFamily="18" charset="0"/>
              </a:rPr>
              <a:t>парацетамол по </a:t>
            </a:r>
            <a:r>
              <a:rPr lang="ru-RU" dirty="0">
                <a:latin typeface="Times New Roman" pitchFamily="18" charset="0"/>
                <a:cs typeface="Times New Roman" pitchFamily="18" charset="0"/>
              </a:rPr>
              <a:t>1 г внутривенно </a:t>
            </a:r>
            <a:r>
              <a:rPr lang="ru-RU" dirty="0" err="1">
                <a:latin typeface="Times New Roman" pitchFamily="18" charset="0"/>
                <a:cs typeface="Times New Roman" pitchFamily="18" charset="0"/>
              </a:rPr>
              <a:t>инфузионно</a:t>
            </a:r>
            <a:r>
              <a:rPr lang="ru-RU" dirty="0">
                <a:latin typeface="Times New Roman" pitchFamily="18" charset="0"/>
                <a:cs typeface="Times New Roman" pitchFamily="18" charset="0"/>
              </a:rPr>
              <a:t> в течение 15 мин 3-4 раза в сутки и при болевом синдроме сильной интенсивности, не купируемом другими лекарственными средствами </a:t>
            </a:r>
            <a:r>
              <a:rPr lang="ru-RU" dirty="0" err="1">
                <a:latin typeface="Times New Roman" pitchFamily="18" charset="0"/>
                <a:cs typeface="Times New Roman" pitchFamily="18" charset="0"/>
              </a:rPr>
              <a:t>опиоиды</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трамадол</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 100 мг внутримышечно или внутривенно 2-3 раза в сутки или </a:t>
            </a:r>
            <a:r>
              <a:rPr lang="ru-RU" dirty="0" err="1" smtClean="0">
                <a:latin typeface="Times New Roman" pitchFamily="18" charset="0"/>
                <a:cs typeface="Times New Roman" pitchFamily="18" charset="0"/>
              </a:rPr>
              <a:t>тримеперидин</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 20 мг 2 раза в сутки </a:t>
            </a:r>
            <a:r>
              <a:rPr lang="ru-RU" dirty="0" smtClean="0">
                <a:latin typeface="Times New Roman" pitchFamily="18" charset="0"/>
                <a:cs typeface="Times New Roman" pitchFamily="18" charset="0"/>
              </a:rPr>
              <a:t>внутримышечно. </a:t>
            </a:r>
            <a:endParaRPr lang="ru-RU" dirty="0">
              <a:latin typeface="Times New Roman" pitchFamily="18" charset="0"/>
              <a:cs typeface="Times New Roman" pitchFamily="18" charset="0"/>
            </a:endParaRPr>
          </a:p>
          <a:p>
            <a:r>
              <a:rPr lang="ru-RU" b="1" dirty="0">
                <a:latin typeface="Times New Roman" pitchFamily="18" charset="0"/>
                <a:cs typeface="Times New Roman" pitchFamily="18" charset="0"/>
              </a:rPr>
              <a:t>7 и более баллов по шкале ЦРШ </a:t>
            </a:r>
            <a:r>
              <a:rPr lang="ru-RU" dirty="0">
                <a:latin typeface="Times New Roman" pitchFamily="18" charset="0"/>
                <a:cs typeface="Times New Roman" pitchFamily="18" charset="0"/>
              </a:rPr>
              <a:t>(очень сильная и нестерпимая боль по ВРШ) – при болевом синдроме сильной интенсивности, не купируемом другими лекарственными средствами возможно применять </a:t>
            </a:r>
            <a:r>
              <a:rPr lang="ru-RU" dirty="0" smtClean="0">
                <a:latin typeface="Times New Roman" pitchFamily="18" charset="0"/>
                <a:cs typeface="Times New Roman" pitchFamily="18" charset="0"/>
              </a:rPr>
              <a:t>морфин </a:t>
            </a:r>
            <a:r>
              <a:rPr lang="ru-RU" dirty="0">
                <a:latin typeface="Times New Roman" pitchFamily="18" charset="0"/>
                <a:cs typeface="Times New Roman" pitchFamily="18" charset="0"/>
              </a:rPr>
              <a:t>10 мг подкожно, максимальная суточная доза 50 мг </a:t>
            </a:r>
          </a:p>
        </p:txBody>
      </p:sp>
    </p:spTree>
    <p:extLst>
      <p:ext uri="{BB962C8B-B14F-4D97-AF65-F5344CB8AC3E}">
        <p14:creationId xmlns:p14="http://schemas.microsoft.com/office/powerpoint/2010/main" val="68352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Хирургическое лечение</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Предоперационный период</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a:buFontTx/>
              <a:buChar char="-"/>
            </a:pPr>
            <a:r>
              <a:rPr lang="ru-RU" dirty="0" smtClean="0">
                <a:latin typeface="Times New Roman" pitchFamily="18" charset="0"/>
                <a:cs typeface="Times New Roman" pitchFamily="18" charset="0"/>
              </a:rPr>
              <a:t>Длительность </a:t>
            </a:r>
            <a:r>
              <a:rPr lang="ru-RU" dirty="0">
                <a:latin typeface="Times New Roman" pitchFamily="18" charset="0"/>
                <a:cs typeface="Times New Roman" pitchFamily="18" charset="0"/>
              </a:rPr>
              <a:t>предоперационного периода рекомендуется минимизировать (у пациентов давностью травмы менее 24 часов наиболее оптимальна – 6-8 часов с момента поступления в стационар), но не превышать 48 часов</a:t>
            </a:r>
            <a:r>
              <a:rPr lang="ru-RU" dirty="0" smtClean="0">
                <a:latin typeface="Times New Roman" pitchFamily="18" charset="0"/>
                <a:cs typeface="Times New Roman" pitchFamily="18" charset="0"/>
              </a:rPr>
              <a:t>.</a:t>
            </a:r>
          </a:p>
          <a:p>
            <a:pPr>
              <a:buFontTx/>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0710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Переломы головки бедренной кости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I-IV</a:t>
            </a:r>
          </a:p>
        </p:txBody>
      </p:sp>
      <p:sp>
        <p:nvSpPr>
          <p:cNvPr id="3" name="Объект 2"/>
          <p:cNvSpPr>
            <a:spLocks noGrp="1"/>
          </p:cNvSpPr>
          <p:nvPr>
            <p:ph idx="1"/>
          </p:nvPr>
        </p:nvSpPr>
        <p:spPr/>
        <p:txBody>
          <a:bodyPr>
            <a:normAutofit fontScale="55000" lnSpcReduction="20000"/>
          </a:bodyPr>
          <a:lstStyle/>
          <a:p>
            <a:pPr marL="0" indent="0">
              <a:buNone/>
            </a:pPr>
            <a:r>
              <a:rPr lang="ru-RU" dirty="0" smtClean="0">
                <a:latin typeface="Times New Roman" pitchFamily="18" charset="0"/>
                <a:cs typeface="Times New Roman" pitchFamily="18" charset="0"/>
              </a:rPr>
              <a:t>У </a:t>
            </a:r>
            <a:r>
              <a:rPr lang="ru-RU" dirty="0">
                <a:latin typeface="Times New Roman" pitchFamily="18" charset="0"/>
                <a:cs typeface="Times New Roman" pitchFamily="18" charset="0"/>
              </a:rPr>
              <a:t>пациентов </a:t>
            </a:r>
            <a:r>
              <a:rPr lang="ru-RU" b="1" dirty="0">
                <a:latin typeface="Times New Roman" pitchFamily="18" charset="0"/>
                <a:cs typeface="Times New Roman" pitchFamily="18" charset="0"/>
              </a:rPr>
              <a:t>моложе 60 </a:t>
            </a:r>
            <a:r>
              <a:rPr lang="ru-RU" dirty="0">
                <a:latin typeface="Times New Roman" pitchFamily="18" charset="0"/>
                <a:cs typeface="Times New Roman" pitchFamily="18" charset="0"/>
              </a:rPr>
              <a:t>лет при переломах головки БК рекомендуется применять следующие методы лечения: </a:t>
            </a:r>
          </a:p>
          <a:p>
            <a:r>
              <a:rPr lang="ru-RU" dirty="0">
                <a:latin typeface="Times New Roman" pitchFamily="18" charset="0"/>
                <a:cs typeface="Times New Roman" pitchFamily="18" charset="0"/>
              </a:rPr>
              <a:t>При переломах головки </a:t>
            </a:r>
            <a:r>
              <a:rPr lang="ru-RU" dirty="0" err="1">
                <a:latin typeface="Times New Roman" pitchFamily="18" charset="0"/>
                <a:cs typeface="Times New Roman" pitchFamily="18" charset="0"/>
              </a:rPr>
              <a:t>дистальнее</a:t>
            </a:r>
            <a:r>
              <a:rPr lang="ru-RU" dirty="0">
                <a:latin typeface="Times New Roman" pitchFamily="18" charset="0"/>
                <a:cs typeface="Times New Roman" pitchFamily="18" charset="0"/>
              </a:rPr>
              <a:t> ямки головки бедренной кости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a:t>
            </a:r>
            <a:r>
              <a:rPr lang="ru-RU" dirty="0">
                <a:latin typeface="Times New Roman" pitchFamily="18" charset="0"/>
                <a:cs typeface="Times New Roman" pitchFamily="18" charset="0"/>
              </a:rPr>
              <a:t>) – удаление фрагмента головки, в том числе </a:t>
            </a:r>
            <a:r>
              <a:rPr lang="ru-RU" dirty="0" err="1">
                <a:latin typeface="Times New Roman" pitchFamily="18" charset="0"/>
                <a:cs typeface="Times New Roman" pitchFamily="18" charset="0"/>
              </a:rPr>
              <a:t>артроскопическое</a:t>
            </a:r>
            <a:r>
              <a:rPr lang="ru-RU" dirty="0">
                <a:latin typeface="Times New Roman" pitchFamily="18" charset="0"/>
                <a:cs typeface="Times New Roman" pitchFamily="18" charset="0"/>
              </a:rPr>
              <a:t>. Операция удаления фрагмента головки может быть выполнена в плановом порядке. </a:t>
            </a:r>
          </a:p>
          <a:p>
            <a:r>
              <a:rPr lang="ru-RU" dirty="0">
                <a:latin typeface="Times New Roman" pitchFamily="18" charset="0"/>
                <a:cs typeface="Times New Roman" pitchFamily="18" charset="0"/>
              </a:rPr>
              <a:t>При переломах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ямки головки бедренной кости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II</a:t>
            </a:r>
            <a:r>
              <a:rPr lang="ru-RU" dirty="0">
                <a:latin typeface="Times New Roman" pitchFamily="18" charset="0"/>
                <a:cs typeface="Times New Roman" pitchFamily="18" charset="0"/>
              </a:rPr>
              <a:t>) – остеосинтез фрагментов головки при помощи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компрессирующих винтов </a:t>
            </a:r>
            <a:r>
              <a:rPr lang="ru-RU" dirty="0" smtClean="0">
                <a:latin typeface="Times New Roman" pitchFamily="18" charset="0"/>
                <a:cs typeface="Times New Roman" pitchFamily="18" charset="0"/>
              </a:rPr>
              <a:t>(винт </a:t>
            </a:r>
            <a:r>
              <a:rPr lang="ru-RU" dirty="0">
                <a:latin typeface="Times New Roman" pitchFamily="18" charset="0"/>
                <a:cs typeface="Times New Roman" pitchFamily="18" charset="0"/>
              </a:rPr>
              <a:t>костный ортопедический, </a:t>
            </a:r>
            <a:r>
              <a:rPr lang="ru-RU" dirty="0" err="1">
                <a:latin typeface="Times New Roman" pitchFamily="18" charset="0"/>
                <a:cs typeface="Times New Roman" pitchFamily="18" charset="0"/>
              </a:rPr>
              <a:t>нерассасывающийся</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стерильный) </a:t>
            </a:r>
            <a:r>
              <a:rPr lang="ru-RU" dirty="0">
                <a:latin typeface="Times New Roman" pitchFamily="18" charset="0"/>
                <a:cs typeface="Times New Roman" pitchFamily="18" charset="0"/>
              </a:rPr>
              <a:t>с возможностью </a:t>
            </a:r>
            <a:r>
              <a:rPr lang="ru-RU" dirty="0" err="1">
                <a:latin typeface="Times New Roman" pitchFamily="18" charset="0"/>
                <a:cs typeface="Times New Roman" pitchFamily="18" charset="0"/>
              </a:rPr>
              <a:t>субхондрального</a:t>
            </a:r>
            <a:r>
              <a:rPr lang="ru-RU" dirty="0">
                <a:latin typeface="Times New Roman" pitchFamily="18" charset="0"/>
                <a:cs typeface="Times New Roman" pitchFamily="18" charset="0"/>
              </a:rPr>
              <a:t> их погружения. </a:t>
            </a:r>
          </a:p>
          <a:p>
            <a:r>
              <a:rPr lang="ru-RU" dirty="0">
                <a:latin typeface="Times New Roman" pitchFamily="18" charset="0"/>
                <a:cs typeface="Times New Roman" pitchFamily="18" charset="0"/>
              </a:rPr>
              <a:t>При переломах головки, сочетающихся с переломами шейки бедренной кости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III</a:t>
            </a:r>
            <a:r>
              <a:rPr lang="ru-RU" dirty="0">
                <a:latin typeface="Times New Roman" pitchFamily="18" charset="0"/>
                <a:cs typeface="Times New Roman" pitchFamily="18" charset="0"/>
              </a:rPr>
              <a:t>), – первичное </a:t>
            </a:r>
            <a:r>
              <a:rPr lang="ru-RU" dirty="0" smtClean="0">
                <a:latin typeface="Times New Roman" pitchFamily="18" charset="0"/>
                <a:cs typeface="Times New Roman" pitchFamily="18" charset="0"/>
              </a:rPr>
              <a:t>тотальное </a:t>
            </a:r>
            <a:r>
              <a:rPr lang="ru-RU" dirty="0" err="1" smtClean="0">
                <a:latin typeface="Times New Roman" pitchFamily="18" charset="0"/>
                <a:cs typeface="Times New Roman" pitchFamily="18" charset="0"/>
              </a:rPr>
              <a:t>эндопротезирование</a:t>
            </a:r>
            <a:r>
              <a:rPr lang="ru-RU" dirty="0" smtClean="0">
                <a:latin typeface="Times New Roman" pitchFamily="18" charset="0"/>
                <a:cs typeface="Times New Roman" pitchFamily="18" charset="0"/>
              </a:rPr>
              <a:t> т/с.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При переломах головки бедренной кости, сочетающихся с переломами вертлужной впадины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IV</a:t>
            </a:r>
            <a:r>
              <a:rPr lang="ru-RU" dirty="0">
                <a:latin typeface="Times New Roman" pitchFamily="18" charset="0"/>
                <a:cs typeface="Times New Roman" pitchFamily="18" charset="0"/>
              </a:rPr>
              <a:t>), выбор метода лечения определяется типом перелома головки БК. При переломах головки </a:t>
            </a:r>
            <a:r>
              <a:rPr lang="ru-RU" dirty="0" err="1">
                <a:latin typeface="Times New Roman" pitchFamily="18" charset="0"/>
                <a:cs typeface="Times New Roman" pitchFamily="18" charset="0"/>
              </a:rPr>
              <a:t>дистальнее</a:t>
            </a:r>
            <a:r>
              <a:rPr lang="ru-RU" dirty="0">
                <a:latin typeface="Times New Roman" pitchFamily="18" charset="0"/>
                <a:cs typeface="Times New Roman" pitchFamily="18" charset="0"/>
              </a:rPr>
              <a:t> ямки головки бедренной кости производят удаление фрагмента головки и остеосинтез фрагментов вертлужной впадины. При переломах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ямки головки БК рекомендуется выполнять остеосинтез фрагментов головки и вертлужной впадины </a:t>
            </a:r>
          </a:p>
        </p:txBody>
      </p:sp>
    </p:spTree>
    <p:extLst>
      <p:ext uri="{BB962C8B-B14F-4D97-AF65-F5344CB8AC3E}">
        <p14:creationId xmlns:p14="http://schemas.microsoft.com/office/powerpoint/2010/main" val="69743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Переломы головки бедренной кости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I-IV</a:t>
            </a:r>
          </a:p>
        </p:txBody>
      </p:sp>
      <p:sp>
        <p:nvSpPr>
          <p:cNvPr id="3" name="Объект 2"/>
          <p:cNvSpPr>
            <a:spLocks noGrp="1"/>
          </p:cNvSpPr>
          <p:nvPr>
            <p:ph idx="1"/>
          </p:nvPr>
        </p:nvSpPr>
        <p:spPr/>
        <p:txBody>
          <a:bodyPr>
            <a:normAutofit fontScale="70000" lnSpcReduction="20000"/>
          </a:bodyPr>
          <a:lstStyle/>
          <a:p>
            <a:pPr marL="0" indent="0">
              <a:buNone/>
            </a:pPr>
            <a:r>
              <a:rPr lang="ru-RU" dirty="0" smtClean="0">
                <a:latin typeface="Times New Roman" pitchFamily="18" charset="0"/>
                <a:cs typeface="Times New Roman" pitchFamily="18" charset="0"/>
              </a:rPr>
              <a:t>У </a:t>
            </a:r>
            <a:r>
              <a:rPr lang="ru-RU" dirty="0">
                <a:latin typeface="Times New Roman" pitchFamily="18" charset="0"/>
                <a:cs typeface="Times New Roman" pitchFamily="18" charset="0"/>
              </a:rPr>
              <a:t>пациентов </a:t>
            </a:r>
            <a:r>
              <a:rPr lang="ru-RU" b="1" dirty="0" smtClean="0">
                <a:latin typeface="Times New Roman" pitchFamily="18" charset="0"/>
                <a:cs typeface="Times New Roman" pitchFamily="18" charset="0"/>
              </a:rPr>
              <a:t>старше </a:t>
            </a:r>
            <a:r>
              <a:rPr lang="ru-RU" b="1" dirty="0">
                <a:latin typeface="Times New Roman" pitchFamily="18" charset="0"/>
                <a:cs typeface="Times New Roman" pitchFamily="18" charset="0"/>
              </a:rPr>
              <a:t>60 </a:t>
            </a:r>
            <a:r>
              <a:rPr lang="ru-RU" dirty="0">
                <a:latin typeface="Times New Roman" pitchFamily="18" charset="0"/>
                <a:cs typeface="Times New Roman" pitchFamily="18" charset="0"/>
              </a:rPr>
              <a:t>лет при переломах головки БК рекомендуется применять следующие методы лечения: </a:t>
            </a:r>
          </a:p>
          <a:p>
            <a:r>
              <a:rPr lang="ru-RU" dirty="0" smtClean="0">
                <a:latin typeface="Times New Roman" pitchFamily="18" charset="0"/>
                <a:cs typeface="Times New Roman" pitchFamily="18" charset="0"/>
              </a:rPr>
              <a:t>У </a:t>
            </a:r>
            <a:r>
              <a:rPr lang="ru-RU" dirty="0">
                <a:latin typeface="Times New Roman" pitchFamily="18" charset="0"/>
                <a:cs typeface="Times New Roman" pitchFamily="18" charset="0"/>
              </a:rPr>
              <a:t>пациентов старше 60 лет при переломах типа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a:t>
            </a:r>
            <a:r>
              <a:rPr lang="ru-RU" dirty="0">
                <a:latin typeface="Times New Roman" pitchFamily="18" charset="0"/>
                <a:cs typeface="Times New Roman" pitchFamily="18" charset="0"/>
              </a:rPr>
              <a:t> рекомендуется удаление фрагмента головки бедренной </a:t>
            </a:r>
            <a:r>
              <a:rPr lang="ru-RU" dirty="0" smtClean="0">
                <a:latin typeface="Times New Roman" pitchFamily="18" charset="0"/>
                <a:cs typeface="Times New Roman" pitchFamily="18" charset="0"/>
              </a:rPr>
              <a:t>кости</a:t>
            </a:r>
          </a:p>
          <a:p>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переломах типа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II-III</a:t>
            </a:r>
            <a:r>
              <a:rPr lang="ru-RU" dirty="0">
                <a:latin typeface="Times New Roman" pitchFamily="18" charset="0"/>
                <a:cs typeface="Times New Roman" pitchFamily="18" charset="0"/>
              </a:rPr>
              <a:t> – тотальное </a:t>
            </a:r>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т/с</a:t>
            </a:r>
          </a:p>
          <a:p>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переломах типа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IV </a:t>
            </a:r>
            <a:r>
              <a:rPr lang="ru-RU" dirty="0">
                <a:latin typeface="Times New Roman" pitchFamily="18" charset="0"/>
                <a:cs typeface="Times New Roman" pitchFamily="18" charset="0"/>
              </a:rPr>
              <a:t>рекомендуется выполнить остеосинтез перелома вертлужной впадины и тотальное </a:t>
            </a:r>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т/с </a:t>
            </a:r>
            <a:r>
              <a:rPr lang="ru-RU" dirty="0" err="1" smtClean="0">
                <a:latin typeface="Times New Roman" pitchFamily="18" charset="0"/>
                <a:cs typeface="Times New Roman" pitchFamily="18" charset="0"/>
              </a:rPr>
              <a:t>с</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использованием </a:t>
            </a:r>
            <a:r>
              <a:rPr lang="ru-RU" dirty="0" err="1">
                <a:latin typeface="Times New Roman" pitchFamily="18" charset="0"/>
                <a:cs typeface="Times New Roman" pitchFamily="18" charset="0"/>
              </a:rPr>
              <a:t>бесцементной</a:t>
            </a:r>
            <a:r>
              <a:rPr lang="ru-RU" dirty="0">
                <a:latin typeface="Times New Roman" pitchFamily="18" charset="0"/>
                <a:cs typeface="Times New Roman" pitchFamily="18" charset="0"/>
              </a:rPr>
              <a:t> или гибридной фиксации. Выбор типа фиксации компонентов </a:t>
            </a:r>
            <a:r>
              <a:rPr lang="ru-RU" dirty="0" err="1">
                <a:latin typeface="Times New Roman" pitchFamily="18" charset="0"/>
                <a:cs typeface="Times New Roman" pitchFamily="18" charset="0"/>
              </a:rPr>
              <a:t>эндопротеза</a:t>
            </a:r>
            <a:r>
              <a:rPr lang="ru-RU" dirty="0">
                <a:latin typeface="Times New Roman" pitchFamily="18" charset="0"/>
                <a:cs typeface="Times New Roman" pitchFamily="18" charset="0"/>
              </a:rPr>
              <a:t> определяется видом перелома, качеством фиксации костных отломков, степенью выраженности </a:t>
            </a:r>
            <a:r>
              <a:rPr lang="ru-RU" dirty="0" smtClean="0">
                <a:latin typeface="Times New Roman" pitchFamily="18" charset="0"/>
                <a:cs typeface="Times New Roman" pitchFamily="18" charset="0"/>
              </a:rPr>
              <a:t>остеопороза.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39053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План</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514350" indent="-514350">
              <a:buAutoNum type="arabicPeriod"/>
            </a:pPr>
            <a:r>
              <a:rPr lang="ru-RU" dirty="0" smtClean="0">
                <a:latin typeface="Times New Roman" pitchFamily="18" charset="0"/>
                <a:cs typeface="Times New Roman" pitchFamily="18" charset="0"/>
              </a:rPr>
              <a:t>Актуальность и Эпидемиология</a:t>
            </a:r>
          </a:p>
          <a:p>
            <a:pPr marL="514350" indent="-514350">
              <a:buAutoNum type="arabicPeriod"/>
            </a:pPr>
            <a:r>
              <a:rPr lang="ru-RU" dirty="0" smtClean="0">
                <a:latin typeface="Times New Roman" pitchFamily="18" charset="0"/>
                <a:cs typeface="Times New Roman" pitchFamily="18" charset="0"/>
              </a:rPr>
              <a:t>Этиология</a:t>
            </a:r>
          </a:p>
          <a:p>
            <a:pPr marL="514350" indent="-514350">
              <a:buAutoNum type="arabicPeriod"/>
            </a:pPr>
            <a:r>
              <a:rPr lang="ru-RU" dirty="0" smtClean="0">
                <a:latin typeface="Times New Roman" pitchFamily="18" charset="0"/>
                <a:cs typeface="Times New Roman" pitchFamily="18" charset="0"/>
              </a:rPr>
              <a:t>Классификация</a:t>
            </a:r>
          </a:p>
          <a:p>
            <a:pPr marL="514350" indent="-514350">
              <a:buAutoNum type="arabicPeriod"/>
            </a:pPr>
            <a:r>
              <a:rPr lang="ru-RU" dirty="0" smtClean="0">
                <a:latin typeface="Times New Roman" pitchFamily="18" charset="0"/>
                <a:cs typeface="Times New Roman" pitchFamily="18" charset="0"/>
              </a:rPr>
              <a:t>Клиническая картина</a:t>
            </a:r>
          </a:p>
          <a:p>
            <a:pPr marL="514350" indent="-514350">
              <a:buAutoNum type="arabicPeriod"/>
            </a:pPr>
            <a:r>
              <a:rPr lang="ru-RU" dirty="0">
                <a:latin typeface="Times New Roman" pitchFamily="18" charset="0"/>
                <a:cs typeface="Times New Roman" pitchFamily="18" charset="0"/>
              </a:rPr>
              <a:t>Диагностика и диагностические </a:t>
            </a:r>
            <a:r>
              <a:rPr lang="ru-RU" dirty="0" smtClean="0">
                <a:latin typeface="Times New Roman" pitchFamily="18" charset="0"/>
                <a:cs typeface="Times New Roman" pitchFamily="18" charset="0"/>
              </a:rPr>
              <a:t>критерии</a:t>
            </a:r>
          </a:p>
          <a:p>
            <a:pPr marL="514350" indent="-514350">
              <a:buAutoNum type="arabicPeriod"/>
            </a:pPr>
            <a:r>
              <a:rPr lang="ru-RU" dirty="0" smtClean="0">
                <a:latin typeface="Times New Roman" pitchFamily="18" charset="0"/>
                <a:cs typeface="Times New Roman" pitchFamily="18" charset="0"/>
              </a:rPr>
              <a:t>Консервативное лечение</a:t>
            </a:r>
          </a:p>
          <a:p>
            <a:pPr marL="514350" indent="-514350">
              <a:buAutoNum type="arabicPeriod"/>
            </a:pPr>
            <a:r>
              <a:rPr lang="ru-RU" dirty="0" smtClean="0">
                <a:latin typeface="Times New Roman" pitchFamily="18" charset="0"/>
                <a:cs typeface="Times New Roman" pitchFamily="18" charset="0"/>
              </a:rPr>
              <a:t>Хирургическое лечение</a:t>
            </a:r>
          </a:p>
          <a:p>
            <a:pPr marL="514350" indent="-514350">
              <a:buAutoNum type="arabicPeriod"/>
            </a:pPr>
            <a:r>
              <a:rPr lang="ru-RU" dirty="0" smtClean="0">
                <a:latin typeface="Times New Roman" pitchFamily="18" charset="0"/>
                <a:cs typeface="Times New Roman" pitchFamily="18" charset="0"/>
              </a:rPr>
              <a:t>Режимы нагрузки</a:t>
            </a:r>
          </a:p>
          <a:p>
            <a:pPr marL="514350" indent="-514350">
              <a:buAutoNum type="arabicPeriod"/>
            </a:pPr>
            <a:r>
              <a:rPr lang="ru-RU" dirty="0" smtClean="0">
                <a:latin typeface="Times New Roman" pitchFamily="18" charset="0"/>
                <a:cs typeface="Times New Roman" pitchFamily="18" charset="0"/>
              </a:rPr>
              <a:t>Источники</a:t>
            </a:r>
          </a:p>
          <a:p>
            <a:pPr marL="514350" indent="-514350">
              <a:buAutoNum type="arabicPeriod"/>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1652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Медиальные переломы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a:t>
            </a:r>
          </a:p>
        </p:txBody>
      </p:sp>
      <p:sp>
        <p:nvSpPr>
          <p:cNvPr id="3" name="Объект 2"/>
          <p:cNvSpPr>
            <a:spLocks noGrp="1"/>
          </p:cNvSpPr>
          <p:nvPr>
            <p:ph idx="1"/>
          </p:nvPr>
        </p:nvSpPr>
        <p:spPr>
          <a:xfrm>
            <a:off x="457200" y="1600200"/>
            <a:ext cx="8579296" cy="4997152"/>
          </a:xfrm>
        </p:spPr>
        <p:txBody>
          <a:bodyPr>
            <a:normAutofit fontScale="62500" lnSpcReduction="20000"/>
          </a:bodyPr>
          <a:lstStyle/>
          <a:p>
            <a:r>
              <a:rPr lang="ru-RU" dirty="0">
                <a:latin typeface="Times New Roman" pitchFamily="18" charset="0"/>
                <a:cs typeface="Times New Roman" pitchFamily="18" charset="0"/>
              </a:rPr>
              <a:t>К переломам ШБК типа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 относят вколоченные переломы с вальгусным смещением и переломы без смещения отломков. Эти типы переломов ШБК характеризуются благоприятным прогнозом консолидации отломков ввиду их стабильности и минимальных нарушений кровоснабжения головки </a:t>
            </a:r>
            <a:r>
              <a:rPr lang="ru-RU" dirty="0" smtClean="0">
                <a:latin typeface="Times New Roman" pitchFamily="18" charset="0"/>
                <a:cs typeface="Times New Roman" pitchFamily="18" charset="0"/>
              </a:rPr>
              <a:t>БК. </a:t>
            </a:r>
            <a:r>
              <a:rPr lang="ru-RU" dirty="0">
                <a:latin typeface="Times New Roman" pitchFamily="18" charset="0"/>
                <a:cs typeface="Times New Roman" pitchFamily="18" charset="0"/>
              </a:rPr>
              <a:t>Тем не менее, из-за высокого (31%) риска вторичных смещений рекомендуется применение активной хирургической тактики с остеосинтезом костных </a:t>
            </a:r>
            <a:r>
              <a:rPr lang="ru-RU" dirty="0" smtClean="0">
                <a:latin typeface="Times New Roman" pitchFamily="18" charset="0"/>
                <a:cs typeface="Times New Roman" pitchFamily="18" charset="0"/>
              </a:rPr>
              <a:t>фрагментов.</a:t>
            </a:r>
          </a:p>
          <a:p>
            <a:r>
              <a:rPr lang="ru-RU" dirty="0">
                <a:latin typeface="Times New Roman" pitchFamily="18" charset="0"/>
                <a:cs typeface="Times New Roman" pitchFamily="18" charset="0"/>
              </a:rPr>
              <a:t>При остеосинтезе </a:t>
            </a:r>
            <a:r>
              <a:rPr lang="ru-RU" dirty="0" err="1">
                <a:latin typeface="Times New Roman" pitchFamily="18" charset="0"/>
                <a:cs typeface="Times New Roman" pitchFamily="18" charset="0"/>
              </a:rPr>
              <a:t>преломов</a:t>
            </a:r>
            <a:r>
              <a:rPr lang="ru-RU" dirty="0">
                <a:latin typeface="Times New Roman" pitchFamily="18" charset="0"/>
                <a:cs typeface="Times New Roman" pitchFamily="18" charset="0"/>
              </a:rPr>
              <a:t> ШБК типов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 и II рекомендуется использовать введенные параллельно </a:t>
            </a:r>
            <a:r>
              <a:rPr lang="ru-RU" dirty="0" err="1">
                <a:latin typeface="Times New Roman" pitchFamily="18" charset="0"/>
                <a:cs typeface="Times New Roman" pitchFamily="18" charset="0"/>
              </a:rPr>
              <a:t>спонгиозные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винты </a:t>
            </a:r>
            <a:r>
              <a:rPr lang="ru-RU" dirty="0">
                <a:latin typeface="Times New Roman" pitchFamily="18" charset="0"/>
                <a:cs typeface="Times New Roman" pitchFamily="18" charset="0"/>
              </a:rPr>
              <a:t>с шайбами, системой динамического бедренного </a:t>
            </a:r>
            <a:r>
              <a:rPr lang="ru-RU" dirty="0" smtClean="0">
                <a:latin typeface="Times New Roman" pitchFamily="18" charset="0"/>
                <a:cs typeface="Times New Roman" pitchFamily="18" charset="0"/>
              </a:rPr>
              <a:t>винта, три </a:t>
            </a:r>
            <a:r>
              <a:rPr lang="ru-RU" dirty="0">
                <a:latin typeface="Times New Roman" pitchFamily="18" charset="0"/>
                <a:cs typeface="Times New Roman" pitchFamily="18" charset="0"/>
              </a:rPr>
              <a:t>винта костных динамических, введенных параллельно, фиксированных в </a:t>
            </a:r>
            <a:r>
              <a:rPr lang="ru-RU" dirty="0" smtClean="0">
                <a:latin typeface="Times New Roman" pitchFamily="18" charset="0"/>
                <a:cs typeface="Times New Roman" pitchFamily="18" charset="0"/>
              </a:rPr>
              <a:t>пластине. </a:t>
            </a:r>
            <a:r>
              <a:rPr lang="ru-RU" dirty="0" err="1" smtClean="0">
                <a:latin typeface="Times New Roman" pitchFamily="18" charset="0"/>
                <a:cs typeface="Times New Roman" pitchFamily="18" charset="0"/>
              </a:rPr>
              <a:t>Метаанализ</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результатов 25 </a:t>
            </a:r>
            <a:r>
              <a:rPr lang="ru-RU" dirty="0" err="1">
                <a:latin typeface="Times New Roman" pitchFamily="18" charset="0"/>
                <a:cs typeface="Times New Roman" pitchFamily="18" charset="0"/>
              </a:rPr>
              <a:t>рандомизированных</a:t>
            </a:r>
            <a:r>
              <a:rPr lang="ru-RU" dirty="0">
                <a:latin typeface="Times New Roman" pitchFamily="18" charset="0"/>
                <a:cs typeface="Times New Roman" pitchFamily="18" charset="0"/>
              </a:rPr>
              <a:t> контролируемых исследований, включавший оценку исходов лечения 4925 пациентов, не выявил преимуществ </a:t>
            </a:r>
            <a:r>
              <a:rPr lang="ru-RU" dirty="0" err="1">
                <a:latin typeface="Times New Roman" pitchFamily="18" charset="0"/>
                <a:cs typeface="Times New Roman" pitchFamily="18" charset="0"/>
              </a:rPr>
              <a:t>спонгиозных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винтов по отношению к динамическому бедренному винту </a:t>
            </a:r>
            <a:endParaRPr lang="ru-RU" dirty="0" smtClean="0">
              <a:latin typeface="Times New Roman" pitchFamily="18" charset="0"/>
              <a:cs typeface="Times New Roman" pitchFamily="18" charset="0"/>
            </a:endParaRPr>
          </a:p>
          <a:p>
            <a:r>
              <a:rPr lang="ru-RU" dirty="0">
                <a:latin typeface="Times New Roman" pitchFamily="18" charset="0"/>
                <a:cs typeface="Times New Roman" pitchFamily="18" charset="0"/>
              </a:rPr>
              <a:t>Не рекомендуется использовать трехлопастные гвозди или Г-образные пластины </a:t>
            </a:r>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фиксации костных отломков при медиальных переломах ШБК без смещения</a:t>
            </a:r>
          </a:p>
        </p:txBody>
      </p:sp>
    </p:spTree>
    <p:extLst>
      <p:ext uri="{BB962C8B-B14F-4D97-AF65-F5344CB8AC3E}">
        <p14:creationId xmlns:p14="http://schemas.microsoft.com/office/powerpoint/2010/main" val="1181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Медиальные переломы типа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III-IV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II-III)</a:t>
            </a:r>
          </a:p>
        </p:txBody>
      </p:sp>
      <p:sp>
        <p:nvSpPr>
          <p:cNvPr id="3" name="Объект 2"/>
          <p:cNvSpPr>
            <a:spLocks noGrp="1"/>
          </p:cNvSpPr>
          <p:nvPr>
            <p:ph idx="1"/>
          </p:nvPr>
        </p:nvSpPr>
        <p:spPr/>
        <p:txBody>
          <a:bodyPr>
            <a:normAutofit fontScale="62500" lnSpcReduction="20000"/>
          </a:bodyPr>
          <a:lstStyle/>
          <a:p>
            <a:r>
              <a:rPr lang="ru-RU" dirty="0">
                <a:latin typeface="Times New Roman" pitchFamily="18" charset="0"/>
                <a:cs typeface="Times New Roman" pitchFamily="18" charset="0"/>
              </a:rPr>
              <a:t>К медиальным переломам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III-IV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II-III) относят переломы ШБК с неполным </a:t>
            </a:r>
            <a:r>
              <a:rPr lang="ru-RU" dirty="0" err="1">
                <a:latin typeface="Times New Roman" pitchFamily="18" charset="0"/>
                <a:cs typeface="Times New Roman" pitchFamily="18" charset="0"/>
              </a:rPr>
              <a:t>варусным</a:t>
            </a:r>
            <a:r>
              <a:rPr lang="ru-RU" dirty="0">
                <a:latin typeface="Times New Roman" pitchFamily="18" charset="0"/>
                <a:cs typeface="Times New Roman" pitchFamily="18" charset="0"/>
              </a:rPr>
              <a:t> и/или полным смещением с разобщением отломков. Такие переломы имеют неблагоприятный прогноз сращения вследствие нарушения кровоснабжения головки БК, однако у </a:t>
            </a:r>
            <a:r>
              <a:rPr lang="ru-RU" b="1" dirty="0">
                <a:latin typeface="Times New Roman" pitchFamily="18" charset="0"/>
                <a:cs typeface="Times New Roman" pitchFamily="18" charset="0"/>
              </a:rPr>
              <a:t>пациентов моложе 60 лет </a:t>
            </a:r>
            <a:r>
              <a:rPr lang="ru-RU" dirty="0">
                <a:latin typeface="Times New Roman" pitchFamily="18" charset="0"/>
                <a:cs typeface="Times New Roman" pitchFamily="18" charset="0"/>
              </a:rPr>
              <a:t>возможно выполнение остеосинтеза </a:t>
            </a:r>
            <a:r>
              <a:rPr lang="ru-RU" b="1" dirty="0">
                <a:latin typeface="Times New Roman" pitchFamily="18" charset="0"/>
                <a:cs typeface="Times New Roman" pitchFamily="18" charset="0"/>
              </a:rPr>
              <a:t>по экстренным показаниям</a:t>
            </a:r>
            <a:r>
              <a:rPr lang="ru-RU" b="1" dirty="0" smtClean="0">
                <a:latin typeface="Times New Roman" pitchFamily="18" charset="0"/>
                <a:cs typeface="Times New Roman" pitchFamily="18" charset="0"/>
              </a:rPr>
              <a:t>.</a:t>
            </a:r>
          </a:p>
          <a:p>
            <a:r>
              <a:rPr lang="ru-RU" dirty="0">
                <a:latin typeface="Times New Roman" pitchFamily="18" charset="0"/>
                <a:cs typeface="Times New Roman" pitchFamily="18" charset="0"/>
              </a:rPr>
              <a:t>Пациентам </a:t>
            </a:r>
            <a:r>
              <a:rPr lang="ru-RU" b="1" dirty="0">
                <a:latin typeface="Times New Roman" pitchFamily="18" charset="0"/>
                <a:cs typeface="Times New Roman" pitchFamily="18" charset="0"/>
              </a:rPr>
              <a:t>моложе 60 лет </a:t>
            </a:r>
            <a:r>
              <a:rPr lang="ru-RU" dirty="0">
                <a:latin typeface="Times New Roman" pitchFamily="18" charset="0"/>
                <a:cs typeface="Times New Roman" pitchFamily="18" charset="0"/>
              </a:rPr>
              <a:t>рекомендуется выполнять остеосинтез с использованием трех </a:t>
            </a:r>
            <a:r>
              <a:rPr lang="ru-RU" dirty="0" err="1">
                <a:latin typeface="Times New Roman" pitchFamily="18" charset="0"/>
                <a:cs typeface="Times New Roman" pitchFamily="18" charset="0"/>
              </a:rPr>
              <a:t>спонгиозных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винтов, </a:t>
            </a:r>
            <a:r>
              <a:rPr lang="ru-RU" dirty="0">
                <a:latin typeface="Times New Roman" pitchFamily="18" charset="0"/>
                <a:cs typeface="Times New Roman" pitchFamily="18" charset="0"/>
              </a:rPr>
              <a:t>системы динамического бедренного винта </a:t>
            </a:r>
            <a:r>
              <a:rPr lang="ru-RU" dirty="0" smtClean="0">
                <a:latin typeface="Times New Roman" pitchFamily="18" charset="0"/>
                <a:cs typeface="Times New Roman" pitchFamily="18" charset="0"/>
              </a:rPr>
              <a:t>или </a:t>
            </a:r>
            <a:r>
              <a:rPr lang="ru-RU" dirty="0">
                <a:latin typeface="Times New Roman" pitchFamily="18" charset="0"/>
                <a:cs typeface="Times New Roman" pitchFamily="18" charset="0"/>
              </a:rPr>
              <a:t>трех винтов костных динамических, введенных параллельно, фиксированных в </a:t>
            </a:r>
            <a:r>
              <a:rPr lang="ru-RU" dirty="0" smtClean="0">
                <a:latin typeface="Times New Roman" pitchFamily="18" charset="0"/>
                <a:cs typeface="Times New Roman" pitchFamily="18" charset="0"/>
              </a:rPr>
              <a:t>пластине. Доказаны </a:t>
            </a:r>
            <a:r>
              <a:rPr lang="ru-RU" dirty="0">
                <a:latin typeface="Times New Roman" pitchFamily="18" charset="0"/>
                <a:cs typeface="Times New Roman" pitchFamily="18" charset="0"/>
              </a:rPr>
              <a:t>одинаковые исходы результатов применения трех </a:t>
            </a:r>
            <a:r>
              <a:rPr lang="ru-RU" dirty="0" err="1">
                <a:latin typeface="Times New Roman" pitchFamily="18" charset="0"/>
                <a:cs typeface="Times New Roman" pitchFamily="18" charset="0"/>
              </a:rPr>
              <a:t>спонгиозных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винтов </a:t>
            </a:r>
            <a:r>
              <a:rPr lang="ru-RU" dirty="0">
                <a:latin typeface="Times New Roman" pitchFamily="18" charset="0"/>
                <a:cs typeface="Times New Roman" pitchFamily="18" charset="0"/>
              </a:rPr>
              <a:t>и системы динамического бедренного винта (даже без дополнительного </a:t>
            </a:r>
            <a:r>
              <a:rPr lang="ru-RU" dirty="0" err="1">
                <a:latin typeface="Times New Roman" pitchFamily="18" charset="0"/>
                <a:cs typeface="Times New Roman" pitchFamily="18" charset="0"/>
              </a:rPr>
              <a:t>деротационного</a:t>
            </a:r>
            <a:r>
              <a:rPr lang="ru-RU" dirty="0">
                <a:latin typeface="Times New Roman" pitchFamily="18" charset="0"/>
                <a:cs typeface="Times New Roman" pitchFamily="18" charset="0"/>
              </a:rPr>
              <a:t> винта</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Три винта костных динамических, введенных параллельно, фиксированных в пластине </a:t>
            </a:r>
            <a:r>
              <a:rPr lang="ru-RU" dirty="0" smtClean="0">
                <a:latin typeface="Times New Roman" pitchFamily="18" charset="0"/>
                <a:cs typeface="Times New Roman" pitchFamily="18" charset="0"/>
              </a:rPr>
              <a:t>имеют </a:t>
            </a:r>
            <a:r>
              <a:rPr lang="ru-RU" dirty="0">
                <a:latin typeface="Times New Roman" pitchFamily="18" charset="0"/>
                <a:cs typeface="Times New Roman" pitchFamily="18" charset="0"/>
              </a:rPr>
              <a:t>преимущество за счет осевой и ротационной стабильности винтов в пластине</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50583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Медиальные переломы типа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III-IV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II-III)</a:t>
            </a:r>
          </a:p>
        </p:txBody>
      </p:sp>
      <p:sp>
        <p:nvSpPr>
          <p:cNvPr id="3" name="Объект 2"/>
          <p:cNvSpPr>
            <a:spLocks noGrp="1"/>
          </p:cNvSpPr>
          <p:nvPr>
            <p:ph idx="1"/>
          </p:nvPr>
        </p:nvSpPr>
        <p:spPr/>
        <p:txBody>
          <a:bodyPr>
            <a:normAutofit fontScale="70000" lnSpcReduction="20000"/>
          </a:bodyPr>
          <a:lstStyle/>
          <a:p>
            <a:pPr marL="0" indent="0">
              <a:buNone/>
            </a:pPr>
            <a:r>
              <a:rPr lang="ru-RU" dirty="0" err="1">
                <a:latin typeface="Times New Roman" pitchFamily="18" charset="0"/>
                <a:cs typeface="Times New Roman" pitchFamily="18" charset="0"/>
              </a:rPr>
              <a:t>Рандомизированные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проспективные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исследования </a:t>
            </a:r>
            <a:r>
              <a:rPr lang="ru-RU" dirty="0">
                <a:latin typeface="Times New Roman" pitchFamily="18" charset="0"/>
                <a:cs typeface="Times New Roman" pitchFamily="18" charset="0"/>
              </a:rPr>
              <a:t>сравнения результатов </a:t>
            </a:r>
            <a:r>
              <a:rPr lang="ru-RU" dirty="0" err="1" smtClean="0">
                <a:latin typeface="Times New Roman" pitchFamily="18" charset="0"/>
                <a:cs typeface="Times New Roman" pitchFamily="18" charset="0"/>
              </a:rPr>
              <a:t>эндопротезирования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(биполярного и/или тотального) и остеосинтеза (введенными параллельно тремя </a:t>
            </a:r>
            <a:r>
              <a:rPr lang="ru-RU" dirty="0" err="1">
                <a:latin typeface="Times New Roman" pitchFamily="18" charset="0"/>
                <a:cs typeface="Times New Roman" pitchFamily="18" charset="0"/>
              </a:rPr>
              <a:t>спонгиозными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канюлированными</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винтами </a:t>
            </a:r>
            <a:r>
              <a:rPr lang="ru-RU" dirty="0">
                <a:latin typeface="Times New Roman" pitchFamily="18" charset="0"/>
                <a:cs typeface="Times New Roman" pitchFamily="18" charset="0"/>
              </a:rPr>
              <a:t>или системой DHS </a:t>
            </a: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лечении переломов типа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 и IV у </a:t>
            </a:r>
            <a:r>
              <a:rPr lang="ru-RU" b="1" dirty="0">
                <a:latin typeface="Times New Roman" pitchFamily="18" charset="0"/>
                <a:cs typeface="Times New Roman" pitchFamily="18" charset="0"/>
              </a:rPr>
              <a:t>пожилых пациентов </a:t>
            </a:r>
            <a:r>
              <a:rPr lang="ru-RU" dirty="0">
                <a:latin typeface="Times New Roman" pitchFamily="18" charset="0"/>
                <a:cs typeface="Times New Roman" pitchFamily="18" charset="0"/>
              </a:rPr>
              <a:t>показали, что доля осложнений после выполнения остеосинтеза ШБК составила от 34.4% до 50%, что потребовало выполнения повторных операций в 30 – 43% наблюдений. Лучшие результаты наблюдались у пациентов, которым было выполнено </a:t>
            </a:r>
            <a:r>
              <a:rPr lang="ru-RU" dirty="0" err="1" smtClean="0">
                <a:latin typeface="Times New Roman" pitchFamily="18" charset="0"/>
                <a:cs typeface="Times New Roman" pitchFamily="18" charset="0"/>
              </a:rPr>
              <a:t>эндопротезирование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(частота повторных операций, выраженность болевого синдрома, субъективная удовлетворенность пациента качеством жизни после операции, функциональные результаты и частота развития осложнений). Пациентам этой группы рекомендуется выполнять </a:t>
            </a:r>
            <a:r>
              <a:rPr lang="ru-RU" dirty="0" err="1" smtClean="0">
                <a:latin typeface="Times New Roman" pitchFamily="18" charset="0"/>
                <a:cs typeface="Times New Roman" pitchFamily="18" charset="0"/>
              </a:rPr>
              <a:t>эндопротезирование</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4174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тазобедренного сустава</a:t>
            </a:r>
          </a:p>
        </p:txBody>
      </p:sp>
      <p:sp>
        <p:nvSpPr>
          <p:cNvPr id="3" name="Объект 2"/>
          <p:cNvSpPr>
            <a:spLocks noGrp="1"/>
          </p:cNvSpPr>
          <p:nvPr>
            <p:ph idx="1"/>
          </p:nvPr>
        </p:nvSpPr>
        <p:spPr/>
        <p:txBody>
          <a:bodyPr>
            <a:normAutofit fontScale="62500" lnSpcReduction="20000"/>
          </a:bodyPr>
          <a:lstStyle/>
          <a:p>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тазобедренного сустава </a:t>
            </a:r>
            <a:r>
              <a:rPr lang="ru-RU" dirty="0" smtClean="0">
                <a:latin typeface="Times New Roman" pitchFamily="18" charset="0"/>
                <a:cs typeface="Times New Roman" pitchFamily="18" charset="0"/>
              </a:rPr>
              <a:t>тотальное </a:t>
            </a:r>
            <a:r>
              <a:rPr lang="ru-RU" dirty="0">
                <a:latin typeface="Times New Roman" pitchFamily="18" charset="0"/>
                <a:cs typeface="Times New Roman" pitchFamily="18" charset="0"/>
              </a:rPr>
              <a:t>при нестабильном переломе ШБК рекомендуется проводить пациентам, которые могут передвигаться самостоятельно, при отсутствии выраженных нарушений когнитивных функций. Пациентам старческого возраста, с выраженными когнитивными нарушениями рекомендуется выполнять </a:t>
            </a:r>
            <a:r>
              <a:rPr lang="ru-RU" dirty="0" err="1">
                <a:latin typeface="Times New Roman" pitchFamily="18" charset="0"/>
                <a:cs typeface="Times New Roman" pitchFamily="18" charset="0"/>
              </a:rPr>
              <a:t>гемиэндопротезирование</a:t>
            </a:r>
            <a:r>
              <a:rPr lang="ru-RU" dirty="0">
                <a:latin typeface="Times New Roman" pitchFamily="18" charset="0"/>
                <a:cs typeface="Times New Roman" pitchFamily="18" charset="0"/>
              </a:rPr>
              <a:t> тазобедренного </a:t>
            </a:r>
            <a:r>
              <a:rPr lang="ru-RU" dirty="0" smtClean="0">
                <a:latin typeface="Times New Roman" pitchFamily="18" charset="0"/>
                <a:cs typeface="Times New Roman" pitchFamily="18" charset="0"/>
              </a:rPr>
              <a:t>сустава</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Сравнительная оценка результатов </a:t>
            </a:r>
            <a:r>
              <a:rPr lang="ru-RU" dirty="0" smtClean="0">
                <a:latin typeface="Times New Roman" pitchFamily="18" charset="0"/>
                <a:cs typeface="Times New Roman" pitchFamily="18" charset="0"/>
              </a:rPr>
              <a:t>тотального </a:t>
            </a:r>
            <a:r>
              <a:rPr lang="ru-RU" dirty="0">
                <a:latin typeface="Times New Roman" pitchFamily="18" charset="0"/>
                <a:cs typeface="Times New Roman" pitchFamily="18" charset="0"/>
              </a:rPr>
              <a:t>и </a:t>
            </a:r>
            <a:r>
              <a:rPr lang="ru-RU" dirty="0" err="1" smtClean="0">
                <a:latin typeface="Times New Roman" pitchFamily="18" charset="0"/>
                <a:cs typeface="Times New Roman" pitchFamily="18" charset="0"/>
              </a:rPr>
              <a:t>гемиэндопротезирования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у пациентов с переломами ШБК старше 70 лет показала, что </a:t>
            </a:r>
            <a:r>
              <a:rPr lang="ru-RU" dirty="0" err="1">
                <a:latin typeface="Times New Roman" pitchFamily="18" charset="0"/>
                <a:cs typeface="Times New Roman" pitchFamily="18" charset="0"/>
              </a:rPr>
              <a:t>монополярное</a:t>
            </a:r>
            <a:r>
              <a:rPr lang="ru-RU" dirty="0">
                <a:latin typeface="Times New Roman" pitchFamily="18" charset="0"/>
                <a:cs typeface="Times New Roman" pitchFamily="18" charset="0"/>
              </a:rPr>
              <a:t> (однополюсное) </a:t>
            </a:r>
            <a:r>
              <a:rPr lang="ru-RU" dirty="0" err="1" smtClean="0">
                <a:latin typeface="Times New Roman" pitchFamily="18" charset="0"/>
                <a:cs typeface="Times New Roman" pitchFamily="18" charset="0"/>
              </a:rPr>
              <a:t>эндопротезирование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рекомендуется выполнять пациентам с низким уровнем двигательной активности, когнитивной дисфункцией, тяжелой соматической патологией. </a:t>
            </a:r>
            <a:r>
              <a:rPr lang="ru-RU" dirty="0" err="1" smtClean="0">
                <a:latin typeface="Times New Roman" pitchFamily="18" charset="0"/>
                <a:cs typeface="Times New Roman" pitchFamily="18" charset="0"/>
              </a:rPr>
              <a:t>Гемиэндопротезирование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 сравнении с </a:t>
            </a:r>
            <a:r>
              <a:rPr lang="ru-RU" dirty="0" smtClean="0">
                <a:latin typeface="Times New Roman" pitchFamily="18" charset="0"/>
                <a:cs typeface="Times New Roman" pitchFamily="18" charset="0"/>
              </a:rPr>
              <a:t>тотальным </a:t>
            </a:r>
            <a:r>
              <a:rPr lang="ru-RU" dirty="0" err="1" smtClean="0">
                <a:latin typeface="Times New Roman" pitchFamily="18" charset="0"/>
                <a:cs typeface="Times New Roman" pitchFamily="18" charset="0"/>
              </a:rPr>
              <a:t>эндопротезированием</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характеризуется сокращением длительности операции, более низкой </a:t>
            </a:r>
            <a:r>
              <a:rPr lang="ru-RU" dirty="0" err="1">
                <a:latin typeface="Times New Roman" pitchFamily="18" charset="0"/>
                <a:cs typeface="Times New Roman" pitchFamily="18" charset="0"/>
              </a:rPr>
              <a:t>интраоперационной</a:t>
            </a:r>
            <a:r>
              <a:rPr lang="ru-RU" dirty="0">
                <a:latin typeface="Times New Roman" pitchFamily="18" charset="0"/>
                <a:cs typeface="Times New Roman" pitchFamily="18" charset="0"/>
              </a:rPr>
              <a:t> кровопотерей, низким риском вывихов </a:t>
            </a:r>
            <a:r>
              <a:rPr lang="ru-RU" dirty="0" err="1" smtClean="0">
                <a:latin typeface="Times New Roman" pitchFamily="18" charset="0"/>
                <a:cs typeface="Times New Roman" pitchFamily="18" charset="0"/>
              </a:rPr>
              <a:t>эндопротеза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5824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latin typeface="Times New Roman" pitchFamily="18" charset="0"/>
                <a:cs typeface="Times New Roman" pitchFamily="18" charset="0"/>
              </a:rPr>
              <a:t>Сравнение </a:t>
            </a:r>
            <a:r>
              <a:rPr lang="ru-RU" sz="3200" dirty="0" err="1">
                <a:latin typeface="Times New Roman" pitchFamily="18" charset="0"/>
                <a:cs typeface="Times New Roman" pitchFamily="18" charset="0"/>
              </a:rPr>
              <a:t>монополярного</a:t>
            </a:r>
            <a:r>
              <a:rPr lang="ru-RU" sz="3200" dirty="0">
                <a:latin typeface="Times New Roman" pitchFamily="18" charset="0"/>
                <a:cs typeface="Times New Roman" pitchFamily="18" charset="0"/>
              </a:rPr>
              <a:t> и биполярного </a:t>
            </a:r>
            <a:r>
              <a:rPr lang="ru-RU" sz="3200" dirty="0" err="1">
                <a:latin typeface="Times New Roman" pitchFamily="18" charset="0"/>
                <a:cs typeface="Times New Roman" pitchFamily="18" charset="0"/>
              </a:rPr>
              <a:t>гемиэндопротезирования</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ru-RU" dirty="0" err="1">
                <a:latin typeface="Times New Roman" pitchFamily="18" charset="0"/>
                <a:cs typeface="Times New Roman" pitchFamily="18" charset="0"/>
              </a:rPr>
              <a:t>Рандомизированные</a:t>
            </a:r>
            <a:r>
              <a:rPr lang="ru-RU" dirty="0">
                <a:latin typeface="Times New Roman" pitchFamily="18" charset="0"/>
                <a:cs typeface="Times New Roman" pitchFamily="18" charset="0"/>
              </a:rPr>
              <a:t> исследования показали, что как ранние, так и отдаленные результаты </a:t>
            </a:r>
            <a:r>
              <a:rPr lang="ru-RU" dirty="0" err="1">
                <a:latin typeface="Times New Roman" pitchFamily="18" charset="0"/>
                <a:cs typeface="Times New Roman" pitchFamily="18" charset="0"/>
              </a:rPr>
              <a:t>монополярного</a:t>
            </a:r>
            <a:r>
              <a:rPr lang="ru-RU" dirty="0">
                <a:latin typeface="Times New Roman" pitchFamily="18" charset="0"/>
                <a:cs typeface="Times New Roman" pitchFamily="18" charset="0"/>
              </a:rPr>
              <a:t> (однополюсного</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 </a:t>
            </a:r>
            <a:r>
              <a:rPr lang="ru-RU" dirty="0" smtClean="0">
                <a:latin typeface="Times New Roman" pitchFamily="18" charset="0"/>
                <a:cs typeface="Times New Roman" pitchFamily="18" charset="0"/>
              </a:rPr>
              <a:t>биполярного </a:t>
            </a:r>
            <a:r>
              <a:rPr lang="ru-RU" dirty="0" err="1">
                <a:latin typeface="Times New Roman" pitchFamily="18" charset="0"/>
                <a:cs typeface="Times New Roman" pitchFamily="18" charset="0"/>
              </a:rPr>
              <a:t>гемиэндопротезирования</a:t>
            </a:r>
            <a:r>
              <a:rPr lang="ru-RU" dirty="0">
                <a:latin typeface="Times New Roman" pitchFamily="18" charset="0"/>
                <a:cs typeface="Times New Roman" pitchFamily="18" charset="0"/>
              </a:rPr>
              <a:t> у пациентов с нестабильными (со смещением) переломами ШБК не имеют принципиальных отличий. В случаях </a:t>
            </a:r>
            <a:r>
              <a:rPr lang="ru-RU" dirty="0" err="1">
                <a:latin typeface="Times New Roman" pitchFamily="18" charset="0"/>
                <a:cs typeface="Times New Roman" pitchFamily="18" charset="0"/>
              </a:rPr>
              <a:t>гемиэндопротезирования</a:t>
            </a:r>
            <a:r>
              <a:rPr lang="ru-RU" dirty="0">
                <a:latin typeface="Times New Roman" pitchFamily="18" charset="0"/>
                <a:cs typeface="Times New Roman" pitchFamily="18" charset="0"/>
              </a:rPr>
              <a:t> рекомендуется использовать </a:t>
            </a:r>
            <a:r>
              <a:rPr lang="ru-RU" dirty="0" err="1">
                <a:latin typeface="Times New Roman" pitchFamily="18" charset="0"/>
                <a:cs typeface="Times New Roman" pitchFamily="18" charset="0"/>
              </a:rPr>
              <a:t>монополярные</a:t>
            </a:r>
            <a:r>
              <a:rPr lang="ru-RU" dirty="0">
                <a:latin typeface="Times New Roman" pitchFamily="18" charset="0"/>
                <a:cs typeface="Times New Roman" pitchFamily="18" charset="0"/>
              </a:rPr>
              <a:t> (однополюсные) и биполярные </a:t>
            </a:r>
            <a:r>
              <a:rPr lang="ru-RU" dirty="0" err="1">
                <a:latin typeface="Times New Roman" pitchFamily="18" charset="0"/>
                <a:cs typeface="Times New Roman" pitchFamily="18" charset="0"/>
              </a:rPr>
              <a:t>эндопротезы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6587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Стабильные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переломы</a:t>
            </a:r>
          </a:p>
        </p:txBody>
      </p:sp>
      <p:sp>
        <p:nvSpPr>
          <p:cNvPr id="3" name="Объект 2"/>
          <p:cNvSpPr>
            <a:spLocks noGrp="1"/>
          </p:cNvSpPr>
          <p:nvPr>
            <p:ph idx="1"/>
          </p:nvPr>
        </p:nvSpPr>
        <p:spPr/>
        <p:txBody>
          <a:bodyPr>
            <a:normAutofit fontScale="85000" lnSpcReduction="20000"/>
          </a:bodyPr>
          <a:lstStyle/>
          <a:p>
            <a:pPr marL="0" indent="0">
              <a:buNone/>
            </a:pPr>
            <a:r>
              <a:rPr lang="ru-RU" dirty="0">
                <a:latin typeface="Times New Roman" pitchFamily="18" charset="0"/>
                <a:cs typeface="Times New Roman" pitchFamily="18" charset="0"/>
              </a:rPr>
              <a:t>В качестве метода выбора при лечении стабильных </a:t>
            </a:r>
            <a:r>
              <a:rPr lang="ru-RU" dirty="0" err="1">
                <a:latin typeface="Times New Roman" pitchFamily="18" charset="0"/>
                <a:cs typeface="Times New Roman" pitchFamily="18" charset="0"/>
              </a:rPr>
              <a:t>чрезвертельных</a:t>
            </a:r>
            <a:r>
              <a:rPr lang="ru-RU" dirty="0">
                <a:latin typeface="Times New Roman" pitchFamily="18" charset="0"/>
                <a:cs typeface="Times New Roman" pitchFamily="18" charset="0"/>
              </a:rPr>
              <a:t> переломов рекомендуется остеосинтез системой </a:t>
            </a:r>
            <a:r>
              <a:rPr lang="ru-RU" dirty="0" smtClean="0">
                <a:latin typeface="Times New Roman" pitchFamily="18" charset="0"/>
                <a:cs typeface="Times New Roman" pitchFamily="18" charset="0"/>
              </a:rPr>
              <a:t>DHS. Преимуществ </a:t>
            </a:r>
            <a:r>
              <a:rPr lang="ru-RU" dirty="0">
                <a:latin typeface="Times New Roman" pitchFamily="18" charset="0"/>
                <a:cs typeface="Times New Roman" pitchFamily="18" charset="0"/>
              </a:rPr>
              <a:t>методики остеосинтеза DHS над стержнями проксимальными бедренными </a:t>
            </a:r>
            <a:r>
              <a:rPr lang="ru-RU" dirty="0" smtClean="0">
                <a:latin typeface="Times New Roman" pitchFamily="18" charset="0"/>
                <a:cs typeface="Times New Roman" pitchFamily="18" charset="0"/>
              </a:rPr>
              <a:t>выявлено </a:t>
            </a:r>
            <a:r>
              <a:rPr lang="ru-RU" dirty="0">
                <a:latin typeface="Times New Roman" pitchFamily="18" charset="0"/>
                <a:cs typeface="Times New Roman" pitchFamily="18" charset="0"/>
              </a:rPr>
              <a:t>не было, однако установлено, что при фиксации стабильных </a:t>
            </a:r>
            <a:r>
              <a:rPr lang="ru-RU" dirty="0" err="1">
                <a:latin typeface="Times New Roman" pitchFamily="18" charset="0"/>
                <a:cs typeface="Times New Roman" pitchFamily="18" charset="0"/>
              </a:rPr>
              <a:t>чрезвертельных</a:t>
            </a:r>
            <a:r>
              <a:rPr lang="ru-RU" dirty="0">
                <a:latin typeface="Times New Roman" pitchFamily="18" charset="0"/>
                <a:cs typeface="Times New Roman" pitchFamily="18" charset="0"/>
              </a:rPr>
              <a:t> переломов при помощи DHS объем кровопотери и длительность операции были меньше, по сравнению с применением стержней проксимальных </a:t>
            </a:r>
            <a:r>
              <a:rPr lang="ru-RU" dirty="0" smtClean="0">
                <a:latin typeface="Times New Roman" pitchFamily="18" charset="0"/>
                <a:cs typeface="Times New Roman" pitchFamily="18" charset="0"/>
              </a:rPr>
              <a:t>бедренных.</a:t>
            </a:r>
          </a:p>
          <a:p>
            <a:pPr marL="0" indent="0">
              <a:buNone/>
            </a:pPr>
            <a:r>
              <a:rPr lang="ru-RU" dirty="0">
                <a:latin typeface="Times New Roman" pitchFamily="18" charset="0"/>
                <a:cs typeface="Times New Roman" pitchFamily="18" charset="0"/>
              </a:rPr>
              <a:t>К стабильным </a:t>
            </a:r>
            <a:r>
              <a:rPr lang="ru-RU" dirty="0" err="1">
                <a:latin typeface="Times New Roman" pitchFamily="18" charset="0"/>
                <a:cs typeface="Times New Roman" pitchFamily="18" charset="0"/>
              </a:rPr>
              <a:t>чрезвертельным</a:t>
            </a:r>
            <a:r>
              <a:rPr lang="ru-RU" dirty="0">
                <a:latin typeface="Times New Roman" pitchFamily="18" charset="0"/>
                <a:cs typeface="Times New Roman" pitchFamily="18" charset="0"/>
              </a:rPr>
              <a:t> переломам относят переломы </a:t>
            </a:r>
            <a:r>
              <a:rPr lang="ru-RU" dirty="0" smtClean="0">
                <a:latin typeface="Times New Roman" pitchFamily="18" charset="0"/>
                <a:cs typeface="Times New Roman" pitchFamily="18" charset="0"/>
              </a:rPr>
              <a:t>типа 31A1.2 </a:t>
            </a:r>
            <a:r>
              <a:rPr lang="ru-RU" dirty="0">
                <a:latin typeface="Times New Roman" pitchFamily="18" charset="0"/>
                <a:cs typeface="Times New Roman" pitchFamily="18" charset="0"/>
              </a:rPr>
              <a:t>по АО/ОТА с возможностью обеспечения медиальной опоры (малый вертел </a:t>
            </a:r>
            <a:r>
              <a:rPr lang="ru-RU" dirty="0" err="1">
                <a:latin typeface="Times New Roman" pitchFamily="18" charset="0"/>
                <a:cs typeface="Times New Roman" pitchFamily="18" charset="0"/>
              </a:rPr>
              <a:t>интактен</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268348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Нестабильные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переломы</a:t>
            </a:r>
          </a:p>
        </p:txBody>
      </p:sp>
      <p:sp>
        <p:nvSpPr>
          <p:cNvPr id="3" name="Объект 2"/>
          <p:cNvSpPr>
            <a:spLocks noGrp="1"/>
          </p:cNvSpPr>
          <p:nvPr>
            <p:ph idx="1"/>
          </p:nvPr>
        </p:nvSpPr>
        <p:spPr/>
        <p:txBody>
          <a:bodyPr>
            <a:normAutofit fontScale="70000" lnSpcReduction="20000"/>
          </a:bodyPr>
          <a:lstStyle/>
          <a:p>
            <a:pPr>
              <a:buFontTx/>
              <a:buChar char="-"/>
            </a:pP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нестабильном характере </a:t>
            </a:r>
            <a:r>
              <a:rPr lang="ru-RU" dirty="0" err="1">
                <a:latin typeface="Times New Roman" pitchFamily="18" charset="0"/>
                <a:cs typeface="Times New Roman" pitchFamily="18" charset="0"/>
              </a:rPr>
              <a:t>чрезвертельного</a:t>
            </a:r>
            <a:r>
              <a:rPr lang="ru-RU" dirty="0">
                <a:latin typeface="Times New Roman" pitchFamily="18" charset="0"/>
                <a:cs typeface="Times New Roman" pitchFamily="18" charset="0"/>
              </a:rPr>
              <a:t> перелома рекомендуется применение интрамедуллярного блокируемого остеосинтеза стержнем проксимальный </a:t>
            </a:r>
            <a:r>
              <a:rPr lang="ru-RU" dirty="0" smtClean="0">
                <a:latin typeface="Times New Roman" pitchFamily="18" charset="0"/>
                <a:cs typeface="Times New Roman" pitchFamily="18" charset="0"/>
              </a:rPr>
              <a:t>бедренным</a:t>
            </a:r>
          </a:p>
          <a:p>
            <a:pPr>
              <a:buFontTx/>
              <a:buChar char="-"/>
            </a:pPr>
            <a:r>
              <a:rPr lang="ru-RU" dirty="0" smtClean="0">
                <a:latin typeface="Times New Roman" pitchFamily="18" charset="0"/>
                <a:cs typeface="Times New Roman" pitchFamily="18" charset="0"/>
              </a:rPr>
              <a:t>К </a:t>
            </a:r>
            <a:r>
              <a:rPr lang="ru-RU" dirty="0">
                <a:latin typeface="Times New Roman" pitchFamily="18" charset="0"/>
                <a:cs typeface="Times New Roman" pitchFamily="18" charset="0"/>
              </a:rPr>
              <a:t>нестабильным </a:t>
            </a:r>
            <a:r>
              <a:rPr lang="ru-RU" dirty="0" err="1">
                <a:latin typeface="Times New Roman" pitchFamily="18" charset="0"/>
                <a:cs typeface="Times New Roman" pitchFamily="18" charset="0"/>
              </a:rPr>
              <a:t>чрезвертельным</a:t>
            </a:r>
            <a:r>
              <a:rPr lang="ru-RU" dirty="0">
                <a:latin typeface="Times New Roman" pitchFamily="18" charset="0"/>
                <a:cs typeface="Times New Roman" pitchFamily="18" charset="0"/>
              </a:rPr>
              <a:t> переломам относят переломы 31A1.3, </a:t>
            </a:r>
            <a:r>
              <a:rPr lang="ru-RU" dirty="0" smtClean="0">
                <a:latin typeface="Times New Roman" pitchFamily="18" charset="0"/>
                <a:cs typeface="Times New Roman" pitchFamily="18" charset="0"/>
              </a:rPr>
              <a:t>31A2 по </a:t>
            </a:r>
            <a:r>
              <a:rPr lang="ru-RU" dirty="0">
                <a:latin typeface="Times New Roman" pitchFamily="18" charset="0"/>
                <a:cs typeface="Times New Roman" pitchFamily="18" charset="0"/>
              </a:rPr>
              <a:t>классификации АО/ОТА; такие переломы характеризуются </a:t>
            </a:r>
            <a:r>
              <a:rPr lang="ru-RU" dirty="0" err="1">
                <a:latin typeface="Times New Roman" pitchFamily="18" charset="0"/>
                <a:cs typeface="Times New Roman" pitchFamily="18" charset="0"/>
              </a:rPr>
              <a:t>оскольчатым</a:t>
            </a:r>
            <a:r>
              <a:rPr lang="ru-RU" dirty="0">
                <a:latin typeface="Times New Roman" pitchFamily="18" charset="0"/>
                <a:cs typeface="Times New Roman" pitchFamily="18" charset="0"/>
              </a:rPr>
              <a:t> характером с повреждением медиальной </a:t>
            </a:r>
            <a:r>
              <a:rPr lang="ru-RU" dirty="0" smtClean="0">
                <a:latin typeface="Times New Roman" pitchFamily="18" charset="0"/>
                <a:cs typeface="Times New Roman" pitchFamily="18" charset="0"/>
              </a:rPr>
              <a:t>опоры</a:t>
            </a:r>
          </a:p>
          <a:p>
            <a:pPr>
              <a:buFontTx/>
              <a:buChar char="-"/>
            </a:pPr>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профилактики </a:t>
            </a:r>
            <a:r>
              <a:rPr lang="ru-RU" dirty="0" err="1">
                <a:latin typeface="Times New Roman" pitchFamily="18" charset="0"/>
                <a:cs typeface="Times New Roman" pitchFamily="18" charset="0"/>
              </a:rPr>
              <a:t>периимплантных</a:t>
            </a:r>
            <a:r>
              <a:rPr lang="ru-RU" dirty="0">
                <a:latin typeface="Times New Roman" pitchFamily="18" charset="0"/>
                <a:cs typeface="Times New Roman" pitchFamily="18" charset="0"/>
              </a:rPr>
              <a:t> переломов рекомендуется использовать версии стержней проксимальных бедренных длиной не менее 210 </a:t>
            </a:r>
            <a:r>
              <a:rPr lang="ru-RU" dirty="0" smtClean="0">
                <a:latin typeface="Times New Roman" pitchFamily="18" charset="0"/>
                <a:cs typeface="Times New Roman" pitchFamily="18" charset="0"/>
              </a:rPr>
              <a:t>мм</a:t>
            </a:r>
          </a:p>
          <a:p>
            <a:pPr>
              <a:buFontTx/>
              <a:buChar char="-"/>
            </a:pPr>
            <a:r>
              <a:rPr lang="ru-RU" dirty="0">
                <a:latin typeface="Times New Roman" pitchFamily="18" charset="0"/>
                <a:cs typeface="Times New Roman" pitchFamily="18" charset="0"/>
              </a:rPr>
              <a:t>У пациентов старше 60 лет при использовании стержней проксимальных бедренных с шеечным элементом в виде спирального клинка риск прорезывания имплантата ниже</a:t>
            </a:r>
          </a:p>
        </p:txBody>
      </p:sp>
    </p:spTree>
    <p:extLst>
      <p:ext uri="{BB962C8B-B14F-4D97-AF65-F5344CB8AC3E}">
        <p14:creationId xmlns:p14="http://schemas.microsoft.com/office/powerpoint/2010/main" val="158182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ru-RU" sz="2400" dirty="0" err="1">
                <a:latin typeface="Times New Roman" pitchFamily="18" charset="0"/>
                <a:cs typeface="Times New Roman" pitchFamily="18" charset="0"/>
              </a:rPr>
              <a:t>Подвертельные</a:t>
            </a:r>
            <a:r>
              <a:rPr lang="ru-RU" sz="2400" dirty="0">
                <a:latin typeface="Times New Roman" pitchFamily="18" charset="0"/>
                <a:cs typeface="Times New Roman" pitchFamily="18" charset="0"/>
              </a:rPr>
              <a:t> АО/ОТА 32-A/B/C.1, поперечные и реверсивные косые </a:t>
            </a:r>
            <a:r>
              <a:rPr lang="ru-RU" sz="2400" dirty="0" err="1">
                <a:latin typeface="Times New Roman" pitchFamily="18" charset="0"/>
                <a:cs typeface="Times New Roman" pitchFamily="18" charset="0"/>
              </a:rPr>
              <a:t>межвертельные</a:t>
            </a:r>
            <a:r>
              <a:rPr lang="ru-RU" sz="2400" dirty="0">
                <a:latin typeface="Times New Roman" pitchFamily="18" charset="0"/>
                <a:cs typeface="Times New Roman" pitchFamily="18" charset="0"/>
              </a:rPr>
              <a:t> переломы (АО/ОТА 31-A3)</a:t>
            </a:r>
          </a:p>
        </p:txBody>
      </p:sp>
      <p:sp>
        <p:nvSpPr>
          <p:cNvPr id="3" name="Объект 2"/>
          <p:cNvSpPr>
            <a:spLocks noGrp="1"/>
          </p:cNvSpPr>
          <p:nvPr>
            <p:ph idx="1"/>
          </p:nvPr>
        </p:nvSpPr>
        <p:spPr/>
        <p:txBody>
          <a:bodyPr>
            <a:normAutofit fontScale="85000" lnSpcReduction="10000"/>
          </a:bodyPr>
          <a:lstStyle/>
          <a:p>
            <a:pPr>
              <a:buFontTx/>
              <a:buChar char="-"/>
            </a:pPr>
            <a:r>
              <a:rPr lang="ru-RU" dirty="0" smtClean="0">
                <a:latin typeface="Times New Roman" pitchFamily="18" charset="0"/>
                <a:cs typeface="Times New Roman" pitchFamily="18" charset="0"/>
              </a:rPr>
              <a:t>С </a:t>
            </a:r>
            <a:r>
              <a:rPr lang="ru-RU" dirty="0">
                <a:latin typeface="Times New Roman" pitchFamily="18" charset="0"/>
                <a:cs typeface="Times New Roman" pitchFamily="18" charset="0"/>
              </a:rPr>
              <a:t>целью фиксации костных отломков при </a:t>
            </a:r>
            <a:r>
              <a:rPr lang="ru-RU" dirty="0" err="1">
                <a:latin typeface="Times New Roman" pitchFamily="18" charset="0"/>
                <a:cs typeface="Times New Roman" pitchFamily="18" charset="0"/>
              </a:rPr>
              <a:t>подвертельных</a:t>
            </a:r>
            <a:r>
              <a:rPr lang="ru-RU" dirty="0">
                <a:latin typeface="Times New Roman" pitchFamily="18" charset="0"/>
                <a:cs typeface="Times New Roman" pitchFamily="18" charset="0"/>
              </a:rPr>
              <a:t> переломах и переломах типа 31A.3 рекомендуется применение стержней проксимальных </a:t>
            </a:r>
            <a:r>
              <a:rPr lang="ru-RU" dirty="0" smtClean="0">
                <a:latin typeface="Times New Roman" pitchFamily="18" charset="0"/>
                <a:cs typeface="Times New Roman" pitchFamily="18" charset="0"/>
              </a:rPr>
              <a:t>бедренных</a:t>
            </a:r>
          </a:p>
          <a:p>
            <a:pPr>
              <a:buFontTx/>
              <a:buChar char="-"/>
            </a:pPr>
            <a:r>
              <a:rPr lang="ru-RU" dirty="0">
                <a:latin typeface="Times New Roman" pitchFamily="18" charset="0"/>
                <a:cs typeface="Times New Roman" pitchFamily="18" charset="0"/>
              </a:rPr>
              <a:t>Установка короткой версии стержней проксимальных бедренных при переломе типа 31.A.3 и </a:t>
            </a:r>
            <a:r>
              <a:rPr lang="ru-RU" dirty="0" err="1">
                <a:latin typeface="Times New Roman" pitchFamily="18" charset="0"/>
                <a:cs typeface="Times New Roman" pitchFamily="18" charset="0"/>
              </a:rPr>
              <a:t>подвертельных</a:t>
            </a:r>
            <a:r>
              <a:rPr lang="ru-RU" dirty="0">
                <a:latin typeface="Times New Roman" pitchFamily="18" charset="0"/>
                <a:cs typeface="Times New Roman" pitchFamily="18" charset="0"/>
              </a:rPr>
              <a:t> переломах сопровождается высоким риском развития </a:t>
            </a:r>
            <a:r>
              <a:rPr lang="ru-RU" dirty="0" err="1">
                <a:latin typeface="Times New Roman" pitchFamily="18" charset="0"/>
                <a:cs typeface="Times New Roman" pitchFamily="18" charset="0"/>
              </a:rPr>
              <a:t>периимплантного</a:t>
            </a:r>
            <a:r>
              <a:rPr lang="ru-RU" dirty="0">
                <a:latin typeface="Times New Roman" pitchFamily="18" charset="0"/>
                <a:cs typeface="Times New Roman" pitchFamily="18" charset="0"/>
              </a:rPr>
              <a:t> перелома, поэтому, дистальный конец фиксатора необходимо располагать на 0,5-2 см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свода межмыщелковой ямки (линии </a:t>
            </a:r>
            <a:r>
              <a:rPr lang="ru-RU" dirty="0" err="1">
                <a:latin typeface="Times New Roman" pitchFamily="18" charset="0"/>
                <a:cs typeface="Times New Roman" pitchFamily="18" charset="0"/>
              </a:rPr>
              <a:t>Блюменсаата</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535670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latin typeface="Times New Roman" pitchFamily="18" charset="0"/>
                <a:cs typeface="Times New Roman" pitchFamily="18" charset="0"/>
              </a:rPr>
              <a:t>Режимы нагрузки весом тела в послеоперационном периоде</a:t>
            </a:r>
            <a:br>
              <a:rPr lang="ru-RU" sz="2400" b="1" dirty="0">
                <a:latin typeface="Times New Roman" pitchFamily="18" charset="0"/>
                <a:cs typeface="Times New Roman" pitchFamily="18" charset="0"/>
              </a:rPr>
            </a:br>
            <a:r>
              <a:rPr lang="ru-RU" sz="2400" dirty="0" err="1">
                <a:latin typeface="Times New Roman" pitchFamily="18" charset="0"/>
                <a:cs typeface="Times New Roman" pitchFamily="18" charset="0"/>
              </a:rPr>
              <a:t>Чрезвертельные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межвертельные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подвертельные</a:t>
            </a:r>
            <a:r>
              <a:rPr lang="ru-RU" sz="2400" dirty="0">
                <a:latin typeface="Times New Roman" pitchFamily="18" charset="0"/>
                <a:cs typeface="Times New Roman" pitchFamily="18" charset="0"/>
              </a:rPr>
              <a:t> переломы:</a:t>
            </a:r>
          </a:p>
        </p:txBody>
      </p:sp>
      <p:sp>
        <p:nvSpPr>
          <p:cNvPr id="3" name="Объект 2"/>
          <p:cNvSpPr>
            <a:spLocks noGrp="1"/>
          </p:cNvSpPr>
          <p:nvPr>
            <p:ph idx="1"/>
          </p:nvPr>
        </p:nvSpPr>
        <p:spPr/>
        <p:txBody>
          <a:bodyPr>
            <a:normAutofit fontScale="92500" lnSpcReduction="20000"/>
          </a:bodyPr>
          <a:lstStyle/>
          <a:p>
            <a:r>
              <a:rPr lang="ru-RU" dirty="0">
                <a:latin typeface="Times New Roman" pitchFamily="18" charset="0"/>
                <a:cs typeface="Times New Roman" pitchFamily="18" charset="0"/>
              </a:rPr>
              <a:t>У пациентов моложе 60 лет рекомендуется применение статической фиксации и нагрузки весом тела сразу после операции в размере 15%. Полную нагрузку весом тела рекомендуется разрешать исходя из </a:t>
            </a:r>
            <a:r>
              <a:rPr lang="ru-RU" dirty="0" err="1">
                <a:latin typeface="Times New Roman" pitchFamily="18" charset="0"/>
                <a:cs typeface="Times New Roman" pitchFamily="18" charset="0"/>
              </a:rPr>
              <a:t>ренгтенологических</a:t>
            </a:r>
            <a:r>
              <a:rPr lang="ru-RU" dirty="0">
                <a:latin typeface="Times New Roman" pitchFamily="18" charset="0"/>
                <a:cs typeface="Times New Roman" pitchFamily="18" charset="0"/>
              </a:rPr>
              <a:t> данных о консолидации перелома, в среднем через 12 недель после </a:t>
            </a:r>
            <a:r>
              <a:rPr lang="ru-RU" dirty="0" smtClean="0">
                <a:latin typeface="Times New Roman" pitchFamily="18" charset="0"/>
                <a:cs typeface="Times New Roman" pitchFamily="18" charset="0"/>
              </a:rPr>
              <a:t>операции</a:t>
            </a:r>
          </a:p>
          <a:p>
            <a:r>
              <a:rPr lang="ru-RU" dirty="0">
                <a:latin typeface="Times New Roman" pitchFamily="18" charset="0"/>
                <a:cs typeface="Times New Roman" pitchFamily="18" charset="0"/>
              </a:rPr>
              <a:t>У пациентов старше 60 лет рекомендуется применение динамической фиксации и полной нагрузки весом тела сразу после операции</a:t>
            </a:r>
          </a:p>
        </p:txBody>
      </p:sp>
    </p:spTree>
    <p:extLst>
      <p:ext uri="{BB962C8B-B14F-4D97-AF65-F5344CB8AC3E}">
        <p14:creationId xmlns:p14="http://schemas.microsoft.com/office/powerpoint/2010/main" val="393704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Переломы ШБК:</a:t>
            </a:r>
          </a:p>
        </p:txBody>
      </p:sp>
      <p:sp>
        <p:nvSpPr>
          <p:cNvPr id="3" name="Объект 2"/>
          <p:cNvSpPr>
            <a:spLocks noGrp="1"/>
          </p:cNvSpPr>
          <p:nvPr>
            <p:ph idx="1"/>
          </p:nvPr>
        </p:nvSpPr>
        <p:spPr>
          <a:xfrm>
            <a:off x="457200" y="1600200"/>
            <a:ext cx="8229600" cy="4925144"/>
          </a:xfrm>
        </p:spPr>
        <p:txBody>
          <a:bodyPr>
            <a:normAutofit fontScale="62500" lnSpcReduction="20000"/>
          </a:bodyPr>
          <a:lstStyle/>
          <a:p>
            <a:r>
              <a:rPr lang="ru-RU" dirty="0">
                <a:latin typeface="Times New Roman" pitchFamily="18" charset="0"/>
                <a:cs typeface="Times New Roman" pitchFamily="18" charset="0"/>
              </a:rPr>
              <a:t>После остеосинтеза переломов ШБК </a:t>
            </a:r>
            <a:r>
              <a:rPr lang="ru-RU" dirty="0" err="1">
                <a:latin typeface="Times New Roman" pitchFamily="18" charset="0"/>
                <a:cs typeface="Times New Roman" pitchFamily="18" charset="0"/>
              </a:rPr>
              <a:t>канюлированными</a:t>
            </a:r>
            <a:r>
              <a:rPr lang="ru-RU" dirty="0">
                <a:latin typeface="Times New Roman" pitchFamily="18" charset="0"/>
                <a:cs typeface="Times New Roman" pitchFamily="18" charset="0"/>
              </a:rPr>
              <a:t> винтами и динамическим бедренным винтом у пациентов моложе 60 лет исключают нагрузку весом тела в течение 12 недель, после 12 недель рекомендуется дозированная нагрузка весом тела исходя из динамики консолидации перелома по данным рентгенографии и/или компьютерной </a:t>
            </a:r>
            <a:r>
              <a:rPr lang="ru-RU" dirty="0" smtClean="0">
                <a:latin typeface="Times New Roman" pitchFamily="18" charset="0"/>
                <a:cs typeface="Times New Roman" pitchFamily="18" charset="0"/>
              </a:rPr>
              <a:t>томографии</a:t>
            </a:r>
          </a:p>
          <a:p>
            <a:r>
              <a:rPr lang="ru-RU" dirty="0">
                <a:latin typeface="Times New Roman" pitchFamily="18" charset="0"/>
                <a:cs typeface="Times New Roman" pitchFamily="18" charset="0"/>
              </a:rPr>
              <a:t>После остеосинтеза тремя винтами костными динамическими, </a:t>
            </a:r>
            <a:r>
              <a:rPr lang="ru-RU" dirty="0" smtClean="0">
                <a:latin typeface="Times New Roman" pitchFamily="18" charset="0"/>
                <a:cs typeface="Times New Roman" pitchFamily="18" charset="0"/>
              </a:rPr>
              <a:t>введенными параллельно</a:t>
            </a:r>
            <a:r>
              <a:rPr lang="ru-RU" dirty="0">
                <a:latin typeface="Times New Roman" pitchFamily="18" charset="0"/>
                <a:cs typeface="Times New Roman" pitchFamily="18" charset="0"/>
              </a:rPr>
              <a:t>, фиксированными в пластине </a:t>
            </a:r>
            <a:r>
              <a:rPr lang="ru-RU" dirty="0" smtClean="0">
                <a:latin typeface="Times New Roman" pitchFamily="18" charset="0"/>
                <a:cs typeface="Times New Roman" pitchFamily="18" charset="0"/>
              </a:rPr>
              <a:t>у </a:t>
            </a:r>
            <a:r>
              <a:rPr lang="ru-RU" dirty="0">
                <a:latin typeface="Times New Roman" pitchFamily="18" charset="0"/>
                <a:cs typeface="Times New Roman" pitchFamily="18" charset="0"/>
              </a:rPr>
              <a:t>пациентов моложе 60 лет рекомендуется дозированная, постепенно возрастающая нагрузка. Полную нагрузку разрешают через 6 недель после </a:t>
            </a:r>
            <a:r>
              <a:rPr lang="ru-RU" dirty="0" smtClean="0">
                <a:latin typeface="Times New Roman" pitchFamily="18" charset="0"/>
                <a:cs typeface="Times New Roman" pitchFamily="18" charset="0"/>
              </a:rPr>
              <a:t>операции</a:t>
            </a:r>
          </a:p>
          <a:p>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остеосинтезе у пациентов старше 60 лет рекомендуется полная нагрузка весом тела сразу после </a:t>
            </a:r>
            <a:r>
              <a:rPr lang="ru-RU" dirty="0" smtClean="0">
                <a:latin typeface="Times New Roman" pitchFamily="18" charset="0"/>
                <a:cs typeface="Times New Roman" pitchFamily="18" charset="0"/>
              </a:rPr>
              <a:t>операции. Пациенты </a:t>
            </a:r>
            <a:r>
              <a:rPr lang="ru-RU" dirty="0">
                <a:latin typeface="Times New Roman" pitchFamily="18" charset="0"/>
                <a:cs typeface="Times New Roman" pitchFamily="18" charset="0"/>
              </a:rPr>
              <a:t>старше 60 лет не могут дозировать нагрузку. Для них нужна стабильная внутренняя фиксация, которая позволяет немедленную полную нагрузку весом </a:t>
            </a:r>
            <a:r>
              <a:rPr lang="ru-RU" dirty="0" smtClean="0">
                <a:latin typeface="Times New Roman" pitchFamily="18" charset="0"/>
                <a:cs typeface="Times New Roman" pitchFamily="18" charset="0"/>
              </a:rPr>
              <a:t>тела</a:t>
            </a:r>
          </a:p>
          <a:p>
            <a:r>
              <a:rPr lang="ru-RU" dirty="0">
                <a:latin typeface="Times New Roman" pitchFamily="18" charset="0"/>
                <a:cs typeface="Times New Roman" pitchFamily="18" charset="0"/>
              </a:rPr>
              <a:t>После </a:t>
            </a:r>
            <a:r>
              <a:rPr lang="ru-RU" dirty="0" err="1">
                <a:latin typeface="Times New Roman" pitchFamily="18" charset="0"/>
                <a:cs typeface="Times New Roman" pitchFamily="18" charset="0"/>
              </a:rPr>
              <a:t>эндопротезирования</a:t>
            </a:r>
            <a:r>
              <a:rPr lang="ru-RU" dirty="0">
                <a:latin typeface="Times New Roman" pitchFamily="18" charset="0"/>
                <a:cs typeface="Times New Roman" pitchFamily="18" charset="0"/>
              </a:rPr>
              <a:t> при переломах ШБК рекомендуется полная нагрузка весом тела сразу после операции</a:t>
            </a:r>
          </a:p>
        </p:txBody>
      </p:sp>
    </p:spTree>
    <p:extLst>
      <p:ext uri="{BB962C8B-B14F-4D97-AF65-F5344CB8AC3E}">
        <p14:creationId xmlns:p14="http://schemas.microsoft.com/office/powerpoint/2010/main" val="278555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283152" cy="706090"/>
          </a:xfrm>
        </p:spPr>
        <p:txBody>
          <a:bodyPr>
            <a:normAutofit fontScale="90000"/>
          </a:bodyPr>
          <a:lstStyle/>
          <a:p>
            <a:r>
              <a:rPr lang="ru-RU" dirty="0" smtClean="0">
                <a:latin typeface="Times New Roman" pitchFamily="18" charset="0"/>
                <a:cs typeface="Times New Roman" pitchFamily="18" charset="0"/>
              </a:rPr>
              <a:t>Актуальность и Эпидемиология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67544" y="1124744"/>
            <a:ext cx="8229600" cy="4525963"/>
          </a:xfrm>
        </p:spPr>
        <p:txBody>
          <a:bodyPr>
            <a:normAutofit fontScale="70000" lnSpcReduction="20000"/>
          </a:bodyPr>
          <a:lstStyle/>
          <a:p>
            <a:pPr marL="0" indent="0">
              <a:buNone/>
            </a:pPr>
            <a:r>
              <a:rPr lang="ru-RU" dirty="0">
                <a:latin typeface="Times New Roman" pitchFamily="18" charset="0"/>
                <a:cs typeface="Times New Roman" pitchFamily="18" charset="0"/>
              </a:rPr>
              <a:t>С ростом продолжительности жизни населения увеличивается доля пожилых людей, в том числе и с хронической соматической патологией, соответственно, растет </a:t>
            </a:r>
            <a:r>
              <a:rPr lang="ru-RU" dirty="0" smtClean="0">
                <a:latin typeface="Times New Roman" pitchFamily="18" charset="0"/>
                <a:cs typeface="Times New Roman" pitchFamily="18" charset="0"/>
              </a:rPr>
              <a:t>количество</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регистрируемых </a:t>
            </a:r>
            <a:r>
              <a:rPr lang="ru-RU" dirty="0">
                <a:latin typeface="Times New Roman" pitchFamily="18" charset="0"/>
                <a:cs typeface="Times New Roman" pitchFamily="18" charset="0"/>
              </a:rPr>
              <a:t>ППОБК. Низкоэнергетические переломы БК происходят, как правило, вследствие падения с высоты роста на бок и встречаются преимущественно у людей в возрасте старше 60 </a:t>
            </a:r>
            <a:r>
              <a:rPr lang="ru-RU" dirty="0" smtClean="0">
                <a:latin typeface="Times New Roman" pitchFamily="18" charset="0"/>
                <a:cs typeface="Times New Roman" pitchFamily="18" charset="0"/>
              </a:rPr>
              <a:t>лет. </a:t>
            </a:r>
            <a:r>
              <a:rPr lang="ru-RU" dirty="0">
                <a:latin typeface="Times New Roman" pitchFamily="18" charset="0"/>
                <a:cs typeface="Times New Roman" pitchFamily="18" charset="0"/>
              </a:rPr>
              <a:t>Ежегодно во всем мире регистрируется порядка 1700000 случаев </a:t>
            </a:r>
            <a:r>
              <a:rPr lang="ru-RU" dirty="0" smtClean="0">
                <a:latin typeface="Times New Roman" pitchFamily="18" charset="0"/>
                <a:cs typeface="Times New Roman" pitchFamily="18" charset="0"/>
              </a:rPr>
              <a:t>ППОБК. </a:t>
            </a:r>
            <a:r>
              <a:rPr lang="ru-RU" dirty="0">
                <a:latin typeface="Times New Roman" pitchFamily="18" charset="0"/>
                <a:cs typeface="Times New Roman" pitchFamily="18" charset="0"/>
              </a:rPr>
              <a:t>К 2050 г. при сохранении основных демографических тенденций прогнозируется увеличение количества ППОБК до 6300000 случаев </a:t>
            </a:r>
            <a:r>
              <a:rPr lang="ru-RU" dirty="0" smtClean="0">
                <a:latin typeface="Times New Roman" pitchFamily="18" charset="0"/>
                <a:cs typeface="Times New Roman" pitchFamily="18" charset="0"/>
              </a:rPr>
              <a:t>ежегодно. </a:t>
            </a:r>
            <a:r>
              <a:rPr lang="ru-RU" dirty="0">
                <a:latin typeface="Times New Roman" pitchFamily="18" charset="0"/>
                <a:cs typeface="Times New Roman" pitchFamily="18" charset="0"/>
              </a:rPr>
              <a:t>В России, по данным эпидемиологических исследований населения старше 50 лет, частота ППОБК составляет 174,78 случаев на 100 тысяч населения у мужчин и 275,92 – у женщин, и этот показатель неуклонно </a:t>
            </a:r>
            <a:r>
              <a:rPr lang="ru-RU" dirty="0" smtClean="0">
                <a:latin typeface="Times New Roman" pitchFamily="18" charset="0"/>
                <a:cs typeface="Times New Roman" pitchFamily="18" charset="0"/>
              </a:rPr>
              <a:t>увеличивается. </a:t>
            </a:r>
            <a:endParaRPr lang="ru-RU" dirty="0">
              <a:latin typeface="Times New Roman" pitchFamily="18" charset="0"/>
              <a:cs typeface="Times New Roman" pitchFamily="18" charset="0"/>
            </a:endParaRPr>
          </a:p>
        </p:txBody>
      </p:sp>
      <p:pic>
        <p:nvPicPr>
          <p:cNvPr id="1026" name="Picture 2" descr="https://cdn.fishki.net/upload/post/2022/12/29/4328755/3ec7d26b1590f1b62f287f2dcc0e5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653136"/>
            <a:ext cx="27003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dopobr.ru/media/k2/items/cache/8a7eacb7a228abdc187ecece4128652b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725143"/>
            <a:ext cx="3024336" cy="201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0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Переломы головки бедренной кости</a:t>
            </a:r>
          </a:p>
        </p:txBody>
      </p:sp>
      <p:sp>
        <p:nvSpPr>
          <p:cNvPr id="3" name="Объект 2"/>
          <p:cNvSpPr>
            <a:spLocks noGrp="1"/>
          </p:cNvSpPr>
          <p:nvPr>
            <p:ph idx="1"/>
          </p:nvPr>
        </p:nvSpPr>
        <p:spPr/>
        <p:txBody>
          <a:bodyPr>
            <a:normAutofit fontScale="62500" lnSpcReduction="20000"/>
          </a:bodyPr>
          <a:lstStyle/>
          <a:p>
            <a:pPr>
              <a:buFontTx/>
              <a:buChar char="-"/>
            </a:pPr>
            <a:r>
              <a:rPr lang="ru-RU" dirty="0" smtClean="0">
                <a:latin typeface="Times New Roman" pitchFamily="18" charset="0"/>
                <a:cs typeface="Times New Roman" pitchFamily="18" charset="0"/>
              </a:rPr>
              <a:t>После </a:t>
            </a:r>
            <a:r>
              <a:rPr lang="ru-RU" dirty="0">
                <a:latin typeface="Times New Roman" pitchFamily="18" charset="0"/>
                <a:cs typeface="Times New Roman" pitchFamily="18" charset="0"/>
              </a:rPr>
              <a:t>удаления фрагментов головки бедренной кости при переломах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 дозированная нагрузка весом тела рекомендуется сразу после операции, уровень нагрузки зависит от болевого синдрома у пациента и подбирается </a:t>
            </a:r>
            <a:r>
              <a:rPr lang="ru-RU" dirty="0" smtClean="0">
                <a:latin typeface="Times New Roman" pitchFamily="18" charset="0"/>
                <a:cs typeface="Times New Roman" pitchFamily="18" charset="0"/>
              </a:rPr>
              <a:t>индивидуально</a:t>
            </a:r>
          </a:p>
          <a:p>
            <a:pPr>
              <a:buFontTx/>
              <a:buChar char="-"/>
            </a:pPr>
            <a:r>
              <a:rPr lang="ru-RU" dirty="0">
                <a:latin typeface="Times New Roman" pitchFamily="18" charset="0"/>
                <a:cs typeface="Times New Roman" pitchFamily="18" charset="0"/>
              </a:rPr>
              <a:t>После остеосинтеза при переломах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 II, IV нагрузку весом тела исключают на срок 12 недель. После 12 недель рекомендуется дозированная нагрузка весом тела, исходя из динамики консолидации перелома по данным рентгенографии и/или компьютерной </a:t>
            </a:r>
            <a:r>
              <a:rPr lang="ru-RU" dirty="0" smtClean="0">
                <a:latin typeface="Times New Roman" pitchFamily="18" charset="0"/>
                <a:cs typeface="Times New Roman" pitchFamily="18" charset="0"/>
              </a:rPr>
              <a:t>томографии</a:t>
            </a:r>
          </a:p>
          <a:p>
            <a:pPr>
              <a:buFontTx/>
              <a:buChar char="-"/>
            </a:pPr>
            <a:r>
              <a:rPr lang="ru-RU" dirty="0">
                <a:latin typeface="Times New Roman" pitchFamily="18" charset="0"/>
                <a:cs typeface="Times New Roman" pitchFamily="18" charset="0"/>
              </a:rPr>
              <a:t>После </a:t>
            </a:r>
            <a:r>
              <a:rPr lang="ru-RU" dirty="0" err="1">
                <a:latin typeface="Times New Roman" pitchFamily="18" charset="0"/>
                <a:cs typeface="Times New Roman" pitchFamily="18" charset="0"/>
              </a:rPr>
              <a:t>эндопротезирования</a:t>
            </a:r>
            <a:r>
              <a:rPr lang="ru-RU" dirty="0">
                <a:latin typeface="Times New Roman" pitchFamily="18" charset="0"/>
                <a:cs typeface="Times New Roman" pitchFamily="18" charset="0"/>
              </a:rPr>
              <a:t> при переломах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II-III рекомендуется полная нагрузка весом тела сразу после </a:t>
            </a:r>
            <a:r>
              <a:rPr lang="ru-RU" dirty="0" smtClean="0">
                <a:latin typeface="Times New Roman" pitchFamily="18" charset="0"/>
                <a:cs typeface="Times New Roman" pitchFamily="18" charset="0"/>
              </a:rPr>
              <a:t>операции</a:t>
            </a:r>
          </a:p>
          <a:p>
            <a:pPr>
              <a:buFontTx/>
              <a:buChar char="-"/>
            </a:pPr>
            <a:r>
              <a:rPr lang="ru-RU" dirty="0">
                <a:latin typeface="Times New Roman" pitchFamily="18" charset="0"/>
                <a:cs typeface="Times New Roman" pitchFamily="18" charset="0"/>
              </a:rPr>
              <a:t>После </a:t>
            </a:r>
            <a:r>
              <a:rPr lang="ru-RU" dirty="0" err="1">
                <a:latin typeface="Times New Roman" pitchFamily="18" charset="0"/>
                <a:cs typeface="Times New Roman" pitchFamily="18" charset="0"/>
              </a:rPr>
              <a:t>эндопротезирования</a:t>
            </a:r>
            <a:r>
              <a:rPr lang="ru-RU" dirty="0">
                <a:latin typeface="Times New Roman" pitchFamily="18" charset="0"/>
                <a:cs typeface="Times New Roman" pitchFamily="18" charset="0"/>
              </a:rPr>
              <a:t>, сочетающегося с остеосинтезом перелома вертлужной впадины, нагрузку весом тела рекомендуется исключить на срок 12 недель. После 12 недель рекомендуется разрешить дозированную нагрузку весом тела, исходя из динамики консолидации перелома вертлужной впадины по данным рентгенографии и/или компьютерной томографии</a:t>
            </a:r>
          </a:p>
        </p:txBody>
      </p:sp>
    </p:spTree>
    <p:extLst>
      <p:ext uri="{BB962C8B-B14F-4D97-AF65-F5344CB8AC3E}">
        <p14:creationId xmlns:p14="http://schemas.microsoft.com/office/powerpoint/2010/main" val="440292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marL="0" indent="0" algn="ctr">
              <a:buNone/>
            </a:pPr>
            <a:r>
              <a:rPr lang="ru-RU" b="1" dirty="0" smtClean="0">
                <a:latin typeface="Times New Roman" pitchFamily="18" charset="0"/>
                <a:cs typeface="Times New Roman" pitchFamily="18" charset="0"/>
              </a:rPr>
              <a:t>Источники</a:t>
            </a:r>
          </a:p>
          <a:p>
            <a:pPr marL="514350" indent="-514350">
              <a:buAutoNum type="arabicPeriod"/>
            </a:pPr>
            <a:r>
              <a:rPr lang="ru-RU" dirty="0" err="1" smtClean="0">
                <a:latin typeface="Times New Roman" pitchFamily="18" charset="0"/>
                <a:cs typeface="Times New Roman" pitchFamily="18" charset="0"/>
              </a:rPr>
              <a:t>А.В.Каплан</a:t>
            </a:r>
            <a:r>
              <a:rPr lang="ru-RU" dirty="0" smtClean="0">
                <a:latin typeface="Times New Roman" pitchFamily="18" charset="0"/>
                <a:cs typeface="Times New Roman" pitchFamily="18" charset="0"/>
              </a:rPr>
              <a:t> «Повреждения костей и </a:t>
            </a:r>
            <a:r>
              <a:rPr lang="ru-RU" smtClean="0">
                <a:latin typeface="Times New Roman" pitchFamily="18" charset="0"/>
                <a:cs typeface="Times New Roman" pitchFamily="18" charset="0"/>
              </a:rPr>
              <a:t>суставов</a:t>
            </a:r>
            <a:r>
              <a:rPr lang="ru-RU" smtClean="0">
                <a:latin typeface="Times New Roman" pitchFamily="18" charset="0"/>
                <a:cs typeface="Times New Roman" pitchFamily="18" charset="0"/>
              </a:rPr>
              <a:t>» 2019г</a:t>
            </a:r>
            <a:endParaRPr lang="ru-RU" dirty="0" smtClean="0">
              <a:latin typeface="Times New Roman" pitchFamily="18" charset="0"/>
              <a:cs typeface="Times New Roman" pitchFamily="18" charset="0"/>
            </a:endParaRPr>
          </a:p>
          <a:p>
            <a:pPr marL="514350" indent="-514350">
              <a:buAutoNum type="arabicPeriod"/>
            </a:pPr>
            <a:r>
              <a:rPr lang="ru-RU" dirty="0" smtClean="0">
                <a:latin typeface="Times New Roman" pitchFamily="18" charset="0"/>
                <a:cs typeface="Times New Roman" pitchFamily="18" charset="0"/>
              </a:rPr>
              <a:t>Томас П. </a:t>
            </a:r>
            <a:r>
              <a:rPr lang="ru-RU" dirty="0" err="1" smtClean="0">
                <a:latin typeface="Times New Roman" pitchFamily="18" charset="0"/>
                <a:cs typeface="Times New Roman" pitchFamily="18" charset="0"/>
              </a:rPr>
              <a:t>Рюди</a:t>
            </a:r>
            <a:r>
              <a:rPr lang="ru-RU" dirty="0" smtClean="0">
                <a:latin typeface="Times New Roman" pitchFamily="18" charset="0"/>
                <a:cs typeface="Times New Roman" pitchFamily="18" charset="0"/>
              </a:rPr>
              <a:t>, Ричард Э. </a:t>
            </a:r>
            <a:r>
              <a:rPr lang="ru-RU" dirty="0" err="1" smtClean="0">
                <a:latin typeface="Times New Roman" pitchFamily="18" charset="0"/>
                <a:cs typeface="Times New Roman" pitchFamily="18" charset="0"/>
              </a:rPr>
              <a:t>Бакли</a:t>
            </a:r>
            <a:r>
              <a:rPr lang="ru-RU" dirty="0" smtClean="0">
                <a:latin typeface="Times New Roman" pitchFamily="18" charset="0"/>
                <a:cs typeface="Times New Roman" pitchFamily="18" charset="0"/>
              </a:rPr>
              <a:t>, Кристофер Г. </a:t>
            </a:r>
            <a:r>
              <a:rPr lang="ru-RU" dirty="0" err="1" smtClean="0">
                <a:latin typeface="Times New Roman" pitchFamily="18" charset="0"/>
                <a:cs typeface="Times New Roman" pitchFamily="18" charset="0"/>
              </a:rPr>
              <a:t>Моран</a:t>
            </a:r>
            <a:r>
              <a:rPr lang="ru-RU" dirty="0" smtClean="0">
                <a:latin typeface="Times New Roman" pitchFamily="18" charset="0"/>
                <a:cs typeface="Times New Roman" pitchFamily="18" charset="0"/>
              </a:rPr>
              <a:t> «АО – Принципы лечения переломов» Том 2</a:t>
            </a:r>
          </a:p>
          <a:p>
            <a:pPr marL="514350" indent="-514350">
              <a:buAutoNum type="arabicPeriod"/>
            </a:pPr>
            <a:r>
              <a:rPr lang="ru-RU" dirty="0">
                <a:latin typeface="Times New Roman" pitchFamily="18" charset="0"/>
                <a:cs typeface="Times New Roman" pitchFamily="18" charset="0"/>
              </a:rPr>
              <a:t>Клинические рекомендации – Переломы проксимального отдела бедренной кости – 2021-2022-2023 (13.01.2023) – Утверждены Минздравом РФ</a:t>
            </a:r>
          </a:p>
        </p:txBody>
      </p:sp>
    </p:spTree>
    <p:extLst>
      <p:ext uri="{BB962C8B-B14F-4D97-AF65-F5344CB8AC3E}">
        <p14:creationId xmlns:p14="http://schemas.microsoft.com/office/powerpoint/2010/main" val="2724807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6851104" cy="864096"/>
          </a:xfrm>
        </p:spPr>
        <p:txBody>
          <a:bodyPr>
            <a:normAutofit fontScale="90000"/>
          </a:bodyPr>
          <a:lstStyle/>
          <a:p>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Приложение 1.</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Шкала </a:t>
            </a:r>
            <a:r>
              <a:rPr lang="ru-RU" sz="2000" b="1" dirty="0">
                <a:latin typeface="Times New Roman" pitchFamily="18" charset="0"/>
                <a:cs typeface="Times New Roman" pitchFamily="18" charset="0"/>
              </a:rPr>
              <a:t>индивидуальной оценки риска развития венозных</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тромбоэмболических осложнений по </a:t>
            </a:r>
            <a:r>
              <a:rPr lang="ru-RU" sz="2000" b="1" dirty="0" err="1">
                <a:latin typeface="Times New Roman" pitchFamily="18" charset="0"/>
                <a:cs typeface="Times New Roman" pitchFamily="18" charset="0"/>
              </a:rPr>
              <a:t>Каприни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Caprini</a:t>
            </a:r>
            <a:r>
              <a:rPr lang="ru-RU" sz="2000" b="1" dirty="0">
                <a:latin typeface="Times New Roman" pitchFamily="18" charset="0"/>
                <a:cs typeface="Times New Roman" pitchFamily="18" charset="0"/>
              </a:rPr>
              <a:t> J.)</a:t>
            </a:r>
          </a:p>
        </p:txBody>
      </p:sp>
      <p:pic>
        <p:nvPicPr>
          <p:cNvPr id="8194" name="Picture 2" descr="https://present5.com/presentation/bf4ede13b562804e29a7db7b71fcaa60/imag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136043" cy="535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8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4525963"/>
          </a:xfrm>
        </p:spPr>
        <p:txBody>
          <a:bodyPr>
            <a:normAutofit fontScale="92500" lnSpcReduction="10000"/>
          </a:bodyPr>
          <a:lstStyle/>
          <a:p>
            <a:pPr marL="0" indent="0">
              <a:buNone/>
            </a:pPr>
            <a:r>
              <a:rPr lang="ru-RU" b="1" dirty="0" smtClean="0">
                <a:latin typeface="Times New Roman" pitchFamily="18" charset="0"/>
                <a:cs typeface="Times New Roman" pitchFamily="18" charset="0"/>
              </a:rPr>
              <a:t>Приложение 1.1.</a:t>
            </a:r>
          </a:p>
          <a:p>
            <a:pPr marL="0" indent="0">
              <a:buNone/>
            </a:pPr>
            <a:r>
              <a:rPr lang="ru-RU" b="1" dirty="0" smtClean="0">
                <a:latin typeface="Times New Roman" pitchFamily="18" charset="0"/>
                <a:cs typeface="Times New Roman" pitchFamily="18" charset="0"/>
              </a:rPr>
              <a:t>Ключ </a:t>
            </a:r>
            <a:r>
              <a:rPr lang="ru-RU" b="1" dirty="0">
                <a:latin typeface="Times New Roman" pitchFamily="18" charset="0"/>
                <a:cs typeface="Times New Roman" pitchFamily="18" charset="0"/>
              </a:rPr>
              <a:t>(интерпретация):</a:t>
            </a:r>
            <a:r>
              <a:rPr lang="ru-RU" dirty="0">
                <a:latin typeface="Times New Roman" pitchFamily="18" charset="0"/>
                <a:cs typeface="Times New Roman" pitchFamily="18" charset="0"/>
              </a:rPr>
              <a:t> В зависимости от суммы баллов, полученной при </a:t>
            </a:r>
            <a:r>
              <a:rPr lang="ru-RU" dirty="0" smtClean="0">
                <a:latin typeface="Times New Roman" pitchFamily="18" charset="0"/>
                <a:cs typeface="Times New Roman" pitchFamily="18" charset="0"/>
              </a:rPr>
              <a:t>сборе анамнеза </a:t>
            </a:r>
            <a:r>
              <a:rPr lang="ru-RU" dirty="0">
                <a:latin typeface="Times New Roman" pitchFamily="18" charset="0"/>
                <a:cs typeface="Times New Roman" pitchFamily="18" charset="0"/>
              </a:rPr>
              <a:t>и обследовании пациента, его относят к той или иной группе риска: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низкий </a:t>
            </a:r>
            <a:r>
              <a:rPr lang="ru-RU" dirty="0">
                <a:latin typeface="Times New Roman" pitchFamily="18" charset="0"/>
                <a:cs typeface="Times New Roman" pitchFamily="18" charset="0"/>
              </a:rPr>
              <a:t>риск: </a:t>
            </a:r>
            <a:r>
              <a:rPr lang="ru-RU" dirty="0" smtClean="0">
                <a:latin typeface="Times New Roman" pitchFamily="18" charset="0"/>
                <a:cs typeface="Times New Roman" pitchFamily="18" charset="0"/>
              </a:rPr>
              <a:t>0 – </a:t>
            </a:r>
            <a:r>
              <a:rPr lang="ru-RU" dirty="0">
                <a:latin typeface="Times New Roman" pitchFamily="18" charset="0"/>
                <a:cs typeface="Times New Roman" pitchFamily="18" charset="0"/>
              </a:rPr>
              <a:t>1 балл;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умеренный </a:t>
            </a:r>
            <a:r>
              <a:rPr lang="ru-RU" dirty="0">
                <a:latin typeface="Times New Roman" pitchFamily="18" charset="0"/>
                <a:cs typeface="Times New Roman" pitchFamily="18" charset="0"/>
              </a:rPr>
              <a:t>риск: 2 балла;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высокий </a:t>
            </a:r>
            <a:r>
              <a:rPr lang="ru-RU" dirty="0">
                <a:latin typeface="Times New Roman" pitchFamily="18" charset="0"/>
                <a:cs typeface="Times New Roman" pitchFamily="18" charset="0"/>
              </a:rPr>
              <a:t>риск: 3-4 балла;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очень </a:t>
            </a:r>
            <a:r>
              <a:rPr lang="ru-RU" dirty="0">
                <a:latin typeface="Times New Roman" pitchFamily="18" charset="0"/>
                <a:cs typeface="Times New Roman" pitchFamily="18" charset="0"/>
              </a:rPr>
              <a:t>высокий риск: 5 баллов </a:t>
            </a:r>
            <a:r>
              <a:rPr lang="ru-RU" dirty="0" smtClean="0">
                <a:latin typeface="Times New Roman" pitchFamily="18" charset="0"/>
                <a:cs typeface="Times New Roman" pitchFamily="18" charset="0"/>
              </a:rPr>
              <a:t>и более</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1144785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latin typeface="Times New Roman" pitchFamily="18" charset="0"/>
                <a:cs typeface="Times New Roman" pitchFamily="18" charset="0"/>
              </a:rPr>
              <a:t>Приложение  2.</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Алгоритм </a:t>
            </a:r>
            <a:r>
              <a:rPr lang="ru-RU" sz="2000" b="1" dirty="0">
                <a:latin typeface="Times New Roman" pitchFamily="18" charset="0"/>
                <a:cs typeface="Times New Roman" pitchFamily="18" charset="0"/>
              </a:rPr>
              <a:t>выбора тактики лечения пациентов с переломами головки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бедренной кости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Переломы головки бедренной кости</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423988"/>
            <a:ext cx="69437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52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latin typeface="Times New Roman" pitchFamily="18" charset="0"/>
                <a:cs typeface="Times New Roman" pitchFamily="18" charset="0"/>
              </a:rPr>
              <a:t>Приложение  </a:t>
            </a:r>
            <a:r>
              <a:rPr lang="ru-RU" sz="2000" b="1" dirty="0" smtClean="0">
                <a:latin typeface="Times New Roman" pitchFamily="18" charset="0"/>
                <a:cs typeface="Times New Roman" pitchFamily="18" charset="0"/>
              </a:rPr>
              <a:t>2.1.</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Алгоритм выбора тактики лечения пациентов с переломами головки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бедренной кости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Переломы головки бедренной кости</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72816"/>
            <a:ext cx="3048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906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latin typeface="Times New Roman" pitchFamily="18" charset="0"/>
                <a:cs typeface="Times New Roman" pitchFamily="18" charset="0"/>
              </a:rPr>
              <a:t>Приложение 3.</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Алгоритм </a:t>
            </a:r>
            <a:r>
              <a:rPr lang="ru-RU" sz="2000" b="1" dirty="0">
                <a:latin typeface="Times New Roman" pitchFamily="18" charset="0"/>
                <a:cs typeface="Times New Roman" pitchFamily="18" charset="0"/>
              </a:rPr>
              <a:t>выбора тактики лечения переломов шейки бедренной кости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Переломы шейки бедренной кости</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713788" cy="419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25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latin typeface="Times New Roman" pitchFamily="18" charset="0"/>
                <a:cs typeface="Times New Roman" pitchFamily="18" charset="0"/>
              </a:rPr>
              <a:t>Приложение 4.</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Алгоритм выбора тактики лечения пациентов с переломами </a:t>
            </a:r>
            <a:r>
              <a:rPr lang="ru-RU" sz="2000" b="1" dirty="0" smtClean="0">
                <a:latin typeface="Times New Roman" pitchFamily="18" charset="0"/>
                <a:cs typeface="Times New Roman" pitchFamily="18" charset="0"/>
              </a:rPr>
              <a:t>вертельной области</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Переломы вертельной области</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1393"/>
            <a:ext cx="720174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5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589240"/>
            <a:ext cx="8229600" cy="1143000"/>
          </a:xfrm>
        </p:spPr>
        <p:txBody>
          <a:bodyPr/>
          <a:lstStyle/>
          <a:p>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pic>
        <p:nvPicPr>
          <p:cNvPr id="13314" name="Picture 2" descr="https://psycop.ru/assets/coxofemoral-j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764704"/>
            <a:ext cx="4752528" cy="458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7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5194920" cy="562074"/>
          </a:xfrm>
        </p:spPr>
        <p:txBody>
          <a:bodyPr>
            <a:normAutofit fontScale="90000"/>
          </a:bodyPr>
          <a:lstStyle/>
          <a:p>
            <a:r>
              <a:rPr lang="ru-RU" dirty="0" smtClean="0">
                <a:latin typeface="Times New Roman" pitchFamily="18" charset="0"/>
                <a:cs typeface="Times New Roman" pitchFamily="18" charset="0"/>
              </a:rPr>
              <a:t>Этиология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79512" y="836712"/>
            <a:ext cx="6120680" cy="6120680"/>
          </a:xfrm>
        </p:spPr>
        <p:txBody>
          <a:bodyPr>
            <a:normAutofit fontScale="70000" lnSpcReduction="20000"/>
          </a:bodyPr>
          <a:lstStyle/>
          <a:p>
            <a:pPr marL="0" indent="0">
              <a:buNone/>
            </a:pPr>
            <a:r>
              <a:rPr lang="ru-RU" dirty="0">
                <a:latin typeface="Times New Roman" pitchFamily="18" charset="0"/>
                <a:cs typeface="Times New Roman" pitchFamily="18" charset="0"/>
              </a:rPr>
              <a:t>ППОБК подразделяют на </a:t>
            </a:r>
            <a:r>
              <a:rPr lang="ru-RU" b="1" dirty="0">
                <a:latin typeface="Times New Roman" pitchFamily="18" charset="0"/>
                <a:cs typeface="Times New Roman" pitchFamily="18" charset="0"/>
              </a:rPr>
              <a:t>низкоэнергетические</a:t>
            </a:r>
            <a:r>
              <a:rPr lang="ru-RU" dirty="0">
                <a:latin typeface="Times New Roman" pitchFamily="18" charset="0"/>
                <a:cs typeface="Times New Roman" pitchFamily="18" charset="0"/>
              </a:rPr>
              <a:t> и </a:t>
            </a:r>
            <a:r>
              <a:rPr lang="ru-RU" b="1" dirty="0">
                <a:latin typeface="Times New Roman" pitchFamily="18" charset="0"/>
                <a:cs typeface="Times New Roman" pitchFamily="18" charset="0"/>
              </a:rPr>
              <a:t>высокоэнергетические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повреждения. </a:t>
            </a: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Низкоэнергетические повреждения возникают при незначительной травме (например, падение с высоты собственного роста). Причиной таких переломов может быть снижение количества костной ткани и изменение ее качества при, например, остеопорозе, метастатических поражениях костной ткани и тому подобных процессах, сопровождающихся изменением </a:t>
            </a:r>
            <a:r>
              <a:rPr lang="ru-RU" dirty="0" err="1">
                <a:latin typeface="Times New Roman" pitchFamily="18" charset="0"/>
                <a:cs typeface="Times New Roman" pitchFamily="18" charset="0"/>
              </a:rPr>
              <a:t>микроархитектоники</a:t>
            </a:r>
            <a:r>
              <a:rPr lang="ru-RU" dirty="0">
                <a:latin typeface="Times New Roman" pitchFamily="18" charset="0"/>
                <a:cs typeface="Times New Roman" pitchFamily="18" charset="0"/>
              </a:rPr>
              <a:t> трабекул, накоплением их </a:t>
            </a:r>
            <a:r>
              <a:rPr lang="ru-RU" dirty="0" err="1">
                <a:latin typeface="Times New Roman" pitchFamily="18" charset="0"/>
                <a:cs typeface="Times New Roman" pitchFamily="18" charset="0"/>
              </a:rPr>
              <a:t>микропереломов</a:t>
            </a:r>
            <a:r>
              <a:rPr lang="ru-RU" dirty="0">
                <a:latin typeface="Times New Roman" pitchFamily="18" charset="0"/>
                <a:cs typeface="Times New Roman" pitchFamily="18" charset="0"/>
              </a:rPr>
              <a:t>, увеличением </a:t>
            </a:r>
            <a:r>
              <a:rPr lang="ru-RU" dirty="0" err="1">
                <a:latin typeface="Times New Roman" pitchFamily="18" charset="0"/>
                <a:cs typeface="Times New Roman" pitchFamily="18" charset="0"/>
              </a:rPr>
              <a:t>порозности</a:t>
            </a:r>
            <a:r>
              <a:rPr lang="ru-RU" dirty="0">
                <a:latin typeface="Times New Roman" pitchFamily="18" charset="0"/>
                <a:cs typeface="Times New Roman" pitchFamily="18" charset="0"/>
              </a:rPr>
              <a:t> кортикальной </a:t>
            </a:r>
            <a:r>
              <a:rPr lang="ru-RU" dirty="0" smtClean="0">
                <a:latin typeface="Times New Roman" pitchFamily="18" charset="0"/>
                <a:cs typeface="Times New Roman" pitchFamily="18" charset="0"/>
              </a:rPr>
              <a:t>кости, </a:t>
            </a:r>
            <a:r>
              <a:rPr lang="ru-RU" b="1" dirty="0">
                <a:latin typeface="Times New Roman" pitchFamily="18" charset="0"/>
                <a:cs typeface="Times New Roman" pitchFamily="18" charset="0"/>
              </a:rPr>
              <a:t>в основном у пациентов старше 60 лет</a:t>
            </a:r>
            <a:r>
              <a:rPr lang="ru-RU" dirty="0">
                <a:latin typeface="Times New Roman" pitchFamily="18" charset="0"/>
                <a:cs typeface="Times New Roman" pitchFamily="18" charset="0"/>
              </a:rPr>
              <a:t>. </a:t>
            </a:r>
          </a:p>
          <a:p>
            <a:pPr marL="0" indent="0">
              <a:buNone/>
            </a:pPr>
            <a:r>
              <a:rPr lang="ru-RU" dirty="0">
                <a:latin typeface="Times New Roman" pitchFamily="18" charset="0"/>
                <a:cs typeface="Times New Roman" pitchFamily="18" charset="0"/>
              </a:rPr>
              <a:t>Высокоэнергетические ППОБК возникают вследствие передачи тканям большого количества кинетической энергии, что приводит к значительному повреждению мягких тканей и кости; такой тип переломов чаще встречается у </a:t>
            </a:r>
            <a:r>
              <a:rPr lang="ru-RU" b="1" dirty="0">
                <a:latin typeface="Times New Roman" pitchFamily="18" charset="0"/>
                <a:cs typeface="Times New Roman" pitchFamily="18" charset="0"/>
              </a:rPr>
              <a:t>пациентов молодого возраста</a:t>
            </a:r>
            <a:r>
              <a:rPr lang="ru-RU" dirty="0">
                <a:latin typeface="Times New Roman" pitchFamily="18" charset="0"/>
                <a:cs typeface="Times New Roman" pitchFamily="18" charset="0"/>
              </a:rPr>
              <a:t>. </a:t>
            </a:r>
          </a:p>
        </p:txBody>
      </p:sp>
      <p:pic>
        <p:nvPicPr>
          <p:cNvPr id="2050" name="Picture 2" descr="https://shape.ru/images/krasota/tendentsii/young-forever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780928"/>
            <a:ext cx="2740805"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7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60648"/>
            <a:ext cx="4258816" cy="706090"/>
          </a:xfrm>
        </p:spPr>
        <p:txBody>
          <a:bodyPr>
            <a:normAutofit fontScale="90000"/>
          </a:bodyPr>
          <a:lstStyle/>
          <a:p>
            <a:r>
              <a:rPr lang="ru-RU" dirty="0" smtClean="0">
                <a:latin typeface="Times New Roman" pitchFamily="18" charset="0"/>
                <a:cs typeface="Times New Roman" pitchFamily="18" charset="0"/>
              </a:rPr>
              <a:t>Классификация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1124744"/>
            <a:ext cx="3610744" cy="5472607"/>
          </a:xfrm>
        </p:spPr>
        <p:txBody>
          <a:bodyPr>
            <a:normAutofit fontScale="62500" lnSpcReduction="20000"/>
          </a:bodyPr>
          <a:lstStyle/>
          <a:p>
            <a:pPr marL="0" indent="0">
              <a:buNone/>
            </a:pPr>
            <a:r>
              <a:rPr lang="ru-RU" dirty="0">
                <a:latin typeface="Times New Roman" pitchFamily="18" charset="0"/>
                <a:cs typeface="Times New Roman" pitchFamily="18" charset="0"/>
              </a:rPr>
              <a:t>ППОБК подразделяют на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распространяющиеся </a:t>
            </a:r>
            <a:r>
              <a:rPr lang="ru-RU" dirty="0">
                <a:latin typeface="Times New Roman" pitchFamily="18" charset="0"/>
                <a:cs typeface="Times New Roman" pitchFamily="18" charset="0"/>
              </a:rPr>
              <a:t>на суставную поверхность (переломы головки БК); </a:t>
            </a:r>
          </a:p>
          <a:p>
            <a:pPr>
              <a:buFontTx/>
              <a:buChar char="-"/>
            </a:pPr>
            <a:r>
              <a:rPr lang="ru-RU" dirty="0" smtClean="0">
                <a:latin typeface="Times New Roman" pitchFamily="18" charset="0"/>
                <a:cs typeface="Times New Roman" pitchFamily="18" charset="0"/>
              </a:rPr>
              <a:t>не </a:t>
            </a:r>
            <a:r>
              <a:rPr lang="ru-RU" dirty="0">
                <a:latin typeface="Times New Roman" pitchFamily="18" charset="0"/>
                <a:cs typeface="Times New Roman" pitchFamily="18" charset="0"/>
              </a:rPr>
              <a:t>распространяющиеся на суставную поверхность (переломы ШБК и вертельной области БК</a:t>
            </a:r>
            <a:r>
              <a:rPr lang="ru-RU" dirty="0" smtClean="0">
                <a:latin typeface="Times New Roman" pitchFamily="18" charset="0"/>
                <a:cs typeface="Times New Roman" pitchFamily="18" charset="0"/>
              </a:rPr>
              <a:t>). </a:t>
            </a:r>
          </a:p>
          <a:p>
            <a:pPr marL="0" indent="0">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зависимости от локализации линии перелома по отношению к линии прикрепления капсулы тазобедренного сустава, внесуставные переломы делятся на </a:t>
            </a:r>
            <a:endParaRPr lang="ru-RU" dirty="0" smtClean="0">
              <a:latin typeface="Times New Roman" pitchFamily="18" charset="0"/>
              <a:cs typeface="Times New Roman" pitchFamily="18" charset="0"/>
            </a:endParaRPr>
          </a:p>
          <a:p>
            <a:pPr>
              <a:buFontTx/>
              <a:buChar char="-"/>
            </a:pPr>
            <a:r>
              <a:rPr lang="ru-RU" dirty="0" err="1" smtClean="0">
                <a:latin typeface="Times New Roman" pitchFamily="18" charset="0"/>
                <a:cs typeface="Times New Roman" pitchFamily="18" charset="0"/>
              </a:rPr>
              <a:t>внутрикапсульные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(переломы головки БК и ШБК</a:t>
            </a:r>
            <a:r>
              <a:rPr lang="ru-RU" dirty="0" smtClean="0">
                <a:latin typeface="Times New Roman" pitchFamily="18" charset="0"/>
                <a:cs typeface="Times New Roman" pitchFamily="18" charset="0"/>
              </a:rPr>
              <a:t>) </a:t>
            </a:r>
          </a:p>
          <a:p>
            <a:pPr>
              <a:buFontTx/>
              <a:buChar char="-"/>
            </a:pPr>
            <a:r>
              <a:rPr lang="ru-RU" dirty="0" err="1" smtClean="0">
                <a:latin typeface="Times New Roman" pitchFamily="18" charset="0"/>
                <a:cs typeface="Times New Roman" pitchFamily="18" charset="0"/>
              </a:rPr>
              <a:t>внекапсульные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переломы (переломы вертельной области БК)</a:t>
            </a:r>
          </a:p>
        </p:txBody>
      </p:sp>
      <p:pic>
        <p:nvPicPr>
          <p:cNvPr id="3074" name="Picture 2" descr="https://yavmede.ru/wp-content/uploads/2021/09/bedrennaya-kost-pravaya-a-%E2%80%94-vid-speredi-b-%E2%80%94-vid-szadi-v-%E2%80%94-napravlenie-kostnyh-trabekul-golovki-i-shejki-bedrennoj-kosti-otnositelno-prilagaemoj-nagruz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900754"/>
            <a:ext cx="5100357" cy="562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44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7"/>
            <a:ext cx="8363272" cy="3168352"/>
          </a:xfrm>
        </p:spPr>
        <p:txBody>
          <a:bodyPr>
            <a:normAutofit fontScale="62500" lnSpcReduction="20000"/>
          </a:bodyPr>
          <a:lstStyle/>
          <a:p>
            <a:pPr marL="0" indent="0">
              <a:buNone/>
            </a:pPr>
            <a:r>
              <a:rPr lang="ru-RU" dirty="0">
                <a:latin typeface="Times New Roman" pitchFamily="18" charset="0"/>
                <a:cs typeface="Times New Roman" pitchFamily="18" charset="0"/>
              </a:rPr>
              <a:t>Для систематизации переломов головки бедренной кости, по данным литературы, наиболее часто используют </a:t>
            </a:r>
            <a:r>
              <a:rPr lang="ru-RU" b="1" dirty="0">
                <a:latin typeface="Times New Roman" pitchFamily="18" charset="0"/>
                <a:cs typeface="Times New Roman" pitchFamily="18" charset="0"/>
              </a:rPr>
              <a:t>классификацию </a:t>
            </a:r>
            <a:r>
              <a:rPr lang="ru-RU" b="1" dirty="0" err="1" smtClean="0">
                <a:latin typeface="Times New Roman" pitchFamily="18" charset="0"/>
                <a:cs typeface="Times New Roman" pitchFamily="18" charset="0"/>
              </a:rPr>
              <a:t>Pipkin</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согласно которой выделяют 4 типа </a:t>
            </a:r>
            <a:r>
              <a:rPr lang="ru-RU" dirty="0" smtClean="0">
                <a:latin typeface="Times New Roman" pitchFamily="18" charset="0"/>
                <a:cs typeface="Times New Roman" pitchFamily="18" charset="0"/>
              </a:rPr>
              <a:t>переломов.</a:t>
            </a: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 I тип – переломы головки БК, </a:t>
            </a:r>
            <a:r>
              <a:rPr lang="ru-RU" dirty="0" err="1">
                <a:latin typeface="Times New Roman" pitchFamily="18" charset="0"/>
                <a:cs typeface="Times New Roman" pitchFamily="18" charset="0"/>
              </a:rPr>
              <a:t>дистальнее</a:t>
            </a:r>
            <a:r>
              <a:rPr lang="ru-RU" dirty="0">
                <a:latin typeface="Times New Roman" pitchFamily="18" charset="0"/>
                <a:cs typeface="Times New Roman" pitchFamily="18" charset="0"/>
              </a:rPr>
              <a:t> ямки головки бедренной кости</a:t>
            </a:r>
          </a:p>
          <a:p>
            <a:pPr marL="0" indent="0">
              <a:buNone/>
            </a:pPr>
            <a:r>
              <a:rPr lang="ru-RU" dirty="0">
                <a:latin typeface="Times New Roman" pitchFamily="18" charset="0"/>
                <a:cs typeface="Times New Roman" pitchFamily="18" charset="0"/>
              </a:rPr>
              <a:t>- II тип – переломы головки БК,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ямки головки бедренной кости</a:t>
            </a:r>
          </a:p>
          <a:p>
            <a:pPr marL="0" indent="0">
              <a:buNone/>
            </a:pPr>
            <a:r>
              <a:rPr lang="ru-RU" dirty="0">
                <a:latin typeface="Times New Roman" pitchFamily="18" charset="0"/>
                <a:cs typeface="Times New Roman" pitchFamily="18" charset="0"/>
              </a:rPr>
              <a:t>- III тип – переломы головки БК, сочетающиеся с переломом шейки бедренной кости</a:t>
            </a:r>
          </a:p>
          <a:p>
            <a:pPr marL="0" indent="0">
              <a:buNone/>
            </a:pPr>
            <a:r>
              <a:rPr lang="ru-RU" dirty="0">
                <a:latin typeface="Times New Roman" pitchFamily="18" charset="0"/>
                <a:cs typeface="Times New Roman" pitchFamily="18" charset="0"/>
              </a:rPr>
              <a:t>- IV тип – переломы головки БК, сочетающиеся с переломом вертлужной впадины</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2936"/>
            <a:ext cx="5960835" cy="37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56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568952" cy="1224135"/>
          </a:xfrm>
        </p:spPr>
        <p:txBody>
          <a:bodyPr>
            <a:normAutofit fontScale="70000" lnSpcReduction="20000"/>
          </a:bodyPr>
          <a:lstStyle/>
          <a:p>
            <a:pPr marL="0" indent="0">
              <a:buNone/>
            </a:pPr>
            <a:r>
              <a:rPr lang="ru-RU" dirty="0">
                <a:latin typeface="Times New Roman" pitchFamily="18" charset="0"/>
                <a:cs typeface="Times New Roman" pitchFamily="18" charset="0"/>
              </a:rPr>
              <a:t>Для систематизации переломов ШБК в литературе наиболее широко используют классификации </a:t>
            </a:r>
            <a:r>
              <a:rPr lang="ru-RU" b="1" dirty="0" err="1" smtClean="0">
                <a:latin typeface="Times New Roman" pitchFamily="18" charset="0"/>
                <a:cs typeface="Times New Roman" pitchFamily="18" charset="0"/>
              </a:rPr>
              <a:t>Garden</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 </a:t>
            </a:r>
            <a:r>
              <a:rPr lang="ru-RU" b="1" dirty="0" err="1" smtClean="0">
                <a:latin typeface="Times New Roman" pitchFamily="18" charset="0"/>
                <a:cs typeface="Times New Roman" pitchFamily="18" charset="0"/>
              </a:rPr>
              <a:t>Pauwels</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позволяющие, в зависимости от типа перелома, определить тактику лечения и прогнозировать его результаты</a:t>
            </a:r>
            <a:r>
              <a:rPr lang="ru-RU" dirty="0" smtClean="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645024"/>
            <a:ext cx="307834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628800"/>
            <a:ext cx="4392488" cy="2092881"/>
          </a:xfrm>
          <a:prstGeom prst="rect">
            <a:avLst/>
          </a:prstGeom>
          <a:noFill/>
        </p:spPr>
        <p:txBody>
          <a:bodyPr wrap="square" rtlCol="0">
            <a:spAutoFit/>
          </a:bodyPr>
          <a:lstStyle/>
          <a:p>
            <a:r>
              <a:rPr lang="ru-RU" sz="1400" dirty="0">
                <a:latin typeface="Times New Roman" pitchFamily="18" charset="0"/>
                <a:cs typeface="Times New Roman" pitchFamily="18" charset="0"/>
              </a:rPr>
              <a:t>В основе классификации переломов ШБК </a:t>
            </a:r>
            <a:r>
              <a:rPr lang="ru-RU" sz="1400" b="1" dirty="0" err="1">
                <a:latin typeface="Times New Roman" pitchFamily="18" charset="0"/>
                <a:cs typeface="Times New Roman" pitchFamily="18" charset="0"/>
              </a:rPr>
              <a:t>Garden</a:t>
            </a:r>
            <a:r>
              <a:rPr lang="ru-RU" sz="1400" dirty="0">
                <a:latin typeface="Times New Roman" pitchFamily="18" charset="0"/>
                <a:cs typeface="Times New Roman" pitchFamily="18" charset="0"/>
              </a:rPr>
              <a:t> лежит степень и характер смещения отломков.</a:t>
            </a:r>
          </a:p>
          <a:p>
            <a:r>
              <a:rPr lang="ru-RU" sz="1400" dirty="0">
                <a:latin typeface="Times New Roman" pitchFamily="18" charset="0"/>
                <a:cs typeface="Times New Roman" pitchFamily="18" charset="0"/>
              </a:rPr>
              <a:t>- I тип – неполные, вколоченные, вальгусные переломы</a:t>
            </a:r>
          </a:p>
          <a:p>
            <a:r>
              <a:rPr lang="ru-RU" sz="1400" dirty="0">
                <a:latin typeface="Times New Roman" pitchFamily="18" charset="0"/>
                <a:cs typeface="Times New Roman" pitchFamily="18" charset="0"/>
              </a:rPr>
              <a:t>- II тип – вальгусные, завершенные, стабильные</a:t>
            </a:r>
          </a:p>
          <a:p>
            <a:r>
              <a:rPr lang="ru-RU" sz="1400" dirty="0">
                <a:latin typeface="Times New Roman" pitchFamily="18" charset="0"/>
                <a:cs typeface="Times New Roman" pitchFamily="18" charset="0"/>
              </a:rPr>
              <a:t>- III тип – </a:t>
            </a:r>
            <a:r>
              <a:rPr lang="ru-RU" sz="1400" dirty="0" err="1">
                <a:latin typeface="Times New Roman" pitchFamily="18" charset="0"/>
                <a:cs typeface="Times New Roman" pitchFamily="18" charset="0"/>
              </a:rPr>
              <a:t>варусные</a:t>
            </a:r>
            <a:r>
              <a:rPr lang="ru-RU" sz="1400" dirty="0">
                <a:latin typeface="Times New Roman" pitchFamily="18" charset="0"/>
                <a:cs typeface="Times New Roman" pitchFamily="18" charset="0"/>
              </a:rPr>
              <a:t> переломы с небольшим смещением</a:t>
            </a:r>
          </a:p>
          <a:p>
            <a:r>
              <a:rPr lang="ru-RU" sz="1400" dirty="0">
                <a:latin typeface="Times New Roman" pitchFamily="18" charset="0"/>
                <a:cs typeface="Times New Roman" pitchFamily="18" charset="0"/>
              </a:rPr>
              <a:t>- IV тип – </a:t>
            </a:r>
            <a:r>
              <a:rPr lang="ru-RU" sz="1400" dirty="0" err="1">
                <a:latin typeface="Times New Roman" pitchFamily="18" charset="0"/>
                <a:cs typeface="Times New Roman" pitchFamily="18" charset="0"/>
              </a:rPr>
              <a:t>варусные</a:t>
            </a:r>
            <a:r>
              <a:rPr lang="ru-RU" sz="1400" dirty="0">
                <a:latin typeface="Times New Roman" pitchFamily="18" charset="0"/>
                <a:cs typeface="Times New Roman" pitchFamily="18" charset="0"/>
              </a:rPr>
              <a:t> переломы со значительным смещением</a:t>
            </a:r>
          </a:p>
          <a:p>
            <a:endParaRPr lang="ru-RU" dirty="0"/>
          </a:p>
        </p:txBody>
      </p:sp>
      <p:sp>
        <p:nvSpPr>
          <p:cNvPr id="6" name="TextBox 5"/>
          <p:cNvSpPr txBox="1"/>
          <p:nvPr/>
        </p:nvSpPr>
        <p:spPr>
          <a:xfrm>
            <a:off x="4552917" y="1619058"/>
            <a:ext cx="4392488" cy="1600438"/>
          </a:xfrm>
          <a:prstGeom prst="rect">
            <a:avLst/>
          </a:prstGeom>
          <a:noFill/>
        </p:spPr>
        <p:txBody>
          <a:bodyPr wrap="square" rtlCol="0">
            <a:spAutoFit/>
          </a:bodyPr>
          <a:lstStyle/>
          <a:p>
            <a:r>
              <a:rPr lang="ru-RU" sz="1400" dirty="0">
                <a:latin typeface="Times New Roman" pitchFamily="18" charset="0"/>
                <a:cs typeface="Times New Roman" pitchFamily="18" charset="0"/>
              </a:rPr>
              <a:t>В основе еще одной популярной классификации переломов ШБК, классификации </a:t>
            </a:r>
            <a:r>
              <a:rPr lang="ru-RU" sz="1400" b="1" dirty="0" err="1">
                <a:latin typeface="Times New Roman" pitchFamily="18" charset="0"/>
                <a:cs typeface="Times New Roman" pitchFamily="18" charset="0"/>
              </a:rPr>
              <a:t>Pauwels</a:t>
            </a:r>
            <a:r>
              <a:rPr lang="ru-RU" sz="1400" dirty="0">
                <a:latin typeface="Times New Roman" pitchFamily="18" charset="0"/>
                <a:cs typeface="Times New Roman" pitchFamily="18" charset="0"/>
              </a:rPr>
              <a:t>, лежит направление или угол линии перелома по отношению к горизонтальной </a:t>
            </a:r>
            <a:r>
              <a:rPr lang="ru-RU" sz="1400" dirty="0" smtClean="0">
                <a:latin typeface="Times New Roman" pitchFamily="18" charset="0"/>
                <a:cs typeface="Times New Roman" pitchFamily="18" charset="0"/>
              </a:rPr>
              <a:t>плоскости:</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 I тип – угол линии перелома с горизонталью до 30°</a:t>
            </a:r>
          </a:p>
          <a:p>
            <a:r>
              <a:rPr lang="ru-RU" sz="1400" dirty="0">
                <a:latin typeface="Times New Roman" pitchFamily="18" charset="0"/>
                <a:cs typeface="Times New Roman" pitchFamily="18" charset="0"/>
              </a:rPr>
              <a:t>- II тип – угол линии перелома с горизонталью до 50°</a:t>
            </a:r>
          </a:p>
          <a:p>
            <a:r>
              <a:rPr lang="ru-RU" sz="1400" dirty="0">
                <a:latin typeface="Times New Roman" pitchFamily="18" charset="0"/>
                <a:cs typeface="Times New Roman" pitchFamily="18" charset="0"/>
              </a:rPr>
              <a:t>- III тип – угол линии перелома с горизонталью до 70°</a:t>
            </a:r>
            <a:endParaRPr lang="ru-R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21680"/>
            <a:ext cx="3888432" cy="215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43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6336704"/>
          </a:xfrm>
        </p:spPr>
        <p:txBody>
          <a:bodyPr>
            <a:normAutofit fontScale="47500" lnSpcReduction="20000"/>
          </a:bodyPr>
          <a:lstStyle/>
          <a:p>
            <a:pPr marL="0" indent="0">
              <a:buNone/>
            </a:pPr>
            <a:r>
              <a:rPr lang="ru-RU" dirty="0">
                <a:latin typeface="Times New Roman" pitchFamily="18" charset="0"/>
                <a:cs typeface="Times New Roman" pitchFamily="18" charset="0"/>
              </a:rPr>
              <a:t>По данным литературы, классификация АО/ОТА используется реже, чем классификации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и </a:t>
            </a:r>
            <a:r>
              <a:rPr lang="ru-RU" dirty="0" err="1" smtClean="0">
                <a:latin typeface="Times New Roman" pitchFamily="18" charset="0"/>
                <a:cs typeface="Times New Roman" pitchFamily="18" charset="0"/>
              </a:rPr>
              <a:t>Pauwels</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Согласно классификации </a:t>
            </a:r>
            <a:r>
              <a:rPr lang="ru-RU" b="1" dirty="0">
                <a:latin typeface="Times New Roman" pitchFamily="18" charset="0"/>
                <a:cs typeface="Times New Roman" pitchFamily="18" charset="0"/>
              </a:rPr>
              <a:t>АО/ОТА</a:t>
            </a:r>
            <a:r>
              <a:rPr lang="ru-RU" dirty="0">
                <a:latin typeface="Times New Roman" pitchFamily="18" charset="0"/>
                <a:cs typeface="Times New Roman" pitchFamily="18" charset="0"/>
              </a:rPr>
              <a:t>, переломы ШБК имеют кодировку 31B и разделены на 3 типа – B1, B2, B3, которые, в свою очередь, в зависимости от тяжести перелома, подразделяются на 3 </a:t>
            </a:r>
            <a:r>
              <a:rPr lang="ru-RU" dirty="0" smtClean="0">
                <a:latin typeface="Times New Roman" pitchFamily="18" charset="0"/>
                <a:cs typeface="Times New Roman" pitchFamily="18" charset="0"/>
              </a:rPr>
              <a:t>подгруппы.</a:t>
            </a: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 B1 тип – </a:t>
            </a:r>
            <a:r>
              <a:rPr lang="ru-RU" dirty="0" err="1">
                <a:latin typeface="Times New Roman" pitchFamily="18" charset="0"/>
                <a:cs typeface="Times New Roman" pitchFamily="18" charset="0"/>
              </a:rPr>
              <a:t>субкапитальный</a:t>
            </a:r>
            <a:r>
              <a:rPr lang="ru-RU" dirty="0">
                <a:latin typeface="Times New Roman" pitchFamily="18" charset="0"/>
                <a:cs typeface="Times New Roman" pitchFamily="18" charset="0"/>
              </a:rPr>
              <a:t> перелом</a:t>
            </a:r>
          </a:p>
          <a:p>
            <a:pPr marL="0" indent="0">
              <a:buNone/>
            </a:pPr>
            <a:r>
              <a:rPr lang="ru-RU" dirty="0">
                <a:latin typeface="Times New Roman" pitchFamily="18" charset="0"/>
                <a:cs typeface="Times New Roman" pitchFamily="18" charset="0"/>
              </a:rPr>
              <a:t>- B2 тип – </a:t>
            </a:r>
            <a:r>
              <a:rPr lang="ru-RU" dirty="0" err="1">
                <a:latin typeface="Times New Roman" pitchFamily="18" charset="0"/>
                <a:cs typeface="Times New Roman" pitchFamily="18" charset="0"/>
              </a:rPr>
              <a:t>трансцервикальный</a:t>
            </a:r>
            <a:r>
              <a:rPr lang="ru-RU" dirty="0">
                <a:latin typeface="Times New Roman" pitchFamily="18" charset="0"/>
                <a:cs typeface="Times New Roman" pitchFamily="18" charset="0"/>
              </a:rPr>
              <a:t> перелом</a:t>
            </a:r>
          </a:p>
          <a:p>
            <a:pPr marL="0" indent="0">
              <a:buNone/>
            </a:pPr>
            <a:r>
              <a:rPr lang="ru-RU" dirty="0" smtClean="0">
                <a:latin typeface="Times New Roman" pitchFamily="18" charset="0"/>
                <a:cs typeface="Times New Roman" pitchFamily="18" charset="0"/>
              </a:rPr>
              <a:t>- B3 </a:t>
            </a:r>
            <a:r>
              <a:rPr lang="ru-RU" dirty="0">
                <a:latin typeface="Times New Roman" pitchFamily="18" charset="0"/>
                <a:cs typeface="Times New Roman" pitchFamily="18" charset="0"/>
              </a:rPr>
              <a:t>тип – </a:t>
            </a:r>
            <a:r>
              <a:rPr lang="ru-RU" dirty="0" err="1">
                <a:latin typeface="Times New Roman" pitchFamily="18" charset="0"/>
                <a:cs typeface="Times New Roman" pitchFamily="18" charset="0"/>
              </a:rPr>
              <a:t>базицервикальный</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перелом</a:t>
            </a:r>
          </a:p>
          <a:p>
            <a:pPr>
              <a:buFontTx/>
              <a:buChar char="-"/>
            </a:pPr>
            <a:endParaRPr lang="ru-RU" dirty="0">
              <a:latin typeface="Times New Roman" pitchFamily="18" charset="0"/>
              <a:cs typeface="Times New Roman" pitchFamily="18" charset="0"/>
            </a:endParaRPr>
          </a:p>
          <a:p>
            <a:pPr>
              <a:buFontTx/>
              <a:buChar char="-"/>
            </a:pPr>
            <a:endParaRPr lang="ru-RU" dirty="0" smtClean="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smtClean="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smtClean="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smtClean="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smtClean="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smtClean="0">
              <a:latin typeface="Times New Roman" pitchFamily="18" charset="0"/>
              <a:cs typeface="Times New Roman" pitchFamily="18" charset="0"/>
            </a:endParaRPr>
          </a:p>
          <a:p>
            <a:endParaRPr lang="ru-RU" dirty="0"/>
          </a:p>
          <a:p>
            <a:endParaRPr lang="ru-RU" dirty="0" smtClean="0"/>
          </a:p>
          <a:p>
            <a:endParaRPr lang="ru-RU" dirty="0"/>
          </a:p>
          <a:p>
            <a:pPr marL="0" indent="0">
              <a:buNone/>
            </a:pPr>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классификации переломов типа B2 используют дополнительный параметр, характеризующий величину угла между линией перелома и горизонтальной плоскостью: </a:t>
            </a:r>
          </a:p>
          <a:p>
            <a:pPr marL="0" indent="0">
              <a:buNone/>
            </a:pPr>
            <a:r>
              <a:rPr lang="ru-RU" dirty="0">
                <a:latin typeface="Times New Roman" pitchFamily="18" charset="0"/>
                <a:cs typeface="Times New Roman" pitchFamily="18" charset="0"/>
              </a:rPr>
              <a:t>p –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1 (угол линии перелома с горизонталью &lt; 30°); q –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2 (угол линии перелома с горизонталью 30-70°); r –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3 (угол линии перелома с горизонталью &gt; 70°)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340768"/>
            <a:ext cx="391721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87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2980928"/>
          </a:xfrm>
        </p:spPr>
        <p:txBody>
          <a:bodyPr>
            <a:normAutofit fontScale="85000" lnSpcReduction="10000"/>
          </a:bodyPr>
          <a:lstStyle/>
          <a:p>
            <a:pPr marL="0" indent="0">
              <a:buNone/>
            </a:pP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внекапсульным</a:t>
            </a:r>
            <a:r>
              <a:rPr lang="ru-RU" dirty="0">
                <a:latin typeface="Times New Roman" pitchFamily="18" charset="0"/>
                <a:cs typeface="Times New Roman" pitchFamily="18" charset="0"/>
              </a:rPr>
              <a:t> переломам относят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межвертельные</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подвертельные</a:t>
            </a:r>
            <a:r>
              <a:rPr lang="ru-RU" dirty="0">
                <a:latin typeface="Times New Roman" pitchFamily="18" charset="0"/>
                <a:cs typeface="Times New Roman" pitchFamily="18" charset="0"/>
              </a:rPr>
              <a:t> переломы. Согласно классификации </a:t>
            </a:r>
            <a:r>
              <a:rPr lang="ru-RU" dirty="0" smtClean="0">
                <a:latin typeface="Times New Roman" pitchFamily="18" charset="0"/>
                <a:cs typeface="Times New Roman" pitchFamily="18" charset="0"/>
              </a:rPr>
              <a:t>АО/ОТА,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переломы имеют кодировку 31A и разделены на 3 типа – A1, A2, A3, которые, в свою очередь, в зависимости от тяжести перелома, подразделяют на 3 подгруппы </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6912"/>
            <a:ext cx="4457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47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2837</Words>
  <Application>Microsoft Office PowerPoint</Application>
  <PresentationFormat>Экран (4:3)</PresentationFormat>
  <Paragraphs>172</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vt:lpstr>
      <vt:lpstr>План</vt:lpstr>
      <vt:lpstr>Актуальность и Эпидемиология</vt:lpstr>
      <vt:lpstr>Этиология</vt:lpstr>
      <vt:lpstr>Классификация</vt:lpstr>
      <vt:lpstr>Презентация PowerPoint</vt:lpstr>
      <vt:lpstr>Презентация PowerPoint</vt:lpstr>
      <vt:lpstr>Презентация PowerPoint</vt:lpstr>
      <vt:lpstr>Презентация PowerPoint</vt:lpstr>
      <vt:lpstr>Клиническая картина</vt:lpstr>
      <vt:lpstr>Маршрутизация</vt:lpstr>
      <vt:lpstr>Диагностика и диагностические критерии</vt:lpstr>
      <vt:lpstr>Консервативное лечение</vt:lpstr>
      <vt:lpstr>Скелетное вытяжение</vt:lpstr>
      <vt:lpstr>Внешняя фиксация</vt:lpstr>
      <vt:lpstr>Обезболивание</vt:lpstr>
      <vt:lpstr>Хирургическое лечение Предоперационный период</vt:lpstr>
      <vt:lpstr>Переломы головки бедренной кости Pipkin I-IV</vt:lpstr>
      <vt:lpstr>Переломы головки бедренной кости Pipkin I-IV</vt:lpstr>
      <vt:lpstr>Медиальные переломы Garden I-II, Pauwels I</vt:lpstr>
      <vt:lpstr>Медиальные переломы типа Garden III-IV (Pauwels II-III)</vt:lpstr>
      <vt:lpstr>Медиальные переломы типа Garden III-IV (Pauwels II-III)</vt:lpstr>
      <vt:lpstr>Эндопротезирование тазобедренного сустава</vt:lpstr>
      <vt:lpstr>Сравнение монополярного и биполярного гемиэндопротезирования</vt:lpstr>
      <vt:lpstr>Стабильные чрезвертельные переломы</vt:lpstr>
      <vt:lpstr>Нестабильные чрезвертельные переломы</vt:lpstr>
      <vt:lpstr>Подвертельные АО/ОТА 32-A/B/C.1, поперечные и реверсивные косые межвертельные переломы (АО/ОТА 31-A3)</vt:lpstr>
      <vt:lpstr>Режимы нагрузки весом тела в послеоперационном периоде Чрезвертельные, межвертельные, подвертельные переломы:</vt:lpstr>
      <vt:lpstr>Переломы ШБК:</vt:lpstr>
      <vt:lpstr>Переломы головки бедренной кости</vt:lpstr>
      <vt:lpstr>Презентация PowerPoint</vt:lpstr>
      <vt:lpstr> Приложение 1. Шкала индивидуальной оценки риска развития венозных тромбоэмболических осложнений по Каприни (Caprini J.)</vt:lpstr>
      <vt:lpstr>Презентация PowerPoint</vt:lpstr>
      <vt:lpstr>Приложение  2. Алгоритм выбора тактики лечения пациентов с переломами головки бедренной кости Переломы головки бедренной кости</vt:lpstr>
      <vt:lpstr>Приложение  2.1. Алгоритм выбора тактики лечения пациентов с переломами головки бедренной кости Переломы головки бедренной кости</vt:lpstr>
      <vt:lpstr>Приложение 3. Алгоритм выбора тактики лечения переломов шейки бедренной кости Переломы шейки бедренной кости</vt:lpstr>
      <vt:lpstr>Приложение 4. Алгоритм выбора тактики лечения пациентов с переломами вертельной области Переломы вертельной области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dc:title>
  <dc:creator>Мед Сестра</dc:creator>
  <cp:lastModifiedBy>Мед Сестра</cp:lastModifiedBy>
  <cp:revision>69</cp:revision>
  <dcterms:created xsi:type="dcterms:W3CDTF">2023-06-13T03:49:10Z</dcterms:created>
  <dcterms:modified xsi:type="dcterms:W3CDTF">2023-06-24T01:38:12Z</dcterms:modified>
</cp:coreProperties>
</file>