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7" r:id="rId1"/>
  </p:sldMasterIdLst>
  <p:sldIdLst>
    <p:sldId id="256" r:id="rId2"/>
    <p:sldId id="271" r:id="rId3"/>
    <p:sldId id="280" r:id="rId4"/>
    <p:sldId id="257" r:id="rId5"/>
    <p:sldId id="260" r:id="rId6"/>
    <p:sldId id="261" r:id="rId7"/>
    <p:sldId id="273" r:id="rId8"/>
    <p:sldId id="274" r:id="rId9"/>
    <p:sldId id="263" r:id="rId10"/>
    <p:sldId id="269" r:id="rId11"/>
    <p:sldId id="276" r:id="rId12"/>
    <p:sldId id="265" r:id="rId13"/>
    <p:sldId id="266" r:id="rId14"/>
    <p:sldId id="267" r:id="rId15"/>
    <p:sldId id="268" r:id="rId16"/>
    <p:sldId id="277" r:id="rId17"/>
    <p:sldId id="283" r:id="rId18"/>
    <p:sldId id="278" r:id="rId19"/>
    <p:sldId id="259" r:id="rId20"/>
    <p:sldId id="279" r:id="rId21"/>
    <p:sldId id="270" r:id="rId22"/>
    <p:sldId id="281" r:id="rId23"/>
    <p:sldId id="28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AB318B-ABEE-4760-AE9D-9F6C475FF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25C8AF3-AACF-4151-8E82-AA516FAC9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BC975B-2453-4A61-A7F6-6810D5B2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E42AA3-2E44-438D-B4E1-F5687314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1E20AF-08A8-4A38-B77D-6EAE2D0E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7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60110B-C760-4572-AE16-7A8C63A6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5049D31-F3B4-4C03-A7AB-B18B96966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ABAC84-62E8-4A4D-A2E5-AD2CD088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561CFB-D879-4EBF-93E2-5C8661EE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BD281C-B014-45E5-9265-5A971A89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4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169B080-D7C1-499C-80DC-29F39CD48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840E35-6767-406C-A4C5-BF96C9391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03E4741-6906-4F92-852A-395DD8AD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E93C06-01BA-4191-9FDF-2664A966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435AA9-0511-4A11-AC45-67253BC0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4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7A9523-CD6B-4C93-B976-9368ECB33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A463DF-9656-4CFD-9A01-6AE0C05EC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268B00-E000-4C58-827A-1CA0A394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E3CA6B-609E-4F4F-95DE-DD8C5E27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206CDD-A6D1-4881-A04B-BC1C266C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4D46CE-6C69-44E6-8850-9D2424AD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C5DFC5-12AE-4969-9ED9-47E21CA3B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0FFFC3C-707D-4930-98BF-D38B2BC1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7F144B-373F-42B8-87EB-1E4968D0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52DD21-F929-401A-B4C8-B957EAC6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9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423C2-75D6-4821-BB13-14C2FCB3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E34DF2-7A00-4878-B881-627094325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480CE48-587E-4C2D-BBA1-BCA73A6FD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97A3ED-2571-419A-8CE2-8AE6A09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B139AFE-BA6B-4361-B7C6-6FB71E71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A06A47-96EF-4F76-95C7-359B6E49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065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F0510B-EE26-4B61-A633-9311F31F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A0D155B-C522-42F7-A548-BB82A96F7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EA8E406-623E-4B4F-B1EA-8EDDA789C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965563-724E-419D-9D46-B569D3EC5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4DD0144-14F5-411C-872B-90EA538E8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7914EC5-5655-403B-8A16-F194112A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558F973-F942-441D-90BC-D9F48D20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6D9D266-4B8E-4CD2-A348-056EE0C07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66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A5B02-6858-426D-A280-AEF290C7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6A2340B-B78D-4641-8426-BCBAFD22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3537813-BE04-4739-AAF0-E8D034767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15CA80E-583A-4B5C-A323-6273FF18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2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902390C-0399-4776-B3F7-F6F4549B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42EEAE1-A5F1-4997-9124-12590F03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9A5A695-A59F-4D53-B695-57E1A4D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43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A87EF9-152A-4136-B852-1479804A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F796B6-FFC1-462E-AAFC-671BC3675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C72533C-247E-4B05-9591-926A628D2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6D0843-F6E1-40DD-BFA0-0423F060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F2F7C4-B343-426D-ABDB-7AEAAE26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7DA6C0-A5A9-4A20-AFDF-BEDC1BF5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67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EB9814-AC54-4813-BCB5-C4D862FE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2845773-F3FD-4204-A7F8-B75CA23F1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692C0F-ED17-4442-B107-C81311A16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6A09E5-6F1A-4B9E-ACEA-49E37766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7A4C28-B2ED-4F35-97F7-47820B5E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BFCEC7-C5F9-462B-B466-6F896FDF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1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0CC9DF-8F04-45FF-8C2B-2D630AED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8B95AD-4417-4A1D-A4E0-F5E397A29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A182FB-0C83-4F8E-9D6D-7DCC7F820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5305-0742-4685-840F-A7624060E717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F79FD8-8CE7-4B76-BAAE-9E5DD2960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C3961B-D6A2-45C1-99F9-A5E41AD1E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378B5-F00E-4782-B1F7-21375D015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ACBF61-3D90-44E8-92CC-60B567BF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99" y="466253"/>
            <a:ext cx="10467818" cy="49187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 университет имени профессора В.Ф.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</a:t>
            </a:r>
            <a: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b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 активных добавок в аптеке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их получения, хранения и отпуска. 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1A58F94-D7CD-4DAD-82AF-B842A2983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4219" y="5385046"/>
            <a:ext cx="3462726" cy="1013857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: Жусуева Б.М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 : Казакова Е.Н</a:t>
            </a:r>
          </a:p>
        </p:txBody>
      </p:sp>
    </p:spTree>
    <p:extLst>
      <p:ext uri="{BB962C8B-B14F-4D97-AF65-F5344CB8AC3E}">
        <p14:creationId xmlns:p14="http://schemas.microsoft.com/office/powerpoint/2010/main" val="369300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884AB76-9564-4517-95F7-0DE47CD3C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66894"/>
              </p:ext>
            </p:extLst>
          </p:nvPr>
        </p:nvGraphicFramePr>
        <p:xfrm>
          <a:off x="1436455" y="1213461"/>
          <a:ext cx="8694057" cy="5422780"/>
        </p:xfrm>
        <a:graphic>
          <a:graphicData uri="http://schemas.openxmlformats.org/drawingml/2006/table">
            <a:tbl>
              <a:tblPr firstRow="1" firstCol="1" bandRow="1"/>
              <a:tblGrid>
                <a:gridCol w="2902670">
                  <a:extLst>
                    <a:ext uri="{9D8B030D-6E8A-4147-A177-3AD203B41FA5}">
                      <a16:colId xmlns:a16="http://schemas.microsoft.com/office/drawing/2014/main" xmlns="" val="2771916377"/>
                    </a:ext>
                  </a:extLst>
                </a:gridCol>
                <a:gridCol w="2929650">
                  <a:extLst>
                    <a:ext uri="{9D8B030D-6E8A-4147-A177-3AD203B41FA5}">
                      <a16:colId xmlns:a16="http://schemas.microsoft.com/office/drawing/2014/main" xmlns="" val="2106252349"/>
                    </a:ext>
                  </a:extLst>
                </a:gridCol>
                <a:gridCol w="2861737">
                  <a:extLst>
                    <a:ext uri="{9D8B030D-6E8A-4147-A177-3AD203B41FA5}">
                      <a16:colId xmlns:a16="http://schemas.microsoft.com/office/drawing/2014/main" xmlns="" val="1001913208"/>
                    </a:ext>
                  </a:extLst>
                </a:gridCol>
              </a:tblGrid>
              <a:tr h="4482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Нутрицевтики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 фармацевтики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Эубиотики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484661"/>
                  </a:ext>
                </a:extLst>
              </a:tr>
              <a:tr h="4965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 белки, жиры, углеводы, витамины, минеральные вещества, аминокислоты, пищевые волокна, добавляемые в пищу с целью корректировки её химического состава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 вещества, добавляемые в пищу для профилактики заболеваний и поддержания функций различных органов и систем органов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 вещества, содержащие микроорганизмы или их метаболиты и нормализующие состав и активность микрофлоры пищеварительного тракта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903897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682F101-793B-47D1-9531-A7F55648F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493" y="142691"/>
            <a:ext cx="6979535" cy="64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200" dirty="0" smtClean="0">
                <a:latin typeface="Arial" panose="020B0604020202020204" pitchFamily="34" charset="0"/>
              </a:rPr>
              <a:t>КЛАССИФИКАЦИЯ   БАД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092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2CD41DB-191B-411D-9CD9-022DB490FE83}"/>
              </a:ext>
            </a:extLst>
          </p:cNvPr>
          <p:cNvSpPr/>
          <p:nvPr/>
        </p:nvSpPr>
        <p:spPr>
          <a:xfrm>
            <a:off x="4465504" y="436965"/>
            <a:ext cx="397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 продаж БАД</a:t>
            </a:r>
            <a:endParaRPr 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471BE1E-F2E8-40BC-B233-13310D0C86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60" y="1226403"/>
            <a:ext cx="5425278" cy="3366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7C071BA-B75D-46B4-8E13-68F76623DFB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031" y="2702214"/>
            <a:ext cx="5544475" cy="3595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793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8DC575-E75D-48F4-B7B5-BBCB38AE0211}"/>
              </a:ext>
            </a:extLst>
          </p:cNvPr>
          <p:cNvSpPr/>
          <p:nvPr/>
        </p:nvSpPr>
        <p:spPr>
          <a:xfrm>
            <a:off x="4716380" y="402660"/>
            <a:ext cx="249478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AC53A58-9AF3-4320-A9F9-8AFD9C5FB768}"/>
              </a:ext>
            </a:extLst>
          </p:cNvPr>
          <p:cNvSpPr/>
          <p:nvPr/>
        </p:nvSpPr>
        <p:spPr>
          <a:xfrm>
            <a:off x="545432" y="1159040"/>
            <a:ext cx="9336505" cy="4539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занимающиеся хранением БАД, должны быть оснащены в зависимости от ассортимента: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стеллажами, поддонами, подтоварниками, шкафами для хранения БАД;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холодильными камерами (шкафами) для хранения термолабильных БАД;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средствами механизации для погрузочно-разгрузочных работ (при необходимости);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приборами для регистрации параметров воздуха (термометры, психрометры, гигрометры).</a:t>
            </a:r>
          </a:p>
        </p:txBody>
      </p:sp>
    </p:spTree>
    <p:extLst>
      <p:ext uri="{BB962C8B-B14F-4D97-AF65-F5344CB8AC3E}">
        <p14:creationId xmlns:p14="http://schemas.microsoft.com/office/powerpoint/2010/main" val="2886395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276D9CB-BF5A-474A-8886-3BF7F8B5BB70}"/>
              </a:ext>
            </a:extLst>
          </p:cNvPr>
          <p:cNvSpPr/>
          <p:nvPr/>
        </p:nvSpPr>
        <p:spPr>
          <a:xfrm>
            <a:off x="2386449" y="304719"/>
            <a:ext cx="7419102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транспортировке БАД: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0D153FB-DBAF-4F8A-A75C-42B12D0FEE85}"/>
              </a:ext>
            </a:extLst>
          </p:cNvPr>
          <p:cNvSpPr/>
          <p:nvPr/>
        </p:nvSpPr>
        <p:spPr>
          <a:xfrm>
            <a:off x="561474" y="1010653"/>
            <a:ext cx="89675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Транспортные средства, используемые для перевозки БАД должны иметь: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санитарный паспорт, выданный в установленном порядке, 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 исправном состоянии, чистыми.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DC555C0-56E8-45FF-854B-883799C0AC84}"/>
              </a:ext>
            </a:extLst>
          </p:cNvPr>
          <p:cNvSpPr/>
          <p:nvPr/>
        </p:nvSpPr>
        <p:spPr>
          <a:xfrm>
            <a:off x="561474" y="3378581"/>
            <a:ext cx="109207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БАД транспортируются и хранятся в первичной, вторичной, групповой таре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17BA81A-C794-40E2-AF67-5742EA44F0F4}"/>
              </a:ext>
            </a:extLst>
          </p:cNvPr>
          <p:cNvSpPr/>
          <p:nvPr/>
        </p:nvSpPr>
        <p:spPr>
          <a:xfrm>
            <a:off x="385010" y="4278382"/>
            <a:ext cx="118069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транспортировании БАД должны иметь товарно-сопроводительные документы, оформленные в соответствии с установленным порядком: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-договор (при перевозке транспортной компанией или ИП);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-путевой лист;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-товарно-транспортная накладная</a:t>
            </a:r>
          </a:p>
        </p:txBody>
      </p:sp>
    </p:spTree>
    <p:extLst>
      <p:ext uri="{BB962C8B-B14F-4D97-AF65-F5344CB8AC3E}">
        <p14:creationId xmlns:p14="http://schemas.microsoft.com/office/powerpoint/2010/main" val="79978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FA71A8DF-5DC0-47DB-AF71-4B7CD1C6C43B}"/>
              </a:ext>
            </a:extLst>
          </p:cNvPr>
          <p:cNvSpPr/>
          <p:nvPr/>
        </p:nvSpPr>
        <p:spPr>
          <a:xfrm>
            <a:off x="3641559" y="401052"/>
            <a:ext cx="312821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</a:t>
            </a:r>
            <a:endParaRPr lang="ru-RU" sz="32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B77257D-DF2A-4585-B990-7413D87D2AD2}"/>
              </a:ext>
            </a:extLst>
          </p:cNvPr>
          <p:cNvSpPr/>
          <p:nvPr/>
        </p:nvSpPr>
        <p:spPr>
          <a:xfrm>
            <a:off x="1556084" y="1402922"/>
            <a:ext cx="87750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Реализуемые БАД должны соответствовать требованиям, установленным нормативной и технической документацией.</a:t>
            </a:r>
            <a:r>
              <a:rPr lang="ru-RU" sz="2800" dirty="0">
                <a:solidFill>
                  <a:srgbClr val="373A3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 документы по сопровождению: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регистрационное свидетельство либо заключение санитарно-эпидемиологической экспертизы;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удостоверение о качестве и безопасности БАД..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8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392FE7C-264E-49C2-92E6-7FA38E939F7D}"/>
              </a:ext>
            </a:extLst>
          </p:cNvPr>
          <p:cNvSpPr/>
          <p:nvPr/>
        </p:nvSpPr>
        <p:spPr>
          <a:xfrm>
            <a:off x="2946604" y="422201"/>
            <a:ext cx="7855035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ВЫКЛАДКА БАД В ТОРГОВОМ ЗАЛЕ АПТЕКИ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AD845EE-1894-4371-954E-9503A1F16A78}"/>
              </a:ext>
            </a:extLst>
          </p:cNvPr>
          <p:cNvSpPr/>
          <p:nvPr/>
        </p:nvSpPr>
        <p:spPr>
          <a:xfrm>
            <a:off x="515816" y="1443789"/>
            <a:ext cx="78122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Выкладка - это процесс расположения, укладки и показа товаров на витринах, прилавках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265828B-88B6-4845-8E44-5FFB84A31936}"/>
              </a:ext>
            </a:extLst>
          </p:cNvPr>
          <p:cNvSpPr/>
          <p:nvPr/>
        </p:nvSpPr>
        <p:spPr>
          <a:xfrm>
            <a:off x="515816" y="2896264"/>
            <a:ext cx="9093405" cy="2747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Выкладка БАД должна отвечать следующим критериям: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 и зрительная доступность,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удобство поиска нужной группы,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эстетическая привлекательность витрин и прилавков для посетителей аптечного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333246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BDE5695F-E91A-448B-B750-2F69C5788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17780"/>
              </p:ext>
            </p:extLst>
          </p:nvPr>
        </p:nvGraphicFramePr>
        <p:xfrm>
          <a:off x="289366" y="231493"/>
          <a:ext cx="11482086" cy="5980212"/>
        </p:xfrm>
        <a:graphic>
          <a:graphicData uri="http://schemas.openxmlformats.org/drawingml/2006/table">
            <a:tbl>
              <a:tblPr firstRow="1" firstCol="1" bandRow="1"/>
              <a:tblGrid>
                <a:gridCol w="3827362">
                  <a:extLst>
                    <a:ext uri="{9D8B030D-6E8A-4147-A177-3AD203B41FA5}">
                      <a16:colId xmlns:a16="http://schemas.microsoft.com/office/drawing/2014/main" xmlns="" val="1042967131"/>
                    </a:ext>
                  </a:extLst>
                </a:gridCol>
                <a:gridCol w="3827362">
                  <a:extLst>
                    <a:ext uri="{9D8B030D-6E8A-4147-A177-3AD203B41FA5}">
                      <a16:colId xmlns:a16="http://schemas.microsoft.com/office/drawing/2014/main" xmlns="" val="1844800132"/>
                    </a:ext>
                  </a:extLst>
                </a:gridCol>
                <a:gridCol w="3827362">
                  <a:extLst>
                    <a:ext uri="{9D8B030D-6E8A-4147-A177-3AD203B41FA5}">
                      <a16:colId xmlns:a16="http://schemas.microsoft.com/office/drawing/2014/main" xmlns="" val="272858306"/>
                    </a:ext>
                  </a:extLst>
                </a:gridCol>
              </a:tblGrid>
              <a:tr h="499652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ВЫКЛАДКА БАД</a:t>
                      </a: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765804"/>
                  </a:ext>
                </a:extLst>
              </a:tr>
              <a:tr h="4522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Горизонтальная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Вертикальная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Блочная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3739834"/>
                  </a:ext>
                </a:extLst>
              </a:tr>
              <a:tr h="49743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товары размещают вдоль по всей длине товарной полки, занимая каждой товарной группой одну-две полки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расположение однородных по ряду признаков товаров на нескольких рядах вертикально расположенных полок стеллажа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объединяет одно общее свойство — наличие четких границ блоков выкладки, которые вытянуты в композиционные видимые линии различной конфигурации, отличающейся от прямолинейной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1807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514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6F06B72-742B-49EB-975E-DC94768EC869}"/>
              </a:ext>
            </a:extLst>
          </p:cNvPr>
          <p:cNvSpPr/>
          <p:nvPr/>
        </p:nvSpPr>
        <p:spPr>
          <a:xfrm>
            <a:off x="493651" y="713366"/>
            <a:ext cx="11421980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сегодняшний день рынок БАД стремительно растет. Основная функция БАДов - обогащение рациона питания человека. Необходимо соблюдать правила хранения БАД. Реализуемые БАД должны соответствовать требованиям, установленным нормативной и технической документацией.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Транспортирование БАД должны соответствовать требованиям нормативной и технической документации на каждый вид.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БАД не лечат: если продукт оказывает терапевтический эффект, то это не биодобавка. Эта информация должна быть доступной для всех потребителей, чтобы они не ожидали от БАД лечебных эффектов, а твердо знали, что приобретают средство общеукрепляющего действия.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C7B75C-8864-421A-9161-043D9492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148" y="2115469"/>
            <a:ext cx="9204157" cy="1325563"/>
          </a:xfrm>
        </p:spPr>
        <p:txBody>
          <a:bodyPr>
            <a:norm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1981614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843652D-1688-4969-ABE6-CD3E041778E7}"/>
              </a:ext>
            </a:extLst>
          </p:cNvPr>
          <p:cNvSpPr/>
          <p:nvPr/>
        </p:nvSpPr>
        <p:spPr>
          <a:xfrm>
            <a:off x="453189" y="1716400"/>
            <a:ext cx="8145379" cy="514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хранения БАД устанавливаются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Аптечной Организацией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Роспотребнадзором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Производителем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Поставщиком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BB0AA81-6066-4F77-B3C0-53096AFC23CB}"/>
              </a:ext>
            </a:extLst>
          </p:cNvPr>
          <p:cNvSpPr/>
          <p:nvPr/>
        </p:nvSpPr>
        <p:spPr>
          <a:xfrm>
            <a:off x="3609474" y="256674"/>
            <a:ext cx="4555957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78AAE7C-429F-4DB5-B20D-5630C31185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31" y="2005264"/>
            <a:ext cx="4026568" cy="402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79432A3-7A22-4841-ABEC-CAD7587E924D}"/>
              </a:ext>
            </a:extLst>
          </p:cNvPr>
          <p:cNvSpPr/>
          <p:nvPr/>
        </p:nvSpPr>
        <p:spPr>
          <a:xfrm>
            <a:off x="850232" y="2032240"/>
            <a:ext cx="108284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темы курсовой работы обусловлена тем, что биологически активные добавки стремительно заполняют аптечный рынок, все более активно составляя конкуренцию лекарственным препаратам.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8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BE4FE94-6023-4E66-BBE5-FE821A35425B}"/>
              </a:ext>
            </a:extLst>
          </p:cNvPr>
          <p:cNvSpPr/>
          <p:nvPr/>
        </p:nvSpPr>
        <p:spPr>
          <a:xfrm>
            <a:off x="593558" y="1299411"/>
            <a:ext cx="10395284" cy="4465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окончании срока годности БАД подлежат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Возврату производителю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Возврату поставщику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Сдаче на анализ на соответствие качественного и количественного составов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утилизации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02276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EDC1BDF-6FAE-4633-A36F-D76629E6BFD1}"/>
              </a:ext>
            </a:extLst>
          </p:cNvPr>
          <p:cNvSpPr/>
          <p:nvPr/>
        </p:nvSpPr>
        <p:spPr>
          <a:xfrm>
            <a:off x="1427747" y="818148"/>
            <a:ext cx="9561095" cy="458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Хранение БАД осуществляется в соответствии с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Сроком годности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Датой выпуска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Физико-химическими свойствами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Ассортиментом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7030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E3BA10D-FC6E-4D74-9AB4-02A19CCA3F31}"/>
              </a:ext>
            </a:extLst>
          </p:cNvPr>
          <p:cNvSpPr/>
          <p:nvPr/>
        </p:nvSpPr>
        <p:spPr>
          <a:xfrm>
            <a:off x="721895" y="882316"/>
            <a:ext cx="11020925" cy="4898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4.Биологически активные добавки к пище не производятся в виде: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Капсул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Бальзамов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Экстрактов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Растворов для парентерального введения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3CB52EC-C21C-46AA-A06F-16F35C29D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79383"/>
            <a:ext cx="3304232" cy="329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901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165F7C-4C2C-4135-A5EF-C254F5F8D520}"/>
              </a:ext>
            </a:extLst>
          </p:cNvPr>
          <p:cNvSpPr/>
          <p:nvPr/>
        </p:nvSpPr>
        <p:spPr>
          <a:xfrm>
            <a:off x="625641" y="834189"/>
            <a:ext cx="11438021" cy="519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Биологи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чески активные добавки к пище необходимы для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Профилактики, вспомогательной терапии и поддержки в физиологических границах в функциональной активности органов и систем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Снижения веса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Стимуляции роста или биологической активности нормальной микрофлоры пищеварительного тракта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Восполнения пищевых дефицитов</a:t>
            </a:r>
          </a:p>
        </p:txBody>
      </p:sp>
    </p:spTree>
    <p:extLst>
      <p:ext uri="{BB962C8B-B14F-4D97-AF65-F5344CB8AC3E}">
        <p14:creationId xmlns:p14="http://schemas.microsoft.com/office/powerpoint/2010/main" val="297257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82869F-0E1A-4C28-A0B2-EED52EF9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19" y="969038"/>
            <a:ext cx="10567737" cy="24582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добавки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хранение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2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3FEA854-A546-424D-968F-047D1278F54D}"/>
              </a:ext>
            </a:extLst>
          </p:cNvPr>
          <p:cNvSpPr/>
          <p:nvPr/>
        </p:nvSpPr>
        <p:spPr>
          <a:xfrm>
            <a:off x="1468835" y="564933"/>
            <a:ext cx="9638676" cy="5400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изучение порядка получения, хранения и отпуска биологически активных добавок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теоретические основы понятия БАД и их классификацию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условия хранения БАД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динамику БАД за 2018 – 2019 г 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порядок реализации БАД из аптеки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5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1A577B7-E14F-4353-AF2D-B91DCDDDE8F2}"/>
              </a:ext>
            </a:extLst>
          </p:cNvPr>
          <p:cNvSpPr/>
          <p:nvPr/>
        </p:nvSpPr>
        <p:spPr>
          <a:xfrm>
            <a:off x="4009293" y="332322"/>
            <a:ext cx="5162842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классификация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DB3EBCA-980E-4D45-83C6-D143702A2C14}"/>
              </a:ext>
            </a:extLst>
          </p:cNvPr>
          <p:cNvSpPr/>
          <p:nvPr/>
        </p:nvSpPr>
        <p:spPr>
          <a:xfrm>
            <a:off x="569949" y="2224038"/>
            <a:ext cx="735447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биологически активные вещества и их композиции, предназначенные для непосредственного приёма с пищей или введения в состав пищевых продуктов</a:t>
            </a:r>
            <a:r>
              <a:rPr lang="ru-RU" sz="3200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99B2583-9170-4044-BC39-FD6142242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304" y="1959180"/>
            <a:ext cx="3949950" cy="4284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32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4273BB8-EFDF-47A7-8294-2427FD0BC4B6}"/>
              </a:ext>
            </a:extLst>
          </p:cNvPr>
          <p:cNvSpPr/>
          <p:nvPr/>
        </p:nvSpPr>
        <p:spPr>
          <a:xfrm>
            <a:off x="1983543" y="529269"/>
            <a:ext cx="8443825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БАД: 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D81730B3-0018-4A35-9112-4263518A7167}"/>
              </a:ext>
            </a:extLst>
          </p:cNvPr>
          <p:cNvSpPr/>
          <p:nvPr/>
        </p:nvSpPr>
        <p:spPr>
          <a:xfrm>
            <a:off x="5030607" y="3211560"/>
            <a:ext cx="2274277" cy="126430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БАД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FB66BB0-DAC0-4D7E-AD48-82B826255AA7}"/>
              </a:ext>
            </a:extLst>
          </p:cNvPr>
          <p:cNvSpPr/>
          <p:nvPr/>
        </p:nvSpPr>
        <p:spPr>
          <a:xfrm>
            <a:off x="605652" y="1902659"/>
            <a:ext cx="3634153" cy="689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Парафармцевтика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2D10F46-73DD-4956-B83B-F1E0B303C69D}"/>
              </a:ext>
            </a:extLst>
          </p:cNvPr>
          <p:cNvSpPr/>
          <p:nvPr/>
        </p:nvSpPr>
        <p:spPr>
          <a:xfrm>
            <a:off x="3719966" y="5657549"/>
            <a:ext cx="4895557" cy="7877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Нутрицевтики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D28294D-5E14-4753-A796-B621603F262A}"/>
              </a:ext>
            </a:extLst>
          </p:cNvPr>
          <p:cNvSpPr/>
          <p:nvPr/>
        </p:nvSpPr>
        <p:spPr>
          <a:xfrm>
            <a:off x="7952196" y="1860334"/>
            <a:ext cx="3924886" cy="731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Эубиотики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xmlns="" id="{9C8B0F75-C040-4D1F-8495-CF2D6A9043AB}"/>
              </a:ext>
            </a:extLst>
          </p:cNvPr>
          <p:cNvSpPr/>
          <p:nvPr/>
        </p:nvSpPr>
        <p:spPr>
          <a:xfrm rot="12368434">
            <a:off x="3714610" y="2994546"/>
            <a:ext cx="1050389" cy="43402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F9B9855B-C3CC-4B73-9186-BCE868C5A211}"/>
              </a:ext>
            </a:extLst>
          </p:cNvPr>
          <p:cNvSpPr/>
          <p:nvPr/>
        </p:nvSpPr>
        <p:spPr>
          <a:xfrm rot="20101276">
            <a:off x="7424110" y="3015608"/>
            <a:ext cx="954163" cy="39190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3147673B-3252-4036-9276-E6F074BFD1F6}"/>
              </a:ext>
            </a:extLst>
          </p:cNvPr>
          <p:cNvSpPr/>
          <p:nvPr/>
        </p:nvSpPr>
        <p:spPr>
          <a:xfrm rot="5400000">
            <a:off x="5811560" y="4901177"/>
            <a:ext cx="787790" cy="33106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1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F392E17-A3B3-49CA-A095-A137481414FF}"/>
              </a:ext>
            </a:extLst>
          </p:cNvPr>
          <p:cNvSpPr/>
          <p:nvPr/>
        </p:nvSpPr>
        <p:spPr>
          <a:xfrm>
            <a:off x="1757321" y="553351"/>
            <a:ext cx="8880168" cy="1816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Нутрицевтики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  это биологически активные добавки к пище,  призванных удовлетворять потребности организма в незаменимых компонентах питания и функционирования. 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38FF452-43F1-466B-A32B-422DBB37A70C}"/>
              </a:ext>
            </a:extLst>
          </p:cNvPr>
          <p:cNvSpPr/>
          <p:nvPr/>
        </p:nvSpPr>
        <p:spPr>
          <a:xfrm>
            <a:off x="1757321" y="2835797"/>
            <a:ext cx="84135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Конечной целью использования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нутрицевтиков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улучшение пищевого статуса человека, укрепление здоровья и профилактика ряда заболеваний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8415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D4D00B0-8D70-41ED-9206-3C21626DA70A}"/>
              </a:ext>
            </a:extLst>
          </p:cNvPr>
          <p:cNvSpPr/>
          <p:nvPr/>
        </p:nvSpPr>
        <p:spPr>
          <a:xfrm>
            <a:off x="4083717" y="630058"/>
            <a:ext cx="464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ПАРАФАРМАЦЕВТИКА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D823E8A-ED71-4B01-A6AA-7E1BC2753DDF}"/>
              </a:ext>
            </a:extLst>
          </p:cNvPr>
          <p:cNvSpPr/>
          <p:nvPr/>
        </p:nvSpPr>
        <p:spPr>
          <a:xfrm>
            <a:off x="671478" y="2187007"/>
            <a:ext cx="1152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Парафармацевтика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вляется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классом биодобавок, которые по внешнему виду и действию схожи с лекарственными препаратами (таблетки , капсулы, настойки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Это могут быть препараты на основе лекарственных и пищевых растений , продуктов пчеловодства , морепродуктов .</a:t>
            </a:r>
          </a:p>
        </p:txBody>
      </p:sp>
    </p:spTree>
    <p:extLst>
      <p:ext uri="{BB962C8B-B14F-4D97-AF65-F5344CB8AC3E}">
        <p14:creationId xmlns:p14="http://schemas.microsoft.com/office/powerpoint/2010/main" val="320703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64538C4-3A17-41D2-ABC5-9D287C4C5DE2}"/>
              </a:ext>
            </a:extLst>
          </p:cNvPr>
          <p:cNvSpPr/>
          <p:nvPr/>
        </p:nvSpPr>
        <p:spPr>
          <a:xfrm>
            <a:off x="1803133" y="1818433"/>
            <a:ext cx="9509760" cy="2677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Эубиотики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препараты и пищевые продукты, содержащие молочнокислые бактерии: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бифидобактерин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лактобактерин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наринэ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витафлор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фервитал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колибактерин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название —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пробиотики.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полезные бактерии, которые населяют желудочно-кишечный тракт и не дают размножаться дрожжевым грибкам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98466" y="616881"/>
            <a:ext cx="5139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ЭУБИОТИКИ( ПРОБИОТИКИ)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86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575</Words>
  <Application>Microsoft Office PowerPoint</Application>
  <PresentationFormat>Широкоэкранный</PresentationFormat>
  <Paragraphs>100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  Фармацевтический колледж      КУРСОВАЯ РАБОТА  Тема: Ассортимент биологически активных добавок в аптеке.  Порядок их получения, хранения и отпуска.   </vt:lpstr>
      <vt:lpstr>ВВЕДЕНИЕ</vt:lpstr>
      <vt:lpstr>Объект исследования – Биологически активные добавки   Предмет исследования –получение , хранение и отпуск БАДов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  Фармацевтический колледж   Отделение Фармация    КУРСОВАЯ РАБОТА _Ассортимент биологически активных добавок в аптеке. Порядок их получения, хранения и отпуска.  тема </dc:title>
  <dc:creator>Бегимай Жусуева</dc:creator>
  <cp:lastModifiedBy>Студент 309</cp:lastModifiedBy>
  <cp:revision>48</cp:revision>
  <dcterms:created xsi:type="dcterms:W3CDTF">2020-02-16T09:35:44Z</dcterms:created>
  <dcterms:modified xsi:type="dcterms:W3CDTF">2020-03-12T04:11:14Z</dcterms:modified>
</cp:coreProperties>
</file>