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3.jpeg"/><Relationship Id="rId4" Type="http://schemas.openxmlformats.org/officeDocument/2006/relationships/image" Target="../media/image8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0"/>
          <p:cNvSpPr txBox="1"/>
          <p:nvPr/>
        </p:nvSpPr>
        <p:spPr>
          <a:xfrm>
            <a:off x="1025042" y="1419892"/>
            <a:ext cx="7106490" cy="2659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5774">
              <a:lnSpc>
                <a:spcPct val="100000"/>
              </a:lnSpc>
            </a:pPr>
            <a:r>
              <a:rPr lang="en-US" altLang="zh-CN" sz="3200" i="1" dirty="0">
                <a:solidFill>
                  <a:srgbClr val="000000"/>
                </a:solidFill>
                <a:latin typeface="Arial"/>
                <a:ea typeface="Arial"/>
              </a:rPr>
              <a:t>Р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еабилитация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5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160020"/>
            <a:ext cx="7345680" cy="922019"/>
          </a:xfrm>
          <a:prstGeom prst="rect">
            <a:avLst/>
          </a:prstGeom>
        </p:spPr>
      </p:pic>
      <p:sp>
        <p:nvSpPr>
          <p:cNvPr id="2" name="Freeform 32"/>
          <p:cNvSpPr/>
          <p:nvPr/>
        </p:nvSpPr>
        <p:spPr>
          <a:xfrm>
            <a:off x="447294" y="2009394"/>
            <a:ext cx="60705" cy="35305"/>
          </a:xfrm>
          <a:custGeom>
            <a:avLst/>
            <a:gdLst>
              <a:gd name="connsiteX0" fmla="*/ 1460 w 60705"/>
              <a:gd name="connsiteY0" fmla="*/ 20828 h 35305"/>
              <a:gd name="connsiteX1" fmla="*/ 57848 w 60705"/>
              <a:gd name="connsiteY1" fmla="*/ 20828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05" h="35305">
                <a:moveTo>
                  <a:pt x="1460" y="20828"/>
                </a:moveTo>
                <a:lnTo>
                  <a:pt x="57848" y="20828"/>
                </a:lnTo>
              </a:path>
            </a:pathLst>
          </a:custGeom>
          <a:ln w="19811">
            <a:solidFill>
              <a:srgbClr val="FEFE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523494" y="3838194"/>
            <a:ext cx="4848605" cy="22605"/>
          </a:xfrm>
          <a:custGeom>
            <a:avLst/>
            <a:gdLst>
              <a:gd name="connsiteX0" fmla="*/ 18224 w 4848605"/>
              <a:gd name="connsiteY0" fmla="*/ 10922 h 22605"/>
              <a:gd name="connsiteX1" fmla="*/ 1630172 w 4848605"/>
              <a:gd name="connsiteY1" fmla="*/ 10922 h 22605"/>
              <a:gd name="connsiteX2" fmla="*/ 3242055 w 4848605"/>
              <a:gd name="connsiteY2" fmla="*/ 10922 h 22605"/>
              <a:gd name="connsiteX3" fmla="*/ 4853940 w 4848605"/>
              <a:gd name="connsiteY3" fmla="*/ 10922 h 22605"/>
              <a:gd name="connsiteX4" fmla="*/ 4853940 w 4848605"/>
              <a:gd name="connsiteY4" fmla="*/ 30734 h 22605"/>
              <a:gd name="connsiteX5" fmla="*/ 3242055 w 4848605"/>
              <a:gd name="connsiteY5" fmla="*/ 30734 h 22605"/>
              <a:gd name="connsiteX6" fmla="*/ 1630172 w 4848605"/>
              <a:gd name="connsiteY6" fmla="*/ 30734 h 22605"/>
              <a:gd name="connsiteX7" fmla="*/ 18224 w 4848605"/>
              <a:gd name="connsiteY7" fmla="*/ 30734 h 22605"/>
              <a:gd name="connsiteX8" fmla="*/ 18224 w 4848605"/>
              <a:gd name="connsiteY8" fmla="*/ 10922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8605" h="22605">
                <a:moveTo>
                  <a:pt x="18224" y="10922"/>
                </a:moveTo>
                <a:lnTo>
                  <a:pt x="1630172" y="10922"/>
                </a:lnTo>
                <a:lnTo>
                  <a:pt x="3242055" y="10922"/>
                </a:lnTo>
                <a:lnTo>
                  <a:pt x="4853940" y="10922"/>
                </a:lnTo>
                <a:lnTo>
                  <a:pt x="4853940" y="30734"/>
                </a:lnTo>
                <a:lnTo>
                  <a:pt x="3242055" y="30734"/>
                </a:lnTo>
                <a:lnTo>
                  <a:pt x="1630172" y="30734"/>
                </a:lnTo>
                <a:lnTo>
                  <a:pt x="18224" y="30734"/>
                </a:lnTo>
                <a:lnTo>
                  <a:pt x="18224" y="1092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91439" y="1044867"/>
            <a:ext cx="8930289" cy="5739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449" hangingPunct="0">
              <a:lnSpc>
                <a:spcPct val="95416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увеличивает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цену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онкологического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циента</a:t>
            </a:r>
          </a:p>
          <a:p>
            <a:pPr marL="0" indent="413918">
              <a:lnSpc>
                <a:spcPct val="100000"/>
              </a:lnSpc>
            </a:pPr>
            <a:r>
              <a:rPr lang="en-US" altLang="zh-CN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НО</a:t>
            </a:r>
            <a:r>
              <a:rPr lang="en-US" altLang="zh-CN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она</a:t>
            </a:r>
            <a:r>
              <a:rPr lang="en-US" altLang="zh-CN" sz="2400" b="1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также:</a:t>
            </a:r>
          </a:p>
          <a:p>
            <a:pPr marL="35753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-Уменьшает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дискомфорт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-Уменьшает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слабость</a:t>
            </a:r>
          </a:p>
          <a:p>
            <a:pPr marL="357530" hangingPunct="0">
              <a:lnSpc>
                <a:spcPct val="95833"/>
              </a:lnSpc>
              <a:spcBef>
                <a:spcPts val="254"/>
              </a:spcBef>
            </a:pP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2400" spc="-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ea typeface="Calibri"/>
              </a:rPr>
              <a:t>недомогание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-Улучшает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 marL="0" indent="357530">
              <a:lnSpc>
                <a:spcPct val="100000"/>
              </a:lnSpc>
              <a:spcBef>
                <a:spcPts val="12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процент</a:t>
            </a:r>
            <a:r>
              <a:rPr lang="en-US" altLang="zh-CN" sz="2400" b="1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инвалидизации</a:t>
            </a:r>
          </a:p>
          <a:p>
            <a:pPr marL="357530" hangingPunct="0">
              <a:lnSpc>
                <a:spcPct val="95833"/>
              </a:lnSpc>
              <a:spcBef>
                <a:spcPts val="12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-Эффективна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переносима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срезу</a:t>
            </a:r>
            <a:r>
              <a:rPr lang="en-US" altLang="zh-CN" sz="24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основного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процесса</a:t>
            </a:r>
          </a:p>
          <a:p>
            <a:pPr marL="0" indent="357530">
              <a:lnSpc>
                <a:spcPct val="100000"/>
              </a:lnSpc>
              <a:spcBef>
                <a:spcPts val="114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-Применима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диссеминированных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Chasen,M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Rehabilitation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patients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advanced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cancer.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>
                <a:solidFill>
                  <a:srgbClr val="FEFEFE"/>
                </a:solidFill>
                <a:latin typeface="Times New Roman"/>
                <a:ea typeface="Times New Roman"/>
              </a:rPr>
              <a:t>CMAJ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2014.doi: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10.1503/cmaj.131402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Thorsen,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L.</a:t>
            </a:r>
          </a:p>
          <a:p>
            <a:pPr marL="0">
              <a:lnSpc>
                <a:spcPct val="98333"/>
              </a:lnSpc>
            </a:pP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Patients’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needs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rehabilitation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services.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ActaOncologica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2011.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50:212-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222</a:t>
            </a:r>
          </a:p>
          <a:p>
            <a:pPr marL="0">
              <a:lnSpc>
                <a:spcPct val="100416"/>
              </a:lnSpc>
            </a:pP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Cheville,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FEFEFE"/>
                </a:solidFill>
                <a:latin typeface="Times New Roman"/>
                <a:ea typeface="Times New Roman"/>
              </a:rPr>
              <a:t>A.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FEFEFE"/>
                </a:solidFill>
                <a:latin typeface="Times New Roman"/>
                <a:ea typeface="Times New Roman"/>
              </a:rPr>
              <a:t>An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Examination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under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utilization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FEFEFE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rehabservices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FEFEFE"/>
                </a:solidFill>
                <a:latin typeface="Times New Roman"/>
                <a:ea typeface="Times New Roman"/>
              </a:rPr>
              <a:t>among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people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advanced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cancer.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J</a:t>
            </a:r>
          </a:p>
          <a:p>
            <a:pPr marL="0">
              <a:lnSpc>
                <a:spcPct val="98750"/>
              </a:lnSpc>
            </a:pPr>
            <a:r>
              <a:rPr lang="en-US" altLang="zh-CN" sz="1400" spc="15" dirty="0">
                <a:solidFill>
                  <a:srgbClr val="FEFEFE"/>
                </a:solidFill>
                <a:latin typeface="Times New Roman"/>
                <a:ea typeface="Times New Roman"/>
              </a:rPr>
              <a:t>RehabMed.</a:t>
            </a:r>
            <a:r>
              <a:rPr lang="en-US" altLang="zh-CN" sz="1400" spc="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ea typeface="Times New Roman"/>
              </a:rPr>
              <a:t>2011.</a:t>
            </a:r>
            <a:r>
              <a:rPr lang="en-US" altLang="zh-CN" sz="1400" spc="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FEFEFE"/>
                </a:solidFill>
                <a:latin typeface="Times New Roman"/>
                <a:ea typeface="Times New Roman"/>
              </a:rPr>
              <a:t>90(S):</a:t>
            </a:r>
            <a:r>
              <a:rPr lang="en-US" altLang="zh-CN" sz="1400" spc="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FEFEFE"/>
                </a:solidFill>
                <a:latin typeface="Times New Roman"/>
                <a:ea typeface="Times New Roman"/>
              </a:rPr>
              <a:t>S27</a:t>
            </a:r>
            <a:r>
              <a:rPr lang="en-US" altLang="zh-CN" sz="1400" spc="15" dirty="0">
                <a:solidFill>
                  <a:srgbClr val="FEFEFE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20" dirty="0">
                <a:solidFill>
                  <a:srgbClr val="FEFEFE"/>
                </a:solidFill>
                <a:latin typeface="Times New Roman"/>
                <a:ea typeface="Times New Roman"/>
              </a:rPr>
              <a:t>37</a:t>
            </a:r>
          </a:p>
          <a:p>
            <a:pPr marL="0" hangingPunct="0">
              <a:lnSpc>
                <a:spcPct val="98333"/>
              </a:lnSpc>
            </a:pP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Cheville,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FEFEFE"/>
                </a:solidFill>
                <a:latin typeface="Times New Roman"/>
                <a:ea typeface="Times New Roman"/>
              </a:rPr>
              <a:t>A.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Prevalence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FEFEFE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treatment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patterns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physical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FEFEFE"/>
                </a:solidFill>
                <a:latin typeface="Times New Roman"/>
                <a:ea typeface="Times New Roman"/>
              </a:rPr>
              <a:t>impairments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FEFEFE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patients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FEFEFE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metastatic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breast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cancer.</a:t>
            </a:r>
            <a:r>
              <a:rPr lang="en-US" altLang="zh-CN" sz="14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Times New Roman"/>
                <a:ea typeface="Times New Roman"/>
              </a:rPr>
              <a:t>JCO.2008.</a:t>
            </a:r>
            <a:r>
              <a:rPr lang="en-US" altLang="zh-CN" sz="1400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>
                <a:solidFill>
                  <a:srgbClr val="FEFEFE"/>
                </a:solidFill>
                <a:latin typeface="Times New Roman"/>
                <a:ea typeface="Times New Roman"/>
              </a:rPr>
              <a:t>26:2621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5" dirty="0">
                <a:solidFill>
                  <a:srgbClr val="FEFEFE"/>
                </a:solidFill>
                <a:latin typeface="Times New Roman"/>
                <a:ea typeface="Times New Roman"/>
              </a:rPr>
              <a:t>2629</a:t>
            </a:r>
          </a:p>
          <a:p>
            <a:pPr marL="0" hangingPunct="0">
              <a:lnSpc>
                <a:spcPct val="100416"/>
              </a:lnSpc>
            </a:pP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Silver,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J.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FEFEFE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journey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FEFEFE"/>
                </a:solidFill>
                <a:latin typeface="Times New Roman"/>
                <a:ea typeface="Times New Roman"/>
              </a:rPr>
              <a:t>make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rehabilitation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standard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care.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Work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(2013)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46: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473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475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Alfano,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C.</a:t>
            </a:r>
            <a:r>
              <a:rPr lang="en-US" altLang="zh-CN" sz="14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4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Survivorship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FEFEFE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Rehab: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Revitalizing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FEFEFE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Link.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JCO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2012.</a:t>
            </a:r>
            <a:r>
              <a:rPr lang="en-US" altLang="zh-CN" sz="14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FEFEFE"/>
                </a:solidFill>
                <a:latin typeface="Times New Roman"/>
                <a:ea typeface="Times New Roman"/>
              </a:rPr>
              <a:t>30:904</a:t>
            </a:r>
            <a:r>
              <a:rPr lang="en-US" altLang="zh-CN" sz="1400" spc="60" dirty="0">
                <a:solidFill>
                  <a:srgbClr val="FEFEFE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44" dirty="0">
                <a:solidFill>
                  <a:srgbClr val="FEFEFE"/>
                </a:solidFill>
                <a:latin typeface="Times New Roman"/>
                <a:ea typeface="Times New Roman"/>
              </a:rPr>
              <a:t>906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120091" y="45974"/>
            <a:ext cx="8388820" cy="667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479" indent="-411479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900" spc="-185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Истощение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плохое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самочувствие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коррелирует</a:t>
            </a:r>
            <a:r>
              <a:rPr lang="en-US" altLang="zh-CN" sz="2800" spc="-9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ограничением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связанной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основного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483107" indent="-411479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900" spc="-204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Имеющиеся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сопутствующие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spc="-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ухудшают</a:t>
            </a:r>
            <a:r>
              <a:rPr lang="en-US" altLang="zh-CN" sz="2800" spc="-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общее</a:t>
            </a:r>
            <a:r>
              <a:rPr lang="en-US" altLang="zh-CN" sz="2800" spc="-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состояние</a:t>
            </a:r>
            <a:r>
              <a:rPr lang="en-US" altLang="zh-CN" sz="2800" spc="-6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увеличивают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потребность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помо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щи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976883" indent="-358140" hangingPunct="0">
              <a:lnSpc>
                <a:spcPct val="95833"/>
              </a:lnSpc>
            </a:pP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Bornbaum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K.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2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descriptive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analysis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relationship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between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quality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life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distress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individuals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head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9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neck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Support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Care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ea typeface="Times New Roman"/>
              </a:rPr>
              <a:t>2011.</a:t>
            </a:r>
            <a:r>
              <a:rPr lang="en-US" altLang="zh-CN" sz="17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ea typeface="Times New Roman"/>
              </a:rPr>
              <a:t>DOI</a:t>
            </a:r>
            <a:r>
              <a:rPr lang="en-US" altLang="zh-CN" sz="17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ea typeface="Times New Roman"/>
              </a:rPr>
              <a:t>10.1007/s00520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700" spc="25" dirty="0">
                <a:solidFill>
                  <a:srgbClr val="000000"/>
                </a:solidFill>
                <a:latin typeface="Times New Roman"/>
                <a:ea typeface="Times New Roman"/>
              </a:rPr>
              <a:t>011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700" spc="25" dirty="0">
                <a:solidFill>
                  <a:srgbClr val="000000"/>
                </a:solidFill>
                <a:latin typeface="Times New Roman"/>
                <a:ea typeface="Times New Roman"/>
              </a:rPr>
              <a:t>1326-2</a:t>
            </a:r>
          </a:p>
          <a:p>
            <a:pPr marL="0" indent="618743">
              <a:lnSpc>
                <a:spcPct val="100000"/>
              </a:lnSpc>
              <a:spcBef>
                <a:spcPts val="100"/>
              </a:spcBef>
            </a:pP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Pentinnen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H.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04" dirty="0">
                <a:solidFill>
                  <a:srgbClr val="000000"/>
                </a:solidFill>
                <a:latin typeface="Times New Roman"/>
                <a:ea typeface="Times New Roman"/>
              </a:rPr>
              <a:t>QoL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Physical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performance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activity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breast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</a:p>
          <a:p>
            <a:pPr marL="0" indent="976883">
              <a:lnSpc>
                <a:spcPct val="100000"/>
              </a:lnSpc>
            </a:pP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patients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adjuvant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treatment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Psycho-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Oncology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2011.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20: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1211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1220</a:t>
            </a:r>
          </a:p>
          <a:p>
            <a:pPr marL="976883" indent="-358140" hangingPunct="0">
              <a:lnSpc>
                <a:spcPct val="95833"/>
              </a:lnSpc>
            </a:pP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Banks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E.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psychological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distress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people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living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related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fact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diagnosis,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current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treatment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level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disability</a:t>
            </a:r>
            <a:r>
              <a:rPr lang="en-US" altLang="zh-CN" sz="1700" spc="12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Findings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5" dirty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large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30" dirty="0">
                <a:solidFill>
                  <a:srgbClr val="000000"/>
                </a:solidFill>
                <a:latin typeface="Times New Roman"/>
                <a:ea typeface="Times New Roman"/>
              </a:rPr>
              <a:t>Australian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ea typeface="Times New Roman"/>
              </a:rPr>
              <a:t>study</a:t>
            </a:r>
            <a:r>
              <a:rPr lang="en-US" altLang="zh-CN" sz="1700" spc="2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MJA</a:t>
            </a:r>
            <a:r>
              <a:rPr lang="en-US" altLang="zh-CN" sz="17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ea typeface="Times New Roman"/>
              </a:rPr>
              <a:t>2010;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ea typeface="Times New Roman"/>
              </a:rPr>
              <a:t>193:</a:t>
            </a:r>
            <a:r>
              <a:rPr lang="en-US" altLang="zh-CN" sz="17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ea typeface="Times New Roman"/>
              </a:rPr>
              <a:t>S62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ea typeface="Times New Roman"/>
              </a:rPr>
              <a:t>S67</a:t>
            </a:r>
          </a:p>
          <a:p>
            <a:pPr marL="976883" indent="-358140" hangingPunct="0">
              <a:lnSpc>
                <a:spcPct val="95416"/>
              </a:lnSpc>
            </a:pP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Holm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L.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Influence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comorbidity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0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4" dirty="0">
                <a:solidFill>
                  <a:srgbClr val="000000"/>
                </a:solidFill>
                <a:latin typeface="Times New Roman"/>
                <a:ea typeface="Times New Roman"/>
              </a:rPr>
              <a:t>patients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’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9" dirty="0">
                <a:solidFill>
                  <a:srgbClr val="000000"/>
                </a:solidFill>
                <a:latin typeface="Times New Roman"/>
                <a:ea typeface="Times New Roman"/>
              </a:rPr>
              <a:t>rehab</a:t>
            </a:r>
            <a:r>
              <a:rPr lang="en-US" altLang="zh-CN" sz="17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needs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participation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94" dirty="0">
                <a:solidFill>
                  <a:srgbClr val="000000"/>
                </a:solidFill>
                <a:latin typeface="Times New Roman"/>
                <a:ea typeface="Times New Roman"/>
              </a:rPr>
              <a:t>rehab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75" dirty="0">
                <a:solidFill>
                  <a:srgbClr val="000000"/>
                </a:solidFill>
                <a:latin typeface="Times New Roman"/>
                <a:ea typeface="Times New Roman"/>
              </a:rPr>
              <a:t>activities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0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04" dirty="0">
                <a:solidFill>
                  <a:srgbClr val="000000"/>
                </a:solidFill>
                <a:latin typeface="Times New Roman"/>
                <a:ea typeface="Times New Roman"/>
              </a:rPr>
              <a:t>unmet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100" dirty="0">
                <a:solidFill>
                  <a:srgbClr val="000000"/>
                </a:solidFill>
                <a:latin typeface="Times New Roman"/>
                <a:ea typeface="Times New Roman"/>
              </a:rPr>
              <a:t>needs</a:t>
            </a:r>
            <a:r>
              <a:rPr lang="en-US" altLang="zh-CN" sz="1700" spc="6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population</a:t>
            </a:r>
            <a:r>
              <a:rPr lang="en-US" altLang="zh-CN" sz="1700" spc="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700" spc="94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89" dirty="0">
                <a:solidFill>
                  <a:srgbClr val="000000"/>
                </a:solidFill>
                <a:latin typeface="Times New Roman"/>
                <a:ea typeface="Times New Roman"/>
              </a:rPr>
              <a:t>cohort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94" dirty="0">
                <a:solidFill>
                  <a:srgbClr val="000000"/>
                </a:solidFill>
                <a:latin typeface="Times New Roman"/>
                <a:ea typeface="Times New Roman"/>
              </a:rPr>
              <a:t>study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Support</a:t>
            </a:r>
            <a:r>
              <a:rPr lang="en-US" altLang="zh-CN" sz="17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Care</a:t>
            </a:r>
            <a:r>
              <a:rPr lang="en-US" altLang="zh-CN" sz="17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Cancer</a:t>
            </a:r>
            <a:r>
              <a:rPr lang="en-US" altLang="zh-CN" sz="17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0" dirty="0">
                <a:solidFill>
                  <a:srgbClr val="000000"/>
                </a:solidFill>
                <a:latin typeface="Times New Roman"/>
                <a:ea typeface="Times New Roman"/>
              </a:rPr>
              <a:t>2014.</a:t>
            </a:r>
            <a:r>
              <a:rPr lang="en-US" altLang="zh-CN" sz="17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22:2095</a:t>
            </a:r>
            <a:r>
              <a:rPr lang="en-US" altLang="zh-CN" sz="1700" spc="4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700" spc="55" dirty="0">
                <a:solidFill>
                  <a:srgbClr val="000000"/>
                </a:solidFill>
                <a:latin typeface="Times New Roman"/>
                <a:ea typeface="Times New Roman"/>
              </a:rPr>
              <a:t>2105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0" y="5151120"/>
            <a:ext cx="1859280" cy="170688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685495" y="380872"/>
            <a:ext cx="7876709" cy="5278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85313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Реабили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тация</a:t>
            </a:r>
          </a:p>
          <a:p>
            <a:pPr marL="0" indent="933627">
              <a:lnSpc>
                <a:spcPct val="96249"/>
              </a:lnSpc>
            </a:pP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</a:rPr>
              <a:t>онкологического</a:t>
            </a:r>
            <a:r>
              <a:rPr lang="en-US" altLang="zh-CN" sz="4400" spc="9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</a:p>
          <a:p>
            <a:pPr marL="860475" indent="566927" hangingPunct="0">
              <a:lnSpc>
                <a:spcPct val="89999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должна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начинаться</a:t>
            </a:r>
            <a:r>
              <a:rPr lang="en-US" altLang="zh-CN" sz="4400" spc="-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того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4400" spc="-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иного</a:t>
            </a:r>
          </a:p>
          <a:p>
            <a:pPr marL="0" indent="2047671">
              <a:lnSpc>
                <a:spcPct val="90416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метода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4400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482193">
              <a:lnSpc>
                <a:spcPct val="89583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продолжаться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всю</a:t>
            </a:r>
            <a:r>
              <a:rPr lang="en-US" altLang="zh-CN" sz="4400" spc="-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оставшуюся</a:t>
            </a:r>
          </a:p>
          <a:p>
            <a:pPr marL="0" indent="3428669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жи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знь</a:t>
            </a:r>
          </a:p>
          <a:p>
            <a:pPr marL="411479" indent="-411479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Черкасова</a:t>
            </a:r>
            <a:r>
              <a:rPr lang="en-US" altLang="zh-CN" sz="2000" spc="-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Е.А.,</a:t>
            </a:r>
            <a:r>
              <a:rPr lang="en-US" altLang="zh-CN" sz="2000" spc="-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Кром</a:t>
            </a:r>
            <a:r>
              <a:rPr lang="en-US" altLang="zh-CN" sz="2000" spc="-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И.Л.,</a:t>
            </a:r>
            <a:r>
              <a:rPr lang="en-US" altLang="zh-CN" sz="2000" spc="-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Новичкова</a:t>
            </a:r>
            <a:r>
              <a:rPr lang="en-US" altLang="zh-CN" sz="2000" spc="-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И.Ю.</a:t>
            </a:r>
            <a:r>
              <a:rPr lang="en-US" altLang="zh-CN" sz="2000" spc="-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Медико-социологическое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обоснование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реабилитации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онкологических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больных</a:t>
            </a:r>
            <a:r>
              <a:rPr lang="en-US" altLang="zh-CN" sz="20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//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Социологические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науки.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2013.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№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–С.</a:t>
            </a:r>
            <a:r>
              <a:rPr lang="en-US" altLang="zh-CN" sz="2000" spc="-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10–15.)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 txBox="1"/>
          <p:nvPr/>
        </p:nvSpPr>
        <p:spPr>
          <a:xfrm>
            <a:off x="685495" y="383897"/>
            <a:ext cx="7614028" cy="6235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397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Качество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жизни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онкологических</a:t>
            </a:r>
            <a:r>
              <a:rPr lang="en-US" altLang="zh-CN" sz="2800" spc="-14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больных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 indent="107472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является</a:t>
            </a:r>
            <a:r>
              <a:rPr lang="en-US" altLang="zh-CN" sz="2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 indent="107472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критерием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системе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их</a:t>
            </a:r>
            <a:r>
              <a:rPr lang="en-US" altLang="zh-CN" sz="2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411479" indent="-411479" hangingPunct="0">
              <a:lnSpc>
                <a:spcPct val="95833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Балабуха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О.С.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основа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программ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//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Международный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медицинский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журнал.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2010.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№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9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11–13.;</a:t>
            </a:r>
          </a:p>
          <a:p>
            <a:pPr marL="411479" indent="-411479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Сидорчук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Т.А.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повышения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19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//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психолого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-социальной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мегаполиса: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материалы</a:t>
            </a:r>
            <a:r>
              <a:rPr lang="en-US" altLang="zh-CN" sz="1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международной</a:t>
            </a:r>
            <a:r>
              <a:rPr lang="en-US" altLang="zh-CN" sz="1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научно-практической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конференции,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Санкт-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Петербург,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25-26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ноября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г.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СПб.: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СПбГИПСР,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2010.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  <a:r>
              <a:rPr lang="en-US" altLang="zh-CN" sz="19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77–81.;</a:t>
            </a:r>
          </a:p>
          <a:p>
            <a:pPr marL="411479" indent="-411479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Новик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А.А.,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Ионова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Т.И.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9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исследованию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медицине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9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акад.</a:t>
            </a:r>
            <a:r>
              <a:rPr lang="en-US" altLang="zh-CN" sz="19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РАМН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Ю.Л.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Шевченко.</a:t>
            </a:r>
            <a:r>
              <a:rPr lang="en-US" altLang="zh-CN" sz="19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М.:</a:t>
            </a:r>
            <a:r>
              <a:rPr lang="en-US" altLang="zh-CN" sz="19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ЗАО</a:t>
            </a:r>
            <a:r>
              <a:rPr lang="en-US" altLang="zh-CN" sz="19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«ОЛМА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Медиа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Групп»,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2007.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320</a:t>
            </a:r>
            <a:r>
              <a:rPr lang="en-US" altLang="zh-CN" sz="19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98120"/>
            <a:ext cx="8961120" cy="398526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2020823" y="4432552"/>
            <a:ext cx="4509135" cy="548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800" b="1" spc="44" dirty="0">
                <a:solidFill>
                  <a:srgbClr val="FEFEFE"/>
                </a:solidFill>
                <a:latin typeface="Times New Roman"/>
                <a:ea typeface="Times New Roman"/>
              </a:rPr>
              <a:t>Current</a:t>
            </a:r>
            <a:r>
              <a:rPr lang="en-US" altLang="zh-CN" sz="1800" b="1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44" dirty="0">
                <a:solidFill>
                  <a:srgbClr val="FEFEFE"/>
                </a:solidFill>
                <a:latin typeface="Times New Roman"/>
                <a:ea typeface="Times New Roman"/>
              </a:rPr>
              <a:t>Oncology</a:t>
            </a:r>
            <a:r>
              <a:rPr lang="en-US" altLang="zh-CN" sz="1800" b="1" spc="114" dirty="0">
                <a:solidFill>
                  <a:srgbClr val="FEFEFE"/>
                </a:solidFill>
                <a:latin typeface="Times New Roman"/>
                <a:ea typeface="Times New Roman"/>
              </a:rPr>
              <a:t>—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ea typeface="Times New Roman"/>
              </a:rPr>
              <a:t>Volume</a:t>
            </a:r>
            <a:r>
              <a:rPr lang="en-US" altLang="zh-CN" sz="1800" b="1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40" dirty="0">
                <a:solidFill>
                  <a:srgbClr val="FEFEFE"/>
                </a:solidFill>
                <a:latin typeface="Times New Roman"/>
                <a:ea typeface="Times New Roman"/>
              </a:rPr>
              <a:t>20,</a:t>
            </a:r>
            <a:r>
              <a:rPr lang="en-US" altLang="zh-CN" sz="1800" b="1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55" dirty="0">
                <a:solidFill>
                  <a:srgbClr val="FEFEFE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1800" b="1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34" dirty="0">
                <a:solidFill>
                  <a:srgbClr val="FEFEFE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18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5" dirty="0">
                <a:solidFill>
                  <a:srgbClr val="FEFEFE"/>
                </a:solidFill>
                <a:latin typeface="Times New Roman"/>
                <a:ea typeface="Times New Roman"/>
              </a:rPr>
              <a:t>February</a:t>
            </a:r>
            <a:r>
              <a:rPr lang="en-US" altLang="zh-CN" sz="1800" b="1" spc="-1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" dirty="0">
                <a:solidFill>
                  <a:srgbClr val="FEFEFE"/>
                </a:solidFill>
                <a:latin typeface="Times New Roman"/>
                <a:ea typeface="Times New Roman"/>
              </a:rPr>
              <a:t>2013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350520"/>
            <a:ext cx="6103620" cy="108966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508760"/>
            <a:ext cx="259079" cy="31242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2659380"/>
            <a:ext cx="274320" cy="3048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260" y="4274820"/>
            <a:ext cx="2872740" cy="238506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227990" y="1400301"/>
            <a:ext cx="8425407" cy="4496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251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повышает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гемоглобина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41178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эритроцитов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ПХТ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411784" indent="326136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Длительность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лейко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тромбоцитопении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короче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которой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проводилась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адъювантной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полихимиот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ерапии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100" dirty="0">
                <a:solidFill>
                  <a:srgbClr val="FEFEFE"/>
                </a:solidFill>
                <a:latin typeface="Times New Roman"/>
                <a:ea typeface="Times New Roman"/>
              </a:rPr>
              <a:t>Hu</a:t>
            </a:r>
            <a:r>
              <a:rPr lang="en-US" altLang="zh-CN" sz="19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94" dirty="0">
                <a:solidFill>
                  <a:srgbClr val="FEFEFE"/>
                </a:solidFill>
                <a:latin typeface="Times New Roman"/>
                <a:ea typeface="Times New Roman"/>
              </a:rPr>
              <a:t>M,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75" dirty="0">
                <a:solidFill>
                  <a:srgbClr val="FEFEFE"/>
                </a:solidFill>
                <a:latin typeface="Times New Roman"/>
                <a:ea typeface="Times New Roman"/>
              </a:rPr>
              <a:t>Lin</a:t>
            </a:r>
            <a:r>
              <a:rPr lang="en-US" altLang="zh-CN" sz="19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0" dirty="0">
                <a:solidFill>
                  <a:srgbClr val="FEFEFE"/>
                </a:solidFill>
                <a:latin typeface="Times New Roman"/>
                <a:ea typeface="Times New Roman"/>
              </a:rPr>
              <a:t>W.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4" dirty="0">
                <a:solidFill>
                  <a:srgbClr val="FEFEFE"/>
                </a:solidFill>
                <a:latin typeface="Times New Roman"/>
                <a:ea typeface="Times New Roman"/>
              </a:rPr>
              <a:t>Effects</a:t>
            </a:r>
            <a:r>
              <a:rPr lang="en-US" altLang="zh-CN" sz="19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80" dirty="0">
                <a:solidFill>
                  <a:srgbClr val="FEFEFE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4" dirty="0">
                <a:solidFill>
                  <a:srgbClr val="FEFEFE"/>
                </a:solidFill>
                <a:latin typeface="Times New Roman"/>
                <a:ea typeface="Times New Roman"/>
              </a:rPr>
              <a:t>exercise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4" dirty="0">
                <a:solidFill>
                  <a:srgbClr val="FEFEFE"/>
                </a:solidFill>
                <a:latin typeface="Times New Roman"/>
                <a:ea typeface="Times New Roman"/>
              </a:rPr>
              <a:t>training</a:t>
            </a:r>
            <a:r>
              <a:rPr lang="en-US" altLang="zh-CN" sz="19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94" dirty="0">
                <a:solidFill>
                  <a:srgbClr val="FEFEFE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9" dirty="0">
                <a:solidFill>
                  <a:srgbClr val="FEFEFE"/>
                </a:solidFill>
                <a:latin typeface="Times New Roman"/>
                <a:ea typeface="Times New Roman"/>
              </a:rPr>
              <a:t>red</a:t>
            </a:r>
            <a:r>
              <a:rPr lang="en-US" altLang="zh-CN" sz="19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75" dirty="0">
                <a:solidFill>
                  <a:srgbClr val="FEFEFE"/>
                </a:solidFill>
                <a:latin typeface="Times New Roman"/>
                <a:ea typeface="Times New Roman"/>
              </a:rPr>
              <a:t>blood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1900" spc="60" dirty="0">
                <a:solidFill>
                  <a:srgbClr val="FEFEFE"/>
                </a:solidFill>
                <a:latin typeface="Times New Roman"/>
                <a:ea typeface="Times New Roman"/>
              </a:rPr>
              <a:t>cell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9" dirty="0">
                <a:solidFill>
                  <a:srgbClr val="FEFEFE"/>
                </a:solidFill>
                <a:latin typeface="Times New Roman"/>
                <a:ea typeface="Times New Roman"/>
              </a:rPr>
              <a:t>production:</a:t>
            </a:r>
            <a:r>
              <a:rPr lang="en-US" altLang="zh-CN" sz="19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69" dirty="0">
                <a:solidFill>
                  <a:srgbClr val="FEFEFE"/>
                </a:solidFill>
                <a:latin typeface="Times New Roman"/>
                <a:ea typeface="Times New Roman"/>
              </a:rPr>
              <a:t>implications</a:t>
            </a:r>
            <a:r>
              <a:rPr lang="en-US" altLang="zh-CN" sz="19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85" dirty="0">
                <a:solidFill>
                  <a:srgbClr val="FEFEFE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9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75" dirty="0">
                <a:solidFill>
                  <a:srgbClr val="FEFEFE"/>
                </a:solidFill>
                <a:latin typeface="Times New Roman"/>
                <a:ea typeface="Times New Roman"/>
              </a:rPr>
              <a:t>anemia.</a:t>
            </a:r>
          </a:p>
          <a:p>
            <a:pPr marL="0">
              <a:lnSpc>
                <a:spcPct val="100000"/>
              </a:lnSpc>
              <a:spcBef>
                <a:spcPts val="185"/>
              </a:spcBef>
            </a:pPr>
            <a:r>
              <a:rPr lang="en-US" altLang="zh-CN" sz="1900" spc="30" dirty="0">
                <a:solidFill>
                  <a:srgbClr val="FEFEFE"/>
                </a:solidFill>
                <a:latin typeface="Times New Roman"/>
                <a:ea typeface="Times New Roman"/>
              </a:rPr>
              <a:t>Acta</a:t>
            </a:r>
            <a:r>
              <a:rPr lang="en-US" altLang="zh-CN" sz="1900" spc="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0" dirty="0">
                <a:solidFill>
                  <a:srgbClr val="FEFEFE"/>
                </a:solidFill>
                <a:latin typeface="Times New Roman"/>
                <a:ea typeface="Times New Roman"/>
              </a:rPr>
              <a:t>Haematol.</a:t>
            </a:r>
            <a:r>
              <a:rPr lang="en-US" altLang="zh-CN" sz="1900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0" dirty="0">
                <a:solidFill>
                  <a:srgbClr val="FEFEFE"/>
                </a:solidFill>
                <a:latin typeface="Times New Roman"/>
                <a:ea typeface="Times New Roman"/>
              </a:rPr>
              <a:t>2012;127(3):156</a:t>
            </a:r>
            <a:r>
              <a:rPr lang="en-US" altLang="zh-CN" sz="1900" spc="89" dirty="0">
                <a:solidFill>
                  <a:srgbClr val="FEFEFE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900" spc="30" dirty="0">
                <a:solidFill>
                  <a:srgbClr val="FEFEFE"/>
                </a:solidFill>
                <a:latin typeface="Times New Roman"/>
                <a:ea typeface="Times New Roman"/>
              </a:rPr>
              <a:t>64.</a:t>
            </a:r>
            <a:r>
              <a:rPr lang="en-US" altLang="zh-CN" sz="1900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4" dirty="0">
                <a:solidFill>
                  <a:srgbClr val="FEFEFE"/>
                </a:solidFill>
                <a:latin typeface="Times New Roman"/>
                <a:ea typeface="Times New Roman"/>
              </a:rPr>
              <a:t>Epub</a:t>
            </a:r>
            <a:r>
              <a:rPr lang="en-US" altLang="zh-CN" sz="1900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4" dirty="0">
                <a:solidFill>
                  <a:srgbClr val="FEFEFE"/>
                </a:solidFill>
                <a:latin typeface="Times New Roman"/>
                <a:ea typeface="Times New Roman"/>
              </a:rPr>
              <a:t>2012</a:t>
            </a:r>
            <a:r>
              <a:rPr lang="en-US" altLang="zh-CN" sz="1900" spc="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4" dirty="0">
                <a:solidFill>
                  <a:srgbClr val="FEFEFE"/>
                </a:solidFill>
                <a:latin typeface="Times New Roman"/>
                <a:ea typeface="Times New Roman"/>
              </a:rPr>
              <a:t>Jan</a:t>
            </a:r>
            <a:r>
              <a:rPr lang="en-US" altLang="zh-CN" sz="1900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30" dirty="0">
                <a:solidFill>
                  <a:srgbClr val="FEFEFE"/>
                </a:solidFill>
                <a:latin typeface="Times New Roman"/>
                <a:ea typeface="Times New Roman"/>
              </a:rPr>
              <a:t>31.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0" y="198120"/>
            <a:ext cx="3070860" cy="1645920"/>
          </a:xfrm>
          <a:prstGeom prst="rect">
            <a:avLst/>
          </a:prstGeom>
        </p:spPr>
      </p:pic>
      <p:sp>
        <p:nvSpPr>
          <p:cNvPr id="2" name="TextBox 47"/>
          <p:cNvSpPr txBox="1"/>
          <p:nvPr/>
        </p:nvSpPr>
        <p:spPr>
          <a:xfrm>
            <a:off x="799795" y="2891028"/>
            <a:ext cx="6602032" cy="3608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07819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24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400" i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</a:p>
          <a:p>
            <a:pPr marL="0" indent="843711">
              <a:lnSpc>
                <a:spcPct val="100000"/>
              </a:lnSpc>
            </a:pPr>
            <a:r>
              <a:rPr lang="en-US" altLang="zh-CN" sz="2400" i="1" spc="-20" dirty="0">
                <a:solidFill>
                  <a:srgbClr val="000000"/>
                </a:solidFill>
                <a:latin typeface="Calibri"/>
                <a:ea typeface="Calibri"/>
              </a:rPr>
              <a:t>НЕДОСТАТОЧНО</a:t>
            </a:r>
            <a:r>
              <a:rPr lang="en-US" altLang="zh-CN" sz="2400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spc="-15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spc="-2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</a:p>
          <a:p>
            <a:pPr marL="0" indent="2805353">
              <a:lnSpc>
                <a:spcPct val="100000"/>
              </a:lnSpc>
            </a:pPr>
            <a:r>
              <a:rPr lang="en-US" altLang="zh-CN" sz="2400" i="1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ОЛЬНЫХ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411479" indent="-411479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500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ACS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Cancer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Treatment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Survivorship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Facts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Figures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2014-2015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page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" y="617220"/>
            <a:ext cx="6469380" cy="56388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9" y="1478280"/>
            <a:ext cx="7551420" cy="16764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198620"/>
            <a:ext cx="7947659" cy="2613660"/>
          </a:xfrm>
          <a:prstGeom prst="rect">
            <a:avLst/>
          </a:prstGeom>
        </p:spPr>
      </p:pic>
      <p:sp>
        <p:nvSpPr>
          <p:cNvPr id="2" name="TextBox 51"/>
          <p:cNvSpPr txBox="1"/>
          <p:nvPr/>
        </p:nvSpPr>
        <p:spPr>
          <a:xfrm>
            <a:off x="728167" y="3153803"/>
            <a:ext cx="6754047" cy="817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indent="-411784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800" spc="-290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1290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8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года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получили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3609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курсов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массажа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2407920"/>
            <a:ext cx="5951220" cy="316992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350520"/>
            <a:ext cx="7894320" cy="108966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737360"/>
            <a:ext cx="259079" cy="31242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3108960"/>
            <a:ext cx="259079" cy="2186939"/>
          </a:xfrm>
          <a:prstGeom prst="rect">
            <a:avLst/>
          </a:prstGeom>
        </p:spPr>
      </p:pic>
      <p:sp>
        <p:nvSpPr>
          <p:cNvPr id="2" name="TextBox 56"/>
          <p:cNvSpPr txBox="1"/>
          <p:nvPr/>
        </p:nvSpPr>
        <p:spPr>
          <a:xfrm>
            <a:off x="227990" y="1690941"/>
            <a:ext cx="2686814" cy="4481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hangingPunct="0">
              <a:lnSpc>
                <a:spcPct val="95416"/>
              </a:lnSpc>
            </a:pP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Умен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ьшение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боле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вого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синдр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ома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410260">
              <a:lnSpc>
                <a:spcPct val="100000"/>
              </a:lnSpc>
            </a:pP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Ускорен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ие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эпит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елизации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indent="410260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Уменьш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ение</a:t>
            </a:r>
          </a:p>
          <a:p>
            <a:pPr marL="0" indent="411784">
              <a:lnSpc>
                <a:spcPct val="100000"/>
              </a:lnSpc>
            </a:pP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ека</a:t>
            </a:r>
          </a:p>
          <a:p>
            <a:pPr>
              <a:lnSpc>
                <a:spcPts val="905"/>
              </a:lnSpc>
            </a:pPr>
            <a:endParaRPr lang="en-US" dirty="0" smtClean="0"/>
          </a:p>
          <a:p>
            <a:pPr marL="411784" hangingPunct="0">
              <a:lnSpc>
                <a:spcPct val="95416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Профил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актика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л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учевых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осложне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68580"/>
            <a:ext cx="5113020" cy="166116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737360"/>
            <a:ext cx="259079" cy="31242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3108960"/>
            <a:ext cx="259079" cy="297179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4046220"/>
            <a:ext cx="259079" cy="31242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20" y="5265420"/>
            <a:ext cx="2887980" cy="159258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1096975" y="1690941"/>
            <a:ext cx="7465629" cy="3957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Первые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торможению</a:t>
            </a:r>
            <a:r>
              <a:rPr lang="en-US" altLang="zh-CN" sz="28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рассасыванию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магнитном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были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проведены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еще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40-е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гг.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ХХ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века.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Barnothy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(1963г)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отметил,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ПМП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задерживает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перевитых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опухолей.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Lenzy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показал,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постоянное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магнитное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(ПМП)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переменное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магнитное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(ПеМП)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животных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перевивки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замедляли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рост.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242" y="706805"/>
            <a:ext cx="6927984" cy="26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онкореабилитации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подходы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464820"/>
            <a:ext cx="8023859" cy="61722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2430780"/>
            <a:ext cx="259079" cy="31242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3375660"/>
            <a:ext cx="373380" cy="31242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4312920"/>
            <a:ext cx="259079" cy="31242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4831079"/>
            <a:ext cx="259079" cy="31242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80" y="4770120"/>
            <a:ext cx="2331720" cy="2087880"/>
          </a:xfrm>
          <a:prstGeom prst="rect">
            <a:avLst/>
          </a:prstGeom>
        </p:spPr>
      </p:pic>
      <p:sp>
        <p:nvSpPr>
          <p:cNvPr id="2" name="TextBox 69"/>
          <p:cNvSpPr txBox="1"/>
          <p:nvPr/>
        </p:nvSpPr>
        <p:spPr>
          <a:xfrm>
            <a:off x="442569" y="1848154"/>
            <a:ext cx="7634751" cy="1370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Зад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ачи: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902233">
              <a:lnSpc>
                <a:spcPct val="10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заживления</a:t>
            </a:r>
            <a:r>
              <a:rPr lang="en-US" altLang="zh-CN" sz="2800" i="1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послеоперационной</a:t>
            </a:r>
          </a:p>
          <a:p>
            <a:pPr marL="0">
              <a:lnSpc>
                <a:spcPct val="100000"/>
              </a:lnSpc>
            </a:pPr>
            <a:r>
              <a:rPr lang="en-US" altLang="zh-CN" sz="2800" i="1" spc="-10" dirty="0">
                <a:solidFill>
                  <a:srgbClr val="000000"/>
                </a:solidFill>
                <a:latin typeface="Calibri"/>
                <a:ea typeface="Calibri"/>
              </a:rPr>
              <a:t>ран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ы,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44802" y="3306876"/>
            <a:ext cx="659527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осложнений</a:t>
            </a:r>
            <a:r>
              <a:rPr lang="en-US" altLang="zh-CN" sz="2800" i="1" spc="8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длительной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42569" y="3734053"/>
            <a:ext cx="6334049" cy="1885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</a:rPr>
              <a:t>гип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одинамии,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indent="902233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</a:rPr>
              <a:t>адекватное</a:t>
            </a:r>
            <a:r>
              <a:rPr lang="en-US" altLang="zh-CN" sz="28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</a:rPr>
              <a:t>обезболивание,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902233">
              <a:lnSpc>
                <a:spcPct val="10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навыкам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передвижения</a:t>
            </a:r>
            <a:r>
              <a:rPr lang="en-US" altLang="zh-CN" sz="2800" i="1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</a:rPr>
              <a:t>самооб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служивания.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2880"/>
            <a:ext cx="2446020" cy="1257300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79" y="350520"/>
            <a:ext cx="175260" cy="213360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79" y="2103120"/>
            <a:ext cx="213360" cy="259079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" y="2202180"/>
            <a:ext cx="3352800" cy="4381500"/>
          </a:xfrm>
          <a:prstGeom prst="rect">
            <a:avLst/>
          </a:prstGeom>
        </p:spPr>
      </p:pic>
      <p:sp>
        <p:nvSpPr>
          <p:cNvPr id="2" name="TextBox 76"/>
          <p:cNvSpPr txBox="1"/>
          <p:nvPr/>
        </p:nvSpPr>
        <p:spPr>
          <a:xfrm>
            <a:off x="1132941" y="287200"/>
            <a:ext cx="1972249" cy="914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i="1" spc="10" dirty="0">
                <a:solidFill>
                  <a:srgbClr val="FEBF00"/>
                </a:solidFill>
                <a:latin typeface="Arial"/>
                <a:ea typeface="Arial"/>
              </a:rPr>
              <a:t>Профил</a:t>
            </a:r>
            <a:r>
              <a:rPr lang="en-US" altLang="zh-CN" sz="2000" b="1" i="1" dirty="0">
                <a:solidFill>
                  <a:srgbClr val="FEBF00"/>
                </a:solidFill>
                <a:latin typeface="Arial"/>
                <a:ea typeface="Arial"/>
              </a:rPr>
              <a:t>актика</a:t>
            </a:r>
          </a:p>
          <a:p>
            <a:pPr marL="0" indent="204241">
              <a:lnSpc>
                <a:spcPct val="100000"/>
              </a:lnSpc>
            </a:pPr>
            <a:r>
              <a:rPr lang="en-US" altLang="zh-CN" sz="2000" b="1" i="1" spc="-5" dirty="0">
                <a:solidFill>
                  <a:srgbClr val="FEBF00"/>
                </a:solidFill>
                <a:latin typeface="Arial"/>
                <a:ea typeface="Arial"/>
              </a:rPr>
              <a:t>осложне</a:t>
            </a:r>
            <a:r>
              <a:rPr lang="en-US" altLang="zh-CN" sz="2000" b="1" i="1" dirty="0">
                <a:solidFill>
                  <a:srgbClr val="FEBF00"/>
                </a:solidFill>
                <a:latin typeface="Arial"/>
                <a:ea typeface="Arial"/>
              </a:rPr>
              <a:t>ний</a:t>
            </a:r>
          </a:p>
          <a:p>
            <a:pPr marL="0" indent="89916">
              <a:lnSpc>
                <a:spcPct val="100000"/>
              </a:lnSpc>
            </a:pPr>
            <a:r>
              <a:rPr lang="en-US" altLang="zh-CN" sz="2000" b="1" i="1" spc="5" dirty="0">
                <a:solidFill>
                  <a:srgbClr val="FEBF00"/>
                </a:solidFill>
                <a:latin typeface="Arial"/>
                <a:ea typeface="Arial"/>
              </a:rPr>
              <a:t>гипод</a:t>
            </a:r>
            <a:r>
              <a:rPr lang="en-US" altLang="zh-CN" sz="2000" b="1" i="1" dirty="0">
                <a:solidFill>
                  <a:srgbClr val="FEBF00"/>
                </a:solidFill>
                <a:latin typeface="Arial"/>
                <a:ea typeface="Arial"/>
              </a:rPr>
              <a:t>инамии.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229353" y="282130"/>
            <a:ext cx="4655410" cy="5899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480" hangingPunct="0">
              <a:lnSpc>
                <a:spcPct val="92083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Осложнения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длительной</a:t>
            </a:r>
            <a:r>
              <a:rPr lang="en-US" altLang="zh-CN" sz="19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гиподинамии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значительно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опасные,</a:t>
            </a:r>
            <a:r>
              <a:rPr lang="en-US" altLang="zh-CN" sz="19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чем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возможные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риски</a:t>
            </a:r>
            <a:r>
              <a:rPr lang="en-US" altLang="zh-CN" sz="19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ранней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мобилиза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ции</a:t>
            </a:r>
          </a:p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(Bunting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RW.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cancer</a:t>
            </a:r>
            <a:r>
              <a:rPr lang="en-US" altLang="zh-CN" sz="15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</a:p>
          <a:p>
            <a:pPr marL="0">
              <a:lnSpc>
                <a:spcPct val="94999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skeletal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metastases.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Clin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Orthop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1995;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312: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197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 indent="41148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200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).</a:t>
            </a:r>
          </a:p>
          <a:p>
            <a:pPr marL="0" indent="41148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Профилактик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а:</a:t>
            </a:r>
          </a:p>
          <a:p>
            <a:pPr marL="411480" indent="-411480" hangingPunct="0">
              <a:lnSpc>
                <a:spcPct val="93333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  <a:r>
              <a:rPr lang="en-US" altLang="zh-CN" sz="22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минимального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комплекса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упражнений,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объеме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15" dirty="0">
                <a:solidFill>
                  <a:srgbClr val="000000"/>
                </a:solidFill>
                <a:latin typeface="Calibri"/>
                <a:ea typeface="Calibri"/>
              </a:rPr>
              <a:t>дыхательной</a:t>
            </a:r>
            <a:r>
              <a:rPr lang="en-US" altLang="zh-CN" sz="2200" spc="-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ea typeface="Calibri"/>
              </a:rPr>
              <a:t>гимнастики,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разработку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суставов,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начиная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мелких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заканчивая</a:t>
            </a:r>
            <a:r>
              <a:rPr lang="en-US" altLang="zh-CN" sz="2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крупными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суставам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и.</a:t>
            </a:r>
          </a:p>
          <a:p>
            <a:pPr marL="411480" indent="-41148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r>
              <a:rPr lang="en-US" altLang="zh-CN" sz="2200" spc="1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Ранняя</a:t>
            </a:r>
            <a:r>
              <a:rPr lang="en-US" altLang="zh-CN" sz="2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вертикализация</a:t>
            </a:r>
            <a:r>
              <a:rPr lang="en-US" altLang="zh-CN" sz="2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активизация: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2-3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использ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ованием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подъемни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ка/вертикализатора.</a:t>
            </a:r>
          </a:p>
          <a:p>
            <a:pPr marL="0">
              <a:lnSpc>
                <a:spcPct val="89583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самостоятельной</a:t>
            </a:r>
          </a:p>
          <a:p>
            <a:pPr marL="0" indent="41148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вертика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лизации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79" y="5135880"/>
            <a:ext cx="2042160" cy="1524000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897380"/>
            <a:ext cx="274320" cy="304800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2865120"/>
            <a:ext cx="274320" cy="822960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" y="4846320"/>
            <a:ext cx="274320" cy="312420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020" y="198120"/>
            <a:ext cx="7376159" cy="3817620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280" y="4274820"/>
            <a:ext cx="2895600" cy="2179320"/>
          </a:xfrm>
          <a:prstGeom prst="rect">
            <a:avLst/>
          </a:prstGeom>
        </p:spPr>
      </p:pic>
      <p:sp>
        <p:nvSpPr>
          <p:cNvPr id="2" name="TextBox 84"/>
          <p:cNvSpPr txBox="1"/>
          <p:nvPr/>
        </p:nvSpPr>
        <p:spPr>
          <a:xfrm>
            <a:off x="639775" y="1855342"/>
            <a:ext cx="4769141" cy="3818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Лечение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положением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9072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Ранняя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активизация</a:t>
            </a:r>
          </a:p>
          <a:p>
            <a:pPr>
              <a:lnSpc>
                <a:spcPts val="905"/>
              </a:lnSpc>
            </a:pPr>
            <a:endParaRPr lang="en-US" dirty="0" smtClean="0"/>
          </a:p>
          <a:p>
            <a:pPr marL="0" indent="490727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НЧМТ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>
              <a:lnSpc>
                <a:spcPts val="1119"/>
              </a:lnSpc>
            </a:pPr>
            <a:endParaRPr lang="en-US" dirty="0" smtClean="0"/>
          </a:p>
          <a:p>
            <a:pPr marL="0" indent="49072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НИЛИ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4-5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259079"/>
            <a:ext cx="6316980" cy="594359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3322320"/>
            <a:ext cx="259079" cy="286512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279" y="845819"/>
            <a:ext cx="5379720" cy="581406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227990" y="1718217"/>
            <a:ext cx="3684453" cy="4530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indent="-411784" hangingPunct="0">
              <a:lnSpc>
                <a:spcPct val="89166"/>
              </a:lnSpc>
            </a:pPr>
            <a:r>
              <a:rPr lang="en-US" altLang="zh-CN" sz="2800" spc="69" dirty="0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en-US" altLang="zh-CN" sz="2800" spc="45" dirty="0">
                <a:solidFill>
                  <a:srgbClr val="000000"/>
                </a:solidFill>
                <a:latin typeface="Calibri"/>
                <a:ea typeface="Calibri"/>
              </a:rPr>
              <a:t>Противоб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олевая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чре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скожная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электрост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имуляция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ЧЭЛС)</a:t>
            </a:r>
          </a:p>
          <a:p>
            <a:pPr marL="411784" hangingPunct="0">
              <a:lnSpc>
                <a:spcPct val="80416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Эл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ектрофорез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ана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льгетиков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ea typeface="Calibri"/>
              </a:rPr>
              <a:t>(а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нальгин,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вокаин,</a:t>
            </a:r>
          </a:p>
          <a:p>
            <a:pPr marL="411784" hangingPunct="0">
              <a:lnSpc>
                <a:spcPct val="88333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диметилсульфоксид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лидокаин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 marL="0" indent="410260">
              <a:lnSpc>
                <a:spcPct val="100000"/>
              </a:lnSpc>
            </a:pP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НЧМТ,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ea typeface="Calibri"/>
              </a:rPr>
              <a:t>НИЛИ</a:t>
            </a:r>
          </a:p>
          <a:p>
            <a:pPr marL="0" indent="410260">
              <a:lnSpc>
                <a:spcPct val="95833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Мас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саж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02353" y="6249160"/>
            <a:ext cx="1268476" cy="275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416"/>
              </a:lnSpc>
            </a:pPr>
            <a:r>
              <a:rPr lang="en-US" altLang="zh-CN" sz="1800" spc="30" dirty="0">
                <a:solidFill>
                  <a:srgbClr val="FEFEFE"/>
                </a:solidFill>
                <a:latin typeface="Times New Roman"/>
                <a:ea typeface="Times New Roman"/>
              </a:rPr>
              <a:t>ASCO</a:t>
            </a:r>
            <a:r>
              <a:rPr lang="en-US" altLang="zh-CN" sz="1800" spc="-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" dirty="0">
                <a:solidFill>
                  <a:srgbClr val="FEFEFE"/>
                </a:solidFill>
                <a:latin typeface="Times New Roman"/>
                <a:ea typeface="Times New Roman"/>
              </a:rPr>
              <a:t>2014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 txBox="1"/>
          <p:nvPr/>
        </p:nvSpPr>
        <p:spPr>
          <a:xfrm>
            <a:off x="720242" y="706805"/>
            <a:ext cx="6927984" cy="26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онкореабилитации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подходы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5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онкоортопедии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1"/>
          <p:cNvSpPr txBox="1"/>
          <p:nvPr/>
        </p:nvSpPr>
        <p:spPr>
          <a:xfrm>
            <a:off x="559917" y="299847"/>
            <a:ext cx="5018677" cy="6119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i="1" dirty="0">
                <a:solidFill>
                  <a:srgbClr val="000000"/>
                </a:solidFill>
                <a:latin typeface="Calibri"/>
                <a:ea typeface="Calibri"/>
              </a:rPr>
              <a:t>Костеобразующие</a:t>
            </a:r>
            <a:r>
              <a:rPr lang="en-US" altLang="zh-CN" sz="16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16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делятся</a:t>
            </a:r>
            <a:r>
              <a:rPr lang="en-US" altLang="zh-CN" sz="16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на: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b="1" u="sng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Доброкачественные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Остеома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Остеоид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остеома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b="1" u="sng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Злокачественные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Остеосаркома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(остеогенная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саркома)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 hangingPunct="0">
              <a:lnSpc>
                <a:spcPct val="1420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Юкстакортикальная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остеосаркома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Гигантоклеточная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опухоль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остеокластома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i="1" spc="-5" dirty="0">
                <a:solidFill>
                  <a:srgbClr val="000000"/>
                </a:solidFill>
                <a:latin typeface="Calibri"/>
                <a:ea typeface="Calibri"/>
              </a:rPr>
              <a:t>Хрящеобразующие</a:t>
            </a:r>
            <a:r>
              <a:rPr lang="en-US" altLang="zh-CN" sz="1600" b="1" i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i="1" spc="-5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</a:p>
          <a:p>
            <a:pPr marL="0">
              <a:lnSpc>
                <a:spcPct val="100000"/>
              </a:lnSpc>
              <a:spcBef>
                <a:spcPts val="279"/>
              </a:spcBef>
            </a:pPr>
            <a:r>
              <a:rPr lang="en-US" altLang="zh-CN" sz="16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b="1" u="sng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Доброкачественные</a:t>
            </a:r>
          </a:p>
          <a:p>
            <a:pPr>
              <a:lnSpc>
                <a:spcPts val="9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Хондрома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Остеохондрома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(костно-хрящевой</a:t>
            </a:r>
            <a:r>
              <a:rPr lang="en-US" altLang="zh-CN"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экзостоз)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Хондробластома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(доброкачественная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хондробластома)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Хондромиксоидная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фиброма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b="1" u="sng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Злокачественные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6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Хондросаркома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Юкстакортикальная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хондросаркома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Мезенхимальная</a:t>
            </a:r>
            <a:r>
              <a:rPr lang="en-US" altLang="zh-CN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хондросаркома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2"/>
          <p:cNvSpPr txBox="1"/>
          <p:nvPr/>
        </p:nvSpPr>
        <p:spPr>
          <a:xfrm>
            <a:off x="559917" y="258317"/>
            <a:ext cx="6596387" cy="4269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Костно</a:t>
            </a:r>
            <a:r>
              <a:rPr lang="en-US" altLang="zh-CN" sz="1700" b="1" i="1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мозговые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spc="-5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Саркома</a:t>
            </a:r>
            <a:r>
              <a:rPr lang="en-US" altLang="zh-CN" sz="1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Юинга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Ретикулосаркома</a:t>
            </a:r>
            <a:r>
              <a:rPr lang="en-US" altLang="zh-CN" sz="17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кости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Лимфосаркома</a:t>
            </a:r>
            <a:r>
              <a:rPr lang="en-US" altLang="zh-CN" sz="1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кости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7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Миелома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Опухолеподобные</a:t>
            </a:r>
            <a:r>
              <a:rPr lang="en-US" altLang="zh-CN" sz="17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b="1" i="1" dirty="0">
                <a:solidFill>
                  <a:srgbClr val="000000"/>
                </a:solidFill>
                <a:latin typeface="Calibri"/>
                <a:ea typeface="Calibri"/>
              </a:rPr>
              <a:t>поражения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Солитарная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киста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(простая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однокамерная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костная</a:t>
            </a:r>
            <a:r>
              <a:rPr lang="en-US" altLang="zh-CN" sz="17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киста)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Аневризмальная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костная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киста</a:t>
            </a:r>
          </a:p>
          <a:p>
            <a:pPr marL="0">
              <a:lnSpc>
                <a:spcPct val="100000"/>
              </a:lnSpc>
              <a:spcBef>
                <a:spcPts val="384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Юкстаартикулярная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костная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киста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(внутрикостный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ганглион</a:t>
            </a:r>
            <a:r>
              <a:rPr lang="en-US" altLang="zh-CN" sz="17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Метафизарный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костный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дефект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(неоссифицирующая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фиброма</a:t>
            </a:r>
            <a:r>
              <a:rPr lang="en-US" altLang="zh-CN" sz="17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Эозинофильная</a:t>
            </a:r>
            <a:r>
              <a:rPr lang="en-US" altLang="zh-CN" sz="17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гранулёма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Фиброзная</a:t>
            </a:r>
            <a:r>
              <a:rPr lang="en-US" altLang="zh-CN" sz="1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дисплазия</a:t>
            </a:r>
          </a:p>
          <a:p>
            <a:pPr marL="0">
              <a:lnSpc>
                <a:spcPct val="100000"/>
              </a:lnSpc>
              <a:spcBef>
                <a:spcPts val="384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«Оссифицирующий</a:t>
            </a:r>
            <a:r>
              <a:rPr lang="en-US" altLang="zh-CN" sz="17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миозит»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8.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«Коричневая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опухоль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гиперпаратиреоидизма»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3"/>
          <p:cNvSpPr txBox="1"/>
          <p:nvPr/>
        </p:nvSpPr>
        <p:spPr>
          <a:xfrm>
            <a:off x="234391" y="121666"/>
            <a:ext cx="4613815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Эпидемиология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сарком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России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(М.И.</a:t>
            </a:r>
            <a:r>
              <a:rPr lang="en-US" altLang="zh-CN" sz="24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Давыдов,</a:t>
            </a:r>
            <a:r>
              <a:rPr lang="en-US" altLang="zh-CN" sz="24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Е.М.Аксель</a:t>
            </a:r>
            <a:r>
              <a:rPr lang="en-US" altLang="zh-CN" sz="2400" b="1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2007г.)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77342" y="1384223"/>
            <a:ext cx="4001038" cy="3189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0000"/>
                </a:solidFill>
                <a:latin typeface="Calibri"/>
                <a:ea typeface="Calibri"/>
              </a:rPr>
              <a:t>Заболеваемость</a:t>
            </a:r>
            <a:r>
              <a:rPr lang="en-US" altLang="zh-CN" sz="1800" spc="10" dirty="0">
                <a:solidFill>
                  <a:srgbClr val="EB7B2F"/>
                </a:solidFill>
                <a:latin typeface="Calibri"/>
                <a:ea typeface="Calibri"/>
              </a:rPr>
              <a:t>: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1,4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000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населе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  <a:p>
            <a:pPr marL="0" hangingPunct="0">
              <a:lnSpc>
                <a:spcPct val="95416"/>
              </a:lnSpc>
              <a:spcBef>
                <a:spcPts val="19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2,3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000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населе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2007г.</a:t>
            </a:r>
            <a:r>
              <a:rPr lang="en-US" altLang="zh-CN" sz="1800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выявлено</a:t>
            </a:r>
            <a:r>
              <a:rPr lang="en-US" altLang="zh-CN" sz="1800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России: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злокачественных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новообразований</a:t>
            </a:r>
          </a:p>
          <a:p>
            <a:pPr marL="0" indent="914374" hangingPunct="0">
              <a:lnSpc>
                <a:spcPct val="95833"/>
              </a:lnSpc>
              <a:spcBef>
                <a:spcPts val="19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485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387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новых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случаев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1950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новых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случаев</a:t>
            </a:r>
          </a:p>
          <a:p>
            <a:pPr marL="0" hangingPunct="0">
              <a:lnSpc>
                <a:spcPct val="95833"/>
              </a:lnSpc>
              <a:spcBef>
                <a:spcPts val="17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3245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новых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слу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чаев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806950" y="1403730"/>
            <a:ext cx="4053283" cy="2926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Смертность</a:t>
            </a:r>
            <a:r>
              <a:rPr lang="en-US" altLang="zh-CN" sz="1800" spc="-25" dirty="0">
                <a:solidFill>
                  <a:srgbClr val="65FE32"/>
                </a:solidFill>
                <a:latin typeface="Calibri"/>
                <a:ea typeface="Calibri"/>
              </a:rPr>
              <a:t>: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1,2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000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населен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ия</a:t>
            </a:r>
          </a:p>
          <a:p>
            <a:pPr marL="0" hangingPunct="0">
              <a:lnSpc>
                <a:spcPct val="95416"/>
              </a:lnSpc>
              <a:spcBef>
                <a:spcPts val="17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-Саркомы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2,2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000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населе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2007г.</a:t>
            </a:r>
            <a:r>
              <a:rPr lang="en-US" altLang="zh-CN" sz="1800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России</a:t>
            </a:r>
            <a:r>
              <a:rPr lang="en-US" altLang="zh-CN" sz="1800" spc="-4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умерло: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-От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злокачественных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образований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285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921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-От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сарком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1773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-От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сарком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3085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547113" y="5209463"/>
            <a:ext cx="5775249" cy="548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структуре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смертности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онкобольных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саркомы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составляют</a:t>
            </a:r>
          </a:p>
          <a:p>
            <a:pPr marL="0" indent="1423796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1,6%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взрослых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15%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детей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50619"/>
            <a:ext cx="1318260" cy="4122420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88719"/>
            <a:ext cx="2278380" cy="5059680"/>
          </a:xfrm>
          <a:prstGeom prst="rect">
            <a:avLst/>
          </a:prstGeom>
        </p:spPr>
      </p:pic>
      <p:sp>
        <p:nvSpPr>
          <p:cNvPr id="2" name="Freeform 99"/>
          <p:cNvSpPr/>
          <p:nvPr/>
        </p:nvSpPr>
        <p:spPr>
          <a:xfrm>
            <a:off x="1902365" y="3883565"/>
            <a:ext cx="802734" cy="828134"/>
          </a:xfrm>
          <a:custGeom>
            <a:avLst/>
            <a:gdLst>
              <a:gd name="connsiteX0" fmla="*/ 27018 w 802734"/>
              <a:gd name="connsiteY0" fmla="*/ 424021 h 828134"/>
              <a:gd name="connsiteX1" fmla="*/ 416400 w 802734"/>
              <a:gd name="connsiteY1" fmla="*/ 16350 h 828134"/>
              <a:gd name="connsiteX2" fmla="*/ 805782 w 802734"/>
              <a:gd name="connsiteY2" fmla="*/ 424021 h 828134"/>
              <a:gd name="connsiteX3" fmla="*/ 416400 w 802734"/>
              <a:gd name="connsiteY3" fmla="*/ 831691 h 828134"/>
              <a:gd name="connsiteX4" fmla="*/ 27018 w 802734"/>
              <a:gd name="connsiteY4" fmla="*/ 424021 h 828134"/>
              <a:gd name="connsiteX5" fmla="*/ 27018 w 802734"/>
              <a:gd name="connsiteY5" fmla="*/ 424021 h 8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734" h="828134">
                <a:moveTo>
                  <a:pt x="27018" y="424021"/>
                </a:moveTo>
                <a:cubicBezTo>
                  <a:pt x="27018" y="198849"/>
                  <a:pt x="201389" y="16350"/>
                  <a:pt x="416400" y="16350"/>
                </a:cubicBezTo>
                <a:cubicBezTo>
                  <a:pt x="631411" y="16350"/>
                  <a:pt x="805782" y="198849"/>
                  <a:pt x="805782" y="424021"/>
                </a:cubicBezTo>
                <a:cubicBezTo>
                  <a:pt x="805782" y="649192"/>
                  <a:pt x="631411" y="831691"/>
                  <a:pt x="416400" y="831691"/>
                </a:cubicBezTo>
                <a:cubicBezTo>
                  <a:pt x="201389" y="831691"/>
                  <a:pt x="27018" y="649192"/>
                  <a:pt x="27018" y="424021"/>
                </a:cubicBezTo>
                <a:lnTo>
                  <a:pt x="27018" y="424021"/>
                </a:lnTo>
                <a:close/>
              </a:path>
            </a:pathLst>
          </a:custGeom>
          <a:solidFill>
            <a:srgbClr val="FEFE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1902365" y="3883565"/>
            <a:ext cx="802734" cy="828134"/>
          </a:xfrm>
          <a:custGeom>
            <a:avLst/>
            <a:gdLst>
              <a:gd name="connsiteX0" fmla="*/ 27018 w 802734"/>
              <a:gd name="connsiteY0" fmla="*/ 424021 h 828134"/>
              <a:gd name="connsiteX1" fmla="*/ 416400 w 802734"/>
              <a:gd name="connsiteY1" fmla="*/ 16350 h 828134"/>
              <a:gd name="connsiteX2" fmla="*/ 805782 w 802734"/>
              <a:gd name="connsiteY2" fmla="*/ 424021 h 828134"/>
              <a:gd name="connsiteX3" fmla="*/ 416400 w 802734"/>
              <a:gd name="connsiteY3" fmla="*/ 831691 h 828134"/>
              <a:gd name="connsiteX4" fmla="*/ 27018 w 802734"/>
              <a:gd name="connsiteY4" fmla="*/ 424021 h 828134"/>
              <a:gd name="connsiteX5" fmla="*/ 27018 w 802734"/>
              <a:gd name="connsiteY5" fmla="*/ 424021 h 8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734" h="828134">
                <a:moveTo>
                  <a:pt x="27018" y="424021"/>
                </a:moveTo>
                <a:cubicBezTo>
                  <a:pt x="27018" y="198849"/>
                  <a:pt x="201389" y="16350"/>
                  <a:pt x="416400" y="16350"/>
                </a:cubicBezTo>
                <a:cubicBezTo>
                  <a:pt x="631411" y="16350"/>
                  <a:pt x="805782" y="198849"/>
                  <a:pt x="805782" y="424021"/>
                </a:cubicBezTo>
                <a:cubicBezTo>
                  <a:pt x="805782" y="649192"/>
                  <a:pt x="631411" y="831691"/>
                  <a:pt x="416400" y="831691"/>
                </a:cubicBezTo>
                <a:cubicBezTo>
                  <a:pt x="201389" y="831691"/>
                  <a:pt x="27018" y="649192"/>
                  <a:pt x="27018" y="424021"/>
                </a:cubicBezTo>
                <a:lnTo>
                  <a:pt x="27018" y="42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1978565" y="1661065"/>
            <a:ext cx="790034" cy="828134"/>
          </a:xfrm>
          <a:custGeom>
            <a:avLst/>
            <a:gdLst>
              <a:gd name="connsiteX0" fmla="*/ 22446 w 790034"/>
              <a:gd name="connsiteY0" fmla="*/ 423766 h 828134"/>
              <a:gd name="connsiteX1" fmla="*/ 411828 w 790034"/>
              <a:gd name="connsiteY1" fmla="*/ 16858 h 828134"/>
              <a:gd name="connsiteX2" fmla="*/ 801210 w 790034"/>
              <a:gd name="connsiteY2" fmla="*/ 423766 h 828134"/>
              <a:gd name="connsiteX3" fmla="*/ 411828 w 790034"/>
              <a:gd name="connsiteY3" fmla="*/ 830675 h 828134"/>
              <a:gd name="connsiteX4" fmla="*/ 22446 w 790034"/>
              <a:gd name="connsiteY4" fmla="*/ 423766 h 828134"/>
              <a:gd name="connsiteX5" fmla="*/ 22446 w 790034"/>
              <a:gd name="connsiteY5" fmla="*/ 423766 h 8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34" h="828134">
                <a:moveTo>
                  <a:pt x="22446" y="423766"/>
                </a:moveTo>
                <a:cubicBezTo>
                  <a:pt x="22446" y="198976"/>
                  <a:pt x="196817" y="16858"/>
                  <a:pt x="411828" y="16858"/>
                </a:cubicBezTo>
                <a:cubicBezTo>
                  <a:pt x="626839" y="16858"/>
                  <a:pt x="801210" y="198976"/>
                  <a:pt x="801210" y="423766"/>
                </a:cubicBezTo>
                <a:cubicBezTo>
                  <a:pt x="801210" y="648556"/>
                  <a:pt x="626839" y="830675"/>
                  <a:pt x="411828" y="830675"/>
                </a:cubicBezTo>
                <a:cubicBezTo>
                  <a:pt x="196817" y="830675"/>
                  <a:pt x="22446" y="648556"/>
                  <a:pt x="22446" y="423766"/>
                </a:cubicBezTo>
                <a:lnTo>
                  <a:pt x="22446" y="423766"/>
                </a:lnTo>
                <a:close/>
              </a:path>
            </a:pathLst>
          </a:custGeom>
          <a:solidFill>
            <a:srgbClr val="FEFE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1978565" y="1661065"/>
            <a:ext cx="790034" cy="828134"/>
          </a:xfrm>
          <a:custGeom>
            <a:avLst/>
            <a:gdLst>
              <a:gd name="connsiteX0" fmla="*/ 22446 w 790034"/>
              <a:gd name="connsiteY0" fmla="*/ 423766 h 828134"/>
              <a:gd name="connsiteX1" fmla="*/ 411828 w 790034"/>
              <a:gd name="connsiteY1" fmla="*/ 16858 h 828134"/>
              <a:gd name="connsiteX2" fmla="*/ 801210 w 790034"/>
              <a:gd name="connsiteY2" fmla="*/ 423766 h 828134"/>
              <a:gd name="connsiteX3" fmla="*/ 411828 w 790034"/>
              <a:gd name="connsiteY3" fmla="*/ 830675 h 828134"/>
              <a:gd name="connsiteX4" fmla="*/ 22446 w 790034"/>
              <a:gd name="connsiteY4" fmla="*/ 423766 h 828134"/>
              <a:gd name="connsiteX5" fmla="*/ 22446 w 790034"/>
              <a:gd name="connsiteY5" fmla="*/ 423766 h 8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34" h="828134">
                <a:moveTo>
                  <a:pt x="22446" y="423766"/>
                </a:moveTo>
                <a:cubicBezTo>
                  <a:pt x="22446" y="198976"/>
                  <a:pt x="196817" y="16858"/>
                  <a:pt x="411828" y="16858"/>
                </a:cubicBezTo>
                <a:cubicBezTo>
                  <a:pt x="626839" y="16858"/>
                  <a:pt x="801210" y="198976"/>
                  <a:pt x="801210" y="423766"/>
                </a:cubicBezTo>
                <a:cubicBezTo>
                  <a:pt x="801210" y="648556"/>
                  <a:pt x="626839" y="830675"/>
                  <a:pt x="411828" y="830675"/>
                </a:cubicBezTo>
                <a:cubicBezTo>
                  <a:pt x="196817" y="830675"/>
                  <a:pt x="22446" y="648556"/>
                  <a:pt x="22446" y="423766"/>
                </a:cubicBezTo>
                <a:lnTo>
                  <a:pt x="22446" y="42376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920" y="1043940"/>
            <a:ext cx="2613660" cy="5052060"/>
          </a:xfrm>
          <a:prstGeom prst="rect">
            <a:avLst/>
          </a:prstGeom>
        </p:spPr>
      </p:pic>
      <p:sp>
        <p:nvSpPr>
          <p:cNvPr id="3" name="TextBox 104"/>
          <p:cNvSpPr txBox="1"/>
          <p:nvPr/>
        </p:nvSpPr>
        <p:spPr>
          <a:xfrm>
            <a:off x="963167" y="79578"/>
            <a:ext cx="6835540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Частота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метастазирования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нозологических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форм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кости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086610" y="1905431"/>
            <a:ext cx="62197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60%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6087490" y="1705533"/>
            <a:ext cx="838636" cy="231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6662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50%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60%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23011" y="4128201"/>
            <a:ext cx="3269706" cy="2393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197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30%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 indent="24384">
              <a:lnSpc>
                <a:spcPct val="100000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умерших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злокачественных</a:t>
            </a:r>
          </a:p>
          <a:p>
            <a:pPr marL="0" indent="760780">
              <a:lnSpc>
                <a:spcPct val="100000"/>
              </a:lnSpc>
            </a:pP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нов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ообразований</a:t>
            </a:r>
          </a:p>
          <a:p>
            <a:pPr marL="0" indent="99059">
              <a:lnSpc>
                <a:spcPct val="100000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метастатическое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поражение</a:t>
            </a:r>
          </a:p>
          <a:p>
            <a:pPr marL="0">
              <a:lnSpc>
                <a:spcPct val="100000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скелета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определяется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60-70%,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882385" y="5578795"/>
            <a:ext cx="62224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50%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947661" y="5491734"/>
            <a:ext cx="113229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НПО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0979"/>
            <a:ext cx="7010400" cy="112776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1607820"/>
            <a:ext cx="1409700" cy="502920"/>
          </a:xfrm>
          <a:prstGeom prst="rect">
            <a:avLst/>
          </a:prstGeom>
        </p:spPr>
      </p:pic>
      <p:pic>
        <p:nvPicPr>
          <p:cNvPr id="113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980" y="1607820"/>
            <a:ext cx="1927860" cy="502920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1607820"/>
            <a:ext cx="1927860" cy="50292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980" y="1607820"/>
            <a:ext cx="1371600" cy="502920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" y="2697480"/>
            <a:ext cx="1866900" cy="2133600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180" y="2697480"/>
            <a:ext cx="1775460" cy="2270760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079" y="2369820"/>
            <a:ext cx="4419600" cy="3108960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79" y="5608320"/>
            <a:ext cx="8763000" cy="807720"/>
          </a:xfrm>
          <a:prstGeom prst="rect">
            <a:avLst/>
          </a:prstGeom>
        </p:spPr>
      </p:pic>
      <p:sp>
        <p:nvSpPr>
          <p:cNvPr id="3" name="TextBox 119"/>
          <p:cNvSpPr txBox="1"/>
          <p:nvPr/>
        </p:nvSpPr>
        <p:spPr>
          <a:xfrm>
            <a:off x="1293622" y="346760"/>
            <a:ext cx="6512814" cy="792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ЭВОЛЮЦИЯ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МЕТОДОВ</a:t>
            </a:r>
            <a:r>
              <a:rPr lang="en-US" altLang="zh-CN" sz="26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ПЕРВИЧНЫХ</a:t>
            </a:r>
          </a:p>
          <a:p>
            <a:pPr marL="0" indent="385572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ЗЛОКАЧЕСТВЕННЫХ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37" y="1208151"/>
          <a:ext cx="8493188" cy="5383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137"/>
                <a:gridCol w="2000250"/>
                <a:gridCol w="2214498"/>
                <a:gridCol w="2162302"/>
              </a:tblGrid>
              <a:tr h="121005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820"/>
                        </a:lnSpc>
                      </a:pPr>
                      <a:endParaRPr lang="en-US" dirty="0" smtClean="0"/>
                    </a:p>
                    <a:p>
                      <a:pPr marL="0" indent="494779">
                        <a:lnSpc>
                          <a:spcPct val="100000"/>
                        </a:lnSpc>
                      </a:pP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1950-</a:t>
                      </a:r>
                      <a:r>
                        <a:rPr lang="en-US" altLang="zh-CN" sz="17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годы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820"/>
                        </a:lnSpc>
                      </a:pPr>
                      <a:endParaRPr lang="en-US" dirty="0" smtClean="0"/>
                    </a:p>
                    <a:p>
                      <a:pPr marL="0" indent="181482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1960-1970-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</a:t>
                      </a:r>
                      <a:r>
                        <a:rPr lang="en-US" altLang="zh-CN" sz="17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годы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820"/>
                        </a:lnSpc>
                      </a:pPr>
                      <a:endParaRPr lang="en-US" dirty="0" smtClean="0"/>
                    </a:p>
                    <a:p>
                      <a:pPr marL="0" indent="288416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1980-1990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</a:t>
                      </a:r>
                      <a:r>
                        <a:rPr lang="en-US" altLang="zh-CN" sz="17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годы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820"/>
                        </a:lnSpc>
                      </a:pPr>
                      <a:endParaRPr lang="en-US" dirty="0" smtClean="0"/>
                    </a:p>
                    <a:p>
                      <a:pPr marL="0" indent="531114">
                        <a:lnSpc>
                          <a:spcPct val="100000"/>
                        </a:lnSpc>
                      </a:pP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7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2000</a:t>
                      </a:r>
                      <a:r>
                        <a:rPr lang="en-US" altLang="zh-CN" sz="17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года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</a:tr>
              <a:tr h="129476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904"/>
                        </a:lnSpc>
                      </a:pPr>
                      <a:endParaRPr lang="en-US" dirty="0" smtClean="0"/>
                    </a:p>
                    <a:p>
                      <a:pPr marL="0" indent="320738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Ампу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тационная</a:t>
                      </a:r>
                    </a:p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633158">
                        <a:lnSpc>
                          <a:spcPct val="100000"/>
                        </a:lnSpc>
                      </a:pP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хир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ургия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904"/>
                        </a:lnSpc>
                      </a:pPr>
                      <a:endParaRPr lang="en-US" dirty="0" smtClean="0"/>
                    </a:p>
                    <a:p>
                      <a:pPr marL="0" indent="260476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Ампу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тационная</a:t>
                      </a:r>
                    </a:p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597280">
                        <a:lnSpc>
                          <a:spcPct val="100000"/>
                        </a:lnSpc>
                      </a:pP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хир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ургия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10"/>
                        </a:lnSpc>
                      </a:pPr>
                      <a:endParaRPr lang="en-US" dirty="0" smtClean="0"/>
                    </a:p>
                    <a:p>
                      <a:pPr marL="0" indent="306704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Неоадъюван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тная</a:t>
                      </a:r>
                    </a:p>
                    <a:p>
                      <a:pPr marL="0" indent="430148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химиот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ерапия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762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Современ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ная</a:t>
                      </a:r>
                    </a:p>
                    <a:p>
                      <a:pPr marL="0" indent="328421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неоа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дъювантная</a:t>
                      </a:r>
                    </a:p>
                    <a:p>
                      <a:pPr marL="0" indent="438150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химиот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ерапия</a:t>
                      </a:r>
                    </a:p>
                    <a:p>
                      <a:pPr marL="0" indent="288797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высокодозными</a:t>
                      </a:r>
                    </a:p>
                    <a:p>
                      <a:pPr marL="0" indent="29946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режимами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ТКМ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</a:tr>
              <a:tr h="16572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60"/>
                        </a:lnSpc>
                      </a:pPr>
                      <a:endParaRPr lang="en-US" dirty="0" smtClean="0"/>
                    </a:p>
                    <a:p>
                      <a:pPr marL="0" indent="279590">
                        <a:lnSpc>
                          <a:spcPct val="100000"/>
                        </a:lnSpc>
                      </a:pP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Лучевая</a:t>
                      </a:r>
                      <a:r>
                        <a:rPr lang="en-US" altLang="zh-CN" sz="17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терапия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39"/>
                        </a:lnSpc>
                      </a:pPr>
                      <a:endParaRPr lang="en-US" dirty="0" smtClean="0"/>
                    </a:p>
                    <a:p>
                      <a:pPr marL="0" indent="367157">
                        <a:lnSpc>
                          <a:spcPct val="100000"/>
                        </a:lnSpc>
                      </a:pP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Адъ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ювантная</a:t>
                      </a:r>
                    </a:p>
                    <a:p>
                      <a:pPr marL="0" indent="322960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химиот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ерапия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19"/>
                        </a:lnSpc>
                      </a:pPr>
                      <a:endParaRPr lang="en-US" dirty="0" smtClean="0"/>
                    </a:p>
                    <a:p>
                      <a:pPr marL="0" indent="125348">
                        <a:lnSpc>
                          <a:spcPct val="100000"/>
                        </a:lnSpc>
                      </a:pP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Орган</a:t>
                      </a: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осохраняющие</a:t>
                      </a:r>
                    </a:p>
                    <a:p>
                      <a:pPr marL="0" indent="215265">
                        <a:lnSpc>
                          <a:spcPct val="100000"/>
                        </a:lnSpc>
                      </a:pP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операции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7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50-60%</a:t>
                      </a:r>
                    </a:p>
                    <a:p>
                      <a:pPr marL="0" indent="698372">
                        <a:lnSpc>
                          <a:spcPct val="100000"/>
                        </a:lnSpc>
                      </a:pPr>
                      <a:r>
                        <a:rPr lang="en-US" altLang="zh-CN" sz="17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ых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dirty="0" smtClean="0"/>
                    </a:p>
                    <a:p>
                      <a:pPr marL="0" indent="150114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Органосох</a:t>
                      </a:r>
                      <a:r>
                        <a:rPr lang="en-US" altLang="zh-CN" sz="16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раняющие</a:t>
                      </a:r>
                    </a:p>
                    <a:p>
                      <a:pPr marL="384809" indent="28956" hangingPunct="0">
                        <a:lnSpc>
                          <a:spcPct val="119583"/>
                        </a:lnSpc>
                      </a:pPr>
                      <a:r>
                        <a:rPr lang="en-US" altLang="zh-CN" sz="16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операции</a:t>
                      </a:r>
                      <a:r>
                        <a:rPr lang="en-US" altLang="zh-CN" sz="1600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85%,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детей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90%.</a:t>
                      </a:r>
                    </a:p>
                    <a:p>
                      <a:pPr marL="0" indent="258318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мбинированное</a:t>
                      </a:r>
                    </a:p>
                    <a:p>
                      <a:pPr marL="0" indent="194309">
                        <a:lnSpc>
                          <a:spcPct val="100000"/>
                        </a:lnSpc>
                      </a:pP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лечение</a:t>
                      </a:r>
                      <a:r>
                        <a:rPr lang="en-US" altLang="zh-CN" sz="16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метастазов</a:t>
                      </a:r>
                    </a:p>
                    <a:p>
                      <a:pPr marL="0" indent="346709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опухолей</a:t>
                      </a:r>
                      <a:r>
                        <a:rPr lang="en-US" altLang="zh-CN" sz="16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костей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</a:tr>
              <a:tr h="122110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75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Выживаемость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7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10%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50"/>
                        </a:lnSpc>
                      </a:pPr>
                      <a:endParaRPr lang="en-US" dirty="0" smtClean="0"/>
                    </a:p>
                    <a:p>
                      <a:pPr marL="0" indent="156845">
                        <a:lnSpc>
                          <a:spcPct val="100000"/>
                        </a:lnSpc>
                      </a:pPr>
                      <a:r>
                        <a:rPr lang="en-US" altLang="zh-CN" sz="17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Выживаемость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</a:p>
                    <a:p>
                      <a:pPr marL="0" indent="799972">
                        <a:lnSpc>
                          <a:spcPct val="100000"/>
                        </a:lnSpc>
                      </a:pPr>
                      <a:r>
                        <a:rPr lang="en-US" altLang="zh-CN" sz="17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40%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75"/>
                        </a:lnSpc>
                      </a:pPr>
                      <a:endParaRPr lang="en-US" dirty="0" smtClean="0"/>
                    </a:p>
                    <a:p>
                      <a:pPr marL="0" indent="52196">
                        <a:lnSpc>
                          <a:spcPct val="100000"/>
                        </a:lnSpc>
                      </a:pP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Выживаемость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7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55%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39"/>
                        </a:lnSpc>
                      </a:pPr>
                      <a:endParaRPr lang="en-US" dirty="0" smtClean="0"/>
                    </a:p>
                    <a:p>
                      <a:pPr marL="366521" indent="-378205" hangingPunct="0">
                        <a:lnSpc>
                          <a:spcPct val="120000"/>
                        </a:lnSpc>
                      </a:pPr>
                      <a:r>
                        <a:rPr lang="en-US" altLang="zh-CN" sz="17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Выживаемость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75%.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7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детей</a:t>
                      </a:r>
                      <a:r>
                        <a:rPr lang="en-US" altLang="zh-CN" sz="17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7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85%</a:t>
                      </a:r>
                    </a:p>
                  </a:txBody>
                  <a:tcPr marL="0" marR="0" marT="0" marB="0">
                    <a:lnL w="12700">
                      <a:solidFill>
                        <a:srgbClr val="32FE65"/>
                      </a:solidFill>
                      <a:prstDash val="solid"/>
                    </a:lnL>
                    <a:lnR w="12700">
                      <a:solidFill>
                        <a:srgbClr val="32FE65"/>
                      </a:solidFill>
                      <a:prstDash val="solid"/>
                    </a:lnR>
                    <a:lnT w="12700">
                      <a:solidFill>
                        <a:srgbClr val="32FE65"/>
                      </a:solidFill>
                      <a:prstDash val="solid"/>
                    </a:lnT>
                    <a:lnB w="12700">
                      <a:solidFill>
                        <a:srgbClr val="32FE6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242" y="706805"/>
            <a:ext cx="6927984" cy="26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2800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онкореабилитации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подходы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79" y="845819"/>
            <a:ext cx="2628900" cy="5737860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1059180"/>
            <a:ext cx="3048000" cy="4099560"/>
          </a:xfrm>
          <a:prstGeom prst="rect">
            <a:avLst/>
          </a:prstGeom>
        </p:spPr>
      </p:pic>
      <p:sp>
        <p:nvSpPr>
          <p:cNvPr id="3" name="TextBox 123"/>
          <p:cNvSpPr txBox="1"/>
          <p:nvPr/>
        </p:nvSpPr>
        <p:spPr>
          <a:xfrm>
            <a:off x="206349" y="71627"/>
            <a:ext cx="88590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Опыт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онкологического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эндопротезирования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РОНЦ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1979-2009гг.</a:t>
            </a:r>
            <a:r>
              <a:rPr lang="en-US" altLang="zh-CN"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(n=1297)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9400" y="850900"/>
          <a:ext cx="2740025" cy="569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037"/>
                <a:gridCol w="601408"/>
                <a:gridCol w="592201"/>
                <a:gridCol w="611377"/>
              </a:tblGrid>
              <a:tr h="338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endParaRPr lang="en-US" dirty="0" smtClean="0"/>
                    </a:p>
                    <a:p>
                      <a:pPr marL="0" indent="63055">
                        <a:lnSpc>
                          <a:spcPct val="100000"/>
                        </a:lnSpc>
                      </a:pP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Взр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endParaRPr lang="en-US" dirty="0" smtClean="0"/>
                    </a:p>
                    <a:p>
                      <a:pPr marL="0" indent="125857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ети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0"/>
                        </a:lnSpc>
                      </a:pPr>
                      <a:endParaRPr lang="en-US" dirty="0" smtClean="0"/>
                    </a:p>
                    <a:p>
                      <a:pPr marL="0" indent="112395">
                        <a:lnSpc>
                          <a:spcPct val="100000"/>
                        </a:lnSpc>
                      </a:pPr>
                      <a:r>
                        <a:rPr lang="en-US" altLang="zh-CN" sz="1400" b="1" spc="-34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Ит</a:t>
                      </a:r>
                      <a:r>
                        <a:rPr lang="en-US" altLang="zh-CN" sz="1400" b="1" spc="-25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ог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22579"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Прок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плечо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0" indent="171259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0" indent="205105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90"/>
                        </a:lnSpc>
                      </a:pPr>
                      <a:endParaRPr lang="en-US" dirty="0" smtClean="0"/>
                    </a:p>
                    <a:p>
                      <a:pPr marL="0" indent="148970">
                        <a:lnSpc>
                          <a:spcPct val="100000"/>
                        </a:lnSpc>
                      </a:pPr>
                      <a:r>
                        <a:rPr lang="en-US" altLang="zh-CN" sz="1400" b="1" spc="-40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118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63473"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Тот</a:t>
                      </a:r>
                      <a:r>
                        <a:rPr lang="en-US" altLang="zh-CN" sz="12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плечо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en-US" dirty="0" smtClean="0"/>
                    </a:p>
                    <a:p>
                      <a:pPr marL="0" indent="209359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en-US" dirty="0" smtClean="0"/>
                    </a:p>
                    <a:p>
                      <a:pPr marL="0" indent="205105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93167">
                        <a:lnSpc>
                          <a:spcPct val="100000"/>
                        </a:lnSpc>
                      </a:pPr>
                      <a:r>
                        <a:rPr lang="en-US" altLang="zh-CN" sz="1400" b="1" spc="-55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28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85826">
                <a:tc>
                  <a:txBody>
                    <a:bodyPr/>
                    <a:lstStyle/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Лок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248983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244983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40"/>
                        </a:lnSpc>
                      </a:pPr>
                      <a:endParaRPr lang="en-US" dirty="0" smtClean="0"/>
                    </a:p>
                    <a:p>
                      <a:pPr marL="0" indent="193167">
                        <a:lnSpc>
                          <a:spcPct val="100000"/>
                        </a:lnSpc>
                      </a:pPr>
                      <a:r>
                        <a:rPr lang="en-US" altLang="zh-CN" sz="1400" b="1" spc="-55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280542"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6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Таз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 smtClean="0"/>
                    </a:p>
                    <a:p>
                      <a:pPr marL="0" indent="230695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 smtClean="0"/>
                    </a:p>
                    <a:p>
                      <a:pPr marL="0" indent="244983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93167">
                        <a:lnSpc>
                          <a:spcPct val="100000"/>
                        </a:lnSpc>
                        <a:spcBef>
                          <a:spcPts val="329"/>
                        </a:spcBef>
                      </a:pPr>
                      <a:r>
                        <a:rPr lang="en-US" altLang="zh-CN" sz="1400" b="1" spc="-55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51535"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Прокс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бедро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171259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05105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9"/>
                        </a:lnSpc>
                      </a:pPr>
                      <a:endParaRPr lang="en-US" dirty="0" smtClean="0"/>
                    </a:p>
                    <a:p>
                      <a:pPr marL="0" indent="148970">
                        <a:lnSpc>
                          <a:spcPct val="100000"/>
                        </a:lnSpc>
                      </a:pPr>
                      <a:r>
                        <a:rPr lang="en-US" altLang="zh-CN" sz="1400" b="1" spc="-40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145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63601">
                <a:tc>
                  <a:txBody>
                    <a:bodyPr/>
                    <a:lstStyle/>
                    <a:p>
                      <a:pPr>
                        <a:lnSpc>
                          <a:spcPts val="755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Тот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бедро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5"/>
                        </a:lnSpc>
                      </a:pPr>
                      <a:endParaRPr lang="en-US" dirty="0" smtClean="0"/>
                    </a:p>
                    <a:p>
                      <a:pPr marL="0" indent="209359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5"/>
                        </a:lnSpc>
                      </a:pPr>
                      <a:endParaRPr lang="en-US" dirty="0" smtClean="0"/>
                    </a:p>
                    <a:p>
                      <a:pPr marL="0" indent="205105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93167">
                        <a:lnSpc>
                          <a:spcPct val="100000"/>
                        </a:lnSpc>
                      </a:pPr>
                      <a:r>
                        <a:rPr lang="en-US" altLang="zh-CN" sz="1400" b="1" spc="-55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72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ts val="1044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Дист</a:t>
                      </a:r>
                      <a:r>
                        <a:rPr lang="en-US" altLang="zh-CN" sz="12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бедро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44"/>
                        </a:lnSpc>
                      </a:pPr>
                      <a:endParaRPr lang="en-US" dirty="0" smtClean="0"/>
                    </a:p>
                    <a:p>
                      <a:pPr marL="0" indent="171259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492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44"/>
                        </a:lnSpc>
                      </a:pPr>
                      <a:endParaRPr lang="en-US" dirty="0" smtClean="0"/>
                    </a:p>
                    <a:p>
                      <a:pPr marL="0" indent="167005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</a:pPr>
                      <a:endParaRPr lang="en-US" dirty="0" smtClean="0"/>
                    </a:p>
                    <a:p>
                      <a:pPr marL="0" indent="148970">
                        <a:lnSpc>
                          <a:spcPct val="100000"/>
                        </a:lnSpc>
                      </a:pPr>
                      <a:r>
                        <a:rPr lang="en-US" altLang="zh-CN" sz="1400" b="1" spc="-40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615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51409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Прокс</a:t>
                      </a:r>
                      <a:r>
                        <a:rPr lang="en-US" altLang="zh-CN" sz="12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голень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endParaRPr lang="en-US" dirty="0" smtClean="0"/>
                    </a:p>
                    <a:p>
                      <a:pPr marL="0" indent="171259">
                        <a:lnSpc>
                          <a:spcPct val="100000"/>
                        </a:lnSpc>
                      </a:pP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endParaRPr lang="en-US" dirty="0" smtClean="0"/>
                    </a:p>
                    <a:p>
                      <a:pPr marL="0" indent="205105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endParaRPr lang="en-US" dirty="0" smtClean="0"/>
                    </a:p>
                    <a:p>
                      <a:pPr marL="0" indent="148970">
                        <a:lnSpc>
                          <a:spcPct val="100000"/>
                        </a:lnSpc>
                      </a:pPr>
                      <a:r>
                        <a:rPr lang="en-US" altLang="zh-CN" sz="1400" b="1" spc="-40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258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Голен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остоп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en-US" dirty="0" smtClean="0"/>
                    </a:p>
                    <a:p>
                      <a:pPr marL="0" indent="248983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en-US" dirty="0" smtClean="0"/>
                    </a:p>
                    <a:p>
                      <a:pPr marL="0" indent="244983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dirty="0" smtClean="0"/>
                    </a:p>
                    <a:p>
                      <a:pPr marL="0" indent="238886">
                        <a:lnSpc>
                          <a:spcPct val="100000"/>
                        </a:lnSpc>
                      </a:pPr>
                      <a:r>
                        <a:rPr lang="en-US" altLang="zh-CN" sz="1400" b="1" spc="-109" dirty="0">
                          <a:solidFill>
                            <a:srgbClr val="040912"/>
                          </a:solidFill>
                          <a:latin typeface="Calibri"/>
                          <a:ea typeface="Calibri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ло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позво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нка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35"/>
                        </a:lnSpc>
                      </a:pPr>
                      <a:endParaRPr lang="en-US" dirty="0" smtClean="0"/>
                    </a:p>
                    <a:p>
                      <a:pPr marL="0" indent="201739">
                        <a:lnSpc>
                          <a:spcPct val="100000"/>
                        </a:lnSpc>
                      </a:pP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35"/>
                        </a:lnSpc>
                      </a:pPr>
                      <a:endParaRPr lang="en-US" dirty="0" smtClean="0"/>
                    </a:p>
                    <a:p>
                      <a:pPr marL="0" indent="240411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30"/>
                        </a:lnSpc>
                      </a:pPr>
                      <a:endParaRPr lang="en-US" dirty="0" smtClean="0"/>
                    </a:p>
                    <a:p>
                      <a:pPr marL="0" indent="184023">
                        <a:lnSpc>
                          <a:spcPct val="100000"/>
                        </a:lnSpc>
                      </a:pPr>
                      <a:r>
                        <a:rPr lang="en-US" altLang="zh-CN" sz="1400" b="1" spc="-55" dirty="0">
                          <a:solidFill>
                            <a:srgbClr val="040912"/>
                          </a:solidFill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578141">
                <a:tc>
                  <a:txBody>
                    <a:bodyPr/>
                    <a:lstStyle/>
                    <a:p>
                      <a:pPr marL="0" hangingPunct="0">
                        <a:lnSpc>
                          <a:spcPct val="100000"/>
                        </a:lnSpc>
                      </a:pPr>
                      <a:r>
                        <a:rPr lang="en-US" altLang="zh-CN" sz="1200" spc="-4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</a:t>
                      </a:r>
                      <a:r>
                        <a:rPr lang="en-US" altLang="zh-CN" sz="12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отал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прот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езир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позво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нка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endParaRPr lang="en-US" dirty="0" smtClean="0"/>
                    </a:p>
                    <a:p>
                      <a:pPr marL="0" indent="244411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endParaRPr lang="en-US" dirty="0" smtClean="0"/>
                    </a:p>
                    <a:p>
                      <a:pPr marL="0" indent="240411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69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400" b="1" spc="-109" dirty="0">
                          <a:solidFill>
                            <a:srgbClr val="040912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Прот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езир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кре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стца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endParaRPr lang="en-US" dirty="0" smtClean="0"/>
                    </a:p>
                    <a:p>
                      <a:pPr marL="0" indent="244411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endParaRPr lang="en-US" dirty="0" smtClean="0"/>
                    </a:p>
                    <a:p>
                      <a:pPr marL="0" indent="240411">
                        <a:lnSpc>
                          <a:spcPct val="100000"/>
                        </a:lnSpc>
                      </a:pPr>
                      <a:r>
                        <a:rPr lang="en-US" altLang="zh-CN" sz="12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400" b="1" spc="-109" dirty="0">
                          <a:solidFill>
                            <a:srgbClr val="040912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  <a:tr h="472401">
                <a:tc>
                  <a:txBody>
                    <a:bodyPr/>
                    <a:lstStyle/>
                    <a:p>
                      <a:pPr>
                        <a:lnSpc>
                          <a:spcPts val="88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400" b="1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ито</a:t>
                      </a:r>
                      <a:r>
                        <a:rPr lang="en-US" altLang="zh-CN" sz="1400" b="1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64"/>
                        </a:lnSpc>
                      </a:pPr>
                      <a:endParaRPr lang="en-US" dirty="0" smtClean="0"/>
                    </a:p>
                    <a:p>
                      <a:pPr marL="0" indent="88963">
                        <a:lnSpc>
                          <a:spcPct val="100000"/>
                        </a:lnSpc>
                      </a:pPr>
                      <a:r>
                        <a:rPr lang="en-US" altLang="zh-CN" sz="1400" b="1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r>
                        <a:rPr lang="en-US" altLang="zh-CN" sz="14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026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64"/>
                        </a:lnSpc>
                      </a:pPr>
                      <a:endParaRPr lang="en-US" dirty="0" smtClean="0"/>
                    </a:p>
                    <a:p>
                      <a:pPr marL="0" indent="135001">
                        <a:lnSpc>
                          <a:spcPct val="100000"/>
                        </a:lnSpc>
                      </a:pPr>
                      <a:r>
                        <a:rPr lang="en-US" altLang="zh-CN" sz="1400" b="1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271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endParaRPr lang="en-US" dirty="0" smtClean="0"/>
                    </a:p>
                    <a:p>
                      <a:pPr marL="0" indent="57530">
                        <a:lnSpc>
                          <a:spcPct val="100000"/>
                        </a:lnSpc>
                      </a:pPr>
                      <a:r>
                        <a:rPr lang="en-US" altLang="zh-CN" sz="1600" b="1" spc="-34" dirty="0">
                          <a:solidFill>
                            <a:srgbClr val="040912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1600" b="1" spc="-25" dirty="0">
                          <a:solidFill>
                            <a:srgbClr val="040912"/>
                          </a:solidFill>
                          <a:latin typeface="Arial"/>
                          <a:ea typeface="Arial"/>
                        </a:rPr>
                        <a:t>97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493520"/>
            <a:ext cx="5013960" cy="4785360"/>
          </a:xfrm>
          <a:prstGeom prst="rect">
            <a:avLst/>
          </a:prstGeom>
        </p:spPr>
      </p:pic>
      <p:sp>
        <p:nvSpPr>
          <p:cNvPr id="2" name="TextBox 126"/>
          <p:cNvSpPr txBox="1"/>
          <p:nvPr/>
        </p:nvSpPr>
        <p:spPr>
          <a:xfrm>
            <a:off x="734872" y="196392"/>
            <a:ext cx="7697814" cy="853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ХИРУРГИЧЕСКИЕ</a:t>
            </a:r>
            <a:r>
              <a:rPr lang="en-US" altLang="zh-CN" sz="2800" i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800" i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i="1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ОПУХОЛЯХ</a:t>
            </a:r>
          </a:p>
          <a:p>
            <a:pPr marL="0" indent="2243912">
              <a:lnSpc>
                <a:spcPct val="10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800" i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ТАЗА</a:t>
            </a:r>
            <a:r>
              <a:rPr lang="en-US" altLang="zh-CN" sz="2800" i="1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(n=214)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2700273" y="1794309"/>
            <a:ext cx="58346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26%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5372734" y="1844801"/>
            <a:ext cx="3433062" cy="109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Комбинированные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резекции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(24%)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 indent="117525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I+II+III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3%</a:t>
            </a:r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 indent="1262126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II+III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6%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1548638" y="3012439"/>
            <a:ext cx="61112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084698" algn="l"/>
              </a:tabLst>
            </a:pPr>
            <a:r>
              <a:rPr lang="en-US" altLang="zh-CN" sz="2400" b="1" dirty="0">
                <a:solidFill>
                  <a:srgbClr val="171100"/>
                </a:solidFill>
                <a:latin typeface="Arial"/>
                <a:ea typeface="Arial"/>
              </a:rPr>
              <a:t>I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I+II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10%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802889" y="3393821"/>
            <a:ext cx="483561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851782" algn="l"/>
              </a:tabLst>
            </a:pPr>
            <a:r>
              <a:rPr lang="en-US" altLang="zh-CN" sz="2400" b="1" dirty="0">
                <a:solidFill>
                  <a:srgbClr val="171100"/>
                </a:solidFill>
                <a:latin typeface="Arial"/>
                <a:ea typeface="Arial"/>
              </a:rPr>
              <a:t>IV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I+IV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5%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709292" y="4079621"/>
            <a:ext cx="29707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171100"/>
                </a:solidFill>
                <a:latin typeface="Arial"/>
                <a:ea typeface="Arial"/>
              </a:rPr>
              <a:t>II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139442" y="5451500"/>
            <a:ext cx="26811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171100"/>
                </a:solidFill>
                <a:latin typeface="Arial"/>
                <a:ea typeface="Arial"/>
              </a:rPr>
              <a:t>III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661027" y="5176773"/>
            <a:ext cx="3951531" cy="1170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Сохранные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83%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Межподвздошно-брюшное</a:t>
            </a:r>
          </a:p>
          <a:p>
            <a:pPr marL="0" indent="93421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вычленение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17%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80" y="3489960"/>
            <a:ext cx="2743200" cy="2887980"/>
          </a:xfrm>
          <a:prstGeom prst="rect">
            <a:avLst/>
          </a:prstGeom>
        </p:spPr>
      </p:pic>
      <p:sp>
        <p:nvSpPr>
          <p:cNvPr id="2" name="Freeform 135"/>
          <p:cNvSpPr/>
          <p:nvPr/>
        </p:nvSpPr>
        <p:spPr>
          <a:xfrm>
            <a:off x="6013450" y="3486150"/>
            <a:ext cx="2724150" cy="2876550"/>
          </a:xfrm>
          <a:custGeom>
            <a:avLst/>
            <a:gdLst>
              <a:gd name="connsiteX0" fmla="*/ 7873 w 2724150"/>
              <a:gd name="connsiteY0" fmla="*/ 2887218 h 2876550"/>
              <a:gd name="connsiteX1" fmla="*/ 2726690 w 2724150"/>
              <a:gd name="connsiteY1" fmla="*/ 2887218 h 2876550"/>
              <a:gd name="connsiteX2" fmla="*/ 2726690 w 2724150"/>
              <a:gd name="connsiteY2" fmla="*/ 9906 h 2876550"/>
              <a:gd name="connsiteX3" fmla="*/ 7873 w 2724150"/>
              <a:gd name="connsiteY3" fmla="*/ 9906 h 2876550"/>
              <a:gd name="connsiteX4" fmla="*/ 7873 w 2724150"/>
              <a:gd name="connsiteY4" fmla="*/ 2887218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876550">
                <a:moveTo>
                  <a:pt x="7873" y="2887218"/>
                </a:moveTo>
                <a:lnTo>
                  <a:pt x="2726690" y="2887218"/>
                </a:lnTo>
                <a:lnTo>
                  <a:pt x="2726690" y="9906"/>
                </a:lnTo>
                <a:lnTo>
                  <a:pt x="7873" y="9906"/>
                </a:lnTo>
                <a:lnTo>
                  <a:pt x="7873" y="2887218"/>
                </a:lnTo>
                <a:close/>
              </a:path>
            </a:pathLst>
          </a:custGeom>
          <a:solidFill>
            <a:srgbClr val="0000AC">
              <a:alpha val="0"/>
            </a:srgbClr>
          </a:solidFill>
          <a:ln w="9144">
            <a:solidFill>
              <a:srgbClr val="00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297179"/>
            <a:ext cx="2743200" cy="3147060"/>
          </a:xfrm>
          <a:prstGeom prst="rect">
            <a:avLst/>
          </a:prstGeom>
        </p:spPr>
      </p:pic>
      <p:sp>
        <p:nvSpPr>
          <p:cNvPr id="3" name="Freeform 137"/>
          <p:cNvSpPr/>
          <p:nvPr/>
        </p:nvSpPr>
        <p:spPr>
          <a:xfrm>
            <a:off x="6013450" y="285750"/>
            <a:ext cx="2724150" cy="3143250"/>
          </a:xfrm>
          <a:custGeom>
            <a:avLst/>
            <a:gdLst>
              <a:gd name="connsiteX0" fmla="*/ 9397 w 2724150"/>
              <a:gd name="connsiteY0" fmla="*/ 3147822 h 3143250"/>
              <a:gd name="connsiteX1" fmla="*/ 2729738 w 2724150"/>
              <a:gd name="connsiteY1" fmla="*/ 3147822 h 3143250"/>
              <a:gd name="connsiteX2" fmla="*/ 2729738 w 2724150"/>
              <a:gd name="connsiteY2" fmla="*/ 14478 h 3143250"/>
              <a:gd name="connsiteX3" fmla="*/ 9397 w 2724150"/>
              <a:gd name="connsiteY3" fmla="*/ 14478 h 3143250"/>
              <a:gd name="connsiteX4" fmla="*/ 9397 w 2724150"/>
              <a:gd name="connsiteY4" fmla="*/ 3147822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3143250">
                <a:moveTo>
                  <a:pt x="9397" y="3147822"/>
                </a:moveTo>
                <a:lnTo>
                  <a:pt x="2729738" y="3147822"/>
                </a:lnTo>
                <a:lnTo>
                  <a:pt x="2729738" y="14478"/>
                </a:lnTo>
                <a:lnTo>
                  <a:pt x="9397" y="14478"/>
                </a:lnTo>
                <a:lnTo>
                  <a:pt x="9397" y="3147822"/>
                </a:lnTo>
                <a:close/>
              </a:path>
            </a:pathLst>
          </a:custGeom>
          <a:solidFill>
            <a:srgbClr val="0000AB">
              <a:alpha val="0"/>
            </a:srgbClr>
          </a:solidFill>
          <a:ln w="9144">
            <a:solidFill>
              <a:srgbClr val="00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8"/>
          <p:cNvSpPr txBox="1"/>
          <p:nvPr/>
        </p:nvSpPr>
        <p:spPr>
          <a:xfrm>
            <a:off x="387705" y="137071"/>
            <a:ext cx="5181203" cy="601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5059" hangingPunct="0">
              <a:lnSpc>
                <a:spcPct val="95416"/>
              </a:lnSpc>
            </a:pPr>
            <a:r>
              <a:rPr lang="en-US" altLang="zh-CN" sz="2500" i="1" dirty="0">
                <a:solidFill>
                  <a:srgbClr val="000000"/>
                </a:solidFill>
                <a:latin typeface="Calibri"/>
                <a:ea typeface="Calibri"/>
              </a:rPr>
              <a:t>ПЕРСПЕКТИВЫ</a:t>
            </a:r>
            <a:r>
              <a:rPr lang="en-US" altLang="zh-CN" sz="2500" i="1" spc="-13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500" i="1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i="1" spc="-20" dirty="0">
                <a:solidFill>
                  <a:srgbClr val="000000"/>
                </a:solidFill>
                <a:latin typeface="Calibri"/>
                <a:ea typeface="Calibri"/>
              </a:rPr>
              <a:t>ХИРУРГИИ</a:t>
            </a:r>
            <a:r>
              <a:rPr lang="en-US" altLang="zh-CN" sz="25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i="1" spc="-15" dirty="0">
                <a:solidFill>
                  <a:srgbClr val="000000"/>
                </a:solidFill>
                <a:latin typeface="Calibri"/>
                <a:ea typeface="Calibri"/>
              </a:rPr>
              <a:t>ТАЗА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•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Компьютерное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моделирование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навигация</a:t>
            </a:r>
            <a:r>
              <a:rPr lang="en-US" altLang="zh-CN" sz="2000" i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</a:p>
          <a:p>
            <a:pPr marL="0" indent="201168">
              <a:lnSpc>
                <a:spcPct val="100000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целью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достижения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большего</a:t>
            </a:r>
            <a:r>
              <a:rPr lang="en-US" altLang="zh-CN" sz="2000" i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радикализма</a:t>
            </a:r>
          </a:p>
          <a:p>
            <a:pPr marL="0" indent="288036">
              <a:lnSpc>
                <a:spcPct val="100000"/>
              </a:lnSpc>
              <a:spcBef>
                <a:spcPts val="240"/>
              </a:spcBef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операций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планирования</a:t>
            </a:r>
            <a:r>
              <a:rPr lang="en-US" altLang="zh-CN" sz="20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реконструкции</a:t>
            </a:r>
          </a:p>
          <a:p>
            <a:pPr marL="0" indent="936015">
              <a:lnSpc>
                <a:spcPct val="100000"/>
              </a:lnSpc>
              <a:spcBef>
                <a:spcPts val="234"/>
              </a:spcBef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пострезекционных</a:t>
            </a:r>
            <a:r>
              <a:rPr lang="en-US" altLang="zh-CN" sz="20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spc="5" dirty="0">
                <a:solidFill>
                  <a:srgbClr val="000000"/>
                </a:solidFill>
                <a:latin typeface="Calibri"/>
                <a:ea typeface="Calibri"/>
              </a:rPr>
              <a:t>дефектов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54863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•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000" i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количества</a:t>
            </a:r>
            <a:r>
              <a:rPr lang="en-US" altLang="zh-CN" sz="2000" i="1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органосохраняющих</a:t>
            </a:r>
          </a:p>
          <a:p>
            <a:pPr marL="0" indent="396544">
              <a:lnSpc>
                <a:spcPct val="100000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операций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0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усовершенствования</a:t>
            </a:r>
          </a:p>
          <a:p>
            <a:pPr marL="50291" indent="278892" hangingPunct="0">
              <a:lnSpc>
                <a:spcPct val="109583"/>
              </a:lnSpc>
              <a:spcBef>
                <a:spcPts val="120"/>
              </a:spcBef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хирургической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техники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реконструкций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обширных</a:t>
            </a:r>
            <a:r>
              <a:rPr lang="en-US" altLang="zh-CN" sz="20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дефектов</a:t>
            </a:r>
            <a:r>
              <a:rPr lang="en-US" altLang="zh-CN" sz="20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0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20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570280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•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Эндопротезирование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0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таза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86868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•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эндоскопической</a:t>
            </a:r>
            <a:r>
              <a:rPr lang="en-US" altLang="zh-CN" sz="20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поддержки</a:t>
            </a:r>
          </a:p>
          <a:p>
            <a:pPr marL="0" indent="1067079">
              <a:lnSpc>
                <a:spcPct val="100000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резекциях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0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таза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884199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•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Тканевая</a:t>
            </a:r>
            <a:r>
              <a:rPr lang="en-US" altLang="zh-CN" sz="20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генная</a:t>
            </a:r>
            <a:r>
              <a:rPr lang="en-US" altLang="zh-CN" sz="20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инженерия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541020"/>
            <a:ext cx="5052060" cy="998219"/>
          </a:xfrm>
          <a:prstGeom prst="rect">
            <a:avLst/>
          </a:prstGeom>
        </p:spPr>
      </p:pic>
      <p:sp>
        <p:nvSpPr>
          <p:cNvPr id="2" name="TextBox 140"/>
          <p:cNvSpPr txBox="1"/>
          <p:nvPr/>
        </p:nvSpPr>
        <p:spPr>
          <a:xfrm>
            <a:off x="342290" y="717803"/>
            <a:ext cx="7776887" cy="5301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44039">
              <a:lnSpc>
                <a:spcPct val="100000"/>
              </a:lnSpc>
            </a:pPr>
            <a:r>
              <a:rPr lang="en-US" altLang="zh-CN" sz="3600" i="1" spc="-10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36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spc="-5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1%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доброкачественные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24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hangingPunct="0">
              <a:lnSpc>
                <a:spcPct val="17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3%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первичные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злокачественные</a:t>
            </a:r>
            <a:r>
              <a:rPr lang="en-US" altLang="zh-CN" sz="24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96%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i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метастатические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25"/>
              </a:lnSpc>
            </a:pPr>
            <a:endParaRPr lang="en-US" dirty="0" smtClean="0"/>
          </a:p>
          <a:p>
            <a:pPr marL="0" indent="802538">
              <a:lnSpc>
                <a:spcPct val="100000"/>
              </a:lnSpc>
            </a:pP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у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10%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b="1" i="1" spc="-15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развивается</a:t>
            </a:r>
          </a:p>
          <a:p>
            <a:pPr marL="0" indent="2536799">
              <a:lnSpc>
                <a:spcPct val="100000"/>
              </a:lnSpc>
            </a:pPr>
            <a:r>
              <a:rPr lang="en-US" altLang="zh-CN" sz="2400" b="1" i="1" spc="-5" dirty="0">
                <a:solidFill>
                  <a:srgbClr val="FE0000"/>
                </a:solidFill>
                <a:latin typeface="Calibri"/>
                <a:ea typeface="Calibri"/>
              </a:rPr>
              <a:t>компрессионный</a:t>
            </a:r>
            <a:r>
              <a:rPr lang="en-US" altLang="zh-CN" sz="2400" b="1" i="1" spc="1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синдром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" y="45720"/>
            <a:ext cx="8260080" cy="6652259"/>
          </a:xfrm>
          <a:prstGeom prst="rect">
            <a:avLst/>
          </a:prstGeom>
        </p:spPr>
      </p:pic>
      <p:sp>
        <p:nvSpPr>
          <p:cNvPr id="2" name="TextBox 142"/>
          <p:cNvSpPr txBox="1"/>
          <p:nvPr/>
        </p:nvSpPr>
        <p:spPr>
          <a:xfrm>
            <a:off x="701040" y="147751"/>
            <a:ext cx="7565104" cy="731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Частота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метастазирования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в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позвоночник</a:t>
            </a:r>
            <a:r>
              <a:rPr lang="en-US" altLang="zh-CN" sz="2400" b="1" i="1" spc="-100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различных</a:t>
            </a:r>
          </a:p>
          <a:p>
            <a:pPr marL="0" indent="1664461">
              <a:lnSpc>
                <a:spcPct val="100000"/>
              </a:lnSpc>
            </a:pP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нозологических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форм</a:t>
            </a:r>
            <a:r>
              <a:rPr lang="en-US" altLang="zh-CN" sz="2400" b="1" i="1" spc="-139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FE98"/>
                </a:solidFill>
                <a:latin typeface="Calibri"/>
                <a:ea typeface="Calibri"/>
              </a:rPr>
              <a:t>опухолей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700430" y="1373632"/>
            <a:ext cx="172727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еланома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2685033" y="1525324"/>
            <a:ext cx="605883" cy="181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451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0000"/>
                </a:solidFill>
                <a:latin typeface="Arial"/>
                <a:ea typeface="Arial"/>
              </a:rPr>
              <a:t>55%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0000"/>
                </a:solidFill>
                <a:latin typeface="Arial"/>
                <a:ea typeface="Arial"/>
              </a:rPr>
              <a:t>45%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750686" y="1588588"/>
            <a:ext cx="461374" cy="2287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672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0000"/>
                </a:solidFill>
                <a:latin typeface="Arial"/>
                <a:ea typeface="Arial"/>
              </a:rPr>
              <a:t>30%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0000"/>
                </a:solidFill>
                <a:latin typeface="Arial"/>
                <a:ea typeface="Arial"/>
              </a:rPr>
              <a:t>90%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2398522" y="5267502"/>
            <a:ext cx="6631186" cy="387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8749"/>
              </a:lnSpc>
              <a:tabLst>
                <a:tab pos="2751725" algn="l"/>
                <a:tab pos="4286774" algn="l"/>
                <a:tab pos="5000260" algn="l"/>
              </a:tabLst>
            </a:pPr>
            <a:r>
              <a:rPr lang="en-US" altLang="zh-CN" sz="1600" b="1" spc="-5" dirty="0">
                <a:solidFill>
                  <a:srgbClr val="000000"/>
                </a:solidFill>
                <a:latin typeface="Arial"/>
                <a:ea typeface="Arial"/>
              </a:rPr>
              <a:t>75%	</a:t>
            </a:r>
            <a:r>
              <a:rPr lang="en-US" altLang="zh-CN" sz="1600" b="1" spc="179" dirty="0">
                <a:solidFill>
                  <a:srgbClr val="000000"/>
                </a:solidFill>
                <a:latin typeface="Times New Roman"/>
                <a:ea typeface="Times New Roman"/>
              </a:rPr>
              <a:t>Метастазы	</a:t>
            </a:r>
            <a:r>
              <a:rPr lang="en-US" altLang="zh-CN" sz="1600" b="1" spc="469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600" b="1" spc="234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b="1" spc="475" dirty="0">
                <a:solidFill>
                  <a:srgbClr val="000000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600" b="1" spc="525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600" b="1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490" dirty="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  <a:r>
              <a:rPr lang="en-US" altLang="zh-CN" sz="1600" b="1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490" dirty="0">
                <a:solidFill>
                  <a:srgbClr val="000000"/>
                </a:solidFill>
                <a:latin typeface="Times New Roman"/>
                <a:ea typeface="Times New Roman"/>
              </a:rPr>
              <a:t>000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5150226" y="5702708"/>
            <a:ext cx="1330706" cy="24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225" dirty="0">
                <a:solidFill>
                  <a:srgbClr val="000000"/>
                </a:solidFill>
                <a:latin typeface="Times New Roman"/>
                <a:ea typeface="Times New Roman"/>
              </a:rPr>
              <a:t>населе</a:t>
            </a:r>
            <a:r>
              <a:rPr lang="en-US" altLang="zh-CN" sz="1600" b="1" spc="220" dirty="0">
                <a:solidFill>
                  <a:srgbClr val="000000"/>
                </a:solidFill>
                <a:latin typeface="Times New Roman"/>
                <a:ea typeface="Times New Roman"/>
              </a:rPr>
              <a:t>ния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8"/>
          <p:cNvSpPr txBox="1"/>
          <p:nvPr/>
        </p:nvSpPr>
        <p:spPr>
          <a:xfrm>
            <a:off x="591616" y="606298"/>
            <a:ext cx="7570717" cy="5797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03806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Выбор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тактики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Неврологический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статус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(Frankel)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(VAS,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Watkins)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(Karnofski)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ожидаемой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жизни(Tokuhashi)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hangingPunct="0">
              <a:lnSpc>
                <a:spcPct val="15625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выбора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хирургического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ea typeface="Calibri"/>
              </a:rPr>
              <a:t>(To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ea typeface="Calibri"/>
              </a:rPr>
              <a:t>mita)</a:t>
            </a:r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 hangingPunct="0">
              <a:lnSpc>
                <a:spcPct val="156250"/>
              </a:lnSpc>
            </a:pPr>
            <a:r>
              <a:rPr lang="en-US" altLang="zh-CN" sz="3600" spc="5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3600" spc="10" dirty="0">
                <a:solidFill>
                  <a:srgbClr val="000000"/>
                </a:solidFill>
                <a:latin typeface="Calibri"/>
                <a:ea typeface="Calibri"/>
              </a:rPr>
              <a:t>Мультидисциплинарный</a:t>
            </a:r>
            <a:r>
              <a:rPr lang="en-US" altLang="zh-CN" sz="3600" spc="-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spc="20" dirty="0">
                <a:solidFill>
                  <a:srgbClr val="000000"/>
                </a:solidFill>
                <a:latin typeface="Calibri"/>
                <a:ea typeface="Calibri"/>
              </a:rPr>
              <a:t>консилиум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</a:rPr>
              <a:t>специа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листов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0"/>
            <a:ext cx="8305800" cy="4587240"/>
          </a:xfrm>
          <a:prstGeom prst="rect">
            <a:avLst/>
          </a:prstGeom>
        </p:spPr>
      </p:pic>
      <p:sp>
        <p:nvSpPr>
          <p:cNvPr id="2" name="TextBox 150"/>
          <p:cNvSpPr txBox="1"/>
          <p:nvPr/>
        </p:nvSpPr>
        <p:spPr>
          <a:xfrm>
            <a:off x="957376" y="152780"/>
            <a:ext cx="7386141" cy="6396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Вертебропластика</a:t>
            </a:r>
            <a:r>
              <a:rPr lang="en-US" altLang="zh-CN" sz="3200" i="1" spc="189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в</a:t>
            </a:r>
            <a:r>
              <a:rPr lang="en-US" altLang="zh-CN" sz="3200" i="1" spc="189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лечении</a:t>
            </a:r>
            <a:r>
              <a:rPr lang="en-US" altLang="zh-CN" sz="3200" i="1" spc="195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больных</a:t>
            </a:r>
            <a:r>
              <a:rPr lang="en-US" altLang="zh-CN" sz="3200" i="1" spc="189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с</a:t>
            </a:r>
          </a:p>
          <a:p>
            <a:pPr marL="3149168" indent="-2856255" hangingPunct="0">
              <a:lnSpc>
                <a:spcPct val="95833"/>
              </a:lnSpc>
              <a:spcBef>
                <a:spcPts val="160"/>
              </a:spcBef>
            </a:pP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опухолевым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поражением</a:t>
            </a:r>
            <a:r>
              <a:rPr lang="en-US" altLang="zh-CN" sz="3200" i="1" spc="-20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FEFE98"/>
                </a:solidFill>
                <a:latin typeface="Calibri"/>
                <a:ea typeface="Calibri"/>
              </a:rPr>
              <a:t>(n=405</a:t>
            </a:r>
            <a:r>
              <a:rPr lang="en-US" altLang="zh-CN" sz="3200" i="1" spc="-10" dirty="0">
                <a:solidFill>
                  <a:srgbClr val="FEFE98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 indent="1206068">
              <a:lnSpc>
                <a:spcPct val="100000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Малоинвазивный</a:t>
            </a:r>
            <a:r>
              <a:rPr lang="en-US" altLang="zh-CN" sz="20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spc="5" dirty="0">
                <a:solidFill>
                  <a:srgbClr val="000000"/>
                </a:solidFill>
                <a:latin typeface="Calibri"/>
                <a:ea typeface="Calibri"/>
              </a:rPr>
              <a:t>метод</a:t>
            </a:r>
          </a:p>
          <a:p>
            <a:pPr marL="0" indent="1206068">
              <a:lnSpc>
                <a:spcPct val="79166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Минимальный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срок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 marL="0" indent="1206068">
              <a:lnSpc>
                <a:spcPct val="79583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Высокая</a:t>
            </a:r>
            <a:r>
              <a:rPr lang="en-US" altLang="zh-CN" sz="2000"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эффективность</a:t>
            </a:r>
          </a:p>
          <a:p>
            <a:pPr marL="0" indent="1206068">
              <a:lnSpc>
                <a:spcPct val="79583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Низкий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процент</a:t>
            </a:r>
            <a:r>
              <a:rPr lang="en-US" altLang="zh-CN" sz="20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осложнений</a:t>
            </a:r>
          </a:p>
          <a:p>
            <a:pPr marL="0" indent="1206068">
              <a:lnSpc>
                <a:spcPct val="79583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болевого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синдрома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85%</a:t>
            </a:r>
          </a:p>
          <a:p>
            <a:pPr marL="0" indent="1206068">
              <a:lnSpc>
                <a:spcPct val="100000"/>
              </a:lnSpc>
            </a:pPr>
            <a:r>
              <a:rPr lang="en-US" altLang="zh-CN" sz="2600" dirty="0">
                <a:solidFill>
                  <a:srgbClr val="FE3200"/>
                </a:solidFill>
                <a:latin typeface="Wingdings"/>
                <a:ea typeface="Wingdings"/>
              </a:rPr>
              <a:t>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0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0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0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76%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020" y="838200"/>
            <a:ext cx="2827020" cy="5143500"/>
          </a:xfrm>
          <a:prstGeom prst="rect">
            <a:avLst/>
          </a:prstGeom>
        </p:spPr>
      </p:pic>
      <p:sp>
        <p:nvSpPr>
          <p:cNvPr id="2" name="Freeform 152"/>
          <p:cNvSpPr/>
          <p:nvPr/>
        </p:nvSpPr>
        <p:spPr>
          <a:xfrm>
            <a:off x="271736" y="767036"/>
            <a:ext cx="4122463" cy="693463"/>
          </a:xfrm>
          <a:custGeom>
            <a:avLst/>
            <a:gdLst>
              <a:gd name="connsiteX0" fmla="*/ 14013 w 4122463"/>
              <a:gd name="connsiteY0" fmla="*/ 704766 h 693463"/>
              <a:gd name="connsiteX1" fmla="*/ 4132877 w 4122463"/>
              <a:gd name="connsiteY1" fmla="*/ 704766 h 693463"/>
              <a:gd name="connsiteX2" fmla="*/ 4132877 w 4122463"/>
              <a:gd name="connsiteY2" fmla="*/ 18801 h 693463"/>
              <a:gd name="connsiteX3" fmla="*/ 14013 w 4122463"/>
              <a:gd name="connsiteY3" fmla="*/ 18801 h 693463"/>
              <a:gd name="connsiteX4" fmla="*/ 14013 w 4122463"/>
              <a:gd name="connsiteY4" fmla="*/ 704766 h 69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693463">
                <a:moveTo>
                  <a:pt x="14013" y="704766"/>
                </a:moveTo>
                <a:lnTo>
                  <a:pt x="4132877" y="704766"/>
                </a:lnTo>
                <a:lnTo>
                  <a:pt x="4132877" y="18801"/>
                </a:lnTo>
                <a:lnTo>
                  <a:pt x="14013" y="18801"/>
                </a:lnTo>
                <a:lnTo>
                  <a:pt x="14013" y="704766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/>
          <p:cNvSpPr/>
          <p:nvPr/>
        </p:nvSpPr>
        <p:spPr>
          <a:xfrm>
            <a:off x="4386536" y="767036"/>
            <a:ext cx="820463" cy="693463"/>
          </a:xfrm>
          <a:custGeom>
            <a:avLst/>
            <a:gdLst>
              <a:gd name="connsiteX0" fmla="*/ 18077 w 820463"/>
              <a:gd name="connsiteY0" fmla="*/ 704766 h 693463"/>
              <a:gd name="connsiteX1" fmla="*/ 828426 w 820463"/>
              <a:gd name="connsiteY1" fmla="*/ 704766 h 693463"/>
              <a:gd name="connsiteX2" fmla="*/ 828426 w 820463"/>
              <a:gd name="connsiteY2" fmla="*/ 18801 h 693463"/>
              <a:gd name="connsiteX3" fmla="*/ 18077 w 820463"/>
              <a:gd name="connsiteY3" fmla="*/ 18801 h 693463"/>
              <a:gd name="connsiteX4" fmla="*/ 18077 w 820463"/>
              <a:gd name="connsiteY4" fmla="*/ 704766 h 69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693463">
                <a:moveTo>
                  <a:pt x="18077" y="704766"/>
                </a:moveTo>
                <a:lnTo>
                  <a:pt x="828426" y="704766"/>
                </a:lnTo>
                <a:lnTo>
                  <a:pt x="828426" y="18801"/>
                </a:lnTo>
                <a:lnTo>
                  <a:pt x="18077" y="18801"/>
                </a:lnTo>
                <a:lnTo>
                  <a:pt x="18077" y="704766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/>
          <p:cNvSpPr/>
          <p:nvPr/>
        </p:nvSpPr>
        <p:spPr>
          <a:xfrm>
            <a:off x="271736" y="1452836"/>
            <a:ext cx="4122463" cy="541063"/>
          </a:xfrm>
          <a:custGeom>
            <a:avLst/>
            <a:gdLst>
              <a:gd name="connsiteX0" fmla="*/ 14013 w 4122463"/>
              <a:gd name="connsiteY0" fmla="*/ 547667 h 541063"/>
              <a:gd name="connsiteX1" fmla="*/ 4132877 w 4122463"/>
              <a:gd name="connsiteY1" fmla="*/ 547667 h 541063"/>
              <a:gd name="connsiteX2" fmla="*/ 4132877 w 4122463"/>
              <a:gd name="connsiteY2" fmla="*/ 18902 h 541063"/>
              <a:gd name="connsiteX3" fmla="*/ 14013 w 4122463"/>
              <a:gd name="connsiteY3" fmla="*/ 18902 h 541063"/>
              <a:gd name="connsiteX4" fmla="*/ 14013 w 4122463"/>
              <a:gd name="connsiteY4" fmla="*/ 547667 h 54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541063">
                <a:moveTo>
                  <a:pt x="14013" y="547667"/>
                </a:moveTo>
                <a:lnTo>
                  <a:pt x="4132877" y="547667"/>
                </a:lnTo>
                <a:lnTo>
                  <a:pt x="4132877" y="18902"/>
                </a:lnTo>
                <a:lnTo>
                  <a:pt x="14013" y="18902"/>
                </a:lnTo>
                <a:lnTo>
                  <a:pt x="14013" y="547667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/>
          <p:cNvSpPr/>
          <p:nvPr/>
        </p:nvSpPr>
        <p:spPr>
          <a:xfrm>
            <a:off x="4386536" y="1452836"/>
            <a:ext cx="820463" cy="541063"/>
          </a:xfrm>
          <a:custGeom>
            <a:avLst/>
            <a:gdLst>
              <a:gd name="connsiteX0" fmla="*/ 18077 w 820463"/>
              <a:gd name="connsiteY0" fmla="*/ 547667 h 541063"/>
              <a:gd name="connsiteX1" fmla="*/ 828426 w 820463"/>
              <a:gd name="connsiteY1" fmla="*/ 547667 h 541063"/>
              <a:gd name="connsiteX2" fmla="*/ 828426 w 820463"/>
              <a:gd name="connsiteY2" fmla="*/ 18902 h 541063"/>
              <a:gd name="connsiteX3" fmla="*/ 18077 w 820463"/>
              <a:gd name="connsiteY3" fmla="*/ 18902 h 541063"/>
              <a:gd name="connsiteX4" fmla="*/ 18077 w 820463"/>
              <a:gd name="connsiteY4" fmla="*/ 547667 h 54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541063">
                <a:moveTo>
                  <a:pt x="18077" y="547667"/>
                </a:moveTo>
                <a:lnTo>
                  <a:pt x="828426" y="547667"/>
                </a:lnTo>
                <a:lnTo>
                  <a:pt x="828426" y="18902"/>
                </a:lnTo>
                <a:lnTo>
                  <a:pt x="18077" y="18902"/>
                </a:lnTo>
                <a:lnTo>
                  <a:pt x="18077" y="547667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/>
          <p:cNvSpPr/>
          <p:nvPr/>
        </p:nvSpPr>
        <p:spPr>
          <a:xfrm>
            <a:off x="271736" y="1986236"/>
            <a:ext cx="4122463" cy="502963"/>
          </a:xfrm>
          <a:custGeom>
            <a:avLst/>
            <a:gdLst>
              <a:gd name="connsiteX0" fmla="*/ 14013 w 4122463"/>
              <a:gd name="connsiteY0" fmla="*/ 504233 h 502963"/>
              <a:gd name="connsiteX1" fmla="*/ 4132877 w 4122463"/>
              <a:gd name="connsiteY1" fmla="*/ 504233 h 502963"/>
              <a:gd name="connsiteX2" fmla="*/ 4132877 w 4122463"/>
              <a:gd name="connsiteY2" fmla="*/ 14255 h 502963"/>
              <a:gd name="connsiteX3" fmla="*/ 14013 w 4122463"/>
              <a:gd name="connsiteY3" fmla="*/ 14255 h 502963"/>
              <a:gd name="connsiteX4" fmla="*/ 14013 w 4122463"/>
              <a:gd name="connsiteY4" fmla="*/ 504233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502963">
                <a:moveTo>
                  <a:pt x="14013" y="504233"/>
                </a:moveTo>
                <a:lnTo>
                  <a:pt x="4132877" y="504233"/>
                </a:lnTo>
                <a:lnTo>
                  <a:pt x="4132877" y="14255"/>
                </a:lnTo>
                <a:lnTo>
                  <a:pt x="14013" y="14255"/>
                </a:lnTo>
                <a:lnTo>
                  <a:pt x="14013" y="504233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/>
          <p:cNvSpPr/>
          <p:nvPr/>
        </p:nvSpPr>
        <p:spPr>
          <a:xfrm>
            <a:off x="4386536" y="1986236"/>
            <a:ext cx="820463" cy="502963"/>
          </a:xfrm>
          <a:custGeom>
            <a:avLst/>
            <a:gdLst>
              <a:gd name="connsiteX0" fmla="*/ 18077 w 820463"/>
              <a:gd name="connsiteY0" fmla="*/ 504233 h 502963"/>
              <a:gd name="connsiteX1" fmla="*/ 828426 w 820463"/>
              <a:gd name="connsiteY1" fmla="*/ 504233 h 502963"/>
              <a:gd name="connsiteX2" fmla="*/ 828426 w 820463"/>
              <a:gd name="connsiteY2" fmla="*/ 14255 h 502963"/>
              <a:gd name="connsiteX3" fmla="*/ 18077 w 820463"/>
              <a:gd name="connsiteY3" fmla="*/ 14255 h 502963"/>
              <a:gd name="connsiteX4" fmla="*/ 18077 w 820463"/>
              <a:gd name="connsiteY4" fmla="*/ 504233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502963">
                <a:moveTo>
                  <a:pt x="18077" y="504233"/>
                </a:moveTo>
                <a:lnTo>
                  <a:pt x="828426" y="504233"/>
                </a:lnTo>
                <a:lnTo>
                  <a:pt x="828426" y="14255"/>
                </a:lnTo>
                <a:lnTo>
                  <a:pt x="18077" y="14255"/>
                </a:lnTo>
                <a:lnTo>
                  <a:pt x="18077" y="504233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271736" y="2481536"/>
            <a:ext cx="4122463" cy="490263"/>
          </a:xfrm>
          <a:custGeom>
            <a:avLst/>
            <a:gdLst>
              <a:gd name="connsiteX0" fmla="*/ 14013 w 4122463"/>
              <a:gd name="connsiteY0" fmla="*/ 498899 h 490263"/>
              <a:gd name="connsiteX1" fmla="*/ 4132877 w 4122463"/>
              <a:gd name="connsiteY1" fmla="*/ 498899 h 490263"/>
              <a:gd name="connsiteX2" fmla="*/ 4132877 w 4122463"/>
              <a:gd name="connsiteY2" fmla="*/ 8920 h 490263"/>
              <a:gd name="connsiteX3" fmla="*/ 14013 w 4122463"/>
              <a:gd name="connsiteY3" fmla="*/ 8920 h 490263"/>
              <a:gd name="connsiteX4" fmla="*/ 14013 w 4122463"/>
              <a:gd name="connsiteY4" fmla="*/ 498899 h 4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490263">
                <a:moveTo>
                  <a:pt x="14013" y="498899"/>
                </a:moveTo>
                <a:lnTo>
                  <a:pt x="4132877" y="498899"/>
                </a:lnTo>
                <a:lnTo>
                  <a:pt x="4132877" y="8920"/>
                </a:lnTo>
                <a:lnTo>
                  <a:pt x="14013" y="8920"/>
                </a:lnTo>
                <a:lnTo>
                  <a:pt x="14013" y="498899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/>
          <p:cNvSpPr/>
          <p:nvPr/>
        </p:nvSpPr>
        <p:spPr>
          <a:xfrm>
            <a:off x="4386536" y="2481536"/>
            <a:ext cx="820463" cy="490263"/>
          </a:xfrm>
          <a:custGeom>
            <a:avLst/>
            <a:gdLst>
              <a:gd name="connsiteX0" fmla="*/ 18077 w 820463"/>
              <a:gd name="connsiteY0" fmla="*/ 498899 h 490263"/>
              <a:gd name="connsiteX1" fmla="*/ 828426 w 820463"/>
              <a:gd name="connsiteY1" fmla="*/ 498899 h 490263"/>
              <a:gd name="connsiteX2" fmla="*/ 828426 w 820463"/>
              <a:gd name="connsiteY2" fmla="*/ 8920 h 490263"/>
              <a:gd name="connsiteX3" fmla="*/ 18077 w 820463"/>
              <a:gd name="connsiteY3" fmla="*/ 8920 h 490263"/>
              <a:gd name="connsiteX4" fmla="*/ 18077 w 820463"/>
              <a:gd name="connsiteY4" fmla="*/ 498899 h 4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490263">
                <a:moveTo>
                  <a:pt x="18077" y="498899"/>
                </a:moveTo>
                <a:lnTo>
                  <a:pt x="828426" y="498899"/>
                </a:lnTo>
                <a:lnTo>
                  <a:pt x="828426" y="8920"/>
                </a:lnTo>
                <a:lnTo>
                  <a:pt x="18077" y="8920"/>
                </a:lnTo>
                <a:lnTo>
                  <a:pt x="18077" y="498899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/>
          <p:cNvSpPr/>
          <p:nvPr/>
        </p:nvSpPr>
        <p:spPr>
          <a:xfrm>
            <a:off x="271736" y="2964136"/>
            <a:ext cx="4122463" cy="502963"/>
          </a:xfrm>
          <a:custGeom>
            <a:avLst/>
            <a:gdLst>
              <a:gd name="connsiteX0" fmla="*/ 14013 w 4122463"/>
              <a:gd name="connsiteY0" fmla="*/ 506392 h 502963"/>
              <a:gd name="connsiteX1" fmla="*/ 4132877 w 4122463"/>
              <a:gd name="connsiteY1" fmla="*/ 506392 h 502963"/>
              <a:gd name="connsiteX2" fmla="*/ 4132877 w 4122463"/>
              <a:gd name="connsiteY2" fmla="*/ 16413 h 502963"/>
              <a:gd name="connsiteX3" fmla="*/ 14013 w 4122463"/>
              <a:gd name="connsiteY3" fmla="*/ 16413 h 502963"/>
              <a:gd name="connsiteX4" fmla="*/ 14013 w 4122463"/>
              <a:gd name="connsiteY4" fmla="*/ 506392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502963">
                <a:moveTo>
                  <a:pt x="14013" y="506392"/>
                </a:moveTo>
                <a:lnTo>
                  <a:pt x="4132877" y="506392"/>
                </a:lnTo>
                <a:lnTo>
                  <a:pt x="4132877" y="16413"/>
                </a:lnTo>
                <a:lnTo>
                  <a:pt x="14013" y="16413"/>
                </a:lnTo>
                <a:lnTo>
                  <a:pt x="14013" y="506392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/>
          <p:cNvSpPr/>
          <p:nvPr/>
        </p:nvSpPr>
        <p:spPr>
          <a:xfrm>
            <a:off x="4386536" y="2964136"/>
            <a:ext cx="820463" cy="502963"/>
          </a:xfrm>
          <a:custGeom>
            <a:avLst/>
            <a:gdLst>
              <a:gd name="connsiteX0" fmla="*/ 18077 w 820463"/>
              <a:gd name="connsiteY0" fmla="*/ 506392 h 502963"/>
              <a:gd name="connsiteX1" fmla="*/ 828426 w 820463"/>
              <a:gd name="connsiteY1" fmla="*/ 506392 h 502963"/>
              <a:gd name="connsiteX2" fmla="*/ 828426 w 820463"/>
              <a:gd name="connsiteY2" fmla="*/ 16413 h 502963"/>
              <a:gd name="connsiteX3" fmla="*/ 18077 w 820463"/>
              <a:gd name="connsiteY3" fmla="*/ 16413 h 502963"/>
              <a:gd name="connsiteX4" fmla="*/ 18077 w 820463"/>
              <a:gd name="connsiteY4" fmla="*/ 506392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502963">
                <a:moveTo>
                  <a:pt x="18077" y="506392"/>
                </a:moveTo>
                <a:lnTo>
                  <a:pt x="828426" y="506392"/>
                </a:lnTo>
                <a:lnTo>
                  <a:pt x="828426" y="16413"/>
                </a:lnTo>
                <a:lnTo>
                  <a:pt x="18077" y="16413"/>
                </a:lnTo>
                <a:lnTo>
                  <a:pt x="18077" y="506392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/>
          <p:cNvSpPr/>
          <p:nvPr/>
        </p:nvSpPr>
        <p:spPr>
          <a:xfrm>
            <a:off x="271736" y="3459436"/>
            <a:ext cx="4122463" cy="490263"/>
          </a:xfrm>
          <a:custGeom>
            <a:avLst/>
            <a:gdLst>
              <a:gd name="connsiteX0" fmla="*/ 14013 w 4122463"/>
              <a:gd name="connsiteY0" fmla="*/ 501058 h 490263"/>
              <a:gd name="connsiteX1" fmla="*/ 4132877 w 4122463"/>
              <a:gd name="connsiteY1" fmla="*/ 501058 h 490263"/>
              <a:gd name="connsiteX2" fmla="*/ 4132877 w 4122463"/>
              <a:gd name="connsiteY2" fmla="*/ 11080 h 490263"/>
              <a:gd name="connsiteX3" fmla="*/ 14013 w 4122463"/>
              <a:gd name="connsiteY3" fmla="*/ 11080 h 490263"/>
              <a:gd name="connsiteX4" fmla="*/ 14013 w 4122463"/>
              <a:gd name="connsiteY4" fmla="*/ 501058 h 4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490263">
                <a:moveTo>
                  <a:pt x="14013" y="501058"/>
                </a:moveTo>
                <a:lnTo>
                  <a:pt x="4132877" y="501058"/>
                </a:lnTo>
                <a:lnTo>
                  <a:pt x="4132877" y="11080"/>
                </a:lnTo>
                <a:lnTo>
                  <a:pt x="14013" y="11080"/>
                </a:lnTo>
                <a:lnTo>
                  <a:pt x="14013" y="501058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/>
          <p:cNvSpPr/>
          <p:nvPr/>
        </p:nvSpPr>
        <p:spPr>
          <a:xfrm>
            <a:off x="4386536" y="3459436"/>
            <a:ext cx="820463" cy="490263"/>
          </a:xfrm>
          <a:custGeom>
            <a:avLst/>
            <a:gdLst>
              <a:gd name="connsiteX0" fmla="*/ 18077 w 820463"/>
              <a:gd name="connsiteY0" fmla="*/ 501058 h 490263"/>
              <a:gd name="connsiteX1" fmla="*/ 828426 w 820463"/>
              <a:gd name="connsiteY1" fmla="*/ 501058 h 490263"/>
              <a:gd name="connsiteX2" fmla="*/ 828426 w 820463"/>
              <a:gd name="connsiteY2" fmla="*/ 11080 h 490263"/>
              <a:gd name="connsiteX3" fmla="*/ 18077 w 820463"/>
              <a:gd name="connsiteY3" fmla="*/ 11080 h 490263"/>
              <a:gd name="connsiteX4" fmla="*/ 18077 w 820463"/>
              <a:gd name="connsiteY4" fmla="*/ 501058 h 4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490263">
                <a:moveTo>
                  <a:pt x="18077" y="501058"/>
                </a:moveTo>
                <a:lnTo>
                  <a:pt x="828426" y="501058"/>
                </a:lnTo>
                <a:lnTo>
                  <a:pt x="828426" y="11080"/>
                </a:lnTo>
                <a:lnTo>
                  <a:pt x="18077" y="11080"/>
                </a:lnTo>
                <a:lnTo>
                  <a:pt x="18077" y="501058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/>
          <p:cNvSpPr/>
          <p:nvPr/>
        </p:nvSpPr>
        <p:spPr>
          <a:xfrm>
            <a:off x="271736" y="3942036"/>
            <a:ext cx="4122463" cy="502963"/>
          </a:xfrm>
          <a:custGeom>
            <a:avLst/>
            <a:gdLst>
              <a:gd name="connsiteX0" fmla="*/ 14013 w 4122463"/>
              <a:gd name="connsiteY0" fmla="*/ 508424 h 502963"/>
              <a:gd name="connsiteX1" fmla="*/ 4132877 w 4122463"/>
              <a:gd name="connsiteY1" fmla="*/ 508424 h 502963"/>
              <a:gd name="connsiteX2" fmla="*/ 4132877 w 4122463"/>
              <a:gd name="connsiteY2" fmla="*/ 18446 h 502963"/>
              <a:gd name="connsiteX3" fmla="*/ 14013 w 4122463"/>
              <a:gd name="connsiteY3" fmla="*/ 18446 h 502963"/>
              <a:gd name="connsiteX4" fmla="*/ 14013 w 4122463"/>
              <a:gd name="connsiteY4" fmla="*/ 508424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502963">
                <a:moveTo>
                  <a:pt x="14013" y="508424"/>
                </a:moveTo>
                <a:lnTo>
                  <a:pt x="4132877" y="508424"/>
                </a:lnTo>
                <a:lnTo>
                  <a:pt x="4132877" y="18446"/>
                </a:lnTo>
                <a:lnTo>
                  <a:pt x="14013" y="18446"/>
                </a:lnTo>
                <a:lnTo>
                  <a:pt x="14013" y="508424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4386536" y="3942036"/>
            <a:ext cx="820463" cy="502963"/>
          </a:xfrm>
          <a:custGeom>
            <a:avLst/>
            <a:gdLst>
              <a:gd name="connsiteX0" fmla="*/ 18077 w 820463"/>
              <a:gd name="connsiteY0" fmla="*/ 508424 h 502963"/>
              <a:gd name="connsiteX1" fmla="*/ 828426 w 820463"/>
              <a:gd name="connsiteY1" fmla="*/ 508424 h 502963"/>
              <a:gd name="connsiteX2" fmla="*/ 828426 w 820463"/>
              <a:gd name="connsiteY2" fmla="*/ 18446 h 502963"/>
              <a:gd name="connsiteX3" fmla="*/ 18077 w 820463"/>
              <a:gd name="connsiteY3" fmla="*/ 18446 h 502963"/>
              <a:gd name="connsiteX4" fmla="*/ 18077 w 820463"/>
              <a:gd name="connsiteY4" fmla="*/ 508424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502963">
                <a:moveTo>
                  <a:pt x="18077" y="508424"/>
                </a:moveTo>
                <a:lnTo>
                  <a:pt x="828426" y="508424"/>
                </a:lnTo>
                <a:lnTo>
                  <a:pt x="828426" y="18446"/>
                </a:lnTo>
                <a:lnTo>
                  <a:pt x="18077" y="18446"/>
                </a:lnTo>
                <a:lnTo>
                  <a:pt x="18077" y="508424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/>
          <p:cNvSpPr/>
          <p:nvPr/>
        </p:nvSpPr>
        <p:spPr>
          <a:xfrm>
            <a:off x="271736" y="4437336"/>
            <a:ext cx="4122463" cy="502963"/>
          </a:xfrm>
          <a:custGeom>
            <a:avLst/>
            <a:gdLst>
              <a:gd name="connsiteX0" fmla="*/ 14013 w 4122463"/>
              <a:gd name="connsiteY0" fmla="*/ 503090 h 502963"/>
              <a:gd name="connsiteX1" fmla="*/ 4132877 w 4122463"/>
              <a:gd name="connsiteY1" fmla="*/ 503090 h 502963"/>
              <a:gd name="connsiteX2" fmla="*/ 4132877 w 4122463"/>
              <a:gd name="connsiteY2" fmla="*/ 13111 h 502963"/>
              <a:gd name="connsiteX3" fmla="*/ 14013 w 4122463"/>
              <a:gd name="connsiteY3" fmla="*/ 13111 h 502963"/>
              <a:gd name="connsiteX4" fmla="*/ 14013 w 4122463"/>
              <a:gd name="connsiteY4" fmla="*/ 503090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502963">
                <a:moveTo>
                  <a:pt x="14013" y="503090"/>
                </a:moveTo>
                <a:lnTo>
                  <a:pt x="4132877" y="503090"/>
                </a:lnTo>
                <a:lnTo>
                  <a:pt x="4132877" y="13111"/>
                </a:lnTo>
                <a:lnTo>
                  <a:pt x="14013" y="13111"/>
                </a:lnTo>
                <a:lnTo>
                  <a:pt x="14013" y="503090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/>
          <p:cNvSpPr/>
          <p:nvPr/>
        </p:nvSpPr>
        <p:spPr>
          <a:xfrm>
            <a:off x="4386536" y="4437336"/>
            <a:ext cx="820463" cy="502963"/>
          </a:xfrm>
          <a:custGeom>
            <a:avLst/>
            <a:gdLst>
              <a:gd name="connsiteX0" fmla="*/ 18077 w 820463"/>
              <a:gd name="connsiteY0" fmla="*/ 503090 h 502963"/>
              <a:gd name="connsiteX1" fmla="*/ 828426 w 820463"/>
              <a:gd name="connsiteY1" fmla="*/ 503090 h 502963"/>
              <a:gd name="connsiteX2" fmla="*/ 828426 w 820463"/>
              <a:gd name="connsiteY2" fmla="*/ 13111 h 502963"/>
              <a:gd name="connsiteX3" fmla="*/ 18077 w 820463"/>
              <a:gd name="connsiteY3" fmla="*/ 13111 h 502963"/>
              <a:gd name="connsiteX4" fmla="*/ 18077 w 820463"/>
              <a:gd name="connsiteY4" fmla="*/ 503090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502963">
                <a:moveTo>
                  <a:pt x="18077" y="503090"/>
                </a:moveTo>
                <a:lnTo>
                  <a:pt x="828426" y="503090"/>
                </a:lnTo>
                <a:lnTo>
                  <a:pt x="828426" y="13111"/>
                </a:lnTo>
                <a:lnTo>
                  <a:pt x="18077" y="13111"/>
                </a:lnTo>
                <a:lnTo>
                  <a:pt x="18077" y="503090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/>
          <p:cNvSpPr/>
          <p:nvPr/>
        </p:nvSpPr>
        <p:spPr>
          <a:xfrm>
            <a:off x="271736" y="4932636"/>
            <a:ext cx="4122463" cy="782363"/>
          </a:xfrm>
          <a:custGeom>
            <a:avLst/>
            <a:gdLst>
              <a:gd name="connsiteX0" fmla="*/ 14013 w 4122463"/>
              <a:gd name="connsiteY0" fmla="*/ 782363 h 782363"/>
              <a:gd name="connsiteX1" fmla="*/ 4132877 w 4122463"/>
              <a:gd name="connsiteY1" fmla="*/ 782363 h 782363"/>
              <a:gd name="connsiteX2" fmla="*/ 4132877 w 4122463"/>
              <a:gd name="connsiteY2" fmla="*/ 7765 h 782363"/>
              <a:gd name="connsiteX3" fmla="*/ 14013 w 4122463"/>
              <a:gd name="connsiteY3" fmla="*/ 7765 h 782363"/>
              <a:gd name="connsiteX4" fmla="*/ 14013 w 4122463"/>
              <a:gd name="connsiteY4" fmla="*/ 782363 h 78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2463" h="782363">
                <a:moveTo>
                  <a:pt x="14013" y="782363"/>
                </a:moveTo>
                <a:lnTo>
                  <a:pt x="4132877" y="782363"/>
                </a:lnTo>
                <a:lnTo>
                  <a:pt x="4132877" y="7765"/>
                </a:lnTo>
                <a:lnTo>
                  <a:pt x="14013" y="7765"/>
                </a:lnTo>
                <a:lnTo>
                  <a:pt x="14013" y="782363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4386536" y="4932636"/>
            <a:ext cx="820463" cy="782363"/>
          </a:xfrm>
          <a:custGeom>
            <a:avLst/>
            <a:gdLst>
              <a:gd name="connsiteX0" fmla="*/ 18077 w 820463"/>
              <a:gd name="connsiteY0" fmla="*/ 782363 h 782363"/>
              <a:gd name="connsiteX1" fmla="*/ 828426 w 820463"/>
              <a:gd name="connsiteY1" fmla="*/ 782363 h 782363"/>
              <a:gd name="connsiteX2" fmla="*/ 828426 w 820463"/>
              <a:gd name="connsiteY2" fmla="*/ 7765 h 782363"/>
              <a:gd name="connsiteX3" fmla="*/ 18077 w 820463"/>
              <a:gd name="connsiteY3" fmla="*/ 7765 h 782363"/>
              <a:gd name="connsiteX4" fmla="*/ 18077 w 820463"/>
              <a:gd name="connsiteY4" fmla="*/ 782363 h 78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63" h="782363">
                <a:moveTo>
                  <a:pt x="18077" y="782363"/>
                </a:moveTo>
                <a:lnTo>
                  <a:pt x="828426" y="782363"/>
                </a:lnTo>
                <a:lnTo>
                  <a:pt x="828426" y="7765"/>
                </a:lnTo>
                <a:lnTo>
                  <a:pt x="18077" y="7765"/>
                </a:lnTo>
                <a:lnTo>
                  <a:pt x="18077" y="782363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4386536" y="767036"/>
            <a:ext cx="20363" cy="4947963"/>
          </a:xfrm>
          <a:custGeom>
            <a:avLst/>
            <a:gdLst>
              <a:gd name="connsiteX0" fmla="*/ 18077 w 20363"/>
              <a:gd name="connsiteY0" fmla="*/ 12489 h 4947963"/>
              <a:gd name="connsiteX1" fmla="*/ 18077 w 20363"/>
              <a:gd name="connsiteY1" fmla="*/ 4954313 h 49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3" h="4947963">
                <a:moveTo>
                  <a:pt x="18077" y="12489"/>
                </a:moveTo>
                <a:lnTo>
                  <a:pt x="18077" y="495431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271736" y="1452836"/>
            <a:ext cx="4947963" cy="20363"/>
          </a:xfrm>
          <a:custGeom>
            <a:avLst/>
            <a:gdLst>
              <a:gd name="connsiteX0" fmla="*/ 7663 w 4947963"/>
              <a:gd name="connsiteY0" fmla="*/ 18966 h 20363"/>
              <a:gd name="connsiteX1" fmla="*/ 4949614 w 4947963"/>
              <a:gd name="connsiteY1" fmla="*/ 18966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8966"/>
                </a:moveTo>
                <a:lnTo>
                  <a:pt x="4949614" y="1896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/>
          <p:cNvSpPr/>
          <p:nvPr/>
        </p:nvSpPr>
        <p:spPr>
          <a:xfrm>
            <a:off x="271736" y="1986236"/>
            <a:ext cx="4947963" cy="20363"/>
          </a:xfrm>
          <a:custGeom>
            <a:avLst/>
            <a:gdLst>
              <a:gd name="connsiteX0" fmla="*/ 7663 w 4947963"/>
              <a:gd name="connsiteY0" fmla="*/ 14267 h 20363"/>
              <a:gd name="connsiteX1" fmla="*/ 4949614 w 4947963"/>
              <a:gd name="connsiteY1" fmla="*/ 14267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4267"/>
                </a:moveTo>
                <a:lnTo>
                  <a:pt x="4949614" y="1426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/>
          <p:cNvSpPr/>
          <p:nvPr/>
        </p:nvSpPr>
        <p:spPr>
          <a:xfrm>
            <a:off x="271736" y="2481536"/>
            <a:ext cx="4947963" cy="20363"/>
          </a:xfrm>
          <a:custGeom>
            <a:avLst/>
            <a:gdLst>
              <a:gd name="connsiteX0" fmla="*/ 7663 w 4947963"/>
              <a:gd name="connsiteY0" fmla="*/ 8933 h 20363"/>
              <a:gd name="connsiteX1" fmla="*/ 4949614 w 4947963"/>
              <a:gd name="connsiteY1" fmla="*/ 8933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8933"/>
                </a:moveTo>
                <a:lnTo>
                  <a:pt x="4949614" y="893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271736" y="2964136"/>
            <a:ext cx="4947963" cy="20363"/>
          </a:xfrm>
          <a:custGeom>
            <a:avLst/>
            <a:gdLst>
              <a:gd name="connsiteX0" fmla="*/ 7663 w 4947963"/>
              <a:gd name="connsiteY0" fmla="*/ 16299 h 20363"/>
              <a:gd name="connsiteX1" fmla="*/ 4949614 w 4947963"/>
              <a:gd name="connsiteY1" fmla="*/ 16299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6299"/>
                </a:moveTo>
                <a:lnTo>
                  <a:pt x="4949614" y="1629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271736" y="3459436"/>
            <a:ext cx="4947963" cy="20363"/>
          </a:xfrm>
          <a:custGeom>
            <a:avLst/>
            <a:gdLst>
              <a:gd name="connsiteX0" fmla="*/ 7663 w 4947963"/>
              <a:gd name="connsiteY0" fmla="*/ 11092 h 20363"/>
              <a:gd name="connsiteX1" fmla="*/ 4949614 w 4947963"/>
              <a:gd name="connsiteY1" fmla="*/ 11092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1092"/>
                </a:moveTo>
                <a:lnTo>
                  <a:pt x="4949614" y="1109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271736" y="3942036"/>
            <a:ext cx="4947963" cy="20363"/>
          </a:xfrm>
          <a:custGeom>
            <a:avLst/>
            <a:gdLst>
              <a:gd name="connsiteX0" fmla="*/ 7663 w 4947963"/>
              <a:gd name="connsiteY0" fmla="*/ 18458 h 20363"/>
              <a:gd name="connsiteX1" fmla="*/ 4949614 w 4947963"/>
              <a:gd name="connsiteY1" fmla="*/ 18458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8458"/>
                </a:moveTo>
                <a:lnTo>
                  <a:pt x="4949614" y="1845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271736" y="4437336"/>
            <a:ext cx="4947963" cy="20363"/>
          </a:xfrm>
          <a:custGeom>
            <a:avLst/>
            <a:gdLst>
              <a:gd name="connsiteX0" fmla="*/ 7663 w 4947963"/>
              <a:gd name="connsiteY0" fmla="*/ 13124 h 20363"/>
              <a:gd name="connsiteX1" fmla="*/ 4949614 w 4947963"/>
              <a:gd name="connsiteY1" fmla="*/ 13124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3124"/>
                </a:moveTo>
                <a:lnTo>
                  <a:pt x="4949614" y="1312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/>
          <p:cNvSpPr/>
          <p:nvPr/>
        </p:nvSpPr>
        <p:spPr>
          <a:xfrm>
            <a:off x="271736" y="4932636"/>
            <a:ext cx="4947963" cy="20363"/>
          </a:xfrm>
          <a:custGeom>
            <a:avLst/>
            <a:gdLst>
              <a:gd name="connsiteX0" fmla="*/ 7663 w 4947963"/>
              <a:gd name="connsiteY0" fmla="*/ 7790 h 20363"/>
              <a:gd name="connsiteX1" fmla="*/ 4949614 w 4947963"/>
              <a:gd name="connsiteY1" fmla="*/ 7790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7790"/>
                </a:moveTo>
                <a:lnTo>
                  <a:pt x="4949614" y="779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/>
          <p:cNvSpPr/>
          <p:nvPr/>
        </p:nvSpPr>
        <p:spPr>
          <a:xfrm>
            <a:off x="271736" y="767036"/>
            <a:ext cx="20363" cy="4947963"/>
          </a:xfrm>
          <a:custGeom>
            <a:avLst/>
            <a:gdLst>
              <a:gd name="connsiteX0" fmla="*/ 14013 w 20363"/>
              <a:gd name="connsiteY0" fmla="*/ 12489 h 4947963"/>
              <a:gd name="connsiteX1" fmla="*/ 14013 w 20363"/>
              <a:gd name="connsiteY1" fmla="*/ 4954313 h 49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3" h="4947963">
                <a:moveTo>
                  <a:pt x="14013" y="12489"/>
                </a:moveTo>
                <a:lnTo>
                  <a:pt x="14013" y="495431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/>
          <p:cNvSpPr/>
          <p:nvPr/>
        </p:nvSpPr>
        <p:spPr>
          <a:xfrm>
            <a:off x="5199336" y="767036"/>
            <a:ext cx="20363" cy="4947963"/>
          </a:xfrm>
          <a:custGeom>
            <a:avLst/>
            <a:gdLst>
              <a:gd name="connsiteX0" fmla="*/ 15664 w 20363"/>
              <a:gd name="connsiteY0" fmla="*/ 12489 h 4947963"/>
              <a:gd name="connsiteX1" fmla="*/ 15664 w 20363"/>
              <a:gd name="connsiteY1" fmla="*/ 4954313 h 49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3" h="4947963">
                <a:moveTo>
                  <a:pt x="15664" y="12489"/>
                </a:moveTo>
                <a:lnTo>
                  <a:pt x="15664" y="495431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/>
          <p:cNvSpPr/>
          <p:nvPr/>
        </p:nvSpPr>
        <p:spPr>
          <a:xfrm>
            <a:off x="271736" y="767036"/>
            <a:ext cx="4947963" cy="20363"/>
          </a:xfrm>
          <a:custGeom>
            <a:avLst/>
            <a:gdLst>
              <a:gd name="connsiteX0" fmla="*/ 7663 w 4947963"/>
              <a:gd name="connsiteY0" fmla="*/ 18839 h 20363"/>
              <a:gd name="connsiteX1" fmla="*/ 4949614 w 4947963"/>
              <a:gd name="connsiteY1" fmla="*/ 18839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18839"/>
                </a:moveTo>
                <a:lnTo>
                  <a:pt x="4949614" y="1883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/>
          <p:cNvSpPr/>
          <p:nvPr/>
        </p:nvSpPr>
        <p:spPr>
          <a:xfrm>
            <a:off x="271736" y="5707336"/>
            <a:ext cx="4947963" cy="20363"/>
          </a:xfrm>
          <a:custGeom>
            <a:avLst/>
            <a:gdLst>
              <a:gd name="connsiteX0" fmla="*/ 7663 w 4947963"/>
              <a:gd name="connsiteY0" fmla="*/ 7663 h 20363"/>
              <a:gd name="connsiteX1" fmla="*/ 4949614 w 4947963"/>
              <a:gd name="connsiteY1" fmla="*/ 7663 h 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7963" h="20363">
                <a:moveTo>
                  <a:pt x="7663" y="7663"/>
                </a:moveTo>
                <a:lnTo>
                  <a:pt x="4949614" y="766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3"/>
          <p:cNvSpPr txBox="1"/>
          <p:nvPr/>
        </p:nvSpPr>
        <p:spPr>
          <a:xfrm>
            <a:off x="2433573" y="312293"/>
            <a:ext cx="4325503" cy="710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</a:rPr>
              <a:t>САРКОМЫ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2800" b="1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</a:p>
          <a:p>
            <a:pPr marL="0" indent="3856609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FE0000"/>
                </a:solidFill>
                <a:latin typeface="Arial"/>
                <a:ea typeface="Arial"/>
              </a:rPr>
              <a:t>10%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366979" y="1023264"/>
            <a:ext cx="465236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361738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Гистологический</a:t>
            </a:r>
            <a:r>
              <a:rPr lang="en-US" altLang="zh-CN" sz="20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тип</a:t>
            </a:r>
            <a:r>
              <a:rPr lang="en-US" altLang="zh-CN" sz="20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опухоли	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366979" y="1503743"/>
            <a:ext cx="1974614" cy="1499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63750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ЗФГ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Л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ипосаркома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</a:rPr>
              <a:t>Лейомио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саркома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4612894" y="1618614"/>
            <a:ext cx="407761" cy="1273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28%</a:t>
            </a:r>
          </a:p>
          <a:p>
            <a:pPr>
              <a:lnSpc>
                <a:spcPts val="18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15%</a:t>
            </a:r>
          </a:p>
          <a:p>
            <a:pPr>
              <a:lnSpc>
                <a:spcPts val="16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12%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5631179" y="2410117"/>
            <a:ext cx="46889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FE0000"/>
                </a:solidFill>
                <a:latin typeface="Arial"/>
                <a:ea typeface="Arial"/>
              </a:rPr>
              <a:t>20%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8409685" y="2333917"/>
            <a:ext cx="4688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FE0000"/>
                </a:solidFill>
                <a:latin typeface="Arial"/>
                <a:ea typeface="Arial"/>
              </a:rPr>
              <a:t>20%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66979" y="3095625"/>
            <a:ext cx="476797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245914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Неклассифицируемые</a:t>
            </a:r>
            <a:r>
              <a:rPr lang="en-US" altLang="zh-CN" sz="20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саркомы	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11%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66979" y="3493071"/>
            <a:ext cx="2653800" cy="980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60416"/>
              </a:lnSpc>
            </a:pPr>
            <a:r>
              <a:rPr lang="en-US" altLang="zh-CN" sz="2000" b="1" spc="20" dirty="0">
                <a:solidFill>
                  <a:srgbClr val="000000"/>
                </a:solidFill>
                <a:latin typeface="Calibri"/>
                <a:ea typeface="Calibri"/>
              </a:rPr>
              <a:t>Синовиальная</a:t>
            </a:r>
            <a:r>
              <a:rPr lang="en-US" altLang="zh-CN" sz="2000" b="1" spc="-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0" dirty="0">
                <a:solidFill>
                  <a:srgbClr val="000000"/>
                </a:solidFill>
                <a:latin typeface="Calibri"/>
                <a:ea typeface="Calibri"/>
              </a:rPr>
              <a:t>саркома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Нейрогенные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саркомы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612894" y="3598291"/>
            <a:ext cx="407761" cy="76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10%</a:t>
            </a:r>
          </a:p>
          <a:p>
            <a:pPr>
              <a:lnSpc>
                <a:spcPts val="1695"/>
              </a:lnSpc>
            </a:pPr>
            <a:endParaRPr lang="en-US" dirty="0" smtClean="0"/>
          </a:p>
          <a:p>
            <a:pPr marL="0" indent="57911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6%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5829553" y="3906050"/>
            <a:ext cx="46889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FE0000"/>
                </a:solidFill>
                <a:latin typeface="Arial"/>
                <a:ea typeface="Arial"/>
              </a:rPr>
              <a:t>50%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366979" y="4566030"/>
            <a:ext cx="471006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303826" algn="l"/>
              </a:tabLst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Рабдомиосаркома	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ea typeface="Calibri"/>
              </a:rPr>
              <a:t>5%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366979" y="5198491"/>
            <a:ext cx="476797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245914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Редкие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формы</a:t>
            </a:r>
            <a:r>
              <a:rPr lang="en-US" altLang="zh-CN" sz="20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сарком	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13%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1110386" y="5851855"/>
            <a:ext cx="3531820" cy="816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6575" hangingPunct="0">
              <a:lnSpc>
                <a:spcPct val="148749"/>
              </a:lnSpc>
              <a:tabLst>
                <a:tab pos="1269466" algn="l"/>
              </a:tabLst>
            </a:pPr>
            <a:r>
              <a:rPr lang="en-US" altLang="zh-CN" sz="1800" dirty="0">
                <a:solidFill>
                  <a:srgbClr val="FEFE98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CBFECB"/>
                </a:solidFill>
                <a:latin typeface="Arial"/>
                <a:ea typeface="Arial"/>
              </a:rPr>
              <a:t>Степень</a:t>
            </a:r>
            <a:r>
              <a:rPr lang="en-US" altLang="zh-CN" sz="1800" b="1" i="1" spc="-69" dirty="0">
                <a:solidFill>
                  <a:srgbClr val="CBFECB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CBFECB"/>
                </a:solidFill>
                <a:latin typeface="Arial"/>
                <a:ea typeface="Arial"/>
              </a:rPr>
              <a:t>дифференцировки</a:t>
            </a:r>
            <a:r>
              <a:rPr lang="en-US" altLang="zh-CN" sz="1800" b="1" i="1" dirty="0">
                <a:solidFill>
                  <a:srgbClr val="CBFECB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G1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–</a:t>
            </a:r>
            <a:r>
              <a:rPr lang="en-US" altLang="zh-CN" sz="1800" b="1" i="1" spc="-10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25%	G2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–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30%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cs typeface="Arial"/>
              </a:rPr>
              <a:t>  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G3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–</a:t>
            </a:r>
            <a:r>
              <a:rPr lang="en-US" altLang="zh-CN" sz="1800" b="1" i="1" spc="-50" dirty="0">
                <a:solidFill>
                  <a:srgbClr val="FEFE98"/>
                </a:solidFill>
                <a:latin typeface="Arial"/>
                <a:cs typeface="Arial"/>
              </a:rPr>
              <a:t> </a:t>
            </a:r>
            <a:r>
              <a:rPr lang="en-US" altLang="zh-CN" sz="1800" b="1" i="1" dirty="0">
                <a:solidFill>
                  <a:srgbClr val="FEFE98"/>
                </a:solidFill>
                <a:latin typeface="Arial"/>
                <a:ea typeface="Arial"/>
              </a:rPr>
              <a:t>45%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6"/>
          <p:cNvSpPr txBox="1"/>
          <p:nvPr/>
        </p:nvSpPr>
        <p:spPr>
          <a:xfrm>
            <a:off x="448665" y="314337"/>
            <a:ext cx="8168279" cy="4759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Перспективы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лечении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сарком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реконструктивно</a:t>
            </a:r>
            <a:r>
              <a:rPr lang="en-US" altLang="zh-CN" sz="2800" b="1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сосудистой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хирургии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5"/>
              </a:lnSpc>
            </a:pPr>
            <a:endParaRPr lang="en-US" dirty="0" smtClean="0"/>
          </a:p>
          <a:p>
            <a:pPr marL="0" indent="99974">
              <a:lnSpc>
                <a:spcPct val="100000"/>
              </a:lnSpc>
            </a:pPr>
            <a:r>
              <a:rPr lang="en-US" altLang="zh-CN" sz="2200" dirty="0">
                <a:solidFill>
                  <a:srgbClr val="FE3200"/>
                </a:solidFill>
                <a:latin typeface="Arial"/>
                <a:ea typeface="Arial"/>
              </a:rPr>
              <a:t>•</a:t>
            </a:r>
            <a:r>
              <a:rPr lang="en-US" altLang="zh-CN" sz="2200" spc="60" dirty="0">
                <a:solidFill>
                  <a:srgbClr val="FE32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Индивидуализация</a:t>
            </a:r>
            <a:r>
              <a:rPr lang="en-US" altLang="zh-CN" sz="2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сарком</a:t>
            </a:r>
            <a:r>
              <a:rPr lang="en-US" altLang="zh-CN" sz="2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2200" i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2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</a:p>
          <a:p>
            <a:pPr marL="0" indent="328574">
              <a:lnSpc>
                <a:spcPct val="100000"/>
              </a:lnSpc>
            </a:pP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злокачественности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опухоли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биологических</a:t>
            </a:r>
            <a:r>
              <a:rPr lang="en-US" altLang="zh-CN" sz="2200" i="1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маркеров</a:t>
            </a:r>
          </a:p>
          <a:p>
            <a:pPr marL="328574" indent="-228600" hangingPunct="0">
              <a:lnSpc>
                <a:spcPct val="95416"/>
              </a:lnSpc>
              <a:spcBef>
                <a:spcPts val="370"/>
              </a:spcBef>
            </a:pPr>
            <a:r>
              <a:rPr lang="en-US" altLang="zh-CN" sz="2200" dirty="0">
                <a:solidFill>
                  <a:srgbClr val="FE3200"/>
                </a:solidFill>
                <a:latin typeface="Arial"/>
                <a:ea typeface="Arial"/>
              </a:rPr>
              <a:t>•</a:t>
            </a:r>
            <a:r>
              <a:rPr lang="en-US" altLang="zh-CN" sz="2200" spc="69" dirty="0">
                <a:solidFill>
                  <a:srgbClr val="FE32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Внедрение</a:t>
            </a:r>
            <a:r>
              <a:rPr lang="en-US" altLang="zh-CN" sz="2200" i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изолированной</a:t>
            </a:r>
            <a:r>
              <a:rPr lang="en-US" altLang="zh-CN" sz="2200" i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гипертермической</a:t>
            </a:r>
            <a:r>
              <a:rPr lang="en-US" altLang="zh-CN" sz="220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перфузии</a:t>
            </a:r>
            <a:r>
              <a:rPr lang="en-US" altLang="zh-CN" sz="2200" i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местно-распространенных</a:t>
            </a:r>
            <a:r>
              <a:rPr lang="en-US" altLang="zh-CN" sz="22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саркомах</a:t>
            </a:r>
            <a:r>
              <a:rPr lang="en-US" altLang="zh-CN" sz="22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конечностей</a:t>
            </a:r>
            <a:r>
              <a:rPr lang="en-US" altLang="zh-CN" sz="22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опухолях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spc="-20" dirty="0">
                <a:solidFill>
                  <a:srgbClr val="000000"/>
                </a:solidFill>
                <a:latin typeface="Calibri"/>
                <a:ea typeface="Calibri"/>
              </a:rPr>
              <a:t>ко</a:t>
            </a:r>
            <a:r>
              <a:rPr lang="en-US" altLang="zh-CN" sz="2200" i="1" spc="-10" dirty="0">
                <a:solidFill>
                  <a:srgbClr val="000000"/>
                </a:solidFill>
                <a:latin typeface="Calibri"/>
                <a:ea typeface="Calibri"/>
              </a:rPr>
              <a:t>жи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marL="0" indent="99974">
              <a:lnSpc>
                <a:spcPct val="100000"/>
              </a:lnSpc>
            </a:pPr>
            <a:r>
              <a:rPr lang="en-US" altLang="zh-CN" sz="2200" dirty="0">
                <a:solidFill>
                  <a:srgbClr val="FE3200"/>
                </a:solidFill>
                <a:latin typeface="Arial"/>
                <a:ea typeface="Arial"/>
              </a:rPr>
              <a:t>•</a:t>
            </a:r>
            <a:r>
              <a:rPr lang="en-US" altLang="zh-CN" sz="2200" spc="44" dirty="0">
                <a:solidFill>
                  <a:srgbClr val="FE32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Компьютерное</a:t>
            </a:r>
            <a:r>
              <a:rPr lang="en-US" altLang="zh-CN" sz="2200" i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моделирование</a:t>
            </a:r>
            <a:r>
              <a:rPr lang="en-US" altLang="zh-CN" sz="22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навигация</a:t>
            </a:r>
            <a:r>
              <a:rPr lang="en-US" altLang="zh-CN" sz="22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хирургического</a:t>
            </a:r>
          </a:p>
          <a:p>
            <a:pPr marL="0" indent="328574">
              <a:lnSpc>
                <a:spcPct val="100000"/>
              </a:lnSpc>
            </a:pP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2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2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МРТ</a:t>
            </a:r>
            <a:r>
              <a:rPr lang="en-US" altLang="zh-CN" sz="22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КТ-3D</a:t>
            </a:r>
            <a:r>
              <a:rPr lang="en-US" altLang="zh-CN" sz="22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реконструкции</a:t>
            </a:r>
          </a:p>
          <a:p>
            <a:pPr marL="328574" indent="-228600" hangingPunct="0">
              <a:lnSpc>
                <a:spcPct val="95416"/>
              </a:lnSpc>
              <a:spcBef>
                <a:spcPts val="379"/>
              </a:spcBef>
            </a:pPr>
            <a:r>
              <a:rPr lang="en-US" altLang="zh-CN" sz="2200" dirty="0">
                <a:solidFill>
                  <a:srgbClr val="FE3200"/>
                </a:solidFill>
                <a:latin typeface="Arial"/>
                <a:ea typeface="Arial"/>
              </a:rPr>
              <a:t>•</a:t>
            </a:r>
            <a:r>
              <a:rPr lang="en-US" altLang="zh-CN" sz="2200" spc="75" dirty="0">
                <a:solidFill>
                  <a:srgbClr val="FE32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Активное</a:t>
            </a:r>
            <a:r>
              <a:rPr lang="en-US" altLang="zh-CN" sz="220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20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сложных</a:t>
            </a:r>
            <a:r>
              <a:rPr lang="en-US" altLang="zh-CN" sz="220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лоскутов</a:t>
            </a:r>
            <a:r>
              <a:rPr lang="en-US" altLang="zh-CN" sz="2200" i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20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включением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костного,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мышечного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кожного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фрагментов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200" i="1" spc="-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замещения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spc="-5" dirty="0">
                <a:solidFill>
                  <a:srgbClr val="000000"/>
                </a:solidFill>
                <a:latin typeface="Calibri"/>
                <a:ea typeface="Calibri"/>
              </a:rPr>
              <a:t>комбинированных</a:t>
            </a:r>
            <a:r>
              <a:rPr lang="en-US" altLang="zh-CN" sz="22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дефектов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197"/>
          <p:cNvSpPr/>
          <p:nvPr/>
        </p:nvSpPr>
        <p:spPr>
          <a:xfrm>
            <a:off x="2063750" y="1581150"/>
            <a:ext cx="3536950" cy="4121150"/>
          </a:xfrm>
          <a:custGeom>
            <a:avLst/>
            <a:gdLst>
              <a:gd name="connsiteX0" fmla="*/ 8889 w 3536950"/>
              <a:gd name="connsiteY0" fmla="*/ 2067306 h 4121150"/>
              <a:gd name="connsiteX1" fmla="*/ 1774444 w 3536950"/>
              <a:gd name="connsiteY1" fmla="*/ 9906 h 4121150"/>
              <a:gd name="connsiteX2" fmla="*/ 3539997 w 3536950"/>
              <a:gd name="connsiteY2" fmla="*/ 2067306 h 4121150"/>
              <a:gd name="connsiteX3" fmla="*/ 1774444 w 3536950"/>
              <a:gd name="connsiteY3" fmla="*/ 4124706 h 4121150"/>
              <a:gd name="connsiteX4" fmla="*/ 8889 w 3536950"/>
              <a:gd name="connsiteY4" fmla="*/ 2067306 h 4121150"/>
              <a:gd name="connsiteX5" fmla="*/ 8889 w 3536950"/>
              <a:gd name="connsiteY5" fmla="*/ 2067306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950" h="4121150">
                <a:moveTo>
                  <a:pt x="8889" y="2067306"/>
                </a:moveTo>
                <a:cubicBezTo>
                  <a:pt x="8889" y="931037"/>
                  <a:pt x="799338" y="9906"/>
                  <a:pt x="1774444" y="9906"/>
                </a:cubicBezTo>
                <a:cubicBezTo>
                  <a:pt x="2749550" y="9906"/>
                  <a:pt x="3539997" y="931037"/>
                  <a:pt x="3539997" y="2067306"/>
                </a:cubicBezTo>
                <a:cubicBezTo>
                  <a:pt x="3539997" y="3203575"/>
                  <a:pt x="2749550" y="4124706"/>
                  <a:pt x="1774444" y="4124706"/>
                </a:cubicBezTo>
                <a:cubicBezTo>
                  <a:pt x="799338" y="4124706"/>
                  <a:pt x="8889" y="3203575"/>
                  <a:pt x="8889" y="2067306"/>
                </a:cubicBezTo>
                <a:lnTo>
                  <a:pt x="8889" y="206730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8"/>
          <p:cNvSpPr/>
          <p:nvPr/>
        </p:nvSpPr>
        <p:spPr>
          <a:xfrm>
            <a:off x="4425188" y="1504188"/>
            <a:ext cx="32511" cy="1620011"/>
          </a:xfrm>
          <a:custGeom>
            <a:avLst/>
            <a:gdLst>
              <a:gd name="connsiteX0" fmla="*/ 19558 w 32511"/>
              <a:gd name="connsiteY0" fmla="*/ 10668 h 1620011"/>
              <a:gd name="connsiteX1" fmla="*/ 19558 w 32511"/>
              <a:gd name="connsiteY1" fmla="*/ 1623568 h 16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11" h="1620011">
                <a:moveTo>
                  <a:pt x="19558" y="10668"/>
                </a:moveTo>
                <a:lnTo>
                  <a:pt x="19558" y="1623568"/>
                </a:lnTo>
              </a:path>
            </a:pathLst>
          </a:custGeom>
          <a:ln w="14223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9"/>
          <p:cNvSpPr/>
          <p:nvPr/>
        </p:nvSpPr>
        <p:spPr>
          <a:xfrm>
            <a:off x="1859788" y="3180588"/>
            <a:ext cx="2318511" cy="19811"/>
          </a:xfrm>
          <a:custGeom>
            <a:avLst/>
            <a:gdLst>
              <a:gd name="connsiteX0" fmla="*/ 10160 w 2318511"/>
              <a:gd name="connsiteY0" fmla="*/ 10668 h 19811"/>
              <a:gd name="connsiteX1" fmla="*/ 2316479 w 2318511"/>
              <a:gd name="connsiteY1" fmla="*/ 10668 h 1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8511" h="19811">
                <a:moveTo>
                  <a:pt x="10160" y="10668"/>
                </a:moveTo>
                <a:lnTo>
                  <a:pt x="2316479" y="106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1531620"/>
            <a:ext cx="5417820" cy="4427220"/>
          </a:xfrm>
          <a:prstGeom prst="rect">
            <a:avLst/>
          </a:prstGeom>
        </p:spPr>
      </p:pic>
      <p:sp>
        <p:nvSpPr>
          <p:cNvPr id="2" name="TextBox 201"/>
          <p:cNvSpPr txBox="1"/>
          <p:nvPr/>
        </p:nvSpPr>
        <p:spPr>
          <a:xfrm>
            <a:off x="499567" y="116078"/>
            <a:ext cx="8360891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Онкологическая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ортопедия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наука</a:t>
            </a:r>
            <a:r>
              <a:rPr lang="en-US" altLang="zh-CN" sz="2400" i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indent="422147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стыке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хирургии,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ортопедии,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онкологии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202082" y="1129284"/>
            <a:ext cx="2812083" cy="1509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51787">
              <a:lnSpc>
                <a:spcPct val="100000"/>
              </a:lnSpc>
            </a:pPr>
            <a:r>
              <a:rPr lang="en-US" altLang="zh-CN" sz="2400" i="1" spc="-35" dirty="0">
                <a:solidFill>
                  <a:srgbClr val="000000"/>
                </a:solidFill>
                <a:latin typeface="Calibri"/>
                <a:ea typeface="Calibri"/>
              </a:rPr>
              <a:t>Ген</a:t>
            </a:r>
            <a:r>
              <a:rPr lang="en-US" altLang="zh-CN" sz="2400" i="1" spc="-30" dirty="0">
                <a:solidFill>
                  <a:srgbClr val="000000"/>
                </a:solidFill>
                <a:latin typeface="Calibri"/>
                <a:ea typeface="Calibri"/>
              </a:rPr>
              <a:t>етика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Генная</a:t>
            </a:r>
            <a:r>
              <a:rPr lang="en-US" altLang="zh-CN" sz="2400" i="1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тканевая</a:t>
            </a:r>
          </a:p>
          <a:p>
            <a:pPr marL="0" indent="495300">
              <a:lnSpc>
                <a:spcPct val="100000"/>
              </a:lnSpc>
            </a:pP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инженер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3841750" y="1053084"/>
            <a:ext cx="139866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Биохи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мия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6213094" y="1202816"/>
            <a:ext cx="2483431" cy="1283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i="1" spc="-5" dirty="0">
                <a:solidFill>
                  <a:srgbClr val="000000"/>
                </a:solidFill>
                <a:latin typeface="Calibri"/>
                <a:ea typeface="Calibri"/>
              </a:rPr>
              <a:t>Эндокрин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ология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 indent="700404">
              <a:lnSpc>
                <a:spcPct val="100000"/>
              </a:lnSpc>
            </a:pP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Диагности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ка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114909" y="2958261"/>
            <a:ext cx="180785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Морфол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огия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2227198" y="3351403"/>
            <a:ext cx="1282216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7160">
              <a:lnSpc>
                <a:spcPct val="100000"/>
              </a:lnSpc>
            </a:pPr>
            <a:r>
              <a:rPr lang="en-US" altLang="zh-CN" sz="2000" i="1" spc="5" dirty="0">
                <a:solidFill>
                  <a:srgbClr val="000000"/>
                </a:solidFill>
                <a:latin typeface="Calibri"/>
                <a:ea typeface="Calibri"/>
              </a:rPr>
              <a:t>Хи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рургия</a:t>
            </a:r>
          </a:p>
          <a:p>
            <a:pPr marL="0">
              <a:lnSpc>
                <a:spcPct val="100000"/>
              </a:lnSpc>
            </a:pPr>
            <a:r>
              <a:rPr lang="en-US" altLang="zh-CN" sz="2000" i="1" spc="5" dirty="0">
                <a:solidFill>
                  <a:srgbClr val="000000"/>
                </a:solidFill>
                <a:latin typeface="Calibri"/>
                <a:ea typeface="Calibri"/>
              </a:rPr>
              <a:t>Орто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педия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3718952" y="3449504"/>
            <a:ext cx="1809754" cy="54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114" dirty="0">
                <a:solidFill>
                  <a:srgbClr val="FE0000"/>
                </a:solidFill>
                <a:latin typeface="Times New Roman"/>
                <a:ea typeface="Times New Roman"/>
              </a:rPr>
              <a:t>Онкологическ</a:t>
            </a:r>
            <a:r>
              <a:rPr lang="en-US" altLang="zh-CN" sz="1800" spc="110" dirty="0">
                <a:solidFill>
                  <a:srgbClr val="FE0000"/>
                </a:solidFill>
                <a:latin typeface="Times New Roman"/>
                <a:ea typeface="Times New Roman"/>
              </a:rPr>
              <a:t>ая</a:t>
            </a:r>
          </a:p>
          <a:p>
            <a:pPr marL="0" indent="298703">
              <a:lnSpc>
                <a:spcPct val="100000"/>
              </a:lnSpc>
            </a:pPr>
            <a:r>
              <a:rPr lang="en-US" altLang="zh-CN" sz="1800" spc="170" dirty="0">
                <a:solidFill>
                  <a:srgbClr val="FE0000"/>
                </a:solidFill>
                <a:latin typeface="Times New Roman"/>
                <a:ea typeface="Times New Roman"/>
              </a:rPr>
              <a:t>ортоп</a:t>
            </a:r>
            <a:r>
              <a:rPr lang="en-US" altLang="zh-CN" sz="1800" spc="160" dirty="0">
                <a:solidFill>
                  <a:srgbClr val="FE0000"/>
                </a:solidFill>
                <a:latin typeface="Times New Roman"/>
                <a:ea typeface="Times New Roman"/>
              </a:rPr>
              <a:t>едия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5845809" y="3565651"/>
            <a:ext cx="1228350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i="1" spc="-10" dirty="0">
                <a:solidFill>
                  <a:srgbClr val="000000"/>
                </a:solidFill>
                <a:latin typeface="Calibri"/>
                <a:ea typeface="Calibri"/>
              </a:rPr>
              <a:t>Онк</a:t>
            </a:r>
            <a:r>
              <a:rPr lang="en-US" altLang="zh-CN" sz="2100" i="1" spc="-5" dirty="0">
                <a:solidFill>
                  <a:srgbClr val="000000"/>
                </a:solidFill>
                <a:latin typeface="Calibri"/>
                <a:ea typeface="Calibri"/>
              </a:rPr>
              <a:t>ология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7358506" y="4052875"/>
            <a:ext cx="180113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i="1" spc="5" dirty="0">
                <a:solidFill>
                  <a:srgbClr val="1E4D78"/>
                </a:solidFill>
                <a:latin typeface="Calibri"/>
                <a:ea typeface="Calibri"/>
              </a:rPr>
              <a:t>Реаби</a:t>
            </a:r>
            <a:r>
              <a:rPr lang="en-US" altLang="zh-CN" sz="2000" b="1" i="1" dirty="0">
                <a:solidFill>
                  <a:srgbClr val="1E4D78"/>
                </a:solidFill>
                <a:latin typeface="Calibri"/>
                <a:ea typeface="Calibri"/>
              </a:rPr>
              <a:t>литация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382219" y="4786629"/>
            <a:ext cx="2033548" cy="1445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i="1" spc="-5" dirty="0">
                <a:solidFill>
                  <a:srgbClr val="000000"/>
                </a:solidFill>
                <a:latin typeface="Calibri"/>
                <a:ea typeface="Calibri"/>
              </a:rPr>
              <a:t>Химиотер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апия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 indent="751331">
              <a:lnSpc>
                <a:spcPct val="100000"/>
              </a:lnSpc>
            </a:pPr>
            <a:r>
              <a:rPr lang="en-US" altLang="zh-CN" sz="2000" i="1" spc="5" dirty="0">
                <a:solidFill>
                  <a:srgbClr val="000000"/>
                </a:solidFill>
                <a:latin typeface="Calibri"/>
                <a:ea typeface="Calibri"/>
              </a:rPr>
              <a:t>Орто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педия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2867279" y="5929960"/>
            <a:ext cx="1809635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i="1" spc="-10" dirty="0">
                <a:solidFill>
                  <a:srgbClr val="000000"/>
                </a:solidFill>
                <a:latin typeface="Calibri"/>
                <a:ea typeface="Calibri"/>
              </a:rPr>
              <a:t>Нейр</a:t>
            </a:r>
            <a:r>
              <a:rPr lang="en-US" altLang="zh-CN" sz="2200" i="1" spc="-5" dirty="0">
                <a:solidFill>
                  <a:srgbClr val="000000"/>
                </a:solidFill>
                <a:latin typeface="Calibri"/>
                <a:ea typeface="Calibri"/>
              </a:rPr>
              <a:t>охирургия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4990465" y="5926911"/>
            <a:ext cx="129112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i="1" spc="-5" dirty="0">
                <a:solidFill>
                  <a:srgbClr val="000000"/>
                </a:solidFill>
                <a:latin typeface="Calibri"/>
                <a:ea typeface="Calibri"/>
              </a:rPr>
              <a:t>Н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еврология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6814693" y="4783581"/>
            <a:ext cx="1969030" cy="1448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7069">
              <a:lnSpc>
                <a:spcPct val="100000"/>
              </a:lnSpc>
            </a:pPr>
            <a:r>
              <a:rPr lang="en-US" altLang="zh-CN" sz="2000" i="1" spc="-5" dirty="0">
                <a:solidFill>
                  <a:srgbClr val="000000"/>
                </a:solidFill>
                <a:latin typeface="Calibri"/>
                <a:ea typeface="Calibri"/>
              </a:rPr>
              <a:t>Радиол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огия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i="1" spc="-5" dirty="0">
                <a:solidFill>
                  <a:srgbClr val="000000"/>
                </a:solidFill>
                <a:latin typeface="Calibri"/>
                <a:ea typeface="Calibri"/>
              </a:rPr>
              <a:t>Микрохи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рургия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8640" y="814251"/>
            <a:ext cx="7260889" cy="2903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последние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10-15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определились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весьма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существенные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медико-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боль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ных.</a:t>
            </a:r>
          </a:p>
          <a:p>
            <a:pPr marL="228600" indent="-228600" hangingPunct="0">
              <a:lnSpc>
                <a:spcPct val="95416"/>
              </a:lnSpc>
              <a:spcBef>
                <a:spcPts val="379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обусловлено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значительным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улучшением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непосредственных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отдаленных</a:t>
            </a:r>
            <a:r>
              <a:rPr lang="en-US" altLang="zh-CN" sz="2800" spc="-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злокачественных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новообразований.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14"/>
          <p:cNvSpPr txBox="1"/>
          <p:nvPr/>
        </p:nvSpPr>
        <p:spPr>
          <a:xfrm>
            <a:off x="559917" y="285876"/>
            <a:ext cx="8233066" cy="5899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7322" hangingPunct="0">
              <a:lnSpc>
                <a:spcPct val="95416"/>
              </a:lnSpc>
            </a:pP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ПЕРСПЕКТИВЫ</a:t>
            </a:r>
            <a:r>
              <a:rPr lang="en-US" altLang="zh-CN" sz="28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ОНКОЛОГИЧЕСКОЙ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ОРТО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ПЕДИИ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9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9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Поиск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новых,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патогенетически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обоснованных</a:t>
            </a:r>
            <a:r>
              <a:rPr lang="en-US" altLang="zh-CN" sz="2400" i="1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режимов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комбинированного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spc="-10" dirty="0">
                <a:solidFill>
                  <a:srgbClr val="000000"/>
                </a:solidFill>
                <a:latin typeface="Calibri"/>
                <a:ea typeface="Calibri"/>
              </a:rPr>
              <a:t>тка</a:t>
            </a: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ней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5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850" spc="-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Разработка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комплексной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онкоортопедической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метастатическими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поражениями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spc="-15" dirty="0">
                <a:solidFill>
                  <a:srgbClr val="000000"/>
                </a:solidFill>
                <a:latin typeface="Calibri"/>
                <a:ea typeface="Calibri"/>
              </a:rPr>
              <a:t>ске</a:t>
            </a:r>
            <a:r>
              <a:rPr lang="en-US" altLang="zh-CN" sz="2400" i="1" spc="-5" dirty="0">
                <a:solidFill>
                  <a:srgbClr val="000000"/>
                </a:solidFill>
                <a:latin typeface="Calibri"/>
                <a:ea typeface="Calibri"/>
              </a:rPr>
              <a:t>лета</a:t>
            </a:r>
          </a:p>
          <a:p>
            <a:pPr marL="0">
              <a:lnSpc>
                <a:spcPct val="100000"/>
              </a:lnSpc>
              <a:spcBef>
                <a:spcPts val="114"/>
              </a:spcBef>
            </a:pPr>
            <a:r>
              <a:rPr lang="en-US" altLang="zh-CN" sz="285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8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Продолжение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фундаментальных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исследований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изучению</a:t>
            </a:r>
          </a:p>
          <a:p>
            <a:pPr marL="0" indent="228600">
              <a:lnSpc>
                <a:spcPct val="99166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биологии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опухолей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опорно-двигательного</a:t>
            </a:r>
            <a:r>
              <a:rPr lang="en-US" altLang="zh-CN" sz="24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аппарата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5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8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достижений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генной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тканевой</a:t>
            </a:r>
            <a:r>
              <a:rPr lang="en-US" altLang="zh-CN" sz="2400" i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инженерии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онкологической</a:t>
            </a:r>
            <a:r>
              <a:rPr lang="en-US" altLang="zh-CN" sz="24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ортопедии</a:t>
            </a:r>
          </a:p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900" spc="-1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Разработка</a:t>
            </a:r>
            <a:r>
              <a:rPr lang="en-US" altLang="zh-CN" sz="2400" b="1" i="1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комплексных</a:t>
            </a:r>
            <a:r>
              <a:rPr lang="en-US" altLang="zh-CN" sz="2400" b="1" i="1" spc="-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программ</a:t>
            </a:r>
            <a:r>
              <a:rPr lang="en-US" altLang="zh-CN" sz="2400" b="1" i="1" spc="-7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онкоортопедической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b="1" i="1" spc="-5" dirty="0">
                <a:solidFill>
                  <a:srgbClr val="FE0000"/>
                </a:solidFill>
                <a:latin typeface="Calibri"/>
                <a:ea typeface="Calibri"/>
              </a:rPr>
              <a:t>реаб</a:t>
            </a:r>
            <a:r>
              <a:rPr lang="en-US" altLang="zh-CN" sz="2400" b="1" i="1" dirty="0">
                <a:solidFill>
                  <a:srgbClr val="FE0000"/>
                </a:solidFill>
                <a:latin typeface="Calibri"/>
                <a:ea typeface="Calibri"/>
              </a:rPr>
              <a:t>илитации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5"/>
          <p:cNvSpPr txBox="1"/>
          <p:nvPr/>
        </p:nvSpPr>
        <p:spPr>
          <a:xfrm>
            <a:off x="720242" y="706805"/>
            <a:ext cx="6927984" cy="26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онкореабилитации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подходы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онкоортопедии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7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онкоортопедии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" y="2385060"/>
            <a:ext cx="6347460" cy="4198620"/>
          </a:xfrm>
          <a:prstGeom prst="rect">
            <a:avLst/>
          </a:prstGeom>
        </p:spPr>
      </p:pic>
      <p:sp>
        <p:nvSpPr>
          <p:cNvPr id="2" name="TextBox 217"/>
          <p:cNvSpPr txBox="1"/>
          <p:nvPr/>
        </p:nvSpPr>
        <p:spPr>
          <a:xfrm>
            <a:off x="477316" y="501141"/>
            <a:ext cx="6116418" cy="2618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онкоортореабилитация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657453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Порядком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клинических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рекомендаций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marL="0" indent="790955">
              <a:lnSpc>
                <a:spcPct val="100000"/>
              </a:lnSpc>
            </a:pPr>
            <a:r>
              <a:rPr lang="en-US" altLang="zh-CN" sz="1600" dirty="0">
                <a:solidFill>
                  <a:srgbClr val="164475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dirty="0">
                <a:solidFill>
                  <a:srgbClr val="164475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II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этапы</a:t>
            </a:r>
            <a:r>
              <a:rPr lang="en-US" altLang="zh-CN" sz="1600" b="1" spc="-80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являются</a:t>
            </a:r>
          </a:p>
          <a:p>
            <a:pPr marL="0" indent="963117">
              <a:lnSpc>
                <a:spcPct val="99583"/>
              </a:lnSpc>
            </a:pPr>
            <a:r>
              <a:rPr lang="en-US" altLang="zh-CN" sz="1600" b="1" spc="-10" dirty="0">
                <a:solidFill>
                  <a:srgbClr val="164475"/>
                </a:solidFill>
                <a:latin typeface="Times New Roman"/>
                <a:ea typeface="Times New Roman"/>
              </a:rPr>
              <a:t>ключе</a:t>
            </a:r>
            <a:r>
              <a:rPr lang="en-US" altLang="zh-CN" sz="1600" b="1" spc="-5" dirty="0">
                <a:solidFill>
                  <a:srgbClr val="164475"/>
                </a:solidFill>
                <a:latin typeface="Times New Roman"/>
                <a:ea typeface="Times New Roman"/>
              </a:rPr>
              <a:t>выми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1268272" y="3120022"/>
            <a:ext cx="2739625" cy="159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161" indent="-172161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164475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dirty="0">
                <a:solidFill>
                  <a:srgbClr val="164475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проводятся</a:t>
            </a:r>
            <a:r>
              <a:rPr lang="en-US" altLang="zh-CN" sz="1600" b="1" spc="-80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164475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ea typeface="Times New Roman"/>
              </a:rPr>
              <a:t>пециализированных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164475"/>
                </a:solidFill>
                <a:latin typeface="Times New Roman"/>
                <a:ea typeface="Times New Roman"/>
              </a:rPr>
              <a:t>профильных</a:t>
            </a:r>
            <a:r>
              <a:rPr lang="en-US" altLang="zh-CN" sz="1600" b="1" spc="5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10" dirty="0">
                <a:solidFill>
                  <a:srgbClr val="164475"/>
                </a:solidFill>
                <a:latin typeface="Times New Roman"/>
                <a:ea typeface="Times New Roman"/>
              </a:rPr>
              <a:t>отделениях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 indent="2331161">
              <a:lnSpc>
                <a:spcPct val="100000"/>
              </a:lnSpc>
            </a:pPr>
            <a:r>
              <a:rPr lang="en-US" altLang="zh-CN" sz="2600" b="1" spc="-10" dirty="0">
                <a:solidFill>
                  <a:srgbClr val="FEFEFE"/>
                </a:solidFill>
                <a:latin typeface="Times New Roman"/>
                <a:ea typeface="Times New Roman"/>
              </a:rPr>
              <a:t>I</a:t>
            </a:r>
          </a:p>
          <a:p>
            <a:pPr marL="0" indent="2064461">
              <a:lnSpc>
                <a:spcPct val="100000"/>
              </a:lnSpc>
            </a:pPr>
            <a:r>
              <a:rPr lang="en-US" altLang="zh-CN" sz="2600" b="1" spc="5" dirty="0">
                <a:solidFill>
                  <a:srgbClr val="FEFEFE"/>
                </a:solidFill>
                <a:latin typeface="Times New Roman"/>
                <a:ea typeface="Times New Roman"/>
              </a:rPr>
              <a:t>эт</a:t>
            </a:r>
            <a:r>
              <a:rPr lang="en-US" altLang="zh-CN" sz="2600" b="1" dirty="0">
                <a:solidFill>
                  <a:srgbClr val="FEFEFE"/>
                </a:solidFill>
                <a:latin typeface="Times New Roman"/>
                <a:ea typeface="Times New Roman"/>
              </a:rPr>
              <a:t>ап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4817364" y="3458914"/>
            <a:ext cx="1015016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b="1" dirty="0">
                <a:solidFill>
                  <a:srgbClr val="FEFEFE"/>
                </a:solidFill>
                <a:latin typeface="Times New Roman"/>
                <a:ea typeface="Times New Roman"/>
              </a:rPr>
              <a:t>II</a:t>
            </a:r>
            <a:r>
              <a:rPr lang="en-US" altLang="zh-CN" sz="2600" b="1" spc="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FEFEFE"/>
                </a:solidFill>
                <a:latin typeface="Times New Roman"/>
                <a:ea typeface="Times New Roman"/>
              </a:rPr>
              <a:t>этап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4503165" y="4850807"/>
            <a:ext cx="675164" cy="792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0208">
              <a:lnSpc>
                <a:spcPct val="100000"/>
              </a:lnSpc>
            </a:pPr>
            <a:r>
              <a:rPr lang="en-US" altLang="zh-CN" sz="2600" b="1" spc="-10" dirty="0">
                <a:solidFill>
                  <a:srgbClr val="FEFEFE"/>
                </a:solidFill>
                <a:latin typeface="Times New Roman"/>
                <a:ea typeface="Times New Roman"/>
              </a:rPr>
              <a:t>III</a:t>
            </a:r>
          </a:p>
          <a:p>
            <a:pPr marL="0">
              <a:lnSpc>
                <a:spcPct val="100000"/>
              </a:lnSpc>
            </a:pPr>
            <a:r>
              <a:rPr lang="en-US" altLang="zh-CN" sz="2600" b="1" spc="5" dirty="0">
                <a:solidFill>
                  <a:srgbClr val="FEFEFE"/>
                </a:solidFill>
                <a:latin typeface="Times New Roman"/>
                <a:ea typeface="Times New Roman"/>
              </a:rPr>
              <a:t>эт</a:t>
            </a:r>
            <a:r>
              <a:rPr lang="en-US" altLang="zh-CN" sz="2600" b="1" dirty="0">
                <a:solidFill>
                  <a:srgbClr val="FEFEFE"/>
                </a:solidFill>
                <a:latin typeface="Times New Roman"/>
                <a:ea typeface="Times New Roman"/>
              </a:rPr>
              <a:t>ап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5749163" y="5203745"/>
            <a:ext cx="1356673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211" indent="-172211" hangingPunct="0">
              <a:lnSpc>
                <a:spcPct val="95833"/>
              </a:lnSpc>
            </a:pPr>
            <a:r>
              <a:rPr lang="en-US" altLang="zh-CN" sz="1600" spc="30" dirty="0">
                <a:solidFill>
                  <a:srgbClr val="164475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30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34" dirty="0">
                <a:solidFill>
                  <a:srgbClr val="164475"/>
                </a:solidFill>
                <a:latin typeface="Times New Roman"/>
                <a:ea typeface="Times New Roman"/>
              </a:rPr>
              <a:t>III</a:t>
            </a:r>
            <a:r>
              <a:rPr lang="en-US" altLang="zh-CN" sz="1600" b="1" spc="34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44" dirty="0">
                <a:solidFill>
                  <a:srgbClr val="164475"/>
                </a:solidFill>
                <a:latin typeface="Times New Roman"/>
                <a:ea typeface="Times New Roman"/>
              </a:rPr>
              <a:t>этап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10" dirty="0">
                <a:solidFill>
                  <a:srgbClr val="164475"/>
                </a:solidFill>
                <a:latin typeface="Times New Roman"/>
                <a:ea typeface="Times New Roman"/>
              </a:rPr>
              <a:t>проводи</a:t>
            </a:r>
            <a:r>
              <a:rPr lang="en-US" altLang="zh-CN" sz="1600" b="1" spc="-5" dirty="0">
                <a:solidFill>
                  <a:srgbClr val="164475"/>
                </a:solidFill>
                <a:latin typeface="Times New Roman"/>
                <a:ea typeface="Times New Roman"/>
              </a:rPr>
              <a:t>тся</a:t>
            </a:r>
            <a:r>
              <a:rPr lang="en-US" altLang="zh-CN" sz="1600" b="1" dirty="0">
                <a:solidFill>
                  <a:srgbClr val="164475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164475"/>
                </a:solidFill>
                <a:latin typeface="Times New Roman"/>
                <a:ea typeface="Times New Roman"/>
              </a:rPr>
              <a:t>ам</a:t>
            </a:r>
            <a:r>
              <a:rPr lang="en-US" altLang="zh-CN" sz="1600" b="1" spc="-20" dirty="0">
                <a:solidFill>
                  <a:srgbClr val="164475"/>
                </a:solidFill>
                <a:latin typeface="Times New Roman"/>
                <a:ea typeface="Times New Roman"/>
              </a:rPr>
              <a:t>булаторно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22"/>
          <p:cNvSpPr txBox="1"/>
          <p:nvPr/>
        </p:nvSpPr>
        <p:spPr>
          <a:xfrm>
            <a:off x="523341" y="534593"/>
            <a:ext cx="7886708" cy="4059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Реабилитационные</a:t>
            </a:r>
            <a:r>
              <a:rPr lang="en-US" altLang="zh-CN" sz="3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</a:rPr>
              <a:t>мероприятия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4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ранней</a:t>
            </a:r>
            <a:r>
              <a:rPr lang="en-US" altLang="zh-CN" sz="24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24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двигательных,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психо-эмоциональных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нарушений,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тазовых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органов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благоприятным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реабилитационным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прогнозом.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Условие: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витальным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функциям.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Противопоказания:</a:t>
            </a:r>
            <a:r>
              <a:rPr lang="en-US" altLang="zh-CN" sz="24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кома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II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III,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выраженные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органные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ди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сфункции.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 223"/>
          <p:cNvSpPr/>
          <p:nvPr/>
        </p:nvSpPr>
        <p:spPr>
          <a:xfrm>
            <a:off x="336550" y="2228850"/>
            <a:ext cx="2444750" cy="1390650"/>
          </a:xfrm>
          <a:custGeom>
            <a:avLst/>
            <a:gdLst>
              <a:gd name="connsiteX0" fmla="*/ 14731 w 2444750"/>
              <a:gd name="connsiteY0" fmla="*/ 16764 h 1390650"/>
              <a:gd name="connsiteX1" fmla="*/ 1761998 w 2444750"/>
              <a:gd name="connsiteY1" fmla="*/ 16764 h 1390650"/>
              <a:gd name="connsiteX2" fmla="*/ 2450083 w 2444750"/>
              <a:gd name="connsiteY2" fmla="*/ 704850 h 1390650"/>
              <a:gd name="connsiteX3" fmla="*/ 1761998 w 2444750"/>
              <a:gd name="connsiteY3" fmla="*/ 1392936 h 1390650"/>
              <a:gd name="connsiteX4" fmla="*/ 14731 w 2444750"/>
              <a:gd name="connsiteY4" fmla="*/ 1392936 h 1390650"/>
              <a:gd name="connsiteX5" fmla="*/ 14731 w 2444750"/>
              <a:gd name="connsiteY5" fmla="*/ 16764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750" h="1390650">
                <a:moveTo>
                  <a:pt x="14731" y="16764"/>
                </a:moveTo>
                <a:lnTo>
                  <a:pt x="1761998" y="16764"/>
                </a:lnTo>
                <a:lnTo>
                  <a:pt x="2450083" y="704850"/>
                </a:lnTo>
                <a:lnTo>
                  <a:pt x="1761998" y="1392936"/>
                </a:lnTo>
                <a:lnTo>
                  <a:pt x="14731" y="1392936"/>
                </a:lnTo>
                <a:lnTo>
                  <a:pt x="14731" y="16764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4"/>
          <p:cNvSpPr/>
          <p:nvPr/>
        </p:nvSpPr>
        <p:spPr>
          <a:xfrm>
            <a:off x="332993" y="2225294"/>
            <a:ext cx="2448305" cy="1394205"/>
          </a:xfrm>
          <a:custGeom>
            <a:avLst/>
            <a:gdLst>
              <a:gd name="connsiteX0" fmla="*/ 18288 w 2448305"/>
              <a:gd name="connsiteY0" fmla="*/ 20320 h 1394205"/>
              <a:gd name="connsiteX1" fmla="*/ 1765554 w 2448305"/>
              <a:gd name="connsiteY1" fmla="*/ 20320 h 1394205"/>
              <a:gd name="connsiteX2" fmla="*/ 2453639 w 2448305"/>
              <a:gd name="connsiteY2" fmla="*/ 708406 h 1394205"/>
              <a:gd name="connsiteX3" fmla="*/ 1765554 w 2448305"/>
              <a:gd name="connsiteY3" fmla="*/ 1396492 h 1394205"/>
              <a:gd name="connsiteX4" fmla="*/ 18288 w 2448305"/>
              <a:gd name="connsiteY4" fmla="*/ 1396492 h 1394205"/>
              <a:gd name="connsiteX5" fmla="*/ 18288 w 2448305"/>
              <a:gd name="connsiteY5" fmla="*/ 20320 h 13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8305" h="1394205">
                <a:moveTo>
                  <a:pt x="18288" y="20320"/>
                </a:moveTo>
                <a:lnTo>
                  <a:pt x="1765554" y="20320"/>
                </a:lnTo>
                <a:lnTo>
                  <a:pt x="2453639" y="708406"/>
                </a:lnTo>
                <a:lnTo>
                  <a:pt x="1765554" y="1396492"/>
                </a:lnTo>
                <a:lnTo>
                  <a:pt x="18288" y="1396492"/>
                </a:lnTo>
                <a:lnTo>
                  <a:pt x="18288" y="2032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5"/>
          <p:cNvSpPr/>
          <p:nvPr/>
        </p:nvSpPr>
        <p:spPr>
          <a:xfrm>
            <a:off x="1933194" y="2225294"/>
            <a:ext cx="3565905" cy="1394205"/>
          </a:xfrm>
          <a:custGeom>
            <a:avLst/>
            <a:gdLst>
              <a:gd name="connsiteX0" fmla="*/ 16763 w 3565905"/>
              <a:gd name="connsiteY0" fmla="*/ 20320 h 1394205"/>
              <a:gd name="connsiteX1" fmla="*/ 2890265 w 3565905"/>
              <a:gd name="connsiteY1" fmla="*/ 20320 h 1394205"/>
              <a:gd name="connsiteX2" fmla="*/ 3578352 w 3565905"/>
              <a:gd name="connsiteY2" fmla="*/ 708406 h 1394205"/>
              <a:gd name="connsiteX3" fmla="*/ 2890265 w 3565905"/>
              <a:gd name="connsiteY3" fmla="*/ 1396492 h 1394205"/>
              <a:gd name="connsiteX4" fmla="*/ 16763 w 3565905"/>
              <a:gd name="connsiteY4" fmla="*/ 1396492 h 1394205"/>
              <a:gd name="connsiteX5" fmla="*/ 704850 w 3565905"/>
              <a:gd name="connsiteY5" fmla="*/ 708406 h 1394205"/>
              <a:gd name="connsiteX6" fmla="*/ 16763 w 3565905"/>
              <a:gd name="connsiteY6" fmla="*/ 20320 h 13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905" h="1394205">
                <a:moveTo>
                  <a:pt x="16763" y="20320"/>
                </a:moveTo>
                <a:lnTo>
                  <a:pt x="2890265" y="20320"/>
                </a:lnTo>
                <a:lnTo>
                  <a:pt x="3578352" y="708406"/>
                </a:lnTo>
                <a:lnTo>
                  <a:pt x="2890265" y="1396492"/>
                </a:lnTo>
                <a:lnTo>
                  <a:pt x="16763" y="1396492"/>
                </a:lnTo>
                <a:lnTo>
                  <a:pt x="704850" y="708406"/>
                </a:lnTo>
                <a:lnTo>
                  <a:pt x="16763" y="20320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6"/>
          <p:cNvSpPr/>
          <p:nvPr/>
        </p:nvSpPr>
        <p:spPr>
          <a:xfrm>
            <a:off x="1933194" y="2225294"/>
            <a:ext cx="3565905" cy="1394205"/>
          </a:xfrm>
          <a:custGeom>
            <a:avLst/>
            <a:gdLst>
              <a:gd name="connsiteX0" fmla="*/ 16763 w 3565905"/>
              <a:gd name="connsiteY0" fmla="*/ 20320 h 1394205"/>
              <a:gd name="connsiteX1" fmla="*/ 2890265 w 3565905"/>
              <a:gd name="connsiteY1" fmla="*/ 20320 h 1394205"/>
              <a:gd name="connsiteX2" fmla="*/ 3578352 w 3565905"/>
              <a:gd name="connsiteY2" fmla="*/ 708406 h 1394205"/>
              <a:gd name="connsiteX3" fmla="*/ 2890265 w 3565905"/>
              <a:gd name="connsiteY3" fmla="*/ 1396492 h 1394205"/>
              <a:gd name="connsiteX4" fmla="*/ 16763 w 3565905"/>
              <a:gd name="connsiteY4" fmla="*/ 1396492 h 1394205"/>
              <a:gd name="connsiteX5" fmla="*/ 704850 w 3565905"/>
              <a:gd name="connsiteY5" fmla="*/ 708406 h 1394205"/>
              <a:gd name="connsiteX6" fmla="*/ 16763 w 3565905"/>
              <a:gd name="connsiteY6" fmla="*/ 20320 h 13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905" h="1394205">
                <a:moveTo>
                  <a:pt x="16763" y="20320"/>
                </a:moveTo>
                <a:lnTo>
                  <a:pt x="2890265" y="20320"/>
                </a:lnTo>
                <a:lnTo>
                  <a:pt x="3578352" y="708406"/>
                </a:lnTo>
                <a:lnTo>
                  <a:pt x="2890265" y="1396492"/>
                </a:lnTo>
                <a:lnTo>
                  <a:pt x="16763" y="1396492"/>
                </a:lnTo>
                <a:lnTo>
                  <a:pt x="704850" y="708406"/>
                </a:lnTo>
                <a:lnTo>
                  <a:pt x="16763" y="2032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7"/>
          <p:cNvSpPr/>
          <p:nvPr/>
        </p:nvSpPr>
        <p:spPr>
          <a:xfrm>
            <a:off x="4663694" y="2225294"/>
            <a:ext cx="4188205" cy="1394205"/>
          </a:xfrm>
          <a:custGeom>
            <a:avLst/>
            <a:gdLst>
              <a:gd name="connsiteX0" fmla="*/ 11176 w 4188205"/>
              <a:gd name="connsiteY0" fmla="*/ 20320 h 1394205"/>
              <a:gd name="connsiteX1" fmla="*/ 3506470 w 4188205"/>
              <a:gd name="connsiteY1" fmla="*/ 20320 h 1394205"/>
              <a:gd name="connsiteX2" fmla="*/ 4194555 w 4188205"/>
              <a:gd name="connsiteY2" fmla="*/ 708406 h 1394205"/>
              <a:gd name="connsiteX3" fmla="*/ 3506470 w 4188205"/>
              <a:gd name="connsiteY3" fmla="*/ 1396492 h 1394205"/>
              <a:gd name="connsiteX4" fmla="*/ 11176 w 4188205"/>
              <a:gd name="connsiteY4" fmla="*/ 1396492 h 1394205"/>
              <a:gd name="connsiteX5" fmla="*/ 699261 w 4188205"/>
              <a:gd name="connsiteY5" fmla="*/ 708406 h 1394205"/>
              <a:gd name="connsiteX6" fmla="*/ 11176 w 4188205"/>
              <a:gd name="connsiteY6" fmla="*/ 20320 h 13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8205" h="1394205">
                <a:moveTo>
                  <a:pt x="11176" y="20320"/>
                </a:moveTo>
                <a:lnTo>
                  <a:pt x="3506470" y="20320"/>
                </a:lnTo>
                <a:lnTo>
                  <a:pt x="4194555" y="708406"/>
                </a:lnTo>
                <a:lnTo>
                  <a:pt x="3506470" y="1396492"/>
                </a:lnTo>
                <a:lnTo>
                  <a:pt x="11176" y="1396492"/>
                </a:lnTo>
                <a:lnTo>
                  <a:pt x="699261" y="708406"/>
                </a:lnTo>
                <a:lnTo>
                  <a:pt x="11176" y="20320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8"/>
          <p:cNvSpPr/>
          <p:nvPr/>
        </p:nvSpPr>
        <p:spPr>
          <a:xfrm>
            <a:off x="4663694" y="2225294"/>
            <a:ext cx="4188205" cy="1394205"/>
          </a:xfrm>
          <a:custGeom>
            <a:avLst/>
            <a:gdLst>
              <a:gd name="connsiteX0" fmla="*/ 11176 w 4188205"/>
              <a:gd name="connsiteY0" fmla="*/ 20320 h 1394205"/>
              <a:gd name="connsiteX1" fmla="*/ 3506470 w 4188205"/>
              <a:gd name="connsiteY1" fmla="*/ 20320 h 1394205"/>
              <a:gd name="connsiteX2" fmla="*/ 4194555 w 4188205"/>
              <a:gd name="connsiteY2" fmla="*/ 708406 h 1394205"/>
              <a:gd name="connsiteX3" fmla="*/ 3506470 w 4188205"/>
              <a:gd name="connsiteY3" fmla="*/ 1396492 h 1394205"/>
              <a:gd name="connsiteX4" fmla="*/ 11176 w 4188205"/>
              <a:gd name="connsiteY4" fmla="*/ 1396492 h 1394205"/>
              <a:gd name="connsiteX5" fmla="*/ 699261 w 4188205"/>
              <a:gd name="connsiteY5" fmla="*/ 708406 h 1394205"/>
              <a:gd name="connsiteX6" fmla="*/ 11176 w 4188205"/>
              <a:gd name="connsiteY6" fmla="*/ 20320 h 13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8205" h="1394205">
                <a:moveTo>
                  <a:pt x="11176" y="20320"/>
                </a:moveTo>
                <a:lnTo>
                  <a:pt x="3506470" y="20320"/>
                </a:lnTo>
                <a:lnTo>
                  <a:pt x="4194555" y="708406"/>
                </a:lnTo>
                <a:lnTo>
                  <a:pt x="3506470" y="1396492"/>
                </a:lnTo>
                <a:lnTo>
                  <a:pt x="11176" y="1396492"/>
                </a:lnTo>
                <a:lnTo>
                  <a:pt x="699261" y="708406"/>
                </a:lnTo>
                <a:lnTo>
                  <a:pt x="11176" y="2032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9"/>
          <p:cNvSpPr/>
          <p:nvPr/>
        </p:nvSpPr>
        <p:spPr>
          <a:xfrm>
            <a:off x="332993" y="1323594"/>
            <a:ext cx="8506206" cy="721105"/>
          </a:xfrm>
          <a:custGeom>
            <a:avLst/>
            <a:gdLst>
              <a:gd name="connsiteX0" fmla="*/ 11430 w 8506206"/>
              <a:gd name="connsiteY0" fmla="*/ 726186 h 721105"/>
              <a:gd name="connsiteX1" fmla="*/ 8518398 w 8506206"/>
              <a:gd name="connsiteY1" fmla="*/ 726186 h 721105"/>
              <a:gd name="connsiteX2" fmla="*/ 8518398 w 8506206"/>
              <a:gd name="connsiteY2" fmla="*/ 17526 h 721105"/>
              <a:gd name="connsiteX3" fmla="*/ 11430 w 8506206"/>
              <a:gd name="connsiteY3" fmla="*/ 17526 h 721105"/>
              <a:gd name="connsiteX4" fmla="*/ 11430 w 8506206"/>
              <a:gd name="connsiteY4" fmla="*/ 726186 h 7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206" h="721105">
                <a:moveTo>
                  <a:pt x="11430" y="726186"/>
                </a:moveTo>
                <a:lnTo>
                  <a:pt x="8518398" y="726186"/>
                </a:lnTo>
                <a:lnTo>
                  <a:pt x="8518398" y="17526"/>
                </a:lnTo>
                <a:lnTo>
                  <a:pt x="11430" y="17526"/>
                </a:lnTo>
                <a:lnTo>
                  <a:pt x="11430" y="7261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A3A3A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1" name="Picture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79" y="4198620"/>
            <a:ext cx="762000" cy="1836420"/>
          </a:xfrm>
          <a:prstGeom prst="rect">
            <a:avLst/>
          </a:prstGeom>
        </p:spPr>
      </p:pic>
      <p:sp>
        <p:nvSpPr>
          <p:cNvPr id="2" name="Freeform 231"/>
          <p:cNvSpPr/>
          <p:nvPr/>
        </p:nvSpPr>
        <p:spPr>
          <a:xfrm>
            <a:off x="3876294" y="4206494"/>
            <a:ext cx="746505" cy="1800605"/>
          </a:xfrm>
          <a:custGeom>
            <a:avLst/>
            <a:gdLst>
              <a:gd name="connsiteX0" fmla="*/ 14477 w 746505"/>
              <a:gd name="connsiteY0" fmla="*/ 460375 h 1800605"/>
              <a:gd name="connsiteX1" fmla="*/ 385571 w 746505"/>
              <a:gd name="connsiteY1" fmla="*/ 460375 h 1800605"/>
              <a:gd name="connsiteX2" fmla="*/ 385571 w 746505"/>
              <a:gd name="connsiteY2" fmla="*/ 10414 h 1800605"/>
              <a:gd name="connsiteX3" fmla="*/ 756665 w 746505"/>
              <a:gd name="connsiteY3" fmla="*/ 910336 h 1800605"/>
              <a:gd name="connsiteX4" fmla="*/ 385571 w 746505"/>
              <a:gd name="connsiteY4" fmla="*/ 1810258 h 1800605"/>
              <a:gd name="connsiteX5" fmla="*/ 385571 w 746505"/>
              <a:gd name="connsiteY5" fmla="*/ 1360297 h 1800605"/>
              <a:gd name="connsiteX6" fmla="*/ 14477 w 746505"/>
              <a:gd name="connsiteY6" fmla="*/ 1360297 h 1800605"/>
              <a:gd name="connsiteX7" fmla="*/ 14477 w 746505"/>
              <a:gd name="connsiteY7" fmla="*/ 460375 h 180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505" h="1800605">
                <a:moveTo>
                  <a:pt x="14477" y="460375"/>
                </a:moveTo>
                <a:lnTo>
                  <a:pt x="385571" y="460375"/>
                </a:lnTo>
                <a:lnTo>
                  <a:pt x="385571" y="10414"/>
                </a:lnTo>
                <a:lnTo>
                  <a:pt x="756665" y="910336"/>
                </a:lnTo>
                <a:lnTo>
                  <a:pt x="385571" y="1810258"/>
                </a:lnTo>
                <a:lnTo>
                  <a:pt x="385571" y="1360297"/>
                </a:lnTo>
                <a:lnTo>
                  <a:pt x="14477" y="1360297"/>
                </a:lnTo>
                <a:lnTo>
                  <a:pt x="14477" y="460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095">
            <a:solidFill>
              <a:srgbClr val="A3A3A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4107179"/>
            <a:ext cx="769620" cy="1828800"/>
          </a:xfrm>
          <a:prstGeom prst="rect">
            <a:avLst/>
          </a:prstGeom>
        </p:spPr>
      </p:pic>
      <p:sp>
        <p:nvSpPr>
          <p:cNvPr id="3" name="Freeform 233"/>
          <p:cNvSpPr/>
          <p:nvPr/>
        </p:nvSpPr>
        <p:spPr>
          <a:xfrm>
            <a:off x="6670293" y="4104894"/>
            <a:ext cx="746505" cy="1813305"/>
          </a:xfrm>
          <a:custGeom>
            <a:avLst/>
            <a:gdLst>
              <a:gd name="connsiteX0" fmla="*/ 18542 w 746505"/>
              <a:gd name="connsiteY0" fmla="*/ 472440 h 1813305"/>
              <a:gd name="connsiteX1" fmla="*/ 388112 w 746505"/>
              <a:gd name="connsiteY1" fmla="*/ 472440 h 1813305"/>
              <a:gd name="connsiteX2" fmla="*/ 388112 w 746505"/>
              <a:gd name="connsiteY2" fmla="*/ 22098 h 1813305"/>
              <a:gd name="connsiteX3" fmla="*/ 757682 w 746505"/>
              <a:gd name="connsiteY3" fmla="*/ 922782 h 1813305"/>
              <a:gd name="connsiteX4" fmla="*/ 388112 w 746505"/>
              <a:gd name="connsiteY4" fmla="*/ 1823466 h 1813305"/>
              <a:gd name="connsiteX5" fmla="*/ 388112 w 746505"/>
              <a:gd name="connsiteY5" fmla="*/ 1373124 h 1813305"/>
              <a:gd name="connsiteX6" fmla="*/ 18542 w 746505"/>
              <a:gd name="connsiteY6" fmla="*/ 1373124 h 1813305"/>
              <a:gd name="connsiteX7" fmla="*/ 18542 w 746505"/>
              <a:gd name="connsiteY7" fmla="*/ 472440 h 181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505" h="1813305">
                <a:moveTo>
                  <a:pt x="18542" y="472440"/>
                </a:moveTo>
                <a:lnTo>
                  <a:pt x="388112" y="472440"/>
                </a:lnTo>
                <a:lnTo>
                  <a:pt x="388112" y="22098"/>
                </a:lnTo>
                <a:lnTo>
                  <a:pt x="757682" y="922782"/>
                </a:lnTo>
                <a:lnTo>
                  <a:pt x="388112" y="1823466"/>
                </a:lnTo>
                <a:lnTo>
                  <a:pt x="388112" y="1373124"/>
                </a:lnTo>
                <a:lnTo>
                  <a:pt x="18542" y="1373124"/>
                </a:lnTo>
                <a:lnTo>
                  <a:pt x="18542" y="472440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6095">
            <a:solidFill>
              <a:srgbClr val="A3A3A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4"/>
          <p:cNvSpPr txBox="1"/>
          <p:nvPr/>
        </p:nvSpPr>
        <p:spPr>
          <a:xfrm>
            <a:off x="583082" y="1409115"/>
            <a:ext cx="8041987" cy="609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опухолями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ОДА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должна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занимать</a:t>
            </a:r>
            <a:r>
              <a:rPr lang="en-US" altLang="zh-CN" sz="2000" i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значимое</a:t>
            </a:r>
          </a:p>
          <a:p>
            <a:pPr marL="0" indent="1274038">
              <a:lnSpc>
                <a:spcPct val="100000"/>
              </a:lnSpc>
            </a:pP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место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терапевтическом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подходе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0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Calibri"/>
                <a:ea typeface="Calibri"/>
              </a:rPr>
              <a:t>пациентам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475487" y="2649016"/>
            <a:ext cx="1934406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Лечение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опухоли</a:t>
            </a:r>
          </a:p>
          <a:p>
            <a:pPr marL="0" indent="715060">
              <a:lnSpc>
                <a:spcPct val="100000"/>
              </a:lnSpc>
            </a:pPr>
            <a:r>
              <a:rPr lang="en-US" altLang="zh-CN" sz="2000" b="1" spc="-20" dirty="0">
                <a:solidFill>
                  <a:srgbClr val="FEFEFE"/>
                </a:solidFill>
                <a:latin typeface="Calibri"/>
                <a:ea typeface="Calibri"/>
              </a:rPr>
              <a:t>ОДА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2968498" y="2649016"/>
            <a:ext cx="158898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FEFEFE"/>
                </a:solidFill>
                <a:latin typeface="Calibri"/>
                <a:ea typeface="Calibri"/>
              </a:rPr>
              <a:t>Р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еабилитация</a:t>
            </a:r>
          </a:p>
          <a:p>
            <a:pPr marL="0" indent="201422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пац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иентов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5446776" y="2478849"/>
            <a:ext cx="2741324" cy="93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0603" hangingPunct="0">
              <a:lnSpc>
                <a:spcPct val="94999"/>
              </a:lnSpc>
            </a:pPr>
            <a:r>
              <a:rPr lang="en-US" altLang="zh-CN" sz="1600" b="1" spc="5" dirty="0">
                <a:solidFill>
                  <a:srgbClr val="FEFEFE"/>
                </a:solidFill>
                <a:latin typeface="Calibri"/>
                <a:ea typeface="Calibri"/>
              </a:rPr>
              <a:t>Терапевтические</a:t>
            </a:r>
            <a:r>
              <a:rPr lang="en-US" altLang="zh-CN" sz="1600" b="1" spc="-16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20" dirty="0">
                <a:solidFill>
                  <a:srgbClr val="FEFEFE"/>
                </a:solidFill>
                <a:latin typeface="Calibri"/>
                <a:ea typeface="Calibri"/>
              </a:rPr>
              <a:t>усилия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реабилитологов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80" dirty="0">
                <a:solidFill>
                  <a:srgbClr val="FEFEFE"/>
                </a:solidFill>
                <a:latin typeface="Calibri"/>
                <a:cs typeface="Calibri"/>
              </a:rPr>
              <a:t> 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дефицита</a:t>
            </a:r>
            <a:r>
              <a:rPr lang="en-US" altLang="zh-CN" sz="1600" b="1" spc="-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</a:t>
            </a:r>
          </a:p>
          <a:p>
            <a:pPr marL="0" indent="1201166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др.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105765" y="3656126"/>
            <a:ext cx="3521204" cy="1879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1752" hangingPunct="0">
              <a:lnSpc>
                <a:spcPct val="97500"/>
              </a:lnSpc>
            </a:pPr>
            <a:r>
              <a:rPr lang="en-US" altLang="zh-CN" sz="2400" b="1" spc="34" dirty="0">
                <a:solidFill>
                  <a:srgbClr val="000000"/>
                </a:solidFill>
                <a:latin typeface="Arial"/>
                <a:ea typeface="Arial"/>
              </a:rPr>
              <a:t>Цели</a:t>
            </a:r>
            <a:r>
              <a:rPr lang="en-US" altLang="zh-CN" sz="2400" b="1" spc="-3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34" dirty="0">
                <a:solidFill>
                  <a:srgbClr val="000000"/>
                </a:solidFill>
                <a:latin typeface="Arial"/>
                <a:ea typeface="Arial"/>
              </a:rPr>
              <a:t>реабилитации: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Физическое</a:t>
            </a:r>
            <a:r>
              <a:rPr lang="en-US" altLang="zh-CN" sz="20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</a:p>
          <a:p>
            <a:pPr marL="0" indent="286512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функци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ональное</a:t>
            </a:r>
          </a:p>
          <a:p>
            <a:pPr marL="0" indent="286512">
              <a:lnSpc>
                <a:spcPct val="99166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во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сстановление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ea typeface="Arial"/>
              </a:rPr>
              <a:t>Психологическое</a:t>
            </a:r>
          </a:p>
          <a:p>
            <a:pPr marL="0" indent="286512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во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сстановление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4818634" y="4199668"/>
            <a:ext cx="1536948" cy="121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387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вышение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независи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мос</a:t>
            </a:r>
          </a:p>
          <a:p>
            <a:pPr marL="0" indent="633983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ти</a:t>
            </a:r>
          </a:p>
          <a:p>
            <a:pPr marL="0" indent="143255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пацие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нтов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7626350" y="4383818"/>
            <a:ext cx="1334398" cy="914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Улучш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  <a:p>
            <a:pPr marL="0" indent="137159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кач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ества</a:t>
            </a:r>
          </a:p>
          <a:p>
            <a:pPr marL="0" indent="304800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изни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105765" y="6690123"/>
            <a:ext cx="211772" cy="121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800" spc="-5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400050" y="2178050"/>
            <a:ext cx="8324850" cy="463550"/>
          </a:xfrm>
          <a:custGeom>
            <a:avLst/>
            <a:gdLst>
              <a:gd name="connsiteX0" fmla="*/ 11112 w 8324850"/>
              <a:gd name="connsiteY0" fmla="*/ 465328 h 463550"/>
              <a:gd name="connsiteX1" fmla="*/ 8327961 w 8324850"/>
              <a:gd name="connsiteY1" fmla="*/ 465328 h 463550"/>
              <a:gd name="connsiteX2" fmla="*/ 8327961 w 8324850"/>
              <a:gd name="connsiteY2" fmla="*/ 14287 h 463550"/>
              <a:gd name="connsiteX3" fmla="*/ 11112 w 8324850"/>
              <a:gd name="connsiteY3" fmla="*/ 14287 h 463550"/>
              <a:gd name="connsiteX4" fmla="*/ 11112 w 8324850"/>
              <a:gd name="connsiteY4" fmla="*/ 465328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850" h="463550">
                <a:moveTo>
                  <a:pt x="11112" y="465328"/>
                </a:moveTo>
                <a:lnTo>
                  <a:pt x="8327961" y="465328"/>
                </a:lnTo>
                <a:lnTo>
                  <a:pt x="8327961" y="14287"/>
                </a:lnTo>
                <a:lnTo>
                  <a:pt x="11112" y="14287"/>
                </a:lnTo>
                <a:lnTo>
                  <a:pt x="11112" y="465328"/>
                </a:lnTo>
                <a:close/>
              </a:path>
            </a:pathLst>
          </a:custGeom>
          <a:solidFill>
            <a:srgbClr val="0049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3"/>
          <p:cNvSpPr/>
          <p:nvPr/>
        </p:nvSpPr>
        <p:spPr>
          <a:xfrm>
            <a:off x="374650" y="2622550"/>
            <a:ext cx="8350250" cy="57150"/>
          </a:xfrm>
          <a:custGeom>
            <a:avLst/>
            <a:gdLst>
              <a:gd name="connsiteX0" fmla="*/ 30162 w 8350250"/>
              <a:gd name="connsiteY0" fmla="*/ 20828 h 57150"/>
              <a:gd name="connsiteX1" fmla="*/ 8359775 w 8350250"/>
              <a:gd name="connsiteY1" fmla="*/ 2082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50250" h="57150">
                <a:moveTo>
                  <a:pt x="30162" y="20828"/>
                </a:moveTo>
                <a:lnTo>
                  <a:pt x="8359775" y="20828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4"/>
          <p:cNvSpPr/>
          <p:nvPr/>
        </p:nvSpPr>
        <p:spPr>
          <a:xfrm>
            <a:off x="387350" y="2165350"/>
            <a:ext cx="31750" cy="4527550"/>
          </a:xfrm>
          <a:custGeom>
            <a:avLst/>
            <a:gdLst>
              <a:gd name="connsiteX0" fmla="*/ 23812 w 31750"/>
              <a:gd name="connsiteY0" fmla="*/ 20701 h 4527550"/>
              <a:gd name="connsiteX1" fmla="*/ 23812 w 31750"/>
              <a:gd name="connsiteY1" fmla="*/ 4538662 h 45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527550">
                <a:moveTo>
                  <a:pt x="23812" y="20701"/>
                </a:moveTo>
                <a:lnTo>
                  <a:pt x="23812" y="453866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5"/>
          <p:cNvSpPr/>
          <p:nvPr/>
        </p:nvSpPr>
        <p:spPr>
          <a:xfrm>
            <a:off x="8705850" y="2165350"/>
            <a:ext cx="31750" cy="4527550"/>
          </a:xfrm>
          <a:custGeom>
            <a:avLst/>
            <a:gdLst>
              <a:gd name="connsiteX0" fmla="*/ 22225 w 31750"/>
              <a:gd name="connsiteY0" fmla="*/ 20701 h 4527550"/>
              <a:gd name="connsiteX1" fmla="*/ 22225 w 31750"/>
              <a:gd name="connsiteY1" fmla="*/ 4538662 h 45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527550">
                <a:moveTo>
                  <a:pt x="22225" y="20701"/>
                </a:moveTo>
                <a:lnTo>
                  <a:pt x="22225" y="453866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6"/>
          <p:cNvSpPr/>
          <p:nvPr/>
        </p:nvSpPr>
        <p:spPr>
          <a:xfrm>
            <a:off x="374650" y="2165350"/>
            <a:ext cx="8350250" cy="31750"/>
          </a:xfrm>
          <a:custGeom>
            <a:avLst/>
            <a:gdLst>
              <a:gd name="connsiteX0" fmla="*/ 30162 w 8350250"/>
              <a:gd name="connsiteY0" fmla="*/ 27051 h 31750"/>
              <a:gd name="connsiteX1" fmla="*/ 8359775 w 8350250"/>
              <a:gd name="connsiteY1" fmla="*/ 2705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50250" h="31750">
                <a:moveTo>
                  <a:pt x="30162" y="27051"/>
                </a:moveTo>
                <a:lnTo>
                  <a:pt x="8359775" y="270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7"/>
          <p:cNvSpPr/>
          <p:nvPr/>
        </p:nvSpPr>
        <p:spPr>
          <a:xfrm>
            <a:off x="374650" y="6673850"/>
            <a:ext cx="8350250" cy="31750"/>
          </a:xfrm>
          <a:custGeom>
            <a:avLst/>
            <a:gdLst>
              <a:gd name="connsiteX0" fmla="*/ 30162 w 8350250"/>
              <a:gd name="connsiteY0" fmla="*/ 23812 h 31750"/>
              <a:gd name="connsiteX1" fmla="*/ 8359775 w 8350250"/>
              <a:gd name="connsiteY1" fmla="*/ 2381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50250" h="31750">
                <a:moveTo>
                  <a:pt x="30162" y="23812"/>
                </a:moveTo>
                <a:lnTo>
                  <a:pt x="8359775" y="2381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8"/>
          <p:cNvSpPr txBox="1"/>
          <p:nvPr/>
        </p:nvSpPr>
        <p:spPr>
          <a:xfrm>
            <a:off x="502615" y="472821"/>
            <a:ext cx="8163716" cy="6182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Реабилитационные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-5" dirty="0">
                <a:solidFill>
                  <a:srgbClr val="000000"/>
                </a:solidFill>
                <a:latin typeface="Calibri"/>
                <a:ea typeface="Calibri"/>
              </a:rPr>
              <a:t>мероприятия</a:t>
            </a:r>
          </a:p>
          <a:p>
            <a:pPr marL="0">
              <a:lnSpc>
                <a:spcPct val="10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Calibri"/>
                <a:ea typeface="Calibri"/>
              </a:rPr>
              <a:t>второго</a:t>
            </a:r>
            <a:r>
              <a:rPr lang="en-US" altLang="zh-CN" sz="27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Calibri"/>
                <a:ea typeface="Calibri"/>
              </a:rPr>
              <a:t>этапа</a:t>
            </a:r>
            <a:r>
              <a:rPr lang="en-US" altLang="zh-CN" sz="27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(реабилитационное</a:t>
            </a:r>
            <a:r>
              <a:rPr lang="en-US" altLang="zh-CN" sz="27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отделение)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1311579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мероприятий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на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II</a:t>
            </a:r>
            <a:r>
              <a:rPr lang="en-US" altLang="zh-CN" sz="2000" b="1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этапе</a:t>
            </a:r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продолжение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двигательных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нарушений,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тазовых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органов,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психо-эмоциональных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нарушений,</a:t>
            </a:r>
            <a:r>
              <a:rPr lang="en-US" altLang="zh-CN"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формирования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мелкой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моторики,</a:t>
            </a:r>
            <a:r>
              <a:rPr lang="en-US" altLang="zh-CN"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0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максимально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возможной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независимости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стационаре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0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пределами;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самостоятельному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передвижению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вспомогательных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средств,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закрепление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навыков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самообслуживания,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сложных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бытовых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навыков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0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ациента.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9"/>
          <p:cNvSpPr txBox="1"/>
          <p:nvPr/>
        </p:nvSpPr>
        <p:spPr>
          <a:xfrm>
            <a:off x="548640" y="378599"/>
            <a:ext cx="6592663" cy="511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602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команда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онко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ортореабилитации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Врач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ФРМ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эргореабилитации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психолог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Медсестра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ФРМ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Социальный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работник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Врач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онколог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50"/>
          <p:cNvSpPr txBox="1"/>
          <p:nvPr/>
        </p:nvSpPr>
        <p:spPr>
          <a:xfrm>
            <a:off x="720242" y="706805"/>
            <a:ext cx="5936864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34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4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упражнения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525170" y="2184907"/>
            <a:ext cx="3794927" cy="3222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Це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</a:p>
          <a:p>
            <a:pPr marL="0" indent="257555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способности,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силы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гибкости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внешнего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вида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57555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257555" indent="-257555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состава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тела,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включая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1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жировой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ткани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marL="257555" indent="-257555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18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вероятности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ea typeface="Calibri"/>
              </a:rPr>
              <a:t>рецидивирования</a:t>
            </a:r>
            <a:r>
              <a:rPr lang="en-US" altLang="zh-CN" sz="1800" spc="-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метаст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азирования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4696333" y="2392095"/>
            <a:ext cx="4043986" cy="2896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1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1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тревоги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257555" indent="-257555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переносить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противораковую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терапию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(текущую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редполагаемую)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257555" indent="-257555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Предупреждение</a:t>
            </a:r>
            <a:r>
              <a:rPr lang="en-US" altLang="zh-CN" sz="1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побочных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реакций,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возникающих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лечении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</a:rPr>
              <a:t>(остеопороз,</a:t>
            </a:r>
            <a:r>
              <a:rPr lang="en-US" altLang="zh-CN" sz="1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</a:rPr>
              <a:t>сердечно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</a:rPr>
              <a:t>сосудистые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заболеван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ия)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кардиореспираторных,</a:t>
            </a:r>
          </a:p>
          <a:p>
            <a:pPr marL="0" indent="257555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мышечных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психологических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исходов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1668145" y="6183706"/>
            <a:ext cx="5976796" cy="548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Shin,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Ki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Y..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Cancer.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New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York: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Demos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Medical,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2014.</a:t>
            </a:r>
          </a:p>
          <a:p>
            <a:pPr marL="0" indent="10515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American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College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Sports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Medicine.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Guidelines</a:t>
            </a:r>
            <a:r>
              <a:rPr lang="en-US" altLang="zh-CN" sz="12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en-US" altLang="zh-CN" sz="12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Exercise</a:t>
            </a:r>
            <a:r>
              <a:rPr lang="en-US" altLang="zh-CN" sz="12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Testing</a:t>
            </a:r>
            <a:r>
              <a:rPr lang="en-US" altLang="zh-CN" sz="12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12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Prescription.</a:t>
            </a:r>
          </a:p>
          <a:p>
            <a:pPr marL="0" indent="850391">
              <a:lnSpc>
                <a:spcPct val="100000"/>
              </a:lnSpc>
            </a:pP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8th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ed.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Philadelphia,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PA: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Lippincott,</a:t>
            </a:r>
            <a:r>
              <a:rPr lang="en-US" altLang="zh-CN" sz="12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Wilkins,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Williams;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2009.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254"/>
          <p:cNvSpPr txBox="1"/>
          <p:nvPr/>
        </p:nvSpPr>
        <p:spPr>
          <a:xfrm>
            <a:off x="188671" y="1149146"/>
            <a:ext cx="4135282" cy="4788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6650">
              <a:lnSpc>
                <a:spcPct val="100000"/>
              </a:lnSpc>
            </a:pPr>
            <a:r>
              <a:rPr lang="en-US" altLang="zh-CN" sz="4400" spc="-144" dirty="0">
                <a:solidFill>
                  <a:srgbClr val="000000"/>
                </a:solidFill>
                <a:latin typeface="Calibri"/>
                <a:ea typeface="Calibri"/>
              </a:rPr>
              <a:t>Эрготер</a:t>
            </a:r>
            <a:r>
              <a:rPr lang="en-US" altLang="zh-CN" sz="4400" spc="-139" dirty="0">
                <a:solidFill>
                  <a:srgbClr val="000000"/>
                </a:solidFill>
                <a:latin typeface="Calibri"/>
                <a:ea typeface="Calibri"/>
              </a:rPr>
              <a:t>апия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1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57556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257556" indent="-257556" hangingPunct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1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пользованию</a:t>
            </a:r>
            <a:r>
              <a:rPr lang="en-US" altLang="zh-CN" sz="21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ТСР,</a:t>
            </a:r>
            <a:r>
              <a:rPr lang="en-US" altLang="zh-CN" sz="21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т.ч.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10" dirty="0">
                <a:solidFill>
                  <a:srgbClr val="000000"/>
                </a:solidFill>
                <a:latin typeface="Calibri"/>
                <a:ea typeface="Calibri"/>
              </a:rPr>
              <a:t>дополнительными</a:t>
            </a:r>
            <a:r>
              <a:rPr lang="en-US" altLang="zh-CN" sz="2100" spc="-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15" dirty="0">
                <a:solidFill>
                  <a:srgbClr val="000000"/>
                </a:solidFill>
                <a:latin typeface="Calibri"/>
                <a:ea typeface="Calibri"/>
              </a:rPr>
              <a:t>средствами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опоры,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креслом-коляской</a:t>
            </a:r>
            <a:r>
              <a:rPr lang="en-US" altLang="zh-CN" sz="21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ea typeface="Calibri"/>
              </a:rPr>
              <a:t>специальным</a:t>
            </a:r>
            <a:r>
              <a:rPr lang="en-US" altLang="zh-CN" sz="21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ea typeface="Calibri"/>
              </a:rPr>
              <a:t>медицинским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15" dirty="0">
                <a:solidFill>
                  <a:srgbClr val="000000"/>
                </a:solidFill>
                <a:latin typeface="Calibri"/>
                <a:ea typeface="Calibri"/>
              </a:rPr>
              <a:t>обо</a:t>
            </a:r>
            <a:r>
              <a:rPr lang="en-US" altLang="zh-CN" sz="2100" spc="-10" dirty="0">
                <a:solidFill>
                  <a:srgbClr val="000000"/>
                </a:solidFill>
                <a:latin typeface="Calibri"/>
                <a:ea typeface="Calibri"/>
              </a:rPr>
              <a:t>рудованием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ухаживающих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Терапевтические</a:t>
            </a:r>
            <a:r>
              <a:rPr lang="en-US" altLang="zh-CN" sz="21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упражнения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дому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5302630" y="2318130"/>
            <a:ext cx="3616943" cy="2173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104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spc="-110" dirty="0">
                <a:solidFill>
                  <a:srgbClr val="000000"/>
                </a:solidFill>
                <a:latin typeface="Calibri"/>
                <a:ea typeface="Calibri"/>
              </a:rPr>
              <a:t>Предупреждение</a:t>
            </a:r>
            <a:r>
              <a:rPr lang="en-US" altLang="zh-CN" sz="2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104" dirty="0">
                <a:solidFill>
                  <a:srgbClr val="000000"/>
                </a:solidFill>
                <a:latin typeface="Calibri"/>
                <a:ea typeface="Calibri"/>
              </a:rPr>
              <a:t>слабости</a:t>
            </a:r>
            <a:r>
              <a:rPr lang="en-US" altLang="zh-CN" sz="2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94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57809">
              <a:lnSpc>
                <a:spcPct val="100000"/>
              </a:lnSpc>
            </a:pPr>
            <a:r>
              <a:rPr lang="en-US" altLang="zh-CN" sz="2100" spc="-100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en-US" altLang="zh-CN" sz="2100" spc="-94" dirty="0">
                <a:solidFill>
                  <a:srgbClr val="000000"/>
                </a:solidFill>
                <a:latin typeface="Calibri"/>
                <a:ea typeface="Calibri"/>
              </a:rPr>
              <a:t>адений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spc="-75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spc="-85" dirty="0">
                <a:solidFill>
                  <a:srgbClr val="000000"/>
                </a:solidFill>
                <a:latin typeface="Calibri"/>
                <a:ea typeface="Calibri"/>
              </a:rPr>
              <a:t>Нейромышечное</a:t>
            </a:r>
            <a:r>
              <a:rPr lang="en-US" altLang="zh-CN" sz="2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80" dirty="0">
                <a:solidFill>
                  <a:srgbClr val="000000"/>
                </a:solidFill>
                <a:latin typeface="Calibri"/>
                <a:ea typeface="Calibri"/>
              </a:rPr>
              <a:t>переобучение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spc="-85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spc="-80" dirty="0">
                <a:solidFill>
                  <a:srgbClr val="000000"/>
                </a:solidFill>
                <a:latin typeface="Calibri"/>
                <a:ea typeface="Calibri"/>
              </a:rPr>
              <a:t>Психологическая</a:t>
            </a:r>
            <a:r>
              <a:rPr lang="en-US" altLang="zh-CN" sz="21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100" dirty="0">
                <a:solidFill>
                  <a:srgbClr val="000000"/>
                </a:solidFill>
                <a:latin typeface="Calibri"/>
                <a:ea typeface="Calibri"/>
              </a:rPr>
              <a:t>помощь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spc="-125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5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spc="-129" dirty="0">
                <a:solidFill>
                  <a:srgbClr val="000000"/>
                </a:solidFill>
                <a:latin typeface="Calibri"/>
                <a:ea typeface="Calibri"/>
              </a:rPr>
              <a:t>Купирование</a:t>
            </a:r>
            <a:r>
              <a:rPr lang="en-US" altLang="zh-CN" sz="21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134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spc="-8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ea typeface="Calibri"/>
              </a:rPr>
              <a:t>Реинтеграция</a:t>
            </a:r>
            <a:r>
              <a:rPr lang="en-US" altLang="zh-CN" sz="21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spc="-80" dirty="0">
                <a:solidFill>
                  <a:srgbClr val="000000"/>
                </a:solidFill>
                <a:latin typeface="Calibri"/>
                <a:ea typeface="Calibri"/>
              </a:rPr>
              <a:t>общество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1543811" y="6156883"/>
            <a:ext cx="6044943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09341" indent="-2609341" hangingPunct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American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Occupational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Therapy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Association.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Occupational</a:t>
            </a:r>
            <a:r>
              <a:rPr lang="en-US" altLang="zh-CN" sz="1200" i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Therapy</a:t>
            </a:r>
            <a:r>
              <a:rPr lang="en-US" altLang="zh-CN" sz="12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Practice</a:t>
            </a:r>
            <a:r>
              <a:rPr lang="en-US" altLang="zh-CN" sz="12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Framework: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Domain</a:t>
            </a:r>
            <a:r>
              <a:rPr lang="en-US" altLang="zh-CN" sz="12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&amp;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Process.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2nd</a:t>
            </a:r>
            <a:r>
              <a:rPr lang="en-US" altLang="zh-CN" sz="12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ea typeface="Arial"/>
              </a:rPr>
              <a:t>ed.</a:t>
            </a:r>
            <a:r>
              <a:rPr lang="en-US" altLang="zh-CN" sz="12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Bethesda,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MA: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AOTA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Press;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2008.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257"/>
          <p:cNvSpPr txBox="1"/>
          <p:nvPr/>
        </p:nvSpPr>
        <p:spPr>
          <a:xfrm>
            <a:off x="525170" y="1148588"/>
            <a:ext cx="5332238" cy="3083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70455">
              <a:lnSpc>
                <a:spcPct val="100000"/>
              </a:lnSpc>
            </a:pPr>
            <a:r>
              <a:rPr lang="en-US" altLang="zh-CN" sz="4400" spc="-220" dirty="0">
                <a:solidFill>
                  <a:srgbClr val="000000"/>
                </a:solidFill>
                <a:latin typeface="Calibri"/>
                <a:ea typeface="Calibri"/>
              </a:rPr>
              <a:t>Шкалы</a:t>
            </a:r>
            <a:r>
              <a:rPr lang="en-US" altLang="zh-CN" sz="4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194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4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175" dirty="0">
                <a:solidFill>
                  <a:srgbClr val="000000"/>
                </a:solidFill>
                <a:latin typeface="Calibri"/>
                <a:ea typeface="Calibri"/>
              </a:rPr>
              <a:t>тесты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5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ea typeface="Calibri"/>
              </a:rPr>
              <a:t>часто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ea typeface="Calibri"/>
              </a:rPr>
              <a:t>используют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ea typeface="Calibri"/>
              </a:rPr>
              <a:t>FIM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ea typeface="Calibri"/>
              </a:rPr>
              <a:t>(Functional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ea typeface="Calibri"/>
              </a:rPr>
              <a:t>Independence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90" dirty="0">
                <a:solidFill>
                  <a:srgbClr val="000000"/>
                </a:solidFill>
                <a:latin typeface="Calibri"/>
                <a:ea typeface="Calibri"/>
              </a:rPr>
              <a:t>Measure);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34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19" dirty="0">
                <a:solidFill>
                  <a:srgbClr val="000000"/>
                </a:solidFill>
                <a:latin typeface="Calibri"/>
                <a:ea typeface="Calibri"/>
              </a:rPr>
              <a:t>Karnofsky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ea typeface="Calibri"/>
              </a:rPr>
              <a:t>Performance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ea typeface="Calibri"/>
              </a:rPr>
              <a:t>Scale;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5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75" dirty="0">
                <a:solidFill>
                  <a:srgbClr val="000000"/>
                </a:solidFill>
                <a:latin typeface="Calibri"/>
                <a:ea typeface="Calibri"/>
              </a:rPr>
              <a:t>ECOG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ea typeface="Calibri"/>
              </a:rPr>
              <a:t>(Eastern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ea typeface="Calibri"/>
              </a:rPr>
              <a:t>Cooperative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ea typeface="Calibri"/>
              </a:rPr>
              <a:t>Oncology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ea typeface="Calibri"/>
              </a:rPr>
              <a:t>Group).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44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ea typeface="Calibri"/>
              </a:rPr>
              <a:t>Get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70" dirty="0">
                <a:solidFill>
                  <a:srgbClr val="000000"/>
                </a:solidFill>
                <a:latin typeface="Calibri"/>
                <a:ea typeface="Calibri"/>
              </a:rPr>
              <a:t>Up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64" dirty="0">
                <a:solidFill>
                  <a:srgbClr val="000000"/>
                </a:solidFill>
                <a:latin typeface="Calibri"/>
                <a:ea typeface="Calibri"/>
              </a:rPr>
              <a:t>Go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ea typeface="Calibri"/>
              </a:rPr>
              <a:t>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7990" y="1158367"/>
            <a:ext cx="7407239" cy="2438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indent="-411784" hangingPunct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1981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Dietz,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рассматривая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процесс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ea typeface="Calibri"/>
              </a:rPr>
              <a:t>предоставления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ea typeface="Calibri"/>
              </a:rPr>
              <a:t>онкологическим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ea typeface="Calibri"/>
              </a:rPr>
              <a:t>больным,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ea typeface="Calibri"/>
              </a:rPr>
              <a:t>выделила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четыре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типа</a:t>
            </a:r>
            <a:r>
              <a:rPr lang="en-US" altLang="zh-CN" sz="3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онкологии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7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превентивный,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990" y="3597021"/>
            <a:ext cx="682554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укрепляющий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(восстановительный),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990" y="4084954"/>
            <a:ext cx="40677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поддерживающий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990" y="4572634"/>
            <a:ext cx="315652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паллиативный.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3187" y="44196"/>
          <a:ext cx="8823261" cy="6780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88"/>
                <a:gridCol w="943102"/>
                <a:gridCol w="1911349"/>
                <a:gridCol w="4249165"/>
                <a:gridCol w="681355"/>
              </a:tblGrid>
              <a:tr h="144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D39A5A"/>
                      </a:solidFill>
                      <a:prstDash val="solid"/>
                    </a:lnR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R w="9144">
                      <a:solidFill>
                        <a:srgbClr val="D39A5A"/>
                      </a:solidFill>
                      <a:prstDash val="solid"/>
                    </a:lnR>
                    <a:lnT w="9144">
                      <a:solidFill>
                        <a:srgbClr val="D39A5A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R w="9144">
                      <a:solidFill>
                        <a:srgbClr val="D39A5A"/>
                      </a:solidFill>
                      <a:prstDash val="solid"/>
                    </a:lnR>
                    <a:lnT w="9144">
                      <a:solidFill>
                        <a:srgbClr val="D39A5A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248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144">
                      <a:solidFill>
                        <a:srgbClr val="D39A5A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2296">
                        <a:lnSpc>
                          <a:spcPct val="80000"/>
                        </a:lnSpc>
                      </a:pPr>
                      <a:r>
                        <a:rPr lang="en-US" altLang="zh-CN" sz="1800" b="1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</a:t>
                      </a:r>
                      <a:r>
                        <a:rPr lang="en-US" altLang="zh-CN" sz="1800" b="1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кала</a:t>
                      </a:r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144">
                      <a:solidFill>
                        <a:srgbClr val="D39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-147701">
                        <a:lnSpc>
                          <a:spcPct val="80000"/>
                        </a:lnSpc>
                      </a:pPr>
                      <a:r>
                        <a:rPr lang="en-US" altLang="zh-CN" sz="1800" b="1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</a:t>
                      </a:r>
                      <a:r>
                        <a:rPr lang="en-US" altLang="zh-CN" sz="1800" b="1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овского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144">
                      <a:solidFill>
                        <a:srgbClr val="D39A5A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144">
                      <a:solidFill>
                        <a:srgbClr val="D39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33933">
                        <a:lnSpc>
                          <a:spcPct val="100000"/>
                        </a:lnSpc>
                      </a:pP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ность</a:t>
                      </a:r>
                    </a:p>
                  </a:txBody>
                  <a:tcPr marL="0" marR="0" marT="0" marB="0">
                    <a:lnL w="9144">
                      <a:solidFill>
                        <a:srgbClr val="D39A5A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2225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%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482219">
                <a:tc rowSpan="3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64"/>
                        </a:lnSpc>
                      </a:pPr>
                      <a:endParaRPr lang="en-US" dirty="0" smtClean="0"/>
                    </a:p>
                    <a:p>
                      <a:pPr marL="25666" hangingPunct="0">
                        <a:lnSpc>
                          <a:spcPct val="100000"/>
                        </a:lnSpc>
                      </a:pP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Сохранена</a:t>
                      </a:r>
                      <a:r>
                        <a:rPr lang="en-US" altLang="zh-CN" sz="1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нормальная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ежедневная</a:t>
                      </a:r>
                      <a:r>
                        <a:rPr lang="en-US" altLang="zh-CN" sz="1400" spc="-1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активность;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медицинская</a:t>
                      </a:r>
                      <a:r>
                        <a:rPr lang="en-US" altLang="zh-CN" sz="1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помощь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ется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</a:pPr>
                      <a:endParaRPr lang="en-US" dirty="0" smtClean="0"/>
                    </a:p>
                    <a:p>
                      <a:pPr marL="0" indent="21208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Практически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здоров: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жалоб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нет;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признаков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нет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9144" cap="flat" cmpd="sng" algn="ctr">
                      <a:solidFill>
                        <a:srgbClr val="D39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</a:pPr>
                      <a:endParaRPr lang="en-US" dirty="0" smtClean="0"/>
                    </a:p>
                    <a:p>
                      <a:pPr marL="0" indent="180086">
                        <a:lnSpc>
                          <a:spcPct val="100000"/>
                        </a:lnSpc>
                      </a:pP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80987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55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Сохранена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нормальная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ежедневная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активность;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незначительная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степень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выраженности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проявлений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225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61963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Нормальная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ежедневная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активность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поддерживается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усилием;</a:t>
                      </a:r>
                      <a:r>
                        <a:rPr lang="en-US" altLang="zh-CN" sz="1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умеренная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степень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выраженности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проявлений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818007">
                <a:tc rowSpan="3" gridSpan="2">
                  <a:txBody>
                    <a:bodyPr/>
                    <a:lstStyle/>
                    <a:p>
                      <a:pPr marL="25666" hangingPunct="0">
                        <a:lnSpc>
                          <a:spcPct val="100000"/>
                        </a:lnSpc>
                      </a:pP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Утр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ата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трудоспо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собности,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возможно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проживание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домашних</a:t>
                      </a:r>
                      <a:r>
                        <a:rPr lang="en-US" altLang="zh-CN" sz="1400" spc="-1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условиях;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большей</a:t>
                      </a:r>
                      <a:r>
                        <a:rPr lang="en-US" altLang="zh-CN" sz="1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частью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1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обслужить;</a:t>
                      </a:r>
                      <a:r>
                        <a:rPr lang="en-US" altLang="zh-CN" sz="1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требуется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уход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различном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еме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89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обслужить;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поддерживать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нормальную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ежедневную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активность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выполнять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активную</a:t>
                      </a:r>
                      <a:r>
                        <a:rPr lang="en-US" altLang="zh-CN" sz="1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260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52463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208" hangingPunct="0">
                        <a:lnSpc>
                          <a:spcPct val="95833"/>
                        </a:lnSpc>
                        <a:spcBef>
                          <a:spcPts val="334"/>
                        </a:spcBef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Большей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частью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обслужить,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однако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отдельных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случаях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нуждается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уходе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61264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684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Частично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обслужить,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частично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нуждается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уходе,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требуется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медицинская</a:t>
                      </a:r>
                      <a:r>
                        <a:rPr lang="en-US" altLang="zh-CN" sz="1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помощь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5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524764">
                <a:tc rowSpan="5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50"/>
                        </a:lnSpc>
                      </a:pPr>
                      <a:endParaRPr lang="en-US" dirty="0" smtClean="0"/>
                    </a:p>
                    <a:p>
                      <a:pPr marL="25666" hangingPunct="0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обслужить,</a:t>
                      </a:r>
                      <a:r>
                        <a:rPr lang="en-US" altLang="zh-CN" sz="1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требуется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госпитальная</a:t>
                      </a:r>
                      <a:r>
                        <a:rPr lang="en-US" altLang="zh-CN" sz="1400" spc="-1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помощь;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возможна</a:t>
                      </a:r>
                      <a:r>
                        <a:rPr lang="en-US" altLang="zh-CN" sz="1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быстрая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прогрессия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208" hangingPunct="0">
                        <a:lnSpc>
                          <a:spcPct val="95833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обслуживать,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требуются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специальный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уход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медицинская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омощь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10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61975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себя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обслуживать,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показана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госпитализация,</a:t>
                      </a:r>
                      <a:r>
                        <a:rPr lang="en-US" altLang="zh-CN" sz="1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хотя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непосредственная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угроза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жизни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отсутствует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61974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21208" hangingPunct="0">
                        <a:lnSpc>
                          <a:spcPct val="95833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Тяжелое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заболевание: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необходима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госпитализация,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необходима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поддерживающая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терапия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48224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</a:pPr>
                      <a:endParaRPr lang="en-US" dirty="0" smtClean="0"/>
                    </a:p>
                    <a:p>
                      <a:pPr marL="0" indent="21208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Терминальный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период: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быстро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прогрессирующий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фатальный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процесс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</a:pPr>
                      <a:endParaRPr lang="en-US" dirty="0" smtClean="0"/>
                    </a:p>
                    <a:p>
                      <a:pPr marL="0" indent="225806">
                        <a:lnSpc>
                          <a:spcPct val="100000"/>
                        </a:lnSpc>
                      </a:pP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27373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21208">
                        <a:lnSpc>
                          <a:spcPct val="100000"/>
                        </a:lnSpc>
                      </a:pP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Сме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рть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0002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259"/>
          <p:cNvSpPr/>
          <p:nvPr/>
        </p:nvSpPr>
        <p:spPr>
          <a:xfrm>
            <a:off x="1522412" y="5726112"/>
            <a:ext cx="6072187" cy="433387"/>
          </a:xfrm>
          <a:custGeom>
            <a:avLst/>
            <a:gdLst>
              <a:gd name="connsiteX0" fmla="*/ 16827 w 6072187"/>
              <a:gd name="connsiteY0" fmla="*/ 439991 h 433387"/>
              <a:gd name="connsiteX1" fmla="*/ 6082347 w 6072187"/>
              <a:gd name="connsiteY1" fmla="*/ 439991 h 433387"/>
              <a:gd name="connsiteX2" fmla="*/ 6082347 w 6072187"/>
              <a:gd name="connsiteY2" fmla="*/ 14795 h 433387"/>
              <a:gd name="connsiteX3" fmla="*/ 16827 w 6072187"/>
              <a:gd name="connsiteY3" fmla="*/ 14795 h 433387"/>
              <a:gd name="connsiteX4" fmla="*/ 16827 w 6072187"/>
              <a:gd name="connsiteY4" fmla="*/ 43999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187" h="433387">
                <a:moveTo>
                  <a:pt x="16827" y="439991"/>
                </a:moveTo>
                <a:lnTo>
                  <a:pt x="6082347" y="439991"/>
                </a:lnTo>
                <a:lnTo>
                  <a:pt x="6082347" y="14795"/>
                </a:lnTo>
                <a:lnTo>
                  <a:pt x="16827" y="14795"/>
                </a:lnTo>
                <a:lnTo>
                  <a:pt x="16827" y="43999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60"/>
          <p:cNvSpPr txBox="1"/>
          <p:nvPr/>
        </p:nvSpPr>
        <p:spPr>
          <a:xfrm>
            <a:off x="1783969" y="469899"/>
            <a:ext cx="134022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ECOG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1587372" y="5752052"/>
            <a:ext cx="5990489" cy="411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99157">
              <a:lnSpc>
                <a:spcPct val="100000"/>
              </a:lnSpc>
            </a:pPr>
            <a:r>
              <a:rPr lang="en-US" altLang="zh-CN" sz="900" i="1" spc="-55" dirty="0">
                <a:solidFill>
                  <a:srgbClr val="000000"/>
                </a:solidFill>
                <a:latin typeface="Arial"/>
                <a:ea typeface="Arial"/>
              </a:rPr>
              <a:t>Source:</a:t>
            </a:r>
            <a:r>
              <a:rPr lang="en-US" altLang="zh-CN" sz="9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65" dirty="0">
                <a:solidFill>
                  <a:srgbClr val="000000"/>
                </a:solidFill>
                <a:latin typeface="Arial"/>
                <a:ea typeface="Arial"/>
              </a:rPr>
              <a:t>Oken</a:t>
            </a:r>
            <a:r>
              <a:rPr lang="en-US" altLang="zh-CN" sz="900" i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45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9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40" dirty="0">
                <a:solidFill>
                  <a:srgbClr val="000000"/>
                </a:solidFill>
                <a:latin typeface="Arial"/>
                <a:ea typeface="Arial"/>
              </a:rPr>
              <a:t>al.</a:t>
            </a:r>
            <a:r>
              <a:rPr lang="en-US" altLang="zh-CN" sz="9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50" dirty="0">
                <a:solidFill>
                  <a:srgbClr val="000000"/>
                </a:solidFill>
                <a:latin typeface="Arial"/>
                <a:ea typeface="Arial"/>
              </a:rPr>
              <a:t>(1982)</a:t>
            </a:r>
          </a:p>
          <a:p>
            <a:pPr marL="0">
              <a:lnSpc>
                <a:spcPct val="100000"/>
              </a:lnSpc>
            </a:pPr>
            <a:r>
              <a:rPr lang="en-US" altLang="zh-CN" sz="900" spc="-55" dirty="0">
                <a:solidFill>
                  <a:srgbClr val="000000"/>
                </a:solidFill>
                <a:latin typeface="Arial"/>
                <a:ea typeface="Arial"/>
              </a:rPr>
              <a:t>Oken</a:t>
            </a:r>
            <a:r>
              <a:rPr lang="en-US" altLang="zh-CN"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5" dirty="0">
                <a:solidFill>
                  <a:srgbClr val="000000"/>
                </a:solidFill>
                <a:latin typeface="Arial"/>
                <a:ea typeface="Arial"/>
              </a:rPr>
              <a:t>MM,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ea typeface="Arial"/>
              </a:rPr>
              <a:t>Creech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ea typeface="Arial"/>
              </a:rPr>
              <a:t>RH,Tormey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5" dirty="0">
                <a:solidFill>
                  <a:srgbClr val="000000"/>
                </a:solidFill>
                <a:latin typeface="Arial"/>
                <a:ea typeface="Arial"/>
              </a:rPr>
              <a:t>DC,</a:t>
            </a:r>
            <a:r>
              <a:rPr lang="en-US" altLang="zh-CN" sz="900" spc="-4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30" dirty="0">
                <a:solidFill>
                  <a:srgbClr val="000000"/>
                </a:solidFill>
                <a:latin typeface="Arial"/>
                <a:ea typeface="Arial"/>
              </a:rPr>
              <a:t>al.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0" dirty="0">
                <a:solidFill>
                  <a:srgbClr val="000000"/>
                </a:solidFill>
                <a:latin typeface="Arial"/>
                <a:ea typeface="Arial"/>
              </a:rPr>
              <a:t>Toxicity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ea typeface="Arial"/>
              </a:rPr>
              <a:t>response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34" dirty="0">
                <a:solidFill>
                  <a:srgbClr val="000000"/>
                </a:solidFill>
                <a:latin typeface="Arial"/>
                <a:ea typeface="Arial"/>
              </a:rPr>
              <a:t>criteria</a:t>
            </a:r>
            <a:r>
              <a:rPr lang="en-US" altLang="zh-CN"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5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5" dirty="0">
                <a:solidFill>
                  <a:srgbClr val="000000"/>
                </a:solidFill>
                <a:latin typeface="Arial"/>
                <a:ea typeface="Arial"/>
              </a:rPr>
              <a:t>Eastern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5" dirty="0">
                <a:solidFill>
                  <a:srgbClr val="000000"/>
                </a:solidFill>
                <a:latin typeface="Arial"/>
                <a:ea typeface="Arial"/>
              </a:rPr>
              <a:t>Cooperative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ea typeface="Arial"/>
              </a:rPr>
              <a:t>Oncology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ea typeface="Arial"/>
              </a:rPr>
              <a:t>Group.</a:t>
            </a:r>
            <a:r>
              <a:rPr lang="en-US" altLang="zh-CN"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65" dirty="0">
                <a:solidFill>
                  <a:srgbClr val="000000"/>
                </a:solidFill>
                <a:latin typeface="Arial"/>
                <a:ea typeface="Arial"/>
              </a:rPr>
              <a:t>Am</a:t>
            </a:r>
            <a:r>
              <a:rPr lang="en-US" altLang="zh-CN" sz="9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spc="-40" dirty="0">
                <a:solidFill>
                  <a:srgbClr val="000000"/>
                </a:solidFill>
                <a:latin typeface="Arial"/>
                <a:ea typeface="Arial"/>
              </a:rPr>
              <a:t>JClin</a:t>
            </a:r>
            <a:r>
              <a:rPr lang="en-US" altLang="zh-CN" sz="900" i="1" spc="-45" dirty="0">
                <a:solidFill>
                  <a:srgbClr val="000000"/>
                </a:solidFill>
                <a:latin typeface="Arial"/>
                <a:ea typeface="Arial"/>
              </a:rPr>
              <a:t>Oncol.</a:t>
            </a:r>
          </a:p>
          <a:p>
            <a:pPr marL="0" indent="2592705">
              <a:lnSpc>
                <a:spcPct val="100000"/>
              </a:lnSpc>
            </a:pPr>
            <a:r>
              <a:rPr lang="en-US" altLang="zh-CN" sz="900" i="1" spc="-34" dirty="0">
                <a:solidFill>
                  <a:srgbClr val="000000"/>
                </a:solidFill>
                <a:latin typeface="Arial"/>
                <a:ea typeface="Arial"/>
              </a:rPr>
              <a:t>1982;5:649</a:t>
            </a:r>
            <a:r>
              <a:rPr lang="en-US" altLang="zh-CN" sz="900" i="1" spc="-55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900" i="1" spc="-40" dirty="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lang="en-US" altLang="zh-CN" sz="900" i="1" spc="-34" dirty="0">
                <a:solidFill>
                  <a:srgbClr val="000000"/>
                </a:solidFill>
                <a:latin typeface="Arial"/>
                <a:ea typeface="Arial"/>
              </a:rPr>
              <a:t>55.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9087" y="966851"/>
          <a:ext cx="7886636" cy="444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819"/>
                <a:gridCol w="7017816"/>
              </a:tblGrid>
              <a:tr h="901953">
                <a:tc>
                  <a:txBody>
                    <a:bodyPr/>
                    <a:lstStyle/>
                    <a:p>
                      <a:pPr>
                        <a:lnSpc>
                          <a:spcPts val="925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Степе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нь</a:t>
                      </a:r>
                    </a:p>
                    <a:p>
                      <a:pPr>
                        <a:lnSpc>
                          <a:spcPts val="1679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75"/>
                        </a:lnSpc>
                      </a:pPr>
                      <a:endParaRPr lang="en-US" dirty="0" smtClean="0"/>
                    </a:p>
                    <a:p>
                      <a:pPr marL="62306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Больной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полностью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активен,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выполнять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все,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(90-100%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14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Карновского</a:t>
                      </a:r>
                      <a:r>
                        <a:rPr lang="en-US" altLang="zh-CN" sz="1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98463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875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</a:pPr>
                      <a:endParaRPr lang="en-US" dirty="0" smtClean="0"/>
                    </a:p>
                    <a:p>
                      <a:pPr marL="62306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Больной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неспособен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выполнять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тяжелую,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выполнять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легкую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сидячую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(например,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легкую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домашнюю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канцелярскую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работу,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70-80%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Карновского</a:t>
                      </a:r>
                      <a:r>
                        <a:rPr lang="en-US" altLang="zh-CN" sz="14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405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30"/>
                        </a:lnSpc>
                      </a:pPr>
                      <a:endParaRPr lang="en-US" dirty="0" smtClean="0"/>
                    </a:p>
                    <a:p>
                      <a:pPr marL="62306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Больной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лечится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амбулаторно,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самообслуживанию,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выполнять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работу.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Более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времени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бодрствования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проводит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вертикальном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положении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(50-60%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Карновского)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7922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25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5"/>
                        </a:lnSpc>
                      </a:pPr>
                      <a:endParaRPr lang="en-US" dirty="0" smtClean="0"/>
                    </a:p>
                    <a:p>
                      <a:pPr marL="62306" hangingPunct="0">
                        <a:lnSpc>
                          <a:spcPct val="95416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Больной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лишь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ограниченному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самообслуживанию,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проводит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кресле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постели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более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времени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бодрствования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(30-40%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Карновского)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28575">
                      <a:solidFill>
                        <a:srgbClr val="EA8E42"/>
                      </a:solidFill>
                      <a:prstDash val="solid"/>
                    </a:lnB>
                  </a:tcPr>
                </a:tc>
              </a:tr>
              <a:tr h="90208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dirty="0" smtClean="0"/>
                    </a:p>
                    <a:p>
                      <a:pPr marL="0" indent="66713">
                        <a:lnSpc>
                          <a:spcPct val="100000"/>
                        </a:lnSpc>
                      </a:pP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9"/>
                        </a:lnSpc>
                      </a:pPr>
                      <a:endParaRPr lang="en-US" dirty="0" smtClean="0"/>
                    </a:p>
                    <a:p>
                      <a:pPr marL="62306" hangingPunct="0">
                        <a:lnSpc>
                          <a:spcPct val="95833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Инвалид,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совершенно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способен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самообслуживанию,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прикован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креслу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постели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(10-20%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Карновского)</a:t>
                      </a:r>
                    </a:p>
                  </a:txBody>
                  <a:tcPr marL="0" marR="0" marT="0" marB="0">
                    <a:lnL w="9525">
                      <a:solidFill>
                        <a:srgbClr val="B9B9B9"/>
                      </a:solidFill>
                      <a:prstDash val="solid"/>
                    </a:lnL>
                    <a:lnR w="9525">
                      <a:solidFill>
                        <a:srgbClr val="B9B9B9"/>
                      </a:solidFill>
                      <a:prstDash val="solid"/>
                    </a:lnR>
                    <a:lnT w="28575">
                      <a:solidFill>
                        <a:srgbClr val="EA8E42"/>
                      </a:solidFill>
                      <a:prstDash val="solid"/>
                    </a:lnT>
                    <a:lnB w="9525">
                      <a:solidFill>
                        <a:srgbClr val="B9B9B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" y="2103120"/>
            <a:ext cx="7414259" cy="1264920"/>
          </a:xfrm>
          <a:prstGeom prst="rect">
            <a:avLst/>
          </a:prstGeom>
        </p:spPr>
      </p:pic>
      <p:pic>
        <p:nvPicPr>
          <p:cNvPr id="265" name="Picture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20" y="3413760"/>
            <a:ext cx="419862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737360"/>
            <a:ext cx="167640" cy="1417320"/>
          </a:xfrm>
          <a:prstGeom prst="rect">
            <a:avLst/>
          </a:prstGeom>
        </p:spPr>
      </p:pic>
      <p:pic>
        <p:nvPicPr>
          <p:cNvPr id="267" name="Picture 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3947160"/>
            <a:ext cx="167640" cy="1234440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30480"/>
            <a:ext cx="7246620" cy="3375660"/>
          </a:xfrm>
          <a:prstGeom prst="rect">
            <a:avLst/>
          </a:prstGeom>
        </p:spPr>
      </p:pic>
      <p:pic>
        <p:nvPicPr>
          <p:cNvPr id="269" name="Picture 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0" y="3840479"/>
            <a:ext cx="4175760" cy="2362200"/>
          </a:xfrm>
          <a:prstGeom prst="rect">
            <a:avLst/>
          </a:prstGeom>
        </p:spPr>
      </p:pic>
      <p:sp>
        <p:nvSpPr>
          <p:cNvPr id="2" name="TextBox 269"/>
          <p:cNvSpPr txBox="1"/>
          <p:nvPr/>
        </p:nvSpPr>
        <p:spPr>
          <a:xfrm>
            <a:off x="227990" y="1665351"/>
            <a:ext cx="4299993" cy="487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0260" hangingPunct="0">
              <a:lnSpc>
                <a:spcPct val="95833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ЭЛЕКТРОИМ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ПУЛЬСНАЯ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перации</a:t>
            </a:r>
          </a:p>
          <a:p>
            <a:pPr marL="0" hangingPunct="0">
              <a:lnSpc>
                <a:spcPct val="85416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Точка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приложения</a:t>
            </a:r>
            <a:r>
              <a:rPr lang="en-US" altLang="zh-CN" sz="18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оперированная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коне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чность</a:t>
            </a:r>
          </a:p>
          <a:p>
            <a:pPr marL="0" indent="410260" hangingPunct="0">
              <a:lnSpc>
                <a:spcPct val="90416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НИЗКОИНТЕ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НСИВНАЯ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ЛАЗЕРОТЕРАПИЯ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4х</a:t>
            </a:r>
            <a:r>
              <a:rPr lang="en-US" altLang="zh-CN" sz="1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перации</a:t>
            </a:r>
          </a:p>
          <a:p>
            <a:pPr marL="0">
              <a:lnSpc>
                <a:spcPct val="92916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Точка</a:t>
            </a:r>
            <a:r>
              <a:rPr lang="en-US" altLang="zh-CN" sz="1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приложения</a:t>
            </a:r>
            <a:r>
              <a:rPr lang="en-US" altLang="zh-CN" sz="1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п/о</a:t>
            </a:r>
            <a:r>
              <a:rPr lang="en-US" altLang="zh-CN" sz="18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раны</a:t>
            </a:r>
          </a:p>
          <a:p>
            <a:pPr marL="0" indent="410260">
              <a:lnSpc>
                <a:spcPct val="929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1х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 marL="0">
              <a:lnSpc>
                <a:spcPct val="92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(занятия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тренажере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4-5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суток)</a:t>
            </a:r>
          </a:p>
          <a:p>
            <a:pPr marL="0" indent="41026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Пассивная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разработка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тренажерах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5х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 marL="0" indent="41026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5х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операции.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Локализация: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оперированной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обходя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шва.</a:t>
            </a:r>
            <a:r>
              <a:rPr lang="en-US" altLang="zh-CN" sz="1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операциях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верхних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конечностях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пояса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спина.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отека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дренажный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83820"/>
            <a:ext cx="5021580" cy="2484120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3360420"/>
            <a:ext cx="167640" cy="2766060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20" y="198120"/>
            <a:ext cx="3627120" cy="3032760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820" y="3307079"/>
            <a:ext cx="3726179" cy="3162300"/>
          </a:xfrm>
          <a:prstGeom prst="rect">
            <a:avLst/>
          </a:prstGeom>
        </p:spPr>
      </p:pic>
      <p:sp>
        <p:nvSpPr>
          <p:cNvPr id="2" name="TextBox 274"/>
          <p:cNvSpPr txBox="1"/>
          <p:nvPr/>
        </p:nvSpPr>
        <p:spPr>
          <a:xfrm>
            <a:off x="227990" y="1564513"/>
            <a:ext cx="5048022" cy="5111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МАГНИТОТЕРАПИЯ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2х</a:t>
            </a:r>
            <a:r>
              <a:rPr lang="en-US" altLang="zh-CN" sz="1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оп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ерации</a:t>
            </a:r>
          </a:p>
          <a:p>
            <a:pPr marL="0">
              <a:lnSpc>
                <a:spcPct val="92083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послеоперационная</a:t>
            </a:r>
            <a:r>
              <a:rPr lang="en-US" altLang="zh-CN" sz="1800" i="1" spc="-1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рана.</a:t>
            </a:r>
          </a:p>
          <a:p>
            <a:pPr marL="0" indent="410260">
              <a:lnSpc>
                <a:spcPct val="92916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ЭЛЕКТРОИМПУЛЬСНАЯ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2х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 marL="0">
              <a:lnSpc>
                <a:spcPct val="80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Точка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приложения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нижние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конечности,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мышцы</a:t>
            </a:r>
          </a:p>
          <a:p>
            <a:pPr marL="0" indent="411784">
              <a:lnSpc>
                <a:spcPct val="90416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сп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ины</a:t>
            </a:r>
          </a:p>
          <a:p>
            <a:pPr marL="0" indent="410260" hangingPunct="0">
              <a:lnSpc>
                <a:spcPct val="90416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НИЗКОИНТЕ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НСИВНАЯ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ЛАЗЕРОТЕРАПИЯ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4х</a:t>
            </a:r>
            <a:r>
              <a:rPr lang="en-US" altLang="zh-CN" sz="1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i="1" spc="5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перации</a:t>
            </a:r>
          </a:p>
          <a:p>
            <a:pPr marL="411784" hangingPunct="0">
              <a:lnSpc>
                <a:spcPct val="9375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1х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Вертикализация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верти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кализатора</a:t>
            </a:r>
          </a:p>
          <a:p>
            <a:pPr marL="0">
              <a:lnSpc>
                <a:spcPct val="90833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Lissy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2-3</a:t>
            </a:r>
            <a:r>
              <a:rPr lang="en-US" altLang="zh-CN" sz="1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</a:p>
          <a:p>
            <a:pPr marL="0" hangingPunct="0">
              <a:lnSpc>
                <a:spcPct val="92916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самостоятельной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вертикализации</a:t>
            </a:r>
            <a:r>
              <a:rPr lang="en-US" altLang="zh-CN" sz="18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3-</a:t>
            </a:r>
            <a:r>
              <a:rPr lang="en-US" altLang="zh-CN" sz="1800" i="1" spc="-5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</a:p>
          <a:p>
            <a:pPr marL="0">
              <a:lnSpc>
                <a:spcPct val="100000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Занятие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тренажере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Theravital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  <a:r>
              <a:rPr lang="en-US" altLang="zh-CN" sz="1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</a:p>
          <a:p>
            <a:pPr marL="0" indent="41026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4-5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i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операции.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Локализация: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спины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(укрепление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мышечного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каркаса),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конечностей.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" y="350520"/>
            <a:ext cx="7307580" cy="1188719"/>
          </a:xfrm>
          <a:prstGeom prst="rect">
            <a:avLst/>
          </a:prstGeom>
        </p:spPr>
      </p:pic>
      <p:pic>
        <p:nvPicPr>
          <p:cNvPr id="277" name="Picture 2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2430780"/>
            <a:ext cx="220979" cy="3200400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1775460"/>
            <a:ext cx="4701540" cy="5082540"/>
          </a:xfrm>
          <a:prstGeom prst="rect">
            <a:avLst/>
          </a:prstGeom>
        </p:spPr>
      </p:pic>
      <p:sp>
        <p:nvSpPr>
          <p:cNvPr id="2" name="TextBox 278"/>
          <p:cNvSpPr txBox="1"/>
          <p:nvPr/>
        </p:nvSpPr>
        <p:spPr>
          <a:xfrm>
            <a:off x="227990" y="1612294"/>
            <a:ext cx="3870253" cy="4737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indent="-411784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500" spc="85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Начало</a:t>
            </a:r>
            <a:r>
              <a:rPr lang="en-US" altLang="zh-CN" sz="2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5х</a:t>
            </a:r>
            <a:r>
              <a:rPr lang="en-US" altLang="zh-CN" sz="2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суток</a:t>
            </a:r>
            <a:r>
              <a:rPr lang="en-US" altLang="zh-CN" sz="24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после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Times New Roman"/>
                <a:ea typeface="Times New Roman"/>
              </a:rPr>
              <a:t>опе</a:t>
            </a:r>
            <a:r>
              <a:rPr lang="en-US" altLang="zh-CN" sz="2400" dirty="0">
                <a:solidFill>
                  <a:srgbClr val="FEFEFE"/>
                </a:solidFill>
                <a:latin typeface="Times New Roman"/>
                <a:ea typeface="Times New Roman"/>
              </a:rPr>
              <a:t>рации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410260">
              <a:lnSpc>
                <a:spcPct val="100000"/>
              </a:lnSpc>
            </a:pP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ЭЛЕКТ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РОТЕРАПИЯ</a:t>
            </a:r>
          </a:p>
          <a:p>
            <a:pPr marL="0" indent="410260" hangingPunct="0">
              <a:lnSpc>
                <a:spcPct val="95833"/>
              </a:lnSpc>
              <a:spcBef>
                <a:spcPts val="14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ВЕРХНИХ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КОНЕЧНОСТЕЙ</a:t>
            </a:r>
          </a:p>
          <a:p>
            <a:pPr marL="411784" hangingPunct="0">
              <a:lnSpc>
                <a:spcPct val="95416"/>
              </a:lnSpc>
              <a:spcBef>
                <a:spcPts val="229"/>
              </a:spcBef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ПНЕВМОК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ОМПРЕССИЯ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ВЕРХНИХ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КОНЕЧНОСТЕЙ</a:t>
            </a:r>
          </a:p>
          <a:p>
            <a:pPr marL="411784" hangingPunct="0">
              <a:lnSpc>
                <a:spcPct val="95833"/>
              </a:lnSpc>
              <a:spcBef>
                <a:spcPts val="27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ЛФК,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PNF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ТЕРАПИЯ,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КИ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НЕЗИОТЕЙПИНГ</a:t>
            </a:r>
          </a:p>
          <a:p>
            <a:pPr marL="411784" hangingPunct="0">
              <a:lnSpc>
                <a:spcPct val="95416"/>
              </a:lnSpc>
              <a:spcBef>
                <a:spcPts val="25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ПАССИВНАЯ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ТРЕНЕРОВКА</a:t>
            </a:r>
            <a:r>
              <a:rPr lang="en-US" altLang="zh-CN" sz="2400" spc="-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ТРЕНАЖЕРАХ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БОС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350520"/>
            <a:ext cx="8138159" cy="1089660"/>
          </a:xfrm>
          <a:prstGeom prst="rect">
            <a:avLst/>
          </a:prstGeom>
        </p:spPr>
      </p:pic>
      <p:pic>
        <p:nvPicPr>
          <p:cNvPr id="281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2545080"/>
            <a:ext cx="259079" cy="304800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3002280"/>
            <a:ext cx="259079" cy="304800"/>
          </a:xfrm>
          <a:prstGeom prst="rect">
            <a:avLst/>
          </a:prstGeom>
        </p:spPr>
      </p:pic>
      <p:pic>
        <p:nvPicPr>
          <p:cNvPr id="283" name="Picture 2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3474720"/>
            <a:ext cx="259079" cy="297179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" y="3931920"/>
            <a:ext cx="259079" cy="312420"/>
          </a:xfrm>
          <a:prstGeom prst="rect">
            <a:avLst/>
          </a:prstGeom>
        </p:spPr>
      </p:pic>
      <p:pic>
        <p:nvPicPr>
          <p:cNvPr id="285" name="Picture 2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4411979"/>
            <a:ext cx="259079" cy="304800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4861560"/>
            <a:ext cx="259079" cy="297179"/>
          </a:xfrm>
          <a:prstGeom prst="rect">
            <a:avLst/>
          </a:prstGeom>
        </p:spPr>
      </p:pic>
      <p:pic>
        <p:nvPicPr>
          <p:cNvPr id="287" name="Picture 2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5722620"/>
            <a:ext cx="259079" cy="312420"/>
          </a:xfrm>
          <a:prstGeom prst="rect">
            <a:avLst/>
          </a:prstGeom>
        </p:spPr>
      </p:pic>
      <p:sp>
        <p:nvSpPr>
          <p:cNvPr id="2" name="TextBox 287"/>
          <p:cNvSpPr txBox="1"/>
          <p:nvPr/>
        </p:nvSpPr>
        <p:spPr>
          <a:xfrm>
            <a:off x="685495" y="1619758"/>
            <a:ext cx="7381960" cy="4466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479" indent="-411479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800" spc="-114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месяц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окончания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  <a:p>
            <a:pPr marL="0" indent="411479">
              <a:lnSpc>
                <a:spcPct val="100000"/>
              </a:lnSpc>
              <a:spcBef>
                <a:spcPts val="284"/>
              </a:spcBef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Д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иета</a:t>
            </a:r>
          </a:p>
          <a:p>
            <a:pPr marL="0" indent="411479">
              <a:lnSpc>
                <a:spcPct val="100000"/>
              </a:lnSpc>
              <a:spcBef>
                <a:spcPts val="300"/>
              </a:spcBef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Медикаментозная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</a:p>
          <a:p>
            <a:pPr marL="411479" hangingPunct="0">
              <a:lnSpc>
                <a:spcPct val="108749"/>
              </a:lnSpc>
              <a:spcBef>
                <a:spcPts val="14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(упражнения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тазового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дна)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Biofeedback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</a:p>
          <a:p>
            <a:pPr marL="0" indent="411479">
              <a:lnSpc>
                <a:spcPct val="100000"/>
              </a:lnSpc>
              <a:spcBef>
                <a:spcPts val="270"/>
              </a:spcBef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Тибиальная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стимуляция</a:t>
            </a:r>
          </a:p>
          <a:p>
            <a:pPr marL="0" indent="411479">
              <a:lnSpc>
                <a:spcPct val="100000"/>
              </a:lnSpc>
              <a:spcBef>
                <a:spcPts val="129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Электростимуляция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пузыря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тазового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дна</a:t>
            </a:r>
          </a:p>
          <a:p>
            <a:pPr marL="0" indent="411479">
              <a:lnSpc>
                <a:spcPct val="100000"/>
              </a:lnSpc>
              <a:spcBef>
                <a:spcPts val="145"/>
              </a:spcBef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Низкочастотная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магнитотерапия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288"/>
          <p:cNvSpPr txBox="1"/>
          <p:nvPr/>
        </p:nvSpPr>
        <p:spPr>
          <a:xfrm>
            <a:off x="1128674" y="2615996"/>
            <a:ext cx="7013453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000" i="1" dirty="0">
                <a:solidFill>
                  <a:srgbClr val="000000"/>
                </a:solidFill>
                <a:latin typeface="Calibri"/>
                <a:ea typeface="Calibri"/>
              </a:rPr>
              <a:t>Спасибо</a:t>
            </a:r>
            <a:r>
              <a:rPr lang="en-US" altLang="zh-CN" sz="6000" i="1" spc="-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6000" i="1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6000" i="1" spc="-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6000" i="1" dirty="0">
                <a:solidFill>
                  <a:srgbClr val="000000"/>
                </a:solidFill>
                <a:latin typeface="Calibri"/>
                <a:ea typeface="Calibri"/>
              </a:rPr>
              <a:t>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48640" y="180009"/>
            <a:ext cx="8049265" cy="5982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30" dirty="0">
                <a:solidFill>
                  <a:srgbClr val="000000"/>
                </a:solidFill>
                <a:latin typeface="Calibri"/>
                <a:ea typeface="Calibri"/>
              </a:rPr>
              <a:t>Стадии</a:t>
            </a:r>
            <a:r>
              <a:rPr lang="en-US" altLang="zh-CN" sz="4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0000"/>
                </a:solidFill>
                <a:latin typeface="Calibri"/>
                <a:ea typeface="Calibri"/>
              </a:rPr>
              <a:t>онкореабилитации</a:t>
            </a:r>
          </a:p>
          <a:p>
            <a:pPr marL="0" hangingPunct="0">
              <a:lnSpc>
                <a:spcPct val="9375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Профилактическая</a:t>
            </a:r>
            <a:r>
              <a:rPr lang="en-US" altLang="zh-CN" sz="2400" b="1" spc="5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рака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помогает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минимизировать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побочные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реакции,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возникающие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лечения.</a:t>
            </a:r>
          </a:p>
          <a:p>
            <a:pPr marL="0" hangingPunct="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восстановительная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начинается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помогает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вернуть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функциональное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состояние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тому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уровню,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был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  <a:p>
            <a:pPr marL="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поддерживающая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направлена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сохранение</a:t>
            </a:r>
          </a:p>
          <a:p>
            <a:pPr marL="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достигнутого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паллиативная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направлена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ухаживающих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конца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пац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иента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0" indent="2080895">
              <a:lnSpc>
                <a:spcPct val="100000"/>
              </a:lnSpc>
            </a:pPr>
            <a:r>
              <a:rPr lang="en-US" altLang="zh-CN" sz="1400" spc="-80" dirty="0">
                <a:solidFill>
                  <a:srgbClr val="000000"/>
                </a:solidFill>
                <a:latin typeface="Arial"/>
                <a:ea typeface="Arial"/>
              </a:rPr>
              <a:t>Shin,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69" dirty="0">
                <a:solidFill>
                  <a:srgbClr val="000000"/>
                </a:solidFill>
                <a:latin typeface="Arial"/>
                <a:ea typeface="Arial"/>
              </a:rPr>
              <a:t>Ki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119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ea typeface="Arial"/>
              </a:rPr>
              <a:t>..</a:t>
            </a:r>
            <a:r>
              <a:rPr lang="en-US" altLang="zh-CN" sz="1400" spc="-85" dirty="0">
                <a:solidFill>
                  <a:srgbClr val="000000"/>
                </a:solidFill>
                <a:latin typeface="Arial"/>
                <a:ea typeface="Arial"/>
              </a:rPr>
              <a:t>Cancer.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119" dirty="0">
                <a:solidFill>
                  <a:srgbClr val="000000"/>
                </a:solidFill>
                <a:latin typeface="Arial"/>
                <a:ea typeface="Arial"/>
              </a:rPr>
              <a:t>New</a:t>
            </a:r>
            <a:r>
              <a:rPr lang="en-US" altLang="zh-CN" sz="1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80" dirty="0">
                <a:solidFill>
                  <a:srgbClr val="000000"/>
                </a:solidFill>
                <a:latin typeface="Arial"/>
                <a:ea typeface="Arial"/>
              </a:rPr>
              <a:t>York: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109" dirty="0">
                <a:solidFill>
                  <a:srgbClr val="000000"/>
                </a:solidFill>
                <a:latin typeface="Arial"/>
                <a:ea typeface="Arial"/>
              </a:rPr>
              <a:t>Demos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80" dirty="0">
                <a:solidFill>
                  <a:srgbClr val="000000"/>
                </a:solidFill>
                <a:latin typeface="Arial"/>
                <a:ea typeface="Arial"/>
              </a:rPr>
              <a:t>Medical,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85" dirty="0">
                <a:solidFill>
                  <a:srgbClr val="000000"/>
                </a:solidFill>
                <a:latin typeface="Arial"/>
                <a:ea typeface="Arial"/>
              </a:rPr>
              <a:t>2014.</a:t>
            </a:r>
          </a:p>
          <a:p>
            <a:pPr marL="0" indent="530656">
              <a:lnSpc>
                <a:spcPct val="100000"/>
              </a:lnSpc>
            </a:pPr>
            <a:r>
              <a:rPr lang="en-US" altLang="zh-CN" sz="1400" spc="-50" dirty="0">
                <a:solidFill>
                  <a:srgbClr val="000000"/>
                </a:solidFill>
                <a:latin typeface="Arial"/>
                <a:ea typeface="Arial"/>
              </a:rPr>
              <a:t>Dietz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60" dirty="0">
                <a:solidFill>
                  <a:srgbClr val="000000"/>
                </a:solidFill>
                <a:latin typeface="Arial"/>
                <a:ea typeface="Arial"/>
              </a:rPr>
              <a:t>JH.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ea typeface="Arial"/>
              </a:rPr>
              <a:t>Adaptive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ea typeface="Arial"/>
              </a:rPr>
              <a:t>rehabilitation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65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ea typeface="Arial"/>
              </a:rPr>
              <a:t>cancer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0" dirty="0">
                <a:solidFill>
                  <a:srgbClr val="000000"/>
                </a:solidFill>
                <a:latin typeface="Arial"/>
                <a:ea typeface="Arial"/>
              </a:rPr>
              <a:t>patient.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-55" dirty="0">
                <a:solidFill>
                  <a:srgbClr val="000000"/>
                </a:solidFill>
                <a:latin typeface="Arial"/>
                <a:ea typeface="Arial"/>
              </a:rPr>
              <a:t>Curr</a:t>
            </a:r>
            <a:r>
              <a:rPr lang="en-US" altLang="zh-CN" sz="1400" i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-50" dirty="0">
                <a:solidFill>
                  <a:srgbClr val="000000"/>
                </a:solidFill>
                <a:latin typeface="Arial"/>
                <a:ea typeface="Arial"/>
              </a:rPr>
              <a:t>Probl</a:t>
            </a:r>
            <a:r>
              <a:rPr lang="en-US" altLang="zh-CN" sz="14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-60" dirty="0">
                <a:solidFill>
                  <a:srgbClr val="000000"/>
                </a:solidFill>
                <a:latin typeface="Arial"/>
                <a:ea typeface="Arial"/>
              </a:rPr>
              <a:t>Cancer.</a:t>
            </a:r>
            <a:r>
              <a:rPr lang="en-US" altLang="zh-CN" sz="14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-60" dirty="0">
                <a:solidFill>
                  <a:srgbClr val="000000"/>
                </a:solidFill>
                <a:latin typeface="Arial"/>
                <a:ea typeface="Arial"/>
              </a:rPr>
              <a:t>1980</a:t>
            </a:r>
            <a:r>
              <a:rPr lang="en-US" altLang="zh-CN" sz="1400" i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-55" dirty="0">
                <a:solidFill>
                  <a:srgbClr val="000000"/>
                </a:solidFill>
                <a:latin typeface="Arial"/>
                <a:ea typeface="Arial"/>
              </a:rPr>
              <a:t>Nov;5(5):1</a:t>
            </a:r>
            <a:r>
              <a:rPr lang="en-US" altLang="zh-CN" sz="1400" i="1" spc="-6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i="1" spc="-55" dirty="0">
                <a:solidFill>
                  <a:srgbClr val="000000"/>
                </a:solidFill>
                <a:latin typeface="Arial"/>
                <a:ea typeface="Arial"/>
              </a:rPr>
              <a:t>56.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487680"/>
            <a:ext cx="6210300" cy="632460"/>
          </a:xfrm>
          <a:prstGeom prst="rect">
            <a:avLst/>
          </a:prstGeom>
        </p:spPr>
      </p:pic>
      <p:sp>
        <p:nvSpPr>
          <p:cNvPr id="2" name="Freeform 10"/>
          <p:cNvSpPr/>
          <p:nvPr/>
        </p:nvSpPr>
        <p:spPr>
          <a:xfrm>
            <a:off x="628650" y="1657350"/>
            <a:ext cx="3511550" cy="19050"/>
          </a:xfrm>
          <a:custGeom>
            <a:avLst/>
            <a:gdLst>
              <a:gd name="connsiteX0" fmla="*/ 9398 w 3511550"/>
              <a:gd name="connsiteY0" fmla="*/ 8763 h 19050"/>
              <a:gd name="connsiteX1" fmla="*/ 1765045 w 3511550"/>
              <a:gd name="connsiteY1" fmla="*/ 8763 h 19050"/>
              <a:gd name="connsiteX2" fmla="*/ 3520694 w 3511550"/>
              <a:gd name="connsiteY2" fmla="*/ 8763 h 19050"/>
              <a:gd name="connsiteX3" fmla="*/ 3520694 w 3511550"/>
              <a:gd name="connsiteY3" fmla="*/ 31623 h 19050"/>
              <a:gd name="connsiteX4" fmla="*/ 1765045 w 3511550"/>
              <a:gd name="connsiteY4" fmla="*/ 31623 h 19050"/>
              <a:gd name="connsiteX5" fmla="*/ 9398 w 3511550"/>
              <a:gd name="connsiteY5" fmla="*/ 31623 h 19050"/>
              <a:gd name="connsiteX6" fmla="*/ 9398 w 3511550"/>
              <a:gd name="connsiteY6" fmla="*/ 876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550" h="19050">
                <a:moveTo>
                  <a:pt x="9398" y="8763"/>
                </a:moveTo>
                <a:lnTo>
                  <a:pt x="1765045" y="8763"/>
                </a:lnTo>
                <a:lnTo>
                  <a:pt x="3520694" y="8763"/>
                </a:lnTo>
                <a:lnTo>
                  <a:pt x="3520694" y="31623"/>
                </a:lnTo>
                <a:lnTo>
                  <a:pt x="1765045" y="31623"/>
                </a:lnTo>
                <a:lnTo>
                  <a:pt x="9398" y="31623"/>
                </a:lnTo>
                <a:lnTo>
                  <a:pt x="9398" y="876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2766060"/>
            <a:ext cx="259079" cy="312420"/>
          </a:xfrm>
          <a:prstGeom prst="rect">
            <a:avLst/>
          </a:prstGeom>
        </p:spPr>
      </p:pic>
      <p:sp>
        <p:nvSpPr>
          <p:cNvPr id="3" name="Freeform 12"/>
          <p:cNvSpPr/>
          <p:nvPr/>
        </p:nvSpPr>
        <p:spPr>
          <a:xfrm>
            <a:off x="628650" y="3028950"/>
            <a:ext cx="2851150" cy="19050"/>
          </a:xfrm>
          <a:custGeom>
            <a:avLst/>
            <a:gdLst>
              <a:gd name="connsiteX0" fmla="*/ 9398 w 2851150"/>
              <a:gd name="connsiteY0" fmla="*/ 7112 h 19050"/>
              <a:gd name="connsiteX1" fmla="*/ 1435100 w 2851150"/>
              <a:gd name="connsiteY1" fmla="*/ 7112 h 19050"/>
              <a:gd name="connsiteX2" fmla="*/ 2860802 w 2851150"/>
              <a:gd name="connsiteY2" fmla="*/ 7112 h 19050"/>
              <a:gd name="connsiteX3" fmla="*/ 2860802 w 2851150"/>
              <a:gd name="connsiteY3" fmla="*/ 30099 h 19050"/>
              <a:gd name="connsiteX4" fmla="*/ 1435100 w 2851150"/>
              <a:gd name="connsiteY4" fmla="*/ 30099 h 19050"/>
              <a:gd name="connsiteX5" fmla="*/ 9398 w 2851150"/>
              <a:gd name="connsiteY5" fmla="*/ 30099 h 19050"/>
              <a:gd name="connsiteX6" fmla="*/ 9398 w 2851150"/>
              <a:gd name="connsiteY6" fmla="*/ 711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150" h="19050">
                <a:moveTo>
                  <a:pt x="9398" y="7112"/>
                </a:moveTo>
                <a:lnTo>
                  <a:pt x="1435100" y="7112"/>
                </a:lnTo>
                <a:lnTo>
                  <a:pt x="2860802" y="7112"/>
                </a:lnTo>
                <a:lnTo>
                  <a:pt x="2860802" y="30099"/>
                </a:lnTo>
                <a:lnTo>
                  <a:pt x="1435100" y="30099"/>
                </a:lnTo>
                <a:lnTo>
                  <a:pt x="9398" y="30099"/>
                </a:lnTo>
                <a:lnTo>
                  <a:pt x="9398" y="71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4137660"/>
            <a:ext cx="259079" cy="297179"/>
          </a:xfrm>
          <a:prstGeom prst="rect">
            <a:avLst/>
          </a:prstGeom>
        </p:spPr>
      </p:pic>
      <p:sp>
        <p:nvSpPr>
          <p:cNvPr id="4" name="Freeform 14"/>
          <p:cNvSpPr/>
          <p:nvPr/>
        </p:nvSpPr>
        <p:spPr>
          <a:xfrm>
            <a:off x="628650" y="4387850"/>
            <a:ext cx="3117850" cy="31750"/>
          </a:xfrm>
          <a:custGeom>
            <a:avLst/>
            <a:gdLst>
              <a:gd name="connsiteX0" fmla="*/ 9398 w 3117850"/>
              <a:gd name="connsiteY0" fmla="*/ 16891 h 31750"/>
              <a:gd name="connsiteX1" fmla="*/ 1567688 w 3117850"/>
              <a:gd name="connsiteY1" fmla="*/ 16891 h 31750"/>
              <a:gd name="connsiteX2" fmla="*/ 3125978 w 3117850"/>
              <a:gd name="connsiteY2" fmla="*/ 16891 h 31750"/>
              <a:gd name="connsiteX3" fmla="*/ 3125978 w 3117850"/>
              <a:gd name="connsiteY3" fmla="*/ 39624 h 31750"/>
              <a:gd name="connsiteX4" fmla="*/ 1567688 w 3117850"/>
              <a:gd name="connsiteY4" fmla="*/ 39624 h 31750"/>
              <a:gd name="connsiteX5" fmla="*/ 9398 w 3117850"/>
              <a:gd name="connsiteY5" fmla="*/ 39624 h 31750"/>
              <a:gd name="connsiteX6" fmla="*/ 9398 w 3117850"/>
              <a:gd name="connsiteY6" fmla="*/ 168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850" h="31750">
                <a:moveTo>
                  <a:pt x="9398" y="16891"/>
                </a:moveTo>
                <a:lnTo>
                  <a:pt x="1567688" y="16891"/>
                </a:lnTo>
                <a:lnTo>
                  <a:pt x="3125978" y="16891"/>
                </a:lnTo>
                <a:lnTo>
                  <a:pt x="3125978" y="39624"/>
                </a:lnTo>
                <a:lnTo>
                  <a:pt x="1567688" y="39624"/>
                </a:lnTo>
                <a:lnTo>
                  <a:pt x="9398" y="39624"/>
                </a:lnTo>
                <a:lnTo>
                  <a:pt x="9398" y="168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5509260"/>
            <a:ext cx="259079" cy="297179"/>
          </a:xfrm>
          <a:prstGeom prst="rect">
            <a:avLst/>
          </a:prstGeom>
        </p:spPr>
      </p:pic>
      <p:sp>
        <p:nvSpPr>
          <p:cNvPr id="5" name="Freeform 16"/>
          <p:cNvSpPr/>
          <p:nvPr/>
        </p:nvSpPr>
        <p:spPr>
          <a:xfrm>
            <a:off x="628650" y="5759450"/>
            <a:ext cx="3308350" cy="31750"/>
          </a:xfrm>
          <a:custGeom>
            <a:avLst/>
            <a:gdLst>
              <a:gd name="connsiteX0" fmla="*/ 9398 w 3308350"/>
              <a:gd name="connsiteY0" fmla="*/ 13779 h 31750"/>
              <a:gd name="connsiteX1" fmla="*/ 1660651 w 3308350"/>
              <a:gd name="connsiteY1" fmla="*/ 13779 h 31750"/>
              <a:gd name="connsiteX2" fmla="*/ 3311905 w 3308350"/>
              <a:gd name="connsiteY2" fmla="*/ 13779 h 31750"/>
              <a:gd name="connsiteX3" fmla="*/ 3311905 w 3308350"/>
              <a:gd name="connsiteY3" fmla="*/ 36639 h 31750"/>
              <a:gd name="connsiteX4" fmla="*/ 1660651 w 3308350"/>
              <a:gd name="connsiteY4" fmla="*/ 36639 h 31750"/>
              <a:gd name="connsiteX5" fmla="*/ 9398 w 3308350"/>
              <a:gd name="connsiteY5" fmla="*/ 36639 h 31750"/>
              <a:gd name="connsiteX6" fmla="*/ 9398 w 3308350"/>
              <a:gd name="connsiteY6" fmla="*/ 137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8350" h="31750">
                <a:moveTo>
                  <a:pt x="9398" y="13779"/>
                </a:moveTo>
                <a:lnTo>
                  <a:pt x="1660651" y="13779"/>
                </a:lnTo>
                <a:lnTo>
                  <a:pt x="3311905" y="13779"/>
                </a:lnTo>
                <a:lnTo>
                  <a:pt x="3311905" y="36639"/>
                </a:lnTo>
                <a:lnTo>
                  <a:pt x="1660651" y="36639"/>
                </a:lnTo>
                <a:lnTo>
                  <a:pt x="9398" y="36639"/>
                </a:lnTo>
                <a:lnTo>
                  <a:pt x="9398" y="137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7990" y="1355864"/>
            <a:ext cx="8370917" cy="5335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1784" indent="-411784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F7F7F7"/>
                </a:solidFill>
                <a:latin typeface="Wingdings"/>
                <a:ea typeface="Wingdings"/>
              </a:rPr>
              <a:t></a:t>
            </a:r>
            <a:r>
              <a:rPr lang="en-US" altLang="zh-CN" sz="1800" spc="-150" dirty="0">
                <a:solidFill>
                  <a:srgbClr val="F7F7F7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Weert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(2006):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отмечено,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уменьшения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слабости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улучшения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411784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Dimeo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al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(2008):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недельная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значительно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улучшает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физическое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психическое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411784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Balzano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(2008):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Введено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«fast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track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rehabilitation»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онкобольных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показана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безопасность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411784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Silver,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Gilchrist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(2011):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отмечают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крайнюю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формирования</a:t>
            </a:r>
            <a:r>
              <a:rPr lang="en-US" altLang="zh-CN" sz="2800" spc="-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отделений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клиниках.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06680"/>
            <a:ext cx="7155180" cy="15849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722120"/>
            <a:ext cx="304800" cy="3352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" y="3154680"/>
            <a:ext cx="304800" cy="342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4556760"/>
            <a:ext cx="304800" cy="33528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277672" y="1619631"/>
            <a:ext cx="7263518" cy="1402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391" indent="-88391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единой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учреждений,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оказывающих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помощь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онкологии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672" y="3027172"/>
            <a:ext cx="727454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374463" algn="l"/>
              </a:tabLst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ea typeface="Calibri"/>
              </a:rPr>
              <a:t>отделений	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439" y="3514852"/>
            <a:ext cx="8620811" cy="1925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4624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большинстве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стационарных</a:t>
            </a:r>
            <a:r>
              <a:rPr lang="en-US" altLang="zh-CN" sz="3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учреждениях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онкологического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профиля</a:t>
            </a:r>
          </a:p>
          <a:p>
            <a:pPr marL="0" indent="186232">
              <a:lnSpc>
                <a:spcPct val="100000"/>
              </a:lnSpc>
              <a:spcBef>
                <a:spcPts val="154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преемственности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мероприятиях</a:t>
            </a:r>
            <a:r>
              <a:rPr lang="en-US" altLang="zh-CN" sz="3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этапах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06680"/>
            <a:ext cx="6576059" cy="1584960"/>
          </a:xfrm>
          <a:prstGeom prst="rect">
            <a:avLst/>
          </a:prstGeom>
        </p:spPr>
      </p:pic>
      <p:sp>
        <p:nvSpPr>
          <p:cNvPr id="2" name="Freeform 26"/>
          <p:cNvSpPr/>
          <p:nvPr/>
        </p:nvSpPr>
        <p:spPr>
          <a:xfrm>
            <a:off x="622045" y="3822445"/>
            <a:ext cx="7366254" cy="38354"/>
          </a:xfrm>
          <a:custGeom>
            <a:avLst/>
            <a:gdLst>
              <a:gd name="connsiteX0" fmla="*/ 17526 w 7366254"/>
              <a:gd name="connsiteY0" fmla="*/ 16637 h 38354"/>
              <a:gd name="connsiteX1" fmla="*/ 1856994 w 7366254"/>
              <a:gd name="connsiteY1" fmla="*/ 16637 h 38354"/>
              <a:gd name="connsiteX2" fmla="*/ 3696461 w 7366254"/>
              <a:gd name="connsiteY2" fmla="*/ 16637 h 38354"/>
              <a:gd name="connsiteX3" fmla="*/ 5535930 w 7366254"/>
              <a:gd name="connsiteY3" fmla="*/ 16637 h 38354"/>
              <a:gd name="connsiteX4" fmla="*/ 7375397 w 7366254"/>
              <a:gd name="connsiteY4" fmla="*/ 16637 h 38354"/>
              <a:gd name="connsiteX5" fmla="*/ 7375397 w 7366254"/>
              <a:gd name="connsiteY5" fmla="*/ 42545 h 38354"/>
              <a:gd name="connsiteX6" fmla="*/ 5535930 w 7366254"/>
              <a:gd name="connsiteY6" fmla="*/ 42545 h 38354"/>
              <a:gd name="connsiteX7" fmla="*/ 3696461 w 7366254"/>
              <a:gd name="connsiteY7" fmla="*/ 42545 h 38354"/>
              <a:gd name="connsiteX8" fmla="*/ 1856994 w 7366254"/>
              <a:gd name="connsiteY8" fmla="*/ 42545 h 38354"/>
              <a:gd name="connsiteX9" fmla="*/ 17526 w 7366254"/>
              <a:gd name="connsiteY9" fmla="*/ 42545 h 38354"/>
              <a:gd name="connsiteX10" fmla="*/ 17526 w 7366254"/>
              <a:gd name="connsiteY10" fmla="*/ 16637 h 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6254" h="38354">
                <a:moveTo>
                  <a:pt x="17526" y="16637"/>
                </a:moveTo>
                <a:lnTo>
                  <a:pt x="1856994" y="16637"/>
                </a:lnTo>
                <a:lnTo>
                  <a:pt x="3696461" y="16637"/>
                </a:lnTo>
                <a:lnTo>
                  <a:pt x="5535930" y="16637"/>
                </a:lnTo>
                <a:lnTo>
                  <a:pt x="7375397" y="16637"/>
                </a:lnTo>
                <a:lnTo>
                  <a:pt x="7375397" y="42545"/>
                </a:lnTo>
                <a:lnTo>
                  <a:pt x="5535930" y="42545"/>
                </a:lnTo>
                <a:lnTo>
                  <a:pt x="3696461" y="42545"/>
                </a:lnTo>
                <a:lnTo>
                  <a:pt x="1856994" y="42545"/>
                </a:lnTo>
                <a:lnTo>
                  <a:pt x="17526" y="42545"/>
                </a:lnTo>
                <a:lnTo>
                  <a:pt x="17526" y="1663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27990" y="1552626"/>
            <a:ext cx="26956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9775" y="1573796"/>
            <a:ext cx="7127044" cy="1402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догматические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врачей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пациентов,</a:t>
            </a:r>
            <a:r>
              <a:rPr lang="en-US" altLang="zh-CN" sz="32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32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преодолеть</a:t>
            </a:r>
            <a:r>
              <a:rPr lang="en-US" altLang="zh-CN" sz="32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сегодня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чрезвычайно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трудно.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7990" y="2970200"/>
            <a:ext cx="26956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9775" y="2969780"/>
            <a:ext cx="7795077" cy="2804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Стандарты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диагностики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ЗНО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не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учитывают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мероприятия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онкологических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32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ea typeface="Calibri"/>
              </a:rPr>
              <a:t>проведенного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ea typeface="Calibri"/>
              </a:rPr>
              <a:t>специализированного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противоопухолевого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связанные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ea typeface="Calibri"/>
              </a:rPr>
              <a:t>этим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ea typeface="Calibri"/>
              </a:rPr>
              <a:t>дополнительные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ea typeface="Calibri"/>
              </a:rPr>
              <a:t>затраты.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2658</Words>
  <Application>Microsoft Office PowerPoint</Application>
  <PresentationFormat>Экран (4:3)</PresentationFormat>
  <Paragraphs>1011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2020-11-11T17:14:20Z</dcterms:modified>
</cp:coreProperties>
</file>