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2" r:id="rId17"/>
    <p:sldId id="281" r:id="rId18"/>
    <p:sldId id="271" r:id="rId19"/>
    <p:sldId id="273" r:id="rId20"/>
    <p:sldId id="274" r:id="rId21"/>
    <p:sldId id="283" r:id="rId22"/>
    <p:sldId id="286" r:id="rId23"/>
    <p:sldId id="272" r:id="rId24"/>
    <p:sldId id="288" r:id="rId25"/>
    <p:sldId id="276" r:id="rId26"/>
    <p:sldId id="284" r:id="rId27"/>
    <p:sldId id="285" r:id="rId28"/>
    <p:sldId id="287" r:id="rId29"/>
    <p:sldId id="279" r:id="rId30"/>
    <p:sldId id="277" r:id="rId31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60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"/>
          <p:cNvGrpSpPr/>
          <p:nvPr/>
        </p:nvGrpSpPr>
        <p:grpSpPr>
          <a:xfrm>
            <a:off x="0" y="-8640"/>
            <a:ext cx="12191400" cy="6866640"/>
            <a:chOff x="0" y="-8640"/>
            <a:chExt cx="12191400" cy="6866640"/>
          </a:xfrm>
        </p:grpSpPr>
        <p:sp>
          <p:nvSpPr>
            <p:cNvPr id="14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6720" cy="686592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7680" cy="686592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080" cy="380916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3720" cy="686592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520" cy="686592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200" cy="686592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560" cy="3267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7840" cy="28440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1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2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id252499965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storytelling.coe.uh.edu/page.cfm?id=2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edtechteacher.org/8-steps-to-great-digitalstorytelling-from-samantha-on-edudemic/" TargetMode="External"/><Relationship Id="rId4" Type="http://schemas.openxmlformats.org/officeDocument/2006/relationships/hyperlink" Target="https://librarydigitalstorytelling.wordpress.com/what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neo.ru/texnologiya-sozdaniya-infografiki/" TargetMode="External"/><Relationship Id="rId2" Type="http://schemas.openxmlformats.org/officeDocument/2006/relationships/hyperlink" Target="https://www.eduneo.ru/396-2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duneo.ru/4-poleznye-programmy-dlya-sozdaniya-uchebnoj-infografiki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4577040" y="4286520"/>
            <a:ext cx="623952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преподаватели </a:t>
            </a:r>
            <a:endParaRPr lang="ru-RU" sz="1800" b="0" strike="noStrike" spc="-1" dirty="0" smtClean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кафедры психологии</a:t>
            </a:r>
            <a:endParaRPr lang="ru-RU" sz="1800" b="0" strike="noStrike" spc="-1" dirty="0" smtClean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		Дьякова Наталья Ивановна</a:t>
            </a:r>
          </a:p>
          <a:p>
            <a:pPr algn="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b="1" spc="-1" dirty="0" smtClean="0">
                <a:solidFill>
                  <a:srgbClr val="000000"/>
                </a:solidFill>
                <a:latin typeface="Georgia"/>
                <a:ea typeface="DejaVu Sans"/>
              </a:rPr>
              <a:t>и Цыганова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210240" y="423720"/>
            <a:ext cx="1158984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ФГБОУ ВО «Красноярский государственный медицинский университет </a:t>
            </a:r>
            <a:r>
              <a:t/>
            </a:r>
            <a:br/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имени проф. В.Ф. Войно-Ясенецкого» Минздрава РФ. </a:t>
            </a:r>
            <a:r>
              <a:t/>
            </a:r>
            <a:br/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Кафедра педагогики и психологии с курсом ПО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51" name="CustomShape 3"/>
          <p:cNvSpPr/>
          <p:nvPr/>
        </p:nvSpPr>
        <p:spPr>
          <a:xfrm>
            <a:off x="86400" y="2262600"/>
            <a:ext cx="11837160" cy="156820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soft" dir="t">
              <a:rot lat="0" lon="0" rev="15600000"/>
            </a:lightRig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solidFill>
                  <a:srgbClr val="000000"/>
                </a:solidFill>
                <a:latin typeface="Georgia"/>
                <a:ea typeface="DejaVu Sans"/>
              </a:rPr>
              <a:t>Цифровой </a:t>
            </a:r>
            <a:r>
              <a:rPr lang="ru-RU" sz="3200" b="1" spc="-1" dirty="0" err="1">
                <a:solidFill>
                  <a:srgbClr val="000000"/>
                </a:solidFill>
                <a:latin typeface="Georgia"/>
                <a:ea typeface="DejaVu Sans"/>
              </a:rPr>
              <a:t>сторителлинг</a:t>
            </a:r>
            <a:r>
              <a:rPr lang="ru-RU" sz="3200" b="1" spc="-1" dirty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solidFill>
                  <a:srgbClr val="000000"/>
                </a:solidFill>
                <a:latin typeface="Georgia"/>
                <a:ea typeface="DejaVu Sans"/>
              </a:rPr>
              <a:t>как </a:t>
            </a:r>
            <a:r>
              <a:rPr lang="ru-RU" sz="3200" b="1" spc="-1" dirty="0">
                <a:solidFill>
                  <a:srgbClr val="000000"/>
                </a:solidFill>
                <a:latin typeface="Georgia"/>
                <a:ea typeface="DejaVu Sans"/>
              </a:rPr>
              <a:t>метод развития </a:t>
            </a:r>
            <a:endParaRPr lang="ru-RU" sz="3200" b="1" spc="-1" dirty="0" smtClean="0">
              <a:solidFill>
                <a:srgbClr val="000000"/>
              </a:solidFill>
              <a:latin typeface="Georgia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solidFill>
                  <a:srgbClr val="000000"/>
                </a:solidFill>
                <a:latin typeface="Georgia"/>
                <a:ea typeface="DejaVu Sans"/>
              </a:rPr>
              <a:t>аналитического </a:t>
            </a:r>
            <a:r>
              <a:rPr lang="ru-RU" sz="3200" b="1" spc="-1" dirty="0">
                <a:solidFill>
                  <a:srgbClr val="000000"/>
                </a:solidFill>
                <a:latin typeface="Georgia"/>
                <a:ea typeface="DejaVu Sans"/>
              </a:rPr>
              <a:t>мышления</a:t>
            </a:r>
          </a:p>
        </p:txBody>
      </p:sp>
      <p:pic>
        <p:nvPicPr>
          <p:cNvPr id="52" name="Рисунок 6"/>
          <p:cNvPicPr/>
          <p:nvPr/>
        </p:nvPicPr>
        <p:blipFill>
          <a:blip r:embed="rId2"/>
          <a:stretch/>
        </p:blipFill>
        <p:spPr>
          <a:xfrm flipH="1">
            <a:off x="10603080" y="5141160"/>
            <a:ext cx="1589040" cy="196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6B0E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7700040" y="3644280"/>
            <a:ext cx="3816720" cy="3213000"/>
          </a:xfrm>
          <a:prstGeom prst="roundRect">
            <a:avLst>
              <a:gd name="adj" fmla="val 16667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       Социальное обучение </a:t>
            </a:r>
            <a:r>
              <a:rPr lang="ru-RU" sz="1600" b="0" strike="noStrike" spc="-1">
                <a:solidFill>
                  <a:srgbClr val="FFFFFF"/>
                </a:solidFill>
                <a:latin typeface="Georgia"/>
                <a:ea typeface="DejaVu Sans"/>
              </a:rPr>
              <a:t>представляет собой обучение через опыт других людей, обмен информацией, совместное создание контента с использованием интерактивных дискуссий, социальных медиа, цифровых технологий обучения, при этом образовательная организация выступает в качестве удобной площадки для взаимодействия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0" y="12420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</a:t>
            </a:r>
            <a:r>
              <a:rPr lang="ru-RU" sz="16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Цифровой сторителлинг в обучении — ответ современным тенденциям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68" name="CustomShape 3"/>
          <p:cNvSpPr/>
          <p:nvPr/>
        </p:nvSpPr>
        <p:spPr>
          <a:xfrm>
            <a:off x="230760" y="798840"/>
            <a:ext cx="3692520" cy="5969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2A5010"/>
                </a:solidFill>
                <a:latin typeface="Georgia"/>
                <a:ea typeface="DejaVu Sans"/>
              </a:rPr>
              <a:t>Применение ЦСТ в образовании можно рассматривать в контексте осмысления понятий </a:t>
            </a:r>
            <a:r>
              <a:rPr lang="ru-RU" sz="1800" b="1" strike="noStrike" spc="-1">
                <a:solidFill>
                  <a:srgbClr val="2A5010"/>
                </a:solidFill>
                <a:latin typeface="Georgia"/>
                <a:ea typeface="DejaVu Sans"/>
              </a:rPr>
              <a:t>«креативное образование», «эдьютейнмент», </a:t>
            </a:r>
            <a:r>
              <a:rPr lang="ru-RU" sz="1800" b="0" strike="noStrike" spc="-1">
                <a:solidFill>
                  <a:srgbClr val="2A5010"/>
                </a:solidFill>
                <a:latin typeface="Georgia"/>
                <a:ea typeface="DejaVu Sans"/>
              </a:rPr>
              <a:t>которые основываются на </a:t>
            </a:r>
            <a:r>
              <a:rPr lang="ru-RU" sz="1800" b="0" i="1" strike="noStrike" spc="-1">
                <a:solidFill>
                  <a:srgbClr val="2A5010"/>
                </a:solidFill>
                <a:latin typeface="Georgia"/>
                <a:ea typeface="DejaVu Sans"/>
              </a:rPr>
              <a:t>применении современных психологических приемов, игровом формате, повествования, современных информационных и коммуникационных технологий, привлечении и удержании внимания обучающихся, поддержании эмоциональной связи с объектом обучения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7700040" y="967680"/>
            <a:ext cx="3816720" cy="2445120"/>
          </a:xfrm>
          <a:prstGeom prst="roundRect">
            <a:avLst>
              <a:gd name="adj" fmla="val 16667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DejaVu Sans"/>
              </a:rPr>
              <a:t>       Нативное обучение </a:t>
            </a:r>
            <a:r>
              <a:rPr lang="ru-RU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- органично встроенное в жизнь обучение через привычные пользователю каналы информации (мобильные телефоны, мессенджеры, электронная почта и под.)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70" name="CustomShape 5"/>
          <p:cNvSpPr/>
          <p:nvPr/>
        </p:nvSpPr>
        <p:spPr>
          <a:xfrm>
            <a:off x="4205160" y="2757240"/>
            <a:ext cx="3213000" cy="39888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         «</a:t>
            </a:r>
            <a:r>
              <a:rPr lang="ru-RU" sz="1600" b="1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Перевернутый класс» </a:t>
            </a:r>
            <a:r>
              <a:t/>
            </a:r>
            <a:br/>
            <a:r>
              <a:rPr lang="ru-RU" sz="16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меняет местами элементы домашнего задания и аудиторной работы. Преподаватели подготавливают материалы для самостоятельной работы, а в условиях класса помогают выполнить практические задания.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Для интерактивной самостоятельной работы студенты используют современные технологии </a:t>
            </a:r>
            <a:r>
              <a:rPr lang="ru-RU" sz="18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дистанционного обучения.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71" name="CustomShape 6"/>
          <p:cNvSpPr/>
          <p:nvPr/>
        </p:nvSpPr>
        <p:spPr>
          <a:xfrm rot="21030600">
            <a:off x="3689640" y="928800"/>
            <a:ext cx="2918520" cy="188604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• </a:t>
            </a:r>
            <a:r>
              <a:rPr lang="ru-RU" sz="1800" b="1" i="1" strike="noStrike" spc="-1">
                <a:solidFill>
                  <a:srgbClr val="2A5010"/>
                </a:solidFill>
                <a:latin typeface="Georgia"/>
                <a:ea typeface="DejaVu Sans"/>
              </a:rPr>
              <a:t>подходит для технологий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72" name="CustomShape 7"/>
          <p:cNvSpPr/>
          <p:nvPr/>
        </p:nvSpPr>
        <p:spPr>
          <a:xfrm>
            <a:off x="7878960" y="1123560"/>
            <a:ext cx="345600" cy="35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8"/>
          <p:cNvSpPr/>
          <p:nvPr/>
        </p:nvSpPr>
        <p:spPr>
          <a:xfrm>
            <a:off x="7878960" y="3706200"/>
            <a:ext cx="345600" cy="35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578520" y="2721600"/>
            <a:ext cx="5395680" cy="3882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54A021"/>
                </a:solidFill>
                <a:latin typeface="Georgia"/>
                <a:ea typeface="DejaVu Sans"/>
              </a:rPr>
              <a:t> </a:t>
            </a:r>
            <a:r>
              <a:rPr lang="ru-RU" sz="1700" b="0" strike="noStrike" spc="-1">
                <a:solidFill>
                  <a:srgbClr val="54A021"/>
                </a:solidFill>
                <a:latin typeface="Georgia"/>
                <a:ea typeface="DejaVu Sans"/>
              </a:rPr>
              <a:t>Цифровой сторителлинг 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700" b="0" strike="noStrike" spc="-1">
                <a:solidFill>
                  <a:srgbClr val="54A021"/>
                </a:solidFill>
                <a:latin typeface="Georgia"/>
                <a:ea typeface="DejaVu Sans"/>
              </a:rPr>
              <a:t>как онлайн-технология позволяет осуществлять </a:t>
            </a:r>
            <a:r>
              <a:rPr lang="ru-RU" sz="1700" b="1" strike="noStrike" spc="-1">
                <a:solidFill>
                  <a:srgbClr val="54A021"/>
                </a:solidFill>
                <a:latin typeface="Georgia"/>
                <a:ea typeface="DejaVu Sans"/>
              </a:rPr>
              <a:t>образовательный процесс независимо от времени и места нахождения обучающихся</a:t>
            </a:r>
            <a:r>
              <a:rPr lang="ru-RU" sz="1700" b="0" strike="noStrike" spc="-1">
                <a:solidFill>
                  <a:srgbClr val="54A021"/>
                </a:solidFill>
                <a:latin typeface="Georgia"/>
                <a:ea typeface="DejaVu Sans"/>
              </a:rPr>
              <a:t>, что соответствует принципу непрерывности и персонализации образования. 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700" b="0" strike="noStrike" spc="-1">
                <a:solidFill>
                  <a:srgbClr val="54A021"/>
                </a:solidFill>
                <a:latin typeface="Georgia"/>
                <a:ea typeface="DejaVu Sans"/>
              </a:rPr>
              <a:t>Технология цифрового сторителлинга отвечает </a:t>
            </a:r>
            <a:r>
              <a:rPr lang="ru-RU" sz="1700" b="1" strike="noStrike" spc="-1">
                <a:solidFill>
                  <a:srgbClr val="54A021"/>
                </a:solidFill>
                <a:latin typeface="Georgia"/>
                <a:ea typeface="DejaVu Sans"/>
              </a:rPr>
              <a:t>принципу общедоступности как в создании, так и в трансляции.</a:t>
            </a:r>
            <a:r>
              <a:rPr lang="ru-RU" sz="1700" b="0" strike="noStrike" spc="-1">
                <a:solidFill>
                  <a:srgbClr val="54A021"/>
                </a:solidFill>
                <a:latin typeface="Georgia"/>
                <a:ea typeface="DejaVu Sans"/>
              </a:rPr>
              <a:t> Цифровую историю можно создать с помощью бесплатных онлайн-сервисов. </a:t>
            </a:r>
            <a:endParaRPr lang="ru-RU" sz="1700" b="0" strike="noStrike" spc="-1"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6485760" y="790200"/>
            <a:ext cx="4389840" cy="59522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54A021"/>
                </a:solidFill>
                <a:latin typeface="Georgia"/>
                <a:ea typeface="DejaVu Sans"/>
              </a:rPr>
              <a:t>Применение технологии цифрового сторителлинга в преподавании</a:t>
            </a:r>
            <a:r>
              <a:rPr lang="ru-RU" sz="1800" b="1" strike="noStrike" spc="-1">
                <a:solidFill>
                  <a:srgbClr val="54A021"/>
                </a:solidFill>
                <a:latin typeface="Georgia"/>
                <a:ea typeface="DejaVu Sans"/>
              </a:rPr>
              <a:t> соответствует тенденции перехода к педагогике творческого сотрудничества и диалога.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54A021"/>
                </a:solidFill>
                <a:latin typeface="Georgia"/>
                <a:ea typeface="DejaVu Sans"/>
              </a:rPr>
              <a:t>Деятельность педагога уходит от монологического изложения учебного </a:t>
            </a:r>
            <a:r>
              <a:rPr lang="ru-RU" sz="1800" b="1" strike="noStrike" spc="-1">
                <a:solidFill>
                  <a:srgbClr val="54A021"/>
                </a:solidFill>
                <a:latin typeface="Georgia"/>
                <a:ea typeface="DejaVu Sans"/>
              </a:rPr>
              <a:t>материала к непосредственному активному вовлечению студентов в образовательный процесс.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54A021"/>
                </a:solidFill>
                <a:latin typeface="Georgia"/>
                <a:ea typeface="DejaVu Sans"/>
              </a:rPr>
              <a:t>Цифровой сторителлинг обеспечивает </a:t>
            </a:r>
            <a:r>
              <a:rPr lang="ru-RU" sz="1800" b="1" strike="noStrike" spc="-1">
                <a:solidFill>
                  <a:srgbClr val="54A021"/>
                </a:solidFill>
                <a:latin typeface="Georgia"/>
                <a:ea typeface="DejaVu Sans"/>
              </a:rPr>
              <a:t>единство познавательной, исследовательской </a:t>
            </a:r>
            <a:r>
              <a:rPr lang="ru-RU" sz="1800" b="0" strike="noStrike" spc="-1">
                <a:solidFill>
                  <a:srgbClr val="54A021"/>
                </a:solidFill>
                <a:latin typeface="Georgia"/>
                <a:ea typeface="DejaVu Sans"/>
              </a:rPr>
              <a:t>и практической деятельности.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4A021"/>
                </a:solidFill>
                <a:latin typeface="Georgia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76" name="CustomShape 3"/>
          <p:cNvSpPr/>
          <p:nvPr/>
        </p:nvSpPr>
        <p:spPr>
          <a:xfrm>
            <a:off x="0" y="20052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</a:t>
            </a:r>
            <a:r>
              <a:rPr lang="ru-RU" sz="16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Цифровой сторителлинг в обучении — ответ современным тенденциям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77" name="CustomShape 4"/>
          <p:cNvSpPr/>
          <p:nvPr/>
        </p:nvSpPr>
        <p:spPr>
          <a:xfrm rot="5400000">
            <a:off x="198000" y="295380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8" name="CustomShape 5"/>
          <p:cNvSpPr/>
          <p:nvPr/>
        </p:nvSpPr>
        <p:spPr>
          <a:xfrm>
            <a:off x="264960" y="913320"/>
            <a:ext cx="3243960" cy="180756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Рассмотрим подробнее, каким современным тенденциям отвечает цифровой сторителлинг как образовательная.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79" name="CustomShape 6"/>
          <p:cNvSpPr/>
          <p:nvPr/>
        </p:nvSpPr>
        <p:spPr>
          <a:xfrm>
            <a:off x="10652760" y="5298480"/>
            <a:ext cx="1431720" cy="14284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0" name="Рисунок 17"/>
          <p:cNvPicPr/>
          <p:nvPr/>
        </p:nvPicPr>
        <p:blipFill>
          <a:blip r:embed="rId2"/>
          <a:stretch/>
        </p:blipFill>
        <p:spPr>
          <a:xfrm flipH="1">
            <a:off x="10646640" y="5088240"/>
            <a:ext cx="1463040" cy="1806120"/>
          </a:xfrm>
          <a:prstGeom prst="rect">
            <a:avLst/>
          </a:prstGeom>
          <a:ln>
            <a:noFill/>
          </a:ln>
        </p:spPr>
      </p:pic>
      <p:sp>
        <p:nvSpPr>
          <p:cNvPr id="181" name="CustomShape 7"/>
          <p:cNvSpPr/>
          <p:nvPr/>
        </p:nvSpPr>
        <p:spPr>
          <a:xfrm>
            <a:off x="6837840" y="4908600"/>
            <a:ext cx="345600" cy="35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CustomShape 8"/>
          <p:cNvSpPr/>
          <p:nvPr/>
        </p:nvSpPr>
        <p:spPr>
          <a:xfrm>
            <a:off x="6804720" y="2721600"/>
            <a:ext cx="345600" cy="35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CustomShape 9"/>
          <p:cNvSpPr/>
          <p:nvPr/>
        </p:nvSpPr>
        <p:spPr>
          <a:xfrm>
            <a:off x="6837840" y="889200"/>
            <a:ext cx="345600" cy="35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CustomShape 10"/>
          <p:cNvSpPr/>
          <p:nvPr/>
        </p:nvSpPr>
        <p:spPr>
          <a:xfrm>
            <a:off x="937080" y="3088440"/>
            <a:ext cx="345600" cy="35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CustomShape 11"/>
          <p:cNvSpPr/>
          <p:nvPr/>
        </p:nvSpPr>
        <p:spPr>
          <a:xfrm>
            <a:off x="890280" y="4979520"/>
            <a:ext cx="345600" cy="35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12"/>
          <p:cNvSpPr/>
          <p:nvPr/>
        </p:nvSpPr>
        <p:spPr>
          <a:xfrm rot="21030600">
            <a:off x="3316320" y="760320"/>
            <a:ext cx="3366720" cy="21384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2A5010"/>
                </a:solidFill>
                <a:latin typeface="Georgia"/>
                <a:ea typeface="DejaVu Sans"/>
              </a:rPr>
              <a:t>Сооветсвует инновационным педагогическим технологиям, а не к традиционному «сообщаемому» методу.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6636600" y="2556720"/>
            <a:ext cx="4294080" cy="3966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5. </a:t>
            </a:r>
            <a:r>
              <a:rPr lang="ru-RU" sz="1400" b="0" strike="noStrike" spc="-1">
                <a:solidFill>
                  <a:srgbClr val="486113"/>
                </a:solidFill>
                <a:latin typeface="Georgia"/>
                <a:ea typeface="DejaVu Sans"/>
              </a:rPr>
              <a:t>ЦСТ отвечает образовательным тенденциям современности: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486113"/>
                </a:solidFill>
                <a:latin typeface="Georgia"/>
                <a:ea typeface="DejaVu Sans"/>
              </a:rPr>
              <a:t>личностно-ориентированному характеру обучения,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486113"/>
                </a:solidFill>
                <a:latin typeface="Georgia"/>
                <a:ea typeface="DejaVu Sans"/>
              </a:rPr>
              <a:t>непрерывности и персонализации образования,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486113"/>
                </a:solidFill>
                <a:latin typeface="Georgia"/>
                <a:ea typeface="DejaVu Sans"/>
              </a:rPr>
              <a:t>общедоступности,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486113"/>
                </a:solidFill>
                <a:latin typeface="Georgia"/>
                <a:ea typeface="DejaVu Sans"/>
              </a:rPr>
              <a:t>принципу творческого сотрудничества, геймификации,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486113"/>
                </a:solidFill>
                <a:latin typeface="Georgia"/>
                <a:ea typeface="DejaVu Sans"/>
              </a:rPr>
              <a:t>инновационности, 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486113"/>
                </a:solidFill>
                <a:latin typeface="Georgia"/>
                <a:ea typeface="DejaVu Sans"/>
              </a:rPr>
              <a:t>используется при смешанном обучении,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486113"/>
                </a:solidFill>
                <a:latin typeface="Georgia"/>
                <a:ea typeface="DejaVu Sans"/>
              </a:rPr>
              <a:t>способствует  развитию цифровых компетенций и креативности, и пр.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0" y="119880"/>
            <a:ext cx="8246520" cy="53568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Цифровой сторителлинг – практическая значимость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2910960" y="655920"/>
            <a:ext cx="3737520" cy="2811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2</a:t>
            </a:r>
            <a:r>
              <a:rPr lang="ru-RU" sz="1400" b="1" strike="noStrike" spc="-1">
                <a:solidFill>
                  <a:srgbClr val="2A5010"/>
                </a:solidFill>
                <a:latin typeface="Georgia"/>
                <a:ea typeface="DejaVu Sans"/>
              </a:rPr>
              <a:t>. </a:t>
            </a:r>
            <a:r>
              <a:rPr lang="ru-RU" sz="1400" b="1" strike="noStrike" spc="-1">
                <a:solidFill>
                  <a:srgbClr val="486113"/>
                </a:solidFill>
                <a:latin typeface="Georgia"/>
                <a:ea typeface="DejaVu Sans"/>
              </a:rPr>
              <a:t>Цифровой сторителлинг позволяет преподносить учебный материал в яркой и простой для восприятия форме (инфографика, диаграммы, видео и др.).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486113"/>
                </a:solidFill>
                <a:latin typeface="Georgia"/>
                <a:ea typeface="DejaVu Sans"/>
              </a:rPr>
              <a:t>Данная особенность технологии является преимуществом в силу склонности поколения к визуальному восприятию информации.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90" name="CustomShape 4"/>
          <p:cNvSpPr/>
          <p:nvPr/>
        </p:nvSpPr>
        <p:spPr>
          <a:xfrm>
            <a:off x="6825240" y="783360"/>
            <a:ext cx="3046680" cy="1559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3. </a:t>
            </a:r>
            <a:r>
              <a:rPr lang="ru-RU" sz="1400" b="0" strike="noStrike" spc="-1">
                <a:solidFill>
                  <a:srgbClr val="486113"/>
                </a:solidFill>
                <a:latin typeface="Georgia"/>
                <a:ea typeface="DejaVu Sans"/>
              </a:rPr>
              <a:t>Цифровой сторителлинг предполагает </a:t>
            </a:r>
            <a:r>
              <a:rPr lang="ru-RU" sz="1400" b="1" strike="noStrike" spc="-1">
                <a:solidFill>
                  <a:srgbClr val="486113"/>
                </a:solidFill>
                <a:latin typeface="Georgia"/>
                <a:ea typeface="DejaVu Sans"/>
              </a:rPr>
              <a:t>многоканальность коммуникации</a:t>
            </a:r>
            <a:r>
              <a:rPr lang="ru-RU" sz="1400" b="0" strike="noStrike" spc="-1">
                <a:solidFill>
                  <a:srgbClr val="486113"/>
                </a:solidFill>
                <a:latin typeface="Georgia"/>
                <a:ea typeface="DejaVu Sans"/>
              </a:rPr>
              <a:t>, тем самым обеспечивает вовлечение.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91" name="CustomShape 5"/>
          <p:cNvSpPr/>
          <p:nvPr/>
        </p:nvSpPr>
        <p:spPr>
          <a:xfrm>
            <a:off x="528480" y="3562200"/>
            <a:ext cx="4563360" cy="307692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4. Онлайн-среда является ведущим измерением реальности для поколения Z, более того, для представителей современного поколения характерно постоянное нахождение в Сети через (в большей степени) мобильные устройства</a:t>
            </a:r>
            <a:r>
              <a:rPr lang="ru-RU" sz="1600" b="0" strike="noStrike" spc="-1">
                <a:solidFill>
                  <a:srgbClr val="FFFFFF"/>
                </a:solidFill>
                <a:latin typeface="Georgia"/>
                <a:ea typeface="DejaVu Sans"/>
              </a:rPr>
              <a:t>.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Georgia"/>
                <a:ea typeface="DejaVu Sans"/>
              </a:rPr>
              <a:t>В связи с этим цифровой сторителлинг как онлайн-инструмент, который легко адаптируется под мобильные устройства, является привычным и удобным.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. 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92" name="CustomShape 6"/>
          <p:cNvSpPr/>
          <p:nvPr/>
        </p:nvSpPr>
        <p:spPr>
          <a:xfrm flipH="1">
            <a:off x="4683240" y="3315240"/>
            <a:ext cx="1269720" cy="2859480"/>
          </a:xfrm>
          <a:custGeom>
            <a:avLst/>
            <a:gdLst/>
            <a:ahLst/>
            <a:cxnLst/>
            <a:rect l="l" t="t" r="r" b="b"/>
            <a:pathLst>
              <a:path w="1668949" h="3228155">
                <a:moveTo>
                  <a:pt x="0" y="0"/>
                </a:moveTo>
                <a:cubicBezTo>
                  <a:pt x="276687" y="12576"/>
                  <a:pt x="553375" y="25153"/>
                  <a:pt x="648070" y="133165"/>
                </a:cubicBezTo>
                <a:cubicBezTo>
                  <a:pt x="742765" y="241177"/>
                  <a:pt x="531181" y="464598"/>
                  <a:pt x="568171" y="648070"/>
                </a:cubicBezTo>
                <a:cubicBezTo>
                  <a:pt x="605161" y="831542"/>
                  <a:pt x="867052" y="1022412"/>
                  <a:pt x="870011" y="1233996"/>
                </a:cubicBezTo>
                <a:cubicBezTo>
                  <a:pt x="872970" y="1445580"/>
                  <a:pt x="575569" y="1634970"/>
                  <a:pt x="585926" y="1917576"/>
                </a:cubicBezTo>
                <a:cubicBezTo>
                  <a:pt x="596283" y="2200182"/>
                  <a:pt x="762000" y="2716567"/>
                  <a:pt x="932155" y="2929631"/>
                </a:cubicBezTo>
                <a:cubicBezTo>
                  <a:pt x="1102310" y="3142695"/>
                  <a:pt x="1495887" y="3148614"/>
                  <a:pt x="1606858" y="3195961"/>
                </a:cubicBezTo>
                <a:cubicBezTo>
                  <a:pt x="1717829" y="3243309"/>
                  <a:pt x="1657904" y="3228512"/>
                  <a:pt x="1597980" y="3213716"/>
                </a:cubicBezTo>
              </a:path>
            </a:pathLst>
          </a:custGeom>
          <a:noFill/>
          <a:ln cap="rnd">
            <a:prstDash val="sysDash"/>
            <a:round/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3" name="CustomShape 7"/>
          <p:cNvSpPr/>
          <p:nvPr/>
        </p:nvSpPr>
        <p:spPr>
          <a:xfrm>
            <a:off x="59400" y="72864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8"/>
          <p:cNvSpPr/>
          <p:nvPr/>
        </p:nvSpPr>
        <p:spPr>
          <a:xfrm>
            <a:off x="2684520" y="72864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CustomShape 9"/>
          <p:cNvSpPr/>
          <p:nvPr/>
        </p:nvSpPr>
        <p:spPr>
          <a:xfrm>
            <a:off x="444960" y="351108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6" name="CustomShape 10"/>
          <p:cNvSpPr/>
          <p:nvPr/>
        </p:nvSpPr>
        <p:spPr>
          <a:xfrm>
            <a:off x="6586560" y="78984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CustomShape 11"/>
          <p:cNvSpPr/>
          <p:nvPr/>
        </p:nvSpPr>
        <p:spPr>
          <a:xfrm>
            <a:off x="6498000" y="338472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CustomShape 12"/>
          <p:cNvSpPr/>
          <p:nvPr/>
        </p:nvSpPr>
        <p:spPr>
          <a:xfrm rot="20258400">
            <a:off x="9123120" y="48672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CustomShape 13"/>
          <p:cNvSpPr/>
          <p:nvPr/>
        </p:nvSpPr>
        <p:spPr>
          <a:xfrm>
            <a:off x="165600" y="844920"/>
            <a:ext cx="2559240" cy="24696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Технология цифрового сторителлинга ориентирована</a:t>
            </a:r>
            <a:r>
              <a:t/>
            </a:r>
            <a:br/>
            <a:r>
              <a:rPr lang="ru-RU" sz="16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 на особенности современного поколения, выросшего в цифровой среде. 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Table 3"/>
          <p:cNvGraphicFramePr/>
          <p:nvPr>
            <p:extLst>
              <p:ext uri="{D42A27DB-BD31-4B8C-83A1-F6EECF244321}">
                <p14:modId xmlns:p14="http://schemas.microsoft.com/office/powerpoint/2010/main" val="2700240282"/>
              </p:ext>
            </p:extLst>
          </p:nvPr>
        </p:nvGraphicFramePr>
        <p:xfrm>
          <a:off x="918360" y="692696"/>
          <a:ext cx="11043360" cy="6381648"/>
        </p:xfrm>
        <a:graphic>
          <a:graphicData uri="http://schemas.openxmlformats.org/drawingml/2006/table">
            <a:tbl>
              <a:tblPr/>
              <a:tblGrid>
                <a:gridCol w="5521680"/>
                <a:gridCol w="5521680"/>
              </a:tblGrid>
              <a:tr h="63816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ЦСТ в качестве практической деятельности студентов (например, создание цифровой </a:t>
                      </a:r>
                      <a:r>
                        <a:rPr lang="ru-RU" sz="1600" b="0" strike="noStrike" spc="-1" dirty="0" err="1">
                          <a:solidFill>
                            <a:srgbClr val="486113"/>
                          </a:solidFill>
                          <a:latin typeface="Georgia"/>
                        </a:rPr>
                        <a:t>историии</a:t>
                      </a: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 с помощью онлайн-сервисов) отвечает тенденции усиления личностно-ориентированного характера обучения и активизации самостоятельной работы студентов.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В этой связи технология ЦСТ в преподавании соответствует тенденции перехода к педагогике творческого сотрудничества и диалога, в корне отличающейся от принципа монологического изложения учебного материала. 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ЦСТ представляется собой инновационную педагогическую технологиям, обеспечивающую единство познавательной, исследовательской и практической деятельности. 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ЦСТ как бесплатная онлайн-технология соответствует принципу непрерывности, общедоступности и персонализации образования. 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Технология ЦСТ успешно используется при смешанном обучении и может быть успешно интегрирована в онлайн-курсы.  Метод сочетающий принципы формального и неформального образования. 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Структура ЦСТ в которой каждый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элемент работает на общую цель, 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а не выполняет лишь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иллюстративную роль, позволяет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снять вопрос об избыточности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мультимедийного содержания.  </a:t>
                      </a:r>
                      <a:endParaRPr lang="ru-RU" sz="1600" b="0" strike="noStrike" spc="-1" dirty="0" smtClean="0">
                        <a:solidFill>
                          <a:srgbClr val="486113"/>
                        </a:solidFill>
                        <a:latin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 dirty="0" smtClean="0">
                        <a:solidFill>
                          <a:srgbClr val="486113"/>
                        </a:solidFill>
                        <a:latin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Нелинейная множественная структура </a:t>
                      </a:r>
                      <a:r>
                        <a:rPr lang="ru-RU" sz="1600" b="0" strike="noStrike" spc="-1" dirty="0" err="1">
                          <a:solidFill>
                            <a:srgbClr val="486113"/>
                          </a:solidFill>
                          <a:latin typeface="Georgia"/>
                        </a:rPr>
                        <a:t>сторителлинга</a:t>
                      </a: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 позволяет формировать индивидуальную траекторию изучения материала в соответствии с личными целями и потребностями.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ЦСТ способствует развитию цифровых компетенций у обучающихся.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Самостоятельная работа над созданием цифровой истории является практической деятельностью, которая требует владения навыками работы с текстом, визуальным оформлением через использование различных онлайн-сервисов для создания </a:t>
                      </a:r>
                      <a:r>
                        <a:rPr lang="ru-RU" sz="1600" b="0" strike="noStrike" spc="-1" dirty="0" err="1">
                          <a:solidFill>
                            <a:srgbClr val="486113"/>
                          </a:solidFill>
                          <a:latin typeface="Georgia"/>
                        </a:rPr>
                        <a:t>медийных</a:t>
                      </a: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 компонентов истории.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486113"/>
                          </a:solidFill>
                          <a:latin typeface="Georgia"/>
                        </a:rPr>
                        <a:t>Данная деятельность развивает информационную грамотность, навыки работы с информацией, навыки по созданию цифрового контента, позволяет находить креативное применение цифровых технологий.  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03" name="CustomShape 4"/>
          <p:cNvSpPr/>
          <p:nvPr/>
        </p:nvSpPr>
        <p:spPr>
          <a:xfrm>
            <a:off x="47328" y="-10552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ru-RU" sz="1800" b="1" i="1" strike="noStrike" spc="-1" dirty="0">
                <a:solidFill>
                  <a:srgbClr val="FFFFFF"/>
                </a:solidFill>
                <a:latin typeface="Georgia"/>
                <a:ea typeface="DejaVu Sans"/>
              </a:rPr>
              <a:t>  </a:t>
            </a:r>
            <a:r>
              <a:rPr lang="ru-RU" sz="1800" b="1" i="1" strike="noStrike" spc="-1" dirty="0" smtClean="0">
                <a:solidFill>
                  <a:srgbClr val="FFFFFF"/>
                </a:solidFill>
                <a:latin typeface="Georgia"/>
                <a:ea typeface="DejaVu Sans"/>
              </a:rPr>
              <a:t>Заключение</a:t>
            </a:r>
            <a:endParaRPr lang="ru-RU" dirty="0"/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204" name="CustomShape 5"/>
          <p:cNvSpPr/>
          <p:nvPr/>
        </p:nvSpPr>
        <p:spPr>
          <a:xfrm>
            <a:off x="209160" y="85392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6"/>
          <p:cNvSpPr/>
          <p:nvPr/>
        </p:nvSpPr>
        <p:spPr>
          <a:xfrm>
            <a:off x="204120" y="230904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7"/>
          <p:cNvSpPr/>
          <p:nvPr/>
        </p:nvSpPr>
        <p:spPr>
          <a:xfrm>
            <a:off x="6000840" y="89424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8"/>
          <p:cNvSpPr/>
          <p:nvPr/>
        </p:nvSpPr>
        <p:spPr>
          <a:xfrm>
            <a:off x="5989320" y="327204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CustomShape 9"/>
          <p:cNvSpPr/>
          <p:nvPr/>
        </p:nvSpPr>
        <p:spPr>
          <a:xfrm>
            <a:off x="248400" y="549180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10"/>
          <p:cNvSpPr/>
          <p:nvPr/>
        </p:nvSpPr>
        <p:spPr>
          <a:xfrm>
            <a:off x="10011048" y="44624"/>
            <a:ext cx="2008080" cy="202896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Цифровой сторителлинг отвечает многим образовательным тенденциям современности. 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10" name="CustomShape 11"/>
          <p:cNvSpPr/>
          <p:nvPr/>
        </p:nvSpPr>
        <p:spPr>
          <a:xfrm>
            <a:off x="5989320" y="522216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CustomShape 12"/>
          <p:cNvSpPr/>
          <p:nvPr/>
        </p:nvSpPr>
        <p:spPr>
          <a:xfrm>
            <a:off x="5982120" y="232884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CustomShape 13"/>
          <p:cNvSpPr/>
          <p:nvPr/>
        </p:nvSpPr>
        <p:spPr>
          <a:xfrm>
            <a:off x="226800" y="449748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Рисунок 2"/>
          <p:cNvPicPr/>
          <p:nvPr/>
        </p:nvPicPr>
        <p:blipFill>
          <a:blip r:embed="rId2"/>
          <a:stretch/>
        </p:blipFill>
        <p:spPr>
          <a:xfrm>
            <a:off x="141120" y="462960"/>
            <a:ext cx="11368080" cy="6394320"/>
          </a:xfrm>
          <a:prstGeom prst="rect">
            <a:avLst/>
          </a:prstGeom>
          <a:ln>
            <a:noFill/>
          </a:ln>
        </p:spPr>
      </p:pic>
      <p:sp>
        <p:nvSpPr>
          <p:cNvPr id="214" name="CustomShape 1"/>
          <p:cNvSpPr/>
          <p:nvPr/>
        </p:nvSpPr>
        <p:spPr>
          <a:xfrm>
            <a:off x="0" y="20052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141120" y="1244880"/>
            <a:ext cx="3046680" cy="2296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Из «плюсов»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Работа выставляется на «обозрение» участникам группы и бесед.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Требует точного понимания смысла при подборе иллюстрации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Нельзя «списать».</a:t>
            </a:r>
            <a:r>
              <a:t/>
            </a:r>
            <a:br/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 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" name="CustomShape 3"/>
          <p:cNvSpPr/>
          <p:nvPr/>
        </p:nvSpPr>
        <p:spPr>
          <a:xfrm>
            <a:off x="361440" y="4731840"/>
            <a:ext cx="2349360" cy="15084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FFFF"/>
                </a:solidFill>
                <a:latin typeface="Georgia"/>
                <a:ea typeface="DejaVu Sans"/>
              </a:rPr>
              <a:t>Комментарий: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FFFF"/>
                </a:solidFill>
                <a:latin typeface="Georgia"/>
                <a:ea typeface="DejaVu Sans"/>
              </a:rPr>
              <a:t>Мы видим образец ситуационной задачи сделанной в ДО</a:t>
            </a:r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0" y="20052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361440" y="4731840"/>
            <a:ext cx="2349360" cy="15084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FFFF"/>
                </a:solidFill>
                <a:latin typeface="Georgia"/>
                <a:ea typeface="DejaVu Sans"/>
              </a:rPr>
              <a:t>Комментарий: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FFFF"/>
                </a:solidFill>
                <a:latin typeface="Georgia"/>
                <a:ea typeface="DejaVu Sans"/>
              </a:rPr>
              <a:t>Мы видим образец ситуационной задачи сделанной в ДО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9656" y="908720"/>
            <a:ext cx="453650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/>
              <a:t>Аналитическое мышление - это способность анализировать информацию, выявлять связи и закономерности, а также делать обоснованные выводы на основе полученной информации. </a:t>
            </a:r>
            <a:endParaRPr lang="ru-RU" sz="1600" dirty="0" smtClean="0"/>
          </a:p>
          <a:p>
            <a:pPr fontAlgn="base"/>
            <a:r>
              <a:rPr lang="ru-RU" sz="1600" dirty="0" smtClean="0"/>
              <a:t>Оно </a:t>
            </a:r>
            <a:r>
              <a:rPr lang="ru-RU" sz="1600" dirty="0"/>
              <a:t>включает в себя анализ, сравнение, абстрагирование, обобщение и систематизацию. </a:t>
            </a:r>
            <a:endParaRPr lang="ru-RU" sz="1600" dirty="0" smtClean="0"/>
          </a:p>
          <a:p>
            <a:pPr fontAlgn="base"/>
            <a:endParaRPr lang="ru-RU" sz="1600" dirty="0" smtClean="0"/>
          </a:p>
          <a:p>
            <a:pPr fontAlgn="base"/>
            <a:r>
              <a:rPr lang="ru-RU" sz="1600" dirty="0" smtClean="0"/>
              <a:t>Аналитическое </a:t>
            </a:r>
            <a:r>
              <a:rPr lang="ru-RU" sz="1600" dirty="0"/>
              <a:t>мышление позволяет людям обрабатывать сложную информацию, смотреть с разных сторон проблемы и делать более твердые выводы. </a:t>
            </a:r>
            <a:endParaRPr lang="ru-RU" sz="1600" dirty="0" smtClean="0"/>
          </a:p>
          <a:p>
            <a:pPr fontAlgn="base"/>
            <a:endParaRPr lang="ru-RU" sz="1600" dirty="0" smtClean="0"/>
          </a:p>
          <a:p>
            <a:pPr fontAlgn="base"/>
            <a:r>
              <a:rPr lang="ru-RU" sz="1600" dirty="0" smtClean="0"/>
              <a:t>Оно </a:t>
            </a:r>
            <a:r>
              <a:rPr lang="ru-RU" sz="1600" dirty="0"/>
              <a:t>также требует от людей рефлексии и внимательности к принятию решений, определяющих их убеждения и действия. Развитие аналитического мышления важно для студентов-медиков, так как это позволяет им эффективно решать сложные задачи, связанные с диагностикой и лечением пациентов, а также принимать обоснованные решения на основе полученной информации.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0" y="20052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9768408" y="5229200"/>
            <a:ext cx="2349360" cy="15084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368" y="908720"/>
            <a:ext cx="5328592" cy="62478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ru-RU" sz="1600" dirty="0"/>
              <a:t>Развитие аналитического мышления у студентов-медиков является важным аспектом их профессионального образования. Медицина – это наука, которая требует глубокого понимания физиологических процессов, диагностики и лечения различных заболеваний</a:t>
            </a:r>
            <a:r>
              <a:rPr lang="ru-RU" sz="1600" dirty="0" smtClean="0"/>
              <a:t>.</a:t>
            </a:r>
          </a:p>
          <a:p>
            <a:pPr fontAlgn="base"/>
            <a:endParaRPr lang="ru-RU" sz="1600" b="1" dirty="0"/>
          </a:p>
          <a:p>
            <a:pPr fontAlgn="base"/>
            <a:r>
              <a:rPr lang="ru-RU" sz="1600" b="1" dirty="0" smtClean="0"/>
              <a:t>Аналитическое </a:t>
            </a:r>
            <a:r>
              <a:rPr lang="ru-RU" sz="1600" b="1" dirty="0"/>
              <a:t>мышление включает в себя способность анализировать данные, выявлять связи и закономерности, а также делать обоснованные выводы на основе полученной </a:t>
            </a:r>
            <a:r>
              <a:rPr lang="ru-RU" sz="1600" b="1" dirty="0" smtClean="0"/>
              <a:t>информации. </a:t>
            </a:r>
          </a:p>
          <a:p>
            <a:pPr fontAlgn="base"/>
            <a:r>
              <a:rPr lang="ru-RU" sz="1600" dirty="0" smtClean="0"/>
              <a:t>Это </a:t>
            </a:r>
            <a:r>
              <a:rPr lang="ru-RU" sz="1600" dirty="0"/>
              <a:t>позволяет студентам-медикам эффективно решать сложные задачи, связанные с диагностикой и лечением пациентов</a:t>
            </a:r>
            <a:r>
              <a:rPr lang="ru-RU" sz="1600" dirty="0" smtClean="0"/>
              <a:t>.</a:t>
            </a:r>
          </a:p>
          <a:p>
            <a:pPr fontAlgn="base"/>
            <a:r>
              <a:rPr lang="ru-RU" sz="1600" dirty="0"/>
              <a:t>Кроме того, развитие аналитического мышления у студентов-медиков требует постоянного обучения и самообразования. </a:t>
            </a:r>
            <a:endParaRPr lang="ru-RU" sz="1600" dirty="0" smtClean="0"/>
          </a:p>
          <a:p>
            <a:pPr fontAlgn="base"/>
            <a:endParaRPr lang="ru-RU" sz="1600" dirty="0"/>
          </a:p>
          <a:p>
            <a:pPr fontAlgn="base"/>
            <a:r>
              <a:rPr lang="ru-RU" sz="1600" dirty="0"/>
              <a:t>Важность развития аналитического мышления у студентов-медиков заключается в том, что это позволяет им эффективно решать сложные задачи, связанные с диагностикой и лечением пациентов. </a:t>
            </a:r>
          </a:p>
          <a:p>
            <a:pPr fontAlgn="base"/>
            <a:endParaRPr lang="ru-RU" sz="1600" dirty="0" smtClean="0"/>
          </a:p>
          <a:p>
            <a:pPr fontAlgn="base"/>
            <a:endParaRPr lang="ru-R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761296" y="980728"/>
            <a:ext cx="45365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/>
              <a:t>Это </a:t>
            </a:r>
            <a:r>
              <a:rPr lang="ru-RU" dirty="0"/>
              <a:t>также помогает им принимать обоснованные решения и разрабатывать стратегии лечения, которые будут наиболее эффективными для каждого конкретного пациента.</a:t>
            </a:r>
          </a:p>
          <a:p>
            <a:pPr fontAlgn="base"/>
            <a:r>
              <a:rPr lang="ru-RU" dirty="0"/>
              <a:t>В целом, развитие аналитического мышления у студентов-медиков является важным аспектом их профессионального образования. Это позволяет им эффективно решать сложные задачи, связанные с диагностикой и лечением пациентов, а также принимать обоснованные решения на основе полученной информации.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8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0" y="20052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5400" y="908720"/>
            <a:ext cx="45365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/>
              <a:t>Цифровой </a:t>
            </a:r>
            <a:r>
              <a:rPr lang="ru-RU" dirty="0" err="1"/>
              <a:t>сторителлинг</a:t>
            </a:r>
            <a:r>
              <a:rPr lang="ru-RU" dirty="0"/>
              <a:t> - это новый способ передачи информации, который помогает развивать аналитическое мышление. </a:t>
            </a:r>
            <a:endParaRPr lang="ru-RU" dirty="0" smtClean="0"/>
          </a:p>
          <a:p>
            <a:pPr fontAlgn="base"/>
            <a:endParaRPr lang="ru-RU" dirty="0" smtClean="0"/>
          </a:p>
          <a:p>
            <a:pPr fontAlgn="base"/>
            <a:r>
              <a:rPr lang="ru-RU" b="1" dirty="0" smtClean="0"/>
              <a:t>Он </a:t>
            </a:r>
            <a:r>
              <a:rPr lang="ru-RU" b="1" dirty="0"/>
              <a:t>позволяет создавать </a:t>
            </a:r>
            <a:r>
              <a:rPr lang="ru-RU" b="1" dirty="0" smtClean="0"/>
              <a:t>истории, используя ИИ.</a:t>
            </a:r>
          </a:p>
          <a:p>
            <a:pPr fontAlgn="base"/>
            <a:r>
              <a:rPr lang="ru-RU" b="1" dirty="0" smtClean="0"/>
              <a:t>Цифровой </a:t>
            </a:r>
            <a:r>
              <a:rPr lang="ru-RU" b="1" dirty="0" err="1"/>
              <a:t>сторителлинг</a:t>
            </a:r>
            <a:r>
              <a:rPr lang="ru-RU" b="1" dirty="0"/>
              <a:t> использует различные форматы и инструменты для передачи информации, такие как видео, аудио, текст, </a:t>
            </a:r>
            <a:r>
              <a:rPr lang="ru-RU" b="1" dirty="0" err="1"/>
              <a:t>инфографика</a:t>
            </a:r>
            <a:r>
              <a:rPr lang="ru-RU" b="1" dirty="0"/>
              <a:t> и т.д</a:t>
            </a:r>
            <a:r>
              <a:rPr lang="ru-RU" b="1" dirty="0" smtClean="0"/>
              <a:t>.</a:t>
            </a:r>
          </a:p>
          <a:p>
            <a:pPr fontAlgn="base"/>
            <a:r>
              <a:rPr lang="ru-RU" b="1" dirty="0" smtClean="0"/>
              <a:t> </a:t>
            </a:r>
            <a:endParaRPr lang="ru-RU" b="1" dirty="0" smtClean="0"/>
          </a:p>
          <a:p>
            <a:pPr fontAlgn="base"/>
            <a:r>
              <a:rPr lang="ru-RU" b="1" dirty="0" smtClean="0"/>
              <a:t>Это </a:t>
            </a:r>
            <a:r>
              <a:rPr lang="ru-RU" b="1" dirty="0"/>
              <a:t>позволяет создавать более </a:t>
            </a:r>
            <a:r>
              <a:rPr lang="ru-RU" b="1" dirty="0" smtClean="0"/>
              <a:t>разветвленные и </a:t>
            </a:r>
            <a:r>
              <a:rPr lang="ru-RU" b="1" dirty="0"/>
              <a:t>сложные истории, которые могут вызывать различные эмоции и реакции у слушателя или читателя.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807968" y="836712"/>
            <a:ext cx="5472608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Это </a:t>
            </a:r>
            <a:r>
              <a:rPr lang="ru-RU" b="1" dirty="0"/>
              <a:t>способствует развитию критического мышления, </a:t>
            </a:r>
            <a:r>
              <a:rPr lang="ru-RU" b="1" dirty="0" smtClean="0"/>
              <a:t>создатель переходит в категорию КРИТИКА должен </a:t>
            </a:r>
            <a:r>
              <a:rPr lang="ru-RU" b="1" dirty="0"/>
              <a:t>анализировать информацию, делать выводы и принимать решения на основе этой информации</a:t>
            </a:r>
            <a:r>
              <a:rPr lang="ru-RU" b="1" dirty="0" smtClean="0"/>
              <a:t>.</a:t>
            </a:r>
          </a:p>
          <a:p>
            <a:pPr fontAlgn="base"/>
            <a:endParaRPr lang="ru-RU" dirty="0"/>
          </a:p>
          <a:p>
            <a:pPr fontAlgn="base"/>
            <a:r>
              <a:rPr lang="ru-RU" dirty="0"/>
              <a:t>Кроме того, цифровой </a:t>
            </a:r>
            <a:r>
              <a:rPr lang="ru-RU" dirty="0" err="1"/>
              <a:t>сторителлинг</a:t>
            </a:r>
            <a:r>
              <a:rPr lang="ru-RU" dirty="0"/>
              <a:t> позволяет использовать различные источники информации, что также способствует развитию аналитического мышления. </a:t>
            </a:r>
            <a:endParaRPr lang="ru-RU" dirty="0" smtClean="0"/>
          </a:p>
          <a:p>
            <a:pPr fontAlgn="base"/>
            <a:r>
              <a:rPr lang="ru-RU" dirty="0" smtClean="0"/>
              <a:t>Слушатель </a:t>
            </a:r>
            <a:r>
              <a:rPr lang="ru-RU" dirty="0"/>
              <a:t>или читатель может сравнивать и анализировать различные точки зрения, делать выводы на основе разных источников информации</a:t>
            </a:r>
            <a:r>
              <a:rPr lang="ru-RU" dirty="0" smtClean="0"/>
              <a:t>.</a:t>
            </a:r>
          </a:p>
          <a:p>
            <a:pPr fontAlgn="base"/>
            <a:endParaRPr lang="ru-RU" dirty="0"/>
          </a:p>
          <a:p>
            <a:pPr fontAlgn="base"/>
            <a:r>
              <a:rPr lang="ru-RU" dirty="0"/>
              <a:t>Таким образом, цифровой </a:t>
            </a:r>
            <a:r>
              <a:rPr lang="ru-RU" dirty="0" err="1"/>
              <a:t>сторителлинг</a:t>
            </a:r>
            <a:r>
              <a:rPr lang="ru-RU" dirty="0"/>
              <a:t> является мощным инструментом развития аналитического мышления. </a:t>
            </a:r>
          </a:p>
        </p:txBody>
      </p:sp>
    </p:spTree>
    <p:extLst>
      <p:ext uri="{BB962C8B-B14F-4D97-AF65-F5344CB8AC3E}">
        <p14:creationId xmlns:p14="http://schemas.microsoft.com/office/powerpoint/2010/main" val="7673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Рисунок 3"/>
          <p:cNvPicPr/>
          <p:nvPr/>
        </p:nvPicPr>
        <p:blipFill>
          <a:blip r:embed="rId2"/>
          <a:stretch/>
        </p:blipFill>
        <p:spPr>
          <a:xfrm>
            <a:off x="271440" y="783360"/>
            <a:ext cx="11238480" cy="6028560"/>
          </a:xfrm>
          <a:prstGeom prst="rect">
            <a:avLst/>
          </a:prstGeom>
          <a:ln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0" y="20052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 rot="21030600">
            <a:off x="9521640" y="1917000"/>
            <a:ext cx="1990800" cy="134964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3F7819"/>
                </a:solidFill>
                <a:latin typeface="Georgia"/>
                <a:ea typeface="DejaVu Sans"/>
              </a:rPr>
              <a:t>Выпол-няется легко и бысто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271440" y="929160"/>
            <a:ext cx="2439360" cy="131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Принт-скрин</a:t>
            </a:r>
            <a:r>
              <a:t/>
            </a:r>
            <a:br/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статьи из формата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Сети «ВК»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24" name="CustomShape 4"/>
          <p:cNvSpPr/>
          <p:nvPr/>
        </p:nvSpPr>
        <p:spPr>
          <a:xfrm>
            <a:off x="10652760" y="5298480"/>
            <a:ext cx="1431720" cy="14284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5" name="Рисунок 17"/>
          <p:cNvPicPr/>
          <p:nvPr/>
        </p:nvPicPr>
        <p:blipFill>
          <a:blip r:embed="rId3"/>
          <a:stretch/>
        </p:blipFill>
        <p:spPr>
          <a:xfrm flipH="1">
            <a:off x="10646640" y="5088240"/>
            <a:ext cx="1463040" cy="180612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361440" y="2393280"/>
            <a:ext cx="2349360" cy="384696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Комментарий: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Мы видим образец ситуационной «по сути» задачи переложенной на платформу «ВК»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как СООБЩЕНИЕ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 общей специально созданной для этих целей группе в «ВК»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227" name="CustomShape 6"/>
          <p:cNvSpPr/>
          <p:nvPr/>
        </p:nvSpPr>
        <p:spPr>
          <a:xfrm>
            <a:off x="8321760" y="3632760"/>
            <a:ext cx="3046680" cy="2296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Из «плюсов»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Работа выставляется на «обозрение» участникам группы и бесед.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Требует точного понимания смысла при подборе иллюстрации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Нельзя «списать».</a:t>
            </a:r>
            <a:r>
              <a:t/>
            </a:r>
            <a:br/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 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1298249"/>
            <a:ext cx="2184120" cy="2252071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4421892" y="1238618"/>
            <a:ext cx="3096344" cy="3493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Ведет к этой странице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Рисунок 2"/>
          <p:cNvPicPr/>
          <p:nvPr/>
        </p:nvPicPr>
        <p:blipFill>
          <a:blip r:embed="rId2"/>
          <a:stretch/>
        </p:blipFill>
        <p:spPr>
          <a:xfrm>
            <a:off x="0" y="462960"/>
            <a:ext cx="11368080" cy="6394320"/>
          </a:xfrm>
          <a:prstGeom prst="rect">
            <a:avLst/>
          </a:prstGeom>
          <a:ln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0" y="20052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271440" y="929160"/>
            <a:ext cx="2439360" cy="13176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Принт-скрин</a:t>
            </a:r>
            <a:r>
              <a:t/>
            </a:r>
            <a:br/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статьи из формата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Сети «ВК»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361440" y="2393280"/>
            <a:ext cx="2349360" cy="384696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Комментарий: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Мы видим образец ситуационной «по сути» задачи переложенной на платформу «ВК»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как СТАТЬЯ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 общей специально созданной для этих целей группе в «ВК»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235" name="CustomShape 4"/>
          <p:cNvSpPr/>
          <p:nvPr/>
        </p:nvSpPr>
        <p:spPr>
          <a:xfrm>
            <a:off x="8321760" y="1837800"/>
            <a:ext cx="3046680" cy="4624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Из «плюсов»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Работа выставляется на «обозрение» участникам группы и  бесед.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Требует точного понимания смысла при подборе иллюстрации (или комплекта иллюстраций)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Нельзя «списать».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Требует навыков структурирования текста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- умения писать тексты тезисно</a:t>
            </a:r>
            <a:r>
              <a:t/>
            </a:r>
            <a:br/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 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0" y="337320"/>
            <a:ext cx="7129080" cy="5407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Введение»: </a:t>
            </a:r>
            <a:r>
              <a:rPr lang="ru-RU" sz="24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определение понятия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4" name="CustomShape 2"/>
          <p:cNvSpPr/>
          <p:nvPr/>
        </p:nvSpPr>
        <p:spPr>
          <a:xfrm>
            <a:off x="286560" y="1029960"/>
            <a:ext cx="3931920" cy="563652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Georgia"/>
                <a:ea typeface="DejaVu Sans"/>
              </a:rPr>
              <a:t>  Сторителлинг </a:t>
            </a:r>
            <a:r>
              <a:t/>
            </a:r>
            <a:br/>
            <a:r>
              <a:rPr lang="ru-RU" sz="2800" b="1" strike="noStrike" spc="-1">
                <a:solidFill>
                  <a:srgbClr val="FFFFFF"/>
                </a:solidFill>
                <a:latin typeface="Georgia"/>
                <a:ea typeface="DejaVu Sans"/>
              </a:rPr>
              <a:t>(story telling –</a:t>
            </a:r>
            <a:r>
              <a:t/>
            </a:r>
            <a:br/>
            <a:r>
              <a:rPr lang="ru-RU" sz="2400" b="1" strike="noStrike" spc="-1">
                <a:solidFill>
                  <a:srgbClr val="FFFFFF"/>
                </a:solidFill>
                <a:latin typeface="Georgia"/>
                <a:ea typeface="DejaVu Sans"/>
              </a:rPr>
              <a:t>от англ. рассказывание </a:t>
            </a:r>
            <a:r>
              <a:rPr lang="ru-RU" sz="2400" b="0" strike="noStrike" spc="-1">
                <a:solidFill>
                  <a:srgbClr val="FFFFFF"/>
                </a:solidFill>
                <a:latin typeface="Georgia"/>
                <a:ea typeface="DejaVu Sans"/>
              </a:rPr>
              <a:t>(трансляции)  </a:t>
            </a:r>
            <a:r>
              <a:rPr lang="ru-RU" sz="2400" b="1" strike="noStrike" spc="-1">
                <a:solidFill>
                  <a:srgbClr val="FFFFFF"/>
                </a:solidFill>
                <a:latin typeface="Georgia"/>
                <a:ea typeface="DejaVu Sans"/>
              </a:rPr>
              <a:t>истории) –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Georgia"/>
                <a:ea typeface="DejaVu Sans"/>
              </a:rPr>
              <a:t>это способ передачи информации, знаний и ценностей через истории, подробные рассказы и образы, которые обращены на эмоции и образное мышление [1].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4569120" y="1029960"/>
            <a:ext cx="3514680" cy="439344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300" b="1" strike="noStrike" spc="-1">
                <a:solidFill>
                  <a:srgbClr val="2A5010"/>
                </a:solidFill>
                <a:latin typeface="Georgia"/>
                <a:ea typeface="DejaVu Sans"/>
              </a:rPr>
              <a:t>Сторителлинг (СТ) - педагогическая техника, </a:t>
            </a:r>
            <a:endParaRPr lang="ru-RU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00">
                <a:solidFill>
                  <a:srgbClr val="2A5010"/>
                </a:solidFill>
                <a:latin typeface="Franklin Gothic Medium"/>
                <a:ea typeface="DejaVu Sans"/>
              </a:rPr>
              <a:t>построенная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00">
                <a:solidFill>
                  <a:srgbClr val="2A5010"/>
                </a:solidFill>
                <a:latin typeface="Franklin Gothic Medium"/>
                <a:ea typeface="DejaVu Sans"/>
              </a:rPr>
              <a:t>на использовании историй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00">
                <a:solidFill>
                  <a:srgbClr val="2A5010"/>
                </a:solidFill>
                <a:latin typeface="Franklin Gothic Medium"/>
                <a:ea typeface="DejaVu Sans"/>
              </a:rPr>
              <a:t>с </a:t>
            </a:r>
            <a:r>
              <a:rPr lang="ru-RU" sz="2000" b="1" strike="noStrike" spc="-100">
                <a:solidFill>
                  <a:srgbClr val="2A5010"/>
                </a:solidFill>
                <a:latin typeface="Franklin Gothic Medium"/>
                <a:ea typeface="DejaVu Sans"/>
              </a:rPr>
              <a:t>определённой структурой </a:t>
            </a:r>
            <a:r>
              <a:t/>
            </a:r>
            <a:br/>
            <a:r>
              <a:rPr lang="ru-RU" sz="2000" b="0" strike="noStrike" spc="-100">
                <a:solidFill>
                  <a:srgbClr val="2A5010"/>
                </a:solidFill>
                <a:latin typeface="Franklin Gothic Medium"/>
                <a:ea typeface="DejaVu Sans"/>
              </a:rPr>
              <a:t>и (</a:t>
            </a:r>
            <a:r>
              <a:rPr lang="ru-RU" sz="2000" b="1" strike="noStrike" spc="-100">
                <a:solidFill>
                  <a:srgbClr val="2A5010"/>
                </a:solidFill>
                <a:latin typeface="Franklin Gothic Medium"/>
                <a:ea typeface="DejaVu Sans"/>
              </a:rPr>
              <a:t>обычно с героем</a:t>
            </a:r>
            <a:r>
              <a:rPr lang="ru-RU" sz="2000" b="0" strike="noStrike" spc="-100">
                <a:solidFill>
                  <a:srgbClr val="2A5010"/>
                </a:solidFill>
                <a:latin typeface="Franklin Gothic Medium"/>
                <a:ea typeface="DejaVu Sans"/>
              </a:rPr>
              <a:t>),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00">
                <a:solidFill>
                  <a:srgbClr val="2A5010"/>
                </a:solidFill>
                <a:latin typeface="Franklin Gothic Medium"/>
                <a:ea typeface="DejaVu Sans"/>
              </a:rPr>
              <a:t>направленная на решение педагогических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00">
                <a:solidFill>
                  <a:srgbClr val="2A5010"/>
                </a:solidFill>
                <a:latin typeface="Franklin Gothic Medium"/>
                <a:ea typeface="DejaVu Sans"/>
              </a:rPr>
              <a:t>задач обучения, наставничества, развития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00">
                <a:solidFill>
                  <a:srgbClr val="2A5010"/>
                </a:solidFill>
                <a:latin typeface="Franklin Gothic Medium"/>
                <a:ea typeface="DejaVu Sans"/>
              </a:rPr>
              <a:t>и мотивации [2].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56" name="CustomShape 4"/>
          <p:cNvSpPr/>
          <p:nvPr/>
        </p:nvSpPr>
        <p:spPr>
          <a:xfrm>
            <a:off x="8434800" y="1100880"/>
            <a:ext cx="3371760" cy="3823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3F7819"/>
                </a:solidFill>
                <a:latin typeface="Georgia"/>
                <a:ea typeface="DejaVu Sans"/>
              </a:rPr>
              <a:t>               </a:t>
            </a:r>
            <a:r>
              <a:rPr lang="ru-RU" sz="1800" b="1" strike="noStrike" spc="-1">
                <a:solidFill>
                  <a:srgbClr val="3F7819"/>
                </a:solidFill>
                <a:latin typeface="Georgia"/>
                <a:ea typeface="DejaVu Sans"/>
              </a:rPr>
              <a:t>Сила СТ </a:t>
            </a:r>
            <a:r>
              <a:rPr lang="ru-RU" sz="1800" b="0" strike="noStrike" spc="-1">
                <a:solidFill>
                  <a:srgbClr val="3F7819"/>
                </a:solidFill>
                <a:latin typeface="Georgia"/>
                <a:ea typeface="DejaVu Sans"/>
              </a:rPr>
              <a:t>состоит </a:t>
            </a:r>
            <a:r>
              <a:t/>
            </a:r>
            <a:br/>
            <a:r>
              <a:rPr lang="ru-RU" sz="1800" b="0" strike="noStrike" spc="-1">
                <a:solidFill>
                  <a:srgbClr val="3F7819"/>
                </a:solidFill>
                <a:latin typeface="Georgia"/>
                <a:ea typeface="DejaVu Sans"/>
              </a:rPr>
              <a:t>в том, </a:t>
            </a:r>
            <a:r>
              <a:rPr lang="ru-RU" sz="1800" b="1" strike="noStrike" spc="-1">
                <a:solidFill>
                  <a:srgbClr val="3F7819"/>
                </a:solidFill>
                <a:latin typeface="Georgia"/>
                <a:ea typeface="DejaVu Sans"/>
              </a:rPr>
              <a:t>что сознание человека способно воспринять хорошо рассказанную оратором историю «всерьез»,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3F7819"/>
                </a:solidFill>
                <a:latin typeface="Georgia"/>
                <a:ea typeface="DejaVu Sans"/>
              </a:rPr>
              <a:t>пережить описываемые события при помощи визуализации.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3F7819"/>
                </a:solidFill>
                <a:latin typeface="Georgia"/>
                <a:ea typeface="DejaVu Sans"/>
              </a:rPr>
              <a:t>Слушатель ассоциирует себя с героями. </a:t>
            </a:r>
            <a:r>
              <a:rPr lang="ru-RU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рассказа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7" name="CustomShape 5"/>
          <p:cNvSpPr/>
          <p:nvPr/>
        </p:nvSpPr>
        <p:spPr>
          <a:xfrm rot="20847600">
            <a:off x="7475400" y="64440"/>
            <a:ext cx="2624040" cy="156024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000000"/>
                </a:solidFill>
                <a:latin typeface="Georgia"/>
                <a:ea typeface="DejaVu Sans"/>
              </a:rPr>
              <a:t>СТ - особый жанр ораторского мастерства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8" name="CustomShape 6"/>
          <p:cNvSpPr/>
          <p:nvPr/>
        </p:nvSpPr>
        <p:spPr>
          <a:xfrm>
            <a:off x="5330160" y="5207040"/>
            <a:ext cx="2754000" cy="1379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2A5010"/>
                </a:solidFill>
                <a:latin typeface="Georgia"/>
                <a:ea typeface="DejaVu Sans"/>
              </a:rPr>
              <a:t>      СТ - это синтез систематизированной и словесной ролевой игры.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9" name="CustomShape 7"/>
          <p:cNvSpPr/>
          <p:nvPr/>
        </p:nvSpPr>
        <p:spPr>
          <a:xfrm>
            <a:off x="7918920" y="4847040"/>
            <a:ext cx="3887640" cy="181908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        </a:t>
            </a:r>
            <a:r>
              <a:rPr lang="ru-RU" sz="16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Для </a:t>
            </a:r>
            <a:r>
              <a:rPr lang="ru-RU" sz="1800" b="1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мозга человека не существует принципиальной разницы </a:t>
            </a:r>
            <a:r>
              <a:rPr lang="ru-RU" sz="16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в том, испытал ли человек сам те или иные чувства, побывав в определённой или это </a:t>
            </a:r>
            <a:r>
              <a:rPr lang="ru-RU" sz="1800" b="1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только история </a:t>
            </a:r>
            <a:r>
              <a:rPr lang="ru-RU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[3]</a:t>
            </a:r>
            <a:r>
              <a:rPr lang="ru-RU" sz="1800" b="1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0" name="CustomShape 8"/>
          <p:cNvSpPr/>
          <p:nvPr/>
        </p:nvSpPr>
        <p:spPr>
          <a:xfrm>
            <a:off x="5441400" y="526968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" name="CustomShape 9"/>
          <p:cNvSpPr/>
          <p:nvPr/>
        </p:nvSpPr>
        <p:spPr>
          <a:xfrm>
            <a:off x="217800" y="125496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" name="CustomShape 10"/>
          <p:cNvSpPr/>
          <p:nvPr/>
        </p:nvSpPr>
        <p:spPr>
          <a:xfrm>
            <a:off x="8068680" y="493380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" name="CustomShape 11"/>
          <p:cNvSpPr/>
          <p:nvPr/>
        </p:nvSpPr>
        <p:spPr>
          <a:xfrm>
            <a:off x="7556400" y="49068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" name="CustomShape 12"/>
          <p:cNvSpPr/>
          <p:nvPr/>
        </p:nvSpPr>
        <p:spPr>
          <a:xfrm>
            <a:off x="9154800" y="127440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" name="CustomShape 13"/>
          <p:cNvSpPr/>
          <p:nvPr/>
        </p:nvSpPr>
        <p:spPr>
          <a:xfrm>
            <a:off x="4459680" y="130572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" name="CustomShape 14"/>
          <p:cNvSpPr/>
          <p:nvPr/>
        </p:nvSpPr>
        <p:spPr>
          <a:xfrm>
            <a:off x="3806280" y="2885400"/>
            <a:ext cx="1668240" cy="3227400"/>
          </a:xfrm>
          <a:custGeom>
            <a:avLst/>
            <a:gdLst/>
            <a:ahLst/>
            <a:cxnLst/>
            <a:rect l="l" t="t" r="r" b="b"/>
            <a:pathLst>
              <a:path w="1668949" h="3228155">
                <a:moveTo>
                  <a:pt x="0" y="0"/>
                </a:moveTo>
                <a:cubicBezTo>
                  <a:pt x="276687" y="12576"/>
                  <a:pt x="553375" y="25153"/>
                  <a:pt x="648070" y="133165"/>
                </a:cubicBezTo>
                <a:cubicBezTo>
                  <a:pt x="742765" y="241177"/>
                  <a:pt x="531181" y="464598"/>
                  <a:pt x="568171" y="648070"/>
                </a:cubicBezTo>
                <a:cubicBezTo>
                  <a:pt x="605161" y="831542"/>
                  <a:pt x="867052" y="1022412"/>
                  <a:pt x="870011" y="1233996"/>
                </a:cubicBezTo>
                <a:cubicBezTo>
                  <a:pt x="872970" y="1445580"/>
                  <a:pt x="575569" y="1634970"/>
                  <a:pt x="585926" y="1917576"/>
                </a:cubicBezTo>
                <a:cubicBezTo>
                  <a:pt x="596283" y="2200182"/>
                  <a:pt x="762000" y="2716567"/>
                  <a:pt x="932155" y="2929631"/>
                </a:cubicBezTo>
                <a:cubicBezTo>
                  <a:pt x="1102310" y="3142695"/>
                  <a:pt x="1495887" y="3148614"/>
                  <a:pt x="1606858" y="3195961"/>
                </a:cubicBezTo>
                <a:cubicBezTo>
                  <a:pt x="1717829" y="3243309"/>
                  <a:pt x="1657904" y="3228512"/>
                  <a:pt x="1597980" y="3213716"/>
                </a:cubicBezTo>
              </a:path>
            </a:pathLst>
          </a:custGeom>
          <a:noFill/>
          <a:ln cap="rnd">
            <a:prstDash val="sysDash"/>
            <a:round/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" name="CustomShape 15"/>
          <p:cNvSpPr/>
          <p:nvPr/>
        </p:nvSpPr>
        <p:spPr>
          <a:xfrm rot="19831200" flipH="1">
            <a:off x="10911600" y="3651840"/>
            <a:ext cx="1388520" cy="1926000"/>
          </a:xfrm>
          <a:custGeom>
            <a:avLst/>
            <a:gdLst/>
            <a:ahLst/>
            <a:cxnLst/>
            <a:rect l="l" t="t" r="r" b="b"/>
            <a:pathLst>
              <a:path w="1668949" h="3228155">
                <a:moveTo>
                  <a:pt x="0" y="0"/>
                </a:moveTo>
                <a:cubicBezTo>
                  <a:pt x="276687" y="12576"/>
                  <a:pt x="553375" y="25153"/>
                  <a:pt x="648070" y="133165"/>
                </a:cubicBezTo>
                <a:cubicBezTo>
                  <a:pt x="742765" y="241177"/>
                  <a:pt x="531181" y="464598"/>
                  <a:pt x="568171" y="648070"/>
                </a:cubicBezTo>
                <a:cubicBezTo>
                  <a:pt x="605161" y="831542"/>
                  <a:pt x="867052" y="1022412"/>
                  <a:pt x="870011" y="1233996"/>
                </a:cubicBezTo>
                <a:cubicBezTo>
                  <a:pt x="872970" y="1445580"/>
                  <a:pt x="575569" y="1634970"/>
                  <a:pt x="585926" y="1917576"/>
                </a:cubicBezTo>
                <a:cubicBezTo>
                  <a:pt x="596283" y="2200182"/>
                  <a:pt x="762000" y="2716567"/>
                  <a:pt x="932155" y="2929631"/>
                </a:cubicBezTo>
                <a:cubicBezTo>
                  <a:pt x="1102310" y="3142695"/>
                  <a:pt x="1495887" y="3148614"/>
                  <a:pt x="1606858" y="3195961"/>
                </a:cubicBezTo>
                <a:cubicBezTo>
                  <a:pt x="1717829" y="3243309"/>
                  <a:pt x="1657904" y="3228512"/>
                  <a:pt x="1597980" y="3213716"/>
                </a:cubicBezTo>
              </a:path>
            </a:pathLst>
          </a:custGeom>
          <a:noFill/>
          <a:ln cap="rnd">
            <a:solidFill>
              <a:schemeClr val="accent1">
                <a:lumMod val="40000"/>
                <a:lumOff val="60000"/>
              </a:schemeClr>
            </a:solidFill>
            <a:prstDash val="sysDash"/>
            <a:round/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Рисунок 1"/>
          <p:cNvPicPr/>
          <p:nvPr/>
        </p:nvPicPr>
        <p:blipFill>
          <a:blip r:embed="rId2"/>
          <a:stretch/>
        </p:blipFill>
        <p:spPr>
          <a:xfrm>
            <a:off x="452880" y="356040"/>
            <a:ext cx="11321280" cy="6368040"/>
          </a:xfrm>
          <a:prstGeom prst="rect">
            <a:avLst/>
          </a:prstGeom>
          <a:ln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0" y="20052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361440" y="2393280"/>
            <a:ext cx="2349360" cy="384696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Комментарий: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Мы видим образец ситуационной «по сути» задачи переложенной на платформу «ВК»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как СТАТЬЯ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 общей специально созданной для этих целей группе в «ВК»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8818920" y="1118520"/>
            <a:ext cx="3046680" cy="4624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Из «плюсов»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Работа выставляется на «обозрение» участникам группы и  бесед.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Требует точного понимания смысла при подборе иллюстрации (или комплекта иллюстраций)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Нельзя «списать».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Требует навыков структурирования текста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2A5010"/>
              </a:buClr>
              <a:buFont typeface="StarSymbol"/>
              <a:buChar char="-"/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- умения писать тексты тезисно</a:t>
            </a:r>
            <a:r>
              <a:t/>
            </a:r>
            <a:br/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 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271440" y="929160"/>
            <a:ext cx="2439360" cy="131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Принт-скрин</a:t>
            </a:r>
            <a:r>
              <a:t/>
            </a:r>
            <a:br/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статьи из формата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Вид «из нутри»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540179"/>
            <a:ext cx="9402933" cy="6343917"/>
          </a:xfrm>
          <a:prstGeom prst="rect">
            <a:avLst/>
          </a:prstGeom>
        </p:spPr>
      </p:pic>
      <p:sp>
        <p:nvSpPr>
          <p:cNvPr id="221" name="CustomShape 1"/>
          <p:cNvSpPr/>
          <p:nvPr/>
        </p:nvSpPr>
        <p:spPr>
          <a:xfrm>
            <a:off x="0" y="44624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271440" y="929160"/>
            <a:ext cx="2439360" cy="131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Принт-скрин</a:t>
            </a:r>
            <a:r>
              <a:t/>
            </a:r>
            <a:br/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статьи из формата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Сети «ВК»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24" name="CustomShape 4"/>
          <p:cNvSpPr/>
          <p:nvPr/>
        </p:nvSpPr>
        <p:spPr>
          <a:xfrm>
            <a:off x="10652760" y="5298480"/>
            <a:ext cx="1431720" cy="14284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5" name="Рисунок 17"/>
          <p:cNvPicPr/>
          <p:nvPr/>
        </p:nvPicPr>
        <p:blipFill>
          <a:blip r:embed="rId3"/>
          <a:stretch/>
        </p:blipFill>
        <p:spPr>
          <a:xfrm flipH="1">
            <a:off x="10646640" y="5088240"/>
            <a:ext cx="1463040" cy="180612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361440" y="2393280"/>
            <a:ext cx="2349360" cy="384696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Комментарий: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Мы видим образец ситуационной «по сути» задачи переложенной на платформу «ВК»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как СООБЩЕНИЕ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 общей специально созданной для этих целей группе в «ВК»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  <p:pic>
        <p:nvPicPr>
          <p:cNvPr id="1026" name="Picture 2" descr="http://qrcoder.ru/code/?https%3A%2F%2Fvk.com%2F%40-174505802-zadacha-ot-menya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16" y="692696"/>
            <a:ext cx="2617657" cy="261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/>
          <p:cNvSpPr/>
          <p:nvPr/>
        </p:nvSpPr>
        <p:spPr>
          <a:xfrm>
            <a:off x="5496272" y="754489"/>
            <a:ext cx="3096344" cy="3493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Ведет к этой задаче</a:t>
            </a:r>
            <a:endParaRPr lang="ru-RU" dirty="0"/>
          </a:p>
        </p:txBody>
      </p:sp>
      <p:sp>
        <p:nvSpPr>
          <p:cNvPr id="13" name="Овальная выноска 12"/>
          <p:cNvSpPr/>
          <p:nvPr/>
        </p:nvSpPr>
        <p:spPr>
          <a:xfrm rot="2167312">
            <a:off x="7203725" y="1352970"/>
            <a:ext cx="1434310" cy="1008112"/>
          </a:xfrm>
          <a:prstGeom prst="wedgeEllipse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Картинка  от «Кандинского 3.0»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5294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0" y="44624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620280"/>
            <a:ext cx="3395408" cy="4869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112" y="980728"/>
            <a:ext cx="3686056" cy="3289967"/>
          </a:xfrm>
          <a:prstGeom prst="rect">
            <a:avLst/>
          </a:prstGeom>
        </p:spPr>
      </p:pic>
      <p:sp>
        <p:nvSpPr>
          <p:cNvPr id="14" name="Овальная выноска 13"/>
          <p:cNvSpPr/>
          <p:nvPr/>
        </p:nvSpPr>
        <p:spPr>
          <a:xfrm rot="2167312">
            <a:off x="1131051" y="474810"/>
            <a:ext cx="1660006" cy="1011837"/>
          </a:xfrm>
          <a:prstGeom prst="wedgeEllipse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Картинка от </a:t>
            </a:r>
            <a:r>
              <a:rPr lang="ru-RU" sz="1000" dirty="0" err="1" smtClean="0"/>
              <a:t>Шедеврума</a:t>
            </a:r>
            <a:r>
              <a:rPr lang="ru-RU" sz="1000" dirty="0" smtClean="0"/>
              <a:t>»</a:t>
            </a:r>
            <a:endParaRPr lang="ru-RU" sz="1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572" y="1184607"/>
            <a:ext cx="3778956" cy="4801345"/>
          </a:xfrm>
          <a:prstGeom prst="rect">
            <a:avLst/>
          </a:prstGeom>
        </p:spPr>
      </p:pic>
      <p:sp>
        <p:nvSpPr>
          <p:cNvPr id="13" name="Овальная выноска 12"/>
          <p:cNvSpPr/>
          <p:nvPr/>
        </p:nvSpPr>
        <p:spPr>
          <a:xfrm rot="2167312">
            <a:off x="7185809" y="750640"/>
            <a:ext cx="1503742" cy="1011837"/>
          </a:xfrm>
          <a:prstGeom prst="wedgeEllipse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Картинка  от «Кандинского 3.0»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9292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0" y="20052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271440" y="929160"/>
            <a:ext cx="2439360" cy="13176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ТЕКСТ</a:t>
            </a:r>
            <a:br>
              <a:rPr lang="ru-RU" sz="1800" b="1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</a:br>
            <a:r>
              <a:rPr lang="ru-RU" sz="1800" b="1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 Моей задачи</a:t>
            </a:r>
            <a:r>
              <a:rPr dirty="0"/>
              <a:t/>
            </a:r>
            <a:br>
              <a:rPr dirty="0"/>
            </a:br>
            <a:r>
              <a:rPr lang="ru-RU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специально созданные мной группы в </a:t>
            </a:r>
            <a:r>
              <a:rPr lang="ru-RU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вк</a:t>
            </a:r>
            <a:r>
              <a:rPr lang="ru-RU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27608" y="481740"/>
            <a:ext cx="892899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var(--article-header-font-family,'Museo','Museo',&quot;Noto Sans Armenian&quot;,&quot;Noto Sans Bengali&quot;,&quot;Noto Sans Cherokee&quot;,&quot;Noto Sans Devanagari&quot;,&quot;Noto Sans Ethiopic&quot;,&quot;Noto Sans Georgian&quot;,&quot;Noto Sans Hebrew&quot;,&quot;Noto Sans Kannada&quot;,&quot;Noto Sans Khmer&quot;,&quot;Noto Sans Lao&quot;,&quot;Noto "/>
              </a:rPr>
              <a:t>Задача от меня</a:t>
            </a:r>
          </a:p>
          <a:p>
            <a:r>
              <a:rPr lang="ru-RU" sz="1600" b="1" dirty="0">
                <a:latin typeface="PT Serif"/>
              </a:rPr>
              <a:t>Интерьер аудитории, дневное время. Преподаватель сидит за столом, ожидая, когда студентка 2 курса медицинского университета начнет ответ на зачете. Студентка присаживается на стул уверенно, готовая к вопросам.</a:t>
            </a:r>
            <a:endParaRPr lang="ru-RU" sz="1600" dirty="0">
              <a:latin typeface="PT Serif"/>
            </a:endParaRPr>
          </a:p>
          <a:p>
            <a:r>
              <a:rPr lang="ru-RU" sz="1600" dirty="0">
                <a:latin typeface="PT Serif"/>
              </a:rPr>
              <a:t>Преподаватель (с любопытством и спокойствием):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latin typeface="PT Serif"/>
              </a:rPr>
              <a:t>Скажите, на какой источник вы опирались, составляя вашу задачу?</a:t>
            </a:r>
          </a:p>
          <a:p>
            <a:r>
              <a:rPr lang="ru-RU" sz="1600" dirty="0">
                <a:latin typeface="PT Serif"/>
              </a:rPr>
              <a:t>Студентка (с уверенностью и ясностью в голосе):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latin typeface="PT Serif"/>
              </a:rPr>
              <a:t>Я использовала опросник на «Дифференциальный тип рефлексии».</a:t>
            </a:r>
          </a:p>
          <a:p>
            <a:r>
              <a:rPr lang="ru-RU" sz="1600" dirty="0">
                <a:latin typeface="PT Serif"/>
              </a:rPr>
              <a:t>Преподаватель (внутренний монолог, с ноткой удовлетворения):</a:t>
            </a:r>
            <a:br>
              <a:rPr lang="ru-RU" sz="1600" dirty="0">
                <a:latin typeface="PT Serif"/>
              </a:rPr>
            </a:br>
            <a:r>
              <a:rPr lang="ru-RU" sz="1600" dirty="0">
                <a:latin typeface="PT Serif"/>
              </a:rPr>
              <a:t>"О, наконец-то передо мной студентка с глубоким пониманием вопроса. Рефлексия – ключевое понятие для будущего врача. Отлично, это обещает быть интересным."</a:t>
            </a:r>
          </a:p>
          <a:p>
            <a:r>
              <a:rPr lang="ru-RU" sz="1600" b="1" dirty="0">
                <a:latin typeface="PT Serif"/>
              </a:rPr>
              <a:t>Преподаватель кивает, приглашая студентку продолжить, и настраивается на внимательное прослушивание. Студентка начинает излагать задачу.</a:t>
            </a:r>
            <a:endParaRPr lang="ru-RU" sz="1600" dirty="0">
              <a:latin typeface="PT Serif"/>
            </a:endParaRPr>
          </a:p>
          <a:p>
            <a:r>
              <a:rPr lang="ru-RU" sz="1600" dirty="0">
                <a:latin typeface="PT Serif"/>
              </a:rPr>
              <a:t>Студентка (с фокусом на задаче, проговаривает четко):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latin typeface="PT Serif"/>
              </a:rPr>
              <a:t>Представьте ситуацию: пациент приходит на прием к врачу. Врач проверяет его рефлексы: нажимает на одну точку – рефлекс присутствует, нажимает на другую – рефлекса нет. Вопрос: как называется такой вид рефлексии?</a:t>
            </a:r>
          </a:p>
          <a:p>
            <a:r>
              <a:rPr lang="ru-RU" sz="1600" b="1" dirty="0">
                <a:latin typeface="PT Serif"/>
              </a:rPr>
              <a:t>Камера фокусируется на лице Преподавателя, который немного настороженно поджимает губы.</a:t>
            </a:r>
            <a:endParaRPr lang="ru-RU" sz="1600" dirty="0">
              <a:latin typeface="PT Serif"/>
            </a:endParaRPr>
          </a:p>
          <a:p>
            <a:r>
              <a:rPr lang="ru-RU" sz="1600" dirty="0">
                <a:latin typeface="PT Serif"/>
              </a:rPr>
              <a:t>Преподаватель (после маленькой паузы, с непринужденной улыбкой):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latin typeface="PT Serif"/>
              </a:rPr>
              <a:t>И так, какое название вы дадите этому виду рефлексии?</a:t>
            </a:r>
          </a:p>
          <a:p>
            <a:r>
              <a:rPr lang="ru-RU" sz="1600" dirty="0">
                <a:latin typeface="PT Serif"/>
              </a:rPr>
              <a:t>Студентка (с уверенностью):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latin typeface="PT Serif"/>
              </a:rPr>
              <a:t>Ответ – дифференциальная рефлексия.</a:t>
            </a:r>
          </a:p>
          <a:p>
            <a:r>
              <a:rPr lang="ru-RU" sz="1600" dirty="0">
                <a:latin typeface="PT Serif"/>
              </a:rPr>
              <a:t>Вопрос: </a:t>
            </a:r>
            <a:r>
              <a:rPr lang="ru-RU" sz="1600" b="1" dirty="0">
                <a:latin typeface="PT Serif"/>
              </a:rPr>
              <a:t>ЧТО СКАЗАЛ ПРЕПОДАВАТЕЛЬ СТУДЕНТКЕ выслушав эту задачу?</a:t>
            </a:r>
            <a:endParaRPr lang="ru-RU" sz="1600" b="0" i="0" dirty="0">
              <a:effectLst/>
              <a:latin typeface="PT Seri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0" y="44624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80728"/>
            <a:ext cx="1983716" cy="1983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1594" y="17377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Создайте ситуационную задачу, используя </a:t>
            </a:r>
            <a:r>
              <a:rPr lang="ru-RU" dirty="0" err="1" smtClean="0"/>
              <a:t>Гига</a:t>
            </a:r>
            <a:r>
              <a:rPr lang="ru-RU" dirty="0" smtClean="0"/>
              <a:t>-чат по теме занятия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57578" y="764704"/>
            <a:ext cx="84249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Задача: "Мотивация и управление стрессом в аптеке"</a:t>
            </a:r>
          </a:p>
          <a:p>
            <a:endParaRPr lang="ru-RU" sz="1400" dirty="0"/>
          </a:p>
          <a:p>
            <a:r>
              <a:rPr lang="ru-RU" sz="1400" dirty="0"/>
              <a:t>Ситуация:</a:t>
            </a:r>
          </a:p>
          <a:p>
            <a:r>
              <a:rPr lang="ru-RU" sz="1400" dirty="0"/>
              <a:t>Вы являетесь заведующим аптекой. В последние месяцы вы замечаете, что один из ваших лучших сотрудников-фармацевтов, Анна, начала проявлять признаки профессионального выгорания. Её работа, которая ранее была безупречной, теперь стала менее качественной: она чаще делает ошибки в рецептах, стала более раздражительной с клиентами и коллегами, а также несколько раз опоздала на работу без уважительной причины. Общая продуктивность аптеки начала снижаться, и это вызывает тревогу у других сотрудников.</a:t>
            </a:r>
          </a:p>
          <a:p>
            <a:endParaRPr lang="ru-RU" sz="1400" dirty="0"/>
          </a:p>
          <a:p>
            <a:r>
              <a:rPr lang="ru-RU" sz="1400" dirty="0"/>
              <a:t>Задачи:</a:t>
            </a:r>
          </a:p>
          <a:p>
            <a:endParaRPr lang="ru-RU" sz="1400" dirty="0"/>
          </a:p>
          <a:p>
            <a:r>
              <a:rPr lang="ru-RU" sz="1400" dirty="0"/>
              <a:t>    Определите возможные причины изменений в поведении и работе Анны.</a:t>
            </a:r>
          </a:p>
          <a:p>
            <a:r>
              <a:rPr lang="ru-RU" sz="1400" dirty="0"/>
              <a:t>    Разработайте стратегию мотивации сотрудника, учитывая теории трудовой мотивации (например, теорию потребностей </a:t>
            </a:r>
            <a:r>
              <a:rPr lang="ru-RU" sz="1400" dirty="0" err="1"/>
              <a:t>Маслоу</a:t>
            </a:r>
            <a:r>
              <a:rPr lang="ru-RU" sz="1400" dirty="0"/>
              <a:t>, двухфакторную теорию </a:t>
            </a:r>
            <a:r>
              <a:rPr lang="ru-RU" sz="1400" dirty="0" err="1"/>
              <a:t>Герцберга</a:t>
            </a:r>
            <a:r>
              <a:rPr lang="ru-RU" sz="1400" dirty="0"/>
              <a:t> и т.д.), чтобы восстановить её работоспособность и предотвратить выгорание.</a:t>
            </a:r>
          </a:p>
          <a:p>
            <a:r>
              <a:rPr lang="ru-RU" sz="1400" dirty="0"/>
              <a:t>    Предложите способы управления стрессом для всего коллектива, чтобы улучшить психологический климат в аптеке и обеспечить высокую производительность команды.</a:t>
            </a:r>
          </a:p>
          <a:p>
            <a:r>
              <a:rPr lang="ru-RU" sz="1400" dirty="0"/>
              <a:t>    Разработайте систему раннего выявления симптомов профессионального выгорания у других сотрудников и механизмы их поддержки.</a:t>
            </a:r>
          </a:p>
          <a:p>
            <a:r>
              <a:rPr lang="ru-RU" sz="1400" dirty="0"/>
              <a:t>    Опишите, какие изменения в организации труда и управлении персоналом в аптеке можно внести для долгосрочного поддержания мотивации и благополучия сотрудников.</a:t>
            </a:r>
          </a:p>
          <a:p>
            <a:endParaRPr lang="ru-RU" sz="1400" dirty="0"/>
          </a:p>
          <a:p>
            <a:r>
              <a:rPr lang="ru-RU" sz="1400" dirty="0"/>
              <a:t>Для выполнения задачи студентам необходимо использовать знания из психологии трудовой мотивации, умение анализировать проблемные ситуации, навыки планирования и организации работы персонала, а также знание способов предотвращения профессионального выгорания.</a:t>
            </a:r>
          </a:p>
        </p:txBody>
      </p:sp>
      <p:sp>
        <p:nvSpPr>
          <p:cNvPr id="8" name="CustomShape 3"/>
          <p:cNvSpPr/>
          <p:nvPr/>
        </p:nvSpPr>
        <p:spPr>
          <a:xfrm rot="21030600">
            <a:off x="398981" y="3092935"/>
            <a:ext cx="2105024" cy="156972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pc="-1" dirty="0" err="1" smtClean="0">
                <a:solidFill>
                  <a:srgbClr val="3F7819"/>
                </a:solidFill>
                <a:latin typeface="Georgia"/>
              </a:rPr>
              <a:t>Куар</a:t>
            </a:r>
            <a:r>
              <a:rPr lang="ru-RU" sz="1600" b="1" i="1" spc="-1" dirty="0" smtClean="0">
                <a:solidFill>
                  <a:srgbClr val="3F7819"/>
                </a:solidFill>
                <a:latin typeface="Georgia"/>
              </a:rPr>
              <a:t>-код </a:t>
            </a:r>
            <a:r>
              <a:rPr lang="ru-RU" sz="1600" b="1" i="1" spc="-1" dirty="0" smtClean="0">
                <a:solidFill>
                  <a:srgbClr val="3F7819"/>
                </a:solidFill>
                <a:latin typeface="Georgia"/>
              </a:rPr>
              <a:t/>
            </a:r>
            <a:br>
              <a:rPr lang="ru-RU" sz="1600" b="1" i="1" spc="-1" dirty="0" smtClean="0">
                <a:solidFill>
                  <a:srgbClr val="3F7819"/>
                </a:solidFill>
                <a:latin typeface="Georgia"/>
              </a:rPr>
            </a:br>
            <a:r>
              <a:rPr lang="ru-RU" sz="1600" b="1" i="1" spc="-1" dirty="0" smtClean="0">
                <a:solidFill>
                  <a:srgbClr val="3F7819"/>
                </a:solidFill>
                <a:latin typeface="Georgia"/>
              </a:rPr>
              <a:t>для УМКД на эту тему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209306" y="5157192"/>
            <a:ext cx="2409700" cy="1294742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Откорректи-руйте</a:t>
            </a:r>
            <a:r>
              <a:rPr lang="ru-RU" dirty="0" smtClean="0"/>
              <a:t> задачу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325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0" y="200679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 rot="21030600">
            <a:off x="345311" y="3480992"/>
            <a:ext cx="2550240" cy="207936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pc="-1" dirty="0" err="1" smtClean="0">
                <a:solidFill>
                  <a:srgbClr val="3F7819"/>
                </a:solidFill>
                <a:latin typeface="Georgia"/>
              </a:rPr>
              <a:t>Куар</a:t>
            </a:r>
            <a:r>
              <a:rPr lang="ru-RU" sz="1600" b="1" i="1" spc="-1" dirty="0" smtClean="0">
                <a:solidFill>
                  <a:srgbClr val="3F7819"/>
                </a:solidFill>
                <a:latin typeface="Georgia"/>
              </a:rPr>
              <a:t>-код для </a:t>
            </a:r>
            <a:r>
              <a:rPr lang="ru-RU" sz="1600" b="1" i="1" spc="-1" dirty="0" err="1" smtClean="0">
                <a:solidFill>
                  <a:srgbClr val="3F7819"/>
                </a:solidFill>
                <a:latin typeface="Georgia"/>
              </a:rPr>
              <a:t>Гига</a:t>
            </a:r>
            <a:r>
              <a:rPr lang="ru-RU" sz="1600" b="1" i="1" spc="-1" dirty="0" smtClean="0">
                <a:solidFill>
                  <a:srgbClr val="3F7819"/>
                </a:solidFill>
                <a:latin typeface="Georgia"/>
              </a:rPr>
              <a:t>-чата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412776"/>
            <a:ext cx="8018224" cy="5072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85" y="239150"/>
            <a:ext cx="2232248" cy="179044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0" y="908720"/>
            <a:ext cx="2618427" cy="2637988"/>
          </a:xfrm>
          <a:prstGeom prst="rect">
            <a:avLst/>
          </a:prstGeom>
        </p:spPr>
      </p:pic>
      <p:sp>
        <p:nvSpPr>
          <p:cNvPr id="10" name="Овальная выноска 9"/>
          <p:cNvSpPr/>
          <p:nvPr/>
        </p:nvSpPr>
        <p:spPr>
          <a:xfrm>
            <a:off x="191344" y="5589240"/>
            <a:ext cx="2016224" cy="1008112"/>
          </a:xfrm>
          <a:prstGeom prst="wedgeEllipse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Картинка  по </a:t>
            </a:r>
            <a:r>
              <a:rPr lang="ru-RU" sz="1000" dirty="0" err="1" smtClean="0"/>
              <a:t>промту</a:t>
            </a:r>
            <a:r>
              <a:rPr lang="ru-RU" sz="1000" dirty="0" smtClean="0"/>
              <a:t> Фиксационная амнезия</a:t>
            </a:r>
            <a:br>
              <a:rPr lang="ru-RU" sz="1000" dirty="0" smtClean="0"/>
            </a:br>
            <a:r>
              <a:rPr lang="ru-RU" sz="1000" dirty="0" smtClean="0"/>
              <a:t>от «Кандинского»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0" y="200679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732010"/>
            <a:ext cx="9840416" cy="5105948"/>
          </a:xfrm>
          <a:prstGeom prst="rect">
            <a:avLst/>
          </a:prstGeom>
        </p:spPr>
      </p:pic>
      <p:sp>
        <p:nvSpPr>
          <p:cNvPr id="249" name="CustomShape 3"/>
          <p:cNvSpPr/>
          <p:nvPr/>
        </p:nvSpPr>
        <p:spPr>
          <a:xfrm rot="21030600">
            <a:off x="164683" y="2976936"/>
            <a:ext cx="2550240" cy="207936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pc="-1" dirty="0" err="1" smtClean="0">
                <a:solidFill>
                  <a:srgbClr val="3F7819"/>
                </a:solidFill>
                <a:latin typeface="Georgia"/>
              </a:rPr>
              <a:t>Куар</a:t>
            </a:r>
            <a:r>
              <a:rPr lang="ru-RU" sz="1600" b="1" i="1" spc="-1" dirty="0" smtClean="0">
                <a:solidFill>
                  <a:srgbClr val="3F7819"/>
                </a:solidFill>
                <a:latin typeface="Georgia"/>
              </a:rPr>
              <a:t>-код для </a:t>
            </a:r>
            <a:r>
              <a:rPr lang="ru-RU" sz="1600" b="1" i="1" spc="-1" dirty="0" err="1" smtClean="0">
                <a:solidFill>
                  <a:srgbClr val="3F7819"/>
                </a:solidFill>
                <a:latin typeface="Georgia"/>
              </a:rPr>
              <a:t>Для</a:t>
            </a:r>
            <a:r>
              <a:rPr lang="ru-RU" sz="1600" b="1" i="1" spc="-1" dirty="0" smtClean="0">
                <a:solidFill>
                  <a:srgbClr val="3F7819"/>
                </a:solidFill>
                <a:latin typeface="Georgia"/>
              </a:rPr>
              <a:t> </a:t>
            </a:r>
            <a:r>
              <a:rPr lang="en-US" sz="1600" b="1" i="1" spc="-1" dirty="0" smtClean="0">
                <a:solidFill>
                  <a:srgbClr val="3F7819"/>
                </a:solidFill>
                <a:latin typeface="Georgia"/>
              </a:rPr>
              <a:t>GPT</a:t>
            </a:r>
            <a:r>
              <a:rPr lang="ru-RU" sz="1600" b="1" i="1" spc="-1" dirty="0" smtClean="0">
                <a:solidFill>
                  <a:srgbClr val="3F7819"/>
                </a:solidFill>
                <a:latin typeface="Georgia"/>
              </a:rPr>
              <a:t> от ресурса </a:t>
            </a:r>
            <a:br>
              <a:rPr lang="ru-RU" sz="1600" b="1" i="1" spc="-1" dirty="0" smtClean="0">
                <a:solidFill>
                  <a:srgbClr val="3F7819"/>
                </a:solidFill>
                <a:latin typeface="Georgia"/>
              </a:rPr>
            </a:br>
            <a:r>
              <a:rPr lang="en-US" sz="1600" b="1" i="1" spc="-1" dirty="0">
                <a:solidFill>
                  <a:srgbClr val="3F7819"/>
                </a:solidFill>
                <a:latin typeface="Georgia"/>
              </a:rPr>
              <a:t>https://gpt.ktk-it.ru/chat/ 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021707"/>
            <a:ext cx="2119070" cy="2181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4494047"/>
            <a:ext cx="2036626" cy="205852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Овальная выноска 5"/>
          <p:cNvSpPr/>
          <p:nvPr/>
        </p:nvSpPr>
        <p:spPr>
          <a:xfrm>
            <a:off x="191344" y="5589240"/>
            <a:ext cx="2016224" cy="1008112"/>
          </a:xfrm>
          <a:prstGeom prst="wedgeEllipse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Картинка  по </a:t>
            </a:r>
            <a:r>
              <a:rPr lang="ru-RU" sz="1000" dirty="0" err="1" smtClean="0"/>
              <a:t>промту</a:t>
            </a:r>
            <a:r>
              <a:rPr lang="ru-RU" sz="1000" dirty="0" smtClean="0"/>
              <a:t> Фиксационная амнезия</a:t>
            </a:r>
            <a:br>
              <a:rPr lang="ru-RU" sz="1000" dirty="0" smtClean="0"/>
            </a:br>
            <a:r>
              <a:rPr lang="ru-RU" sz="1000" dirty="0" smtClean="0"/>
              <a:t>от «</a:t>
            </a:r>
            <a:r>
              <a:rPr lang="ru-RU" sz="1000" dirty="0" err="1" smtClean="0"/>
              <a:t>Шедеврума</a:t>
            </a:r>
            <a:r>
              <a:rPr lang="ru-RU" sz="1000" dirty="0" smtClean="0"/>
              <a:t>»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7464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0" y="200679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>
                <a:solidFill>
                  <a:srgbClr val="FFFFFF"/>
                </a:solidFill>
                <a:latin typeface="Georgia"/>
                <a:ea typeface="DejaVu Sans"/>
              </a:rPr>
              <a:t> 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 rot="21030600">
            <a:off x="71823" y="3624412"/>
            <a:ext cx="2560289" cy="1902113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pc="-1" dirty="0" err="1" smtClean="0">
                <a:solidFill>
                  <a:srgbClr val="3F7819"/>
                </a:solidFill>
                <a:latin typeface="Georgia"/>
              </a:rPr>
              <a:t>Куар</a:t>
            </a:r>
            <a:r>
              <a:rPr lang="ru-RU" sz="1600" b="1" i="1" spc="-1" dirty="0" smtClean="0">
                <a:solidFill>
                  <a:srgbClr val="3F7819"/>
                </a:solidFill>
                <a:latin typeface="Georgia"/>
              </a:rPr>
              <a:t>-код для </a:t>
            </a:r>
            <a:r>
              <a:rPr lang="ru-RU" sz="1600" b="1" i="1" spc="-1" dirty="0" err="1" smtClean="0">
                <a:solidFill>
                  <a:srgbClr val="3F7819"/>
                </a:solidFill>
                <a:latin typeface="Georgia"/>
              </a:rPr>
              <a:t>Для</a:t>
            </a:r>
            <a:r>
              <a:rPr lang="ru-RU" sz="1600" b="1" i="1" spc="-1" dirty="0" smtClean="0">
                <a:solidFill>
                  <a:srgbClr val="3F7819"/>
                </a:solidFill>
                <a:latin typeface="Georgia"/>
              </a:rPr>
              <a:t> </a:t>
            </a:r>
            <a:r>
              <a:rPr lang="en-US" sz="1600" b="1" i="1" spc="-1" dirty="0" smtClean="0">
                <a:solidFill>
                  <a:srgbClr val="3F7819"/>
                </a:solidFill>
                <a:latin typeface="Georgia"/>
              </a:rPr>
              <a:t>GPT</a:t>
            </a:r>
            <a:r>
              <a:rPr lang="ru-RU" sz="1600" b="1" i="1" spc="-1" dirty="0" smtClean="0">
                <a:solidFill>
                  <a:srgbClr val="3F7819"/>
                </a:solidFill>
                <a:latin typeface="Georgia"/>
              </a:rPr>
              <a:t> от ресурса</a:t>
            </a:r>
            <a:br>
              <a:rPr lang="ru-RU" sz="1600" b="1" i="1" spc="-1" dirty="0" smtClean="0">
                <a:solidFill>
                  <a:srgbClr val="3F7819"/>
                </a:solidFill>
                <a:latin typeface="Georgia"/>
              </a:rPr>
            </a:br>
            <a:r>
              <a:rPr lang="en-US" sz="1600" b="1" i="1" spc="-1" dirty="0">
                <a:solidFill>
                  <a:srgbClr val="3F7819"/>
                </a:solidFill>
                <a:latin typeface="Georgia"/>
              </a:rPr>
              <a:t>https://chat.lmsys.org/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54" y="874005"/>
            <a:ext cx="2324532" cy="2348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1584" y="404664"/>
            <a:ext cx="9840416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Ситуационная задача:</a:t>
            </a:r>
          </a:p>
          <a:p>
            <a:endParaRPr lang="ru-RU" sz="1200" dirty="0"/>
          </a:p>
          <a:p>
            <a:r>
              <a:rPr lang="ru-RU" sz="1200" dirty="0"/>
              <a:t>Пациентка, 54 года, обратилась к врачу-неврологу с жалобами на трудности с запоминанием недавних событий. Она рассказывает, что может вспомнить подробности своего детства и юности, но испытывает затруднения с воспоминанием того, что происходило в течение последних нескольких дней. Члены её семьи подтверждают, что пациентка часто задает одни и те же вопросы, не помнит недавних разговоров и событий, которые они обсуждали всего день назад. При этом долгосрочная память пациентки не нарушена: она без труда вспоминает имена своих одноклассников, подробности свадьбы и другие значимые события прошлого.</a:t>
            </a:r>
          </a:p>
          <a:p>
            <a:endParaRPr lang="ru-RU" sz="1200" dirty="0"/>
          </a:p>
          <a:p>
            <a:r>
              <a:rPr lang="ru-RU" sz="1200" b="1" dirty="0"/>
              <a:t>Вопросы для студентов-врачей:</a:t>
            </a:r>
          </a:p>
          <a:p>
            <a:endParaRPr lang="ru-RU" sz="1200" dirty="0"/>
          </a:p>
          <a:p>
            <a:r>
              <a:rPr lang="ru-RU" sz="1200" dirty="0"/>
              <a:t>    Какой предварительный диагноз вы можете предположить у пациентки?</a:t>
            </a:r>
          </a:p>
          <a:p>
            <a:r>
              <a:rPr lang="ru-RU" sz="1200" dirty="0"/>
              <a:t>    Какие дополнительные обследования и анализы вы назначите, чтобы подтвердить диагноз?</a:t>
            </a:r>
          </a:p>
          <a:p>
            <a:r>
              <a:rPr lang="ru-RU" sz="1200" dirty="0"/>
              <a:t>    Какие могут быть причины развития такого состояния?</a:t>
            </a:r>
          </a:p>
          <a:p>
            <a:r>
              <a:rPr lang="ru-RU" sz="1200" dirty="0"/>
              <a:t>    Каковы возможные подходы к лечению и коррекции состояния пациентки?</a:t>
            </a:r>
          </a:p>
          <a:p>
            <a:endParaRPr lang="ru-RU" sz="1200" dirty="0"/>
          </a:p>
          <a:p>
            <a:r>
              <a:rPr lang="ru-RU" sz="1200" b="1" dirty="0"/>
              <a:t>Ответы:</a:t>
            </a:r>
          </a:p>
          <a:p>
            <a:endParaRPr lang="ru-RU" sz="1200" dirty="0"/>
          </a:p>
          <a:p>
            <a:r>
              <a:rPr lang="ru-RU" sz="1200" dirty="0"/>
              <a:t>    Предварительный диагноз пациентки - фиксационная амнезия, тип нарушения памяти, при котором страдает запоминание новой информации.</a:t>
            </a:r>
          </a:p>
          <a:p>
            <a:endParaRPr lang="ru-RU" sz="1200" dirty="0"/>
          </a:p>
          <a:p>
            <a:r>
              <a:rPr lang="ru-RU" sz="1200" dirty="0"/>
              <a:t>    Для подтверждения диагноза следует назначить следующие исследования:</a:t>
            </a:r>
          </a:p>
          <a:p>
            <a:r>
              <a:rPr lang="ru-RU" sz="1200" dirty="0"/>
              <a:t>        Неврологический осмотр для оценки когнитивных функций и выявления других неврологических нарушений.</a:t>
            </a:r>
          </a:p>
          <a:p>
            <a:r>
              <a:rPr lang="ru-RU" sz="1200" dirty="0"/>
              <a:t>        Магнитно-резонансная томография (МРТ) головного мозга для исключения структурных изменений.</a:t>
            </a:r>
          </a:p>
          <a:p>
            <a:r>
              <a:rPr lang="ru-RU" sz="1200" dirty="0"/>
              <a:t>        Позитронно-эмиссионная томография (ПЭТ) или однофотонная эмиссионная компьютерная томография (СПЭКТ) для изучения метаболических процессов в мозге.</a:t>
            </a:r>
          </a:p>
          <a:p>
            <a:r>
              <a:rPr lang="ru-RU" sz="1200" dirty="0"/>
              <a:t>        Нейропсихологическое тестирование для оценки объема и характера нарушений памяти.</a:t>
            </a:r>
          </a:p>
          <a:p>
            <a:r>
              <a:rPr lang="ru-RU" sz="1200" dirty="0"/>
              <a:t>        Анализы крови для исключения метаболических причин (например, дисфункции щитовидной железы, дефицит витаминов).</a:t>
            </a:r>
          </a:p>
          <a:p>
            <a:endParaRPr lang="ru-RU" sz="1200" dirty="0"/>
          </a:p>
          <a:p>
            <a:r>
              <a:rPr lang="ru-RU" sz="1200" dirty="0"/>
              <a:t>    Причины фиксационной амнезии могут быть разнообразными, включая:</a:t>
            </a:r>
          </a:p>
          <a:p>
            <a:r>
              <a:rPr lang="ru-RU" sz="1200" dirty="0"/>
              <a:t>        </a:t>
            </a:r>
            <a:r>
              <a:rPr lang="ru-RU" sz="1200" dirty="0" err="1"/>
              <a:t>Нейродегенеративные</a:t>
            </a:r>
            <a:r>
              <a:rPr lang="ru-RU" sz="1200" dirty="0"/>
              <a:t> заболевания, такие как болезнь Альцгеймера.</a:t>
            </a:r>
          </a:p>
          <a:p>
            <a:r>
              <a:rPr lang="ru-RU" sz="1200" dirty="0"/>
              <a:t>        Травмы головного мозга.</a:t>
            </a:r>
          </a:p>
          <a:p>
            <a:r>
              <a:rPr lang="ru-RU" sz="1200" dirty="0"/>
              <a:t>        Ишемические и геморрагические инсульты.</a:t>
            </a:r>
          </a:p>
          <a:p>
            <a:r>
              <a:rPr lang="ru-RU" sz="1200" dirty="0"/>
              <a:t>        Инфекционные заболевания центральной нервной системы.</a:t>
            </a:r>
          </a:p>
          <a:p>
            <a:r>
              <a:rPr lang="ru-RU" sz="1200" dirty="0"/>
              <a:t>        Токсическое воздействие, например, употребление алкоголя или наркотиков.</a:t>
            </a:r>
          </a:p>
          <a:p>
            <a:r>
              <a:rPr lang="ru-RU" sz="1200" dirty="0"/>
              <a:t>        Психогенные факторы, стресс.</a:t>
            </a:r>
          </a:p>
          <a:p>
            <a:endParaRPr lang="ru-RU" sz="1200" dirty="0"/>
          </a:p>
          <a:p>
            <a:r>
              <a:rPr lang="ru-RU" sz="1200" dirty="0"/>
              <a:t>    Лечение и коррекция состояния пациентки включают:</a:t>
            </a:r>
          </a:p>
          <a:p>
            <a:r>
              <a:rPr lang="ru-RU" sz="1200" dirty="0"/>
              <a:t>        Устранение основного заболевания или причины нарушения памяти, если это возможно</a:t>
            </a:r>
            <a:r>
              <a:rPr lang="ru-RU" sz="1400" dirty="0"/>
              <a:t>.</a:t>
            </a:r>
          </a:p>
          <a:p>
            <a:endParaRPr lang="ru-RU" sz="1400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9768408" y="1844824"/>
            <a:ext cx="2016224" cy="1512168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 не приму такую задачу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5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0" y="20052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 rot="21030600">
            <a:off x="9791655" y="312639"/>
            <a:ext cx="2550240" cy="207936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 dirty="0" smtClean="0">
                <a:solidFill>
                  <a:srgbClr val="3F7819"/>
                </a:solidFill>
                <a:latin typeface="Georgia"/>
                <a:ea typeface="DejaVu Sans"/>
              </a:rPr>
              <a:t>Это ПРИМЕР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55" name="CustomShape 4"/>
          <p:cNvSpPr/>
          <p:nvPr/>
        </p:nvSpPr>
        <p:spPr>
          <a:xfrm>
            <a:off x="3888720" y="307800"/>
            <a:ext cx="3164760" cy="3643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u="sng" strike="noStrike" spc="-1" dirty="0">
                <a:solidFill>
                  <a:srgbClr val="99CA3C"/>
                </a:solidFill>
                <a:uFillTx/>
                <a:latin typeface="Trebuchet MS"/>
                <a:ea typeface="DejaVu Sans"/>
                <a:hlinkClick r:id="rId2"/>
              </a:rPr>
              <a:t>https://vk.com/id252499965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384" y="1124744"/>
            <a:ext cx="81369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chemeClr val="accent3"/>
                </a:solidFill>
                <a:latin typeface="Arial Unicode MS" panose="020B0604020202020204" pitchFamily="34" charset="-128"/>
              </a:rPr>
              <a:t>Запрос к  </a:t>
            </a:r>
            <a:r>
              <a:rPr lang="en-US" altLang="ru-RU" sz="2000" dirty="0" smtClean="0">
                <a:solidFill>
                  <a:schemeClr val="accent3"/>
                </a:solidFill>
                <a:latin typeface="Arial Unicode MS" panose="020B0604020202020204" pitchFamily="34" charset="-128"/>
              </a:rPr>
              <a:t>GPT-3.5</a:t>
            </a:r>
            <a:r>
              <a:rPr lang="ru-RU" altLang="ru-RU" sz="2000" dirty="0" smtClean="0">
                <a:solidFill>
                  <a:schemeClr val="accent3"/>
                </a:solidFill>
                <a:latin typeface="Arial Unicode MS" panose="020B0604020202020204" pitchFamily="34" charset="-128"/>
              </a:rPr>
              <a:t>:</a:t>
            </a:r>
            <a:r>
              <a:rPr lang="en-US" altLang="ru-RU" sz="2000" dirty="0" smtClean="0">
                <a:solidFill>
                  <a:schemeClr val="accent3"/>
                </a:solidFill>
                <a:latin typeface="Arial Unicode MS" panose="020B0604020202020204" pitchFamily="34" charset="-128"/>
              </a:rPr>
              <a:t> </a:t>
            </a:r>
            <a:r>
              <a:rPr lang="ru-RU" altLang="ru-RU" sz="2000" dirty="0">
                <a:latin typeface="Arial Unicode MS" panose="020B0604020202020204" pitchFamily="34" charset="-128"/>
              </a:rPr>
              <a:t>придумай ситуационную задачу для студентов психологов на тему нарушения памяти</a:t>
            </a:r>
            <a:r>
              <a:rPr lang="ru-RU" altLang="ru-RU" sz="800" dirty="0"/>
              <a:t> </a:t>
            </a:r>
            <a:r>
              <a:rPr lang="en-US" altLang="ru-RU" sz="800" dirty="0" smtClean="0"/>
              <a:t>\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800" dirty="0">
              <a:solidFill>
                <a:schemeClr val="accent3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3"/>
                </a:solidFill>
              </a:rPr>
              <a:t>ОТВЕТ: </a:t>
            </a:r>
            <a:r>
              <a:rPr lang="ru-RU" dirty="0" smtClean="0"/>
              <a:t>Конечно</a:t>
            </a:r>
            <a:r>
              <a:rPr lang="ru-RU" dirty="0"/>
              <a:t>! В данном сценарии Джон, среднего возраста, сталкивается с частыми пропусками памяти. Он часто забывает, где он положил свои вещи, </a:t>
            </a:r>
            <a:r>
              <a:rPr lang="ru-RU" dirty="0" smtClean="0"/>
              <a:t>испытывает </a:t>
            </a:r>
            <a:r>
              <a:rPr lang="ru-RU" dirty="0"/>
              <a:t>трудности в воспоминании недавних разговоров и имеет проблемы с запоминанием важных событий. </a:t>
            </a:r>
            <a:endParaRPr lang="en-U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Эти проблемы с памятью вызывают значительное беспокойство в его личной и профессиональной жизни. </a:t>
            </a:r>
            <a:endParaRPr lang="ru-RU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Ваша </a:t>
            </a:r>
            <a:r>
              <a:rPr lang="ru-RU" dirty="0"/>
              <a:t>задача, как студента психологии, </a:t>
            </a:r>
            <a:endParaRPr lang="en-US" dirty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/>
              <a:t>проанализировать возможные причины нарушения памяти у Джона и предложить соответствующие вмешательства или стратегии, которые помогут ему улучшить функцию памяти. </a:t>
            </a:r>
            <a:endParaRPr lang="en-US" dirty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/>
              <a:t>Помните учитывать факторы, такие как возрастные изменения памяти, стресс, образ жизни и потенциальные основные медицинские состояния</a:t>
            </a:r>
            <a:endParaRPr lang="ru-RU" altLang="ru-RU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7" name="Овальная выноска 6"/>
          <p:cNvSpPr/>
          <p:nvPr/>
        </p:nvSpPr>
        <p:spPr>
          <a:xfrm>
            <a:off x="8976320" y="3573016"/>
            <a:ext cx="2592288" cy="2016224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 не приму такую задачу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5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Рисунок 3"/>
          <p:cNvPicPr/>
          <p:nvPr/>
        </p:nvPicPr>
        <p:blipFill>
          <a:blip r:embed="rId2"/>
          <a:stretch/>
        </p:blipFill>
        <p:spPr>
          <a:xfrm flipH="1">
            <a:off x="10729080" y="5261040"/>
            <a:ext cx="1463040" cy="180612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0" y="109440"/>
            <a:ext cx="7889400" cy="4669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Список используемой литературы </a:t>
            </a:r>
            <a:endParaRPr lang="ru-RU" sz="2000" b="0" strike="noStrike" spc="-1">
              <a:latin typeface="Arial"/>
            </a:endParaRPr>
          </a:p>
        </p:txBody>
      </p:sp>
      <p:graphicFrame>
        <p:nvGraphicFramePr>
          <p:cNvPr id="263" name="Table 2"/>
          <p:cNvGraphicFramePr/>
          <p:nvPr/>
        </p:nvGraphicFramePr>
        <p:xfrm>
          <a:off x="347040" y="673920"/>
          <a:ext cx="10998000" cy="6217920"/>
        </p:xfrm>
        <a:graphic>
          <a:graphicData uri="http://schemas.openxmlformats.org/drawingml/2006/table">
            <a:tbl>
              <a:tblPr/>
              <a:tblGrid>
                <a:gridCol w="5499000"/>
                <a:gridCol w="54990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1. Robin B. What is Digital Storytelling? // Educational Use of Digital Storytelling. URL: </a:t>
                      </a:r>
                      <a:r>
                        <a:rPr lang="ru-RU" sz="1600" b="0" u="sng" strike="noStrike" spc="-1">
                          <a:solidFill>
                            <a:srgbClr val="99CA3C"/>
                          </a:solidFill>
                          <a:uFillTx/>
                          <a:latin typeface="Trebuchet MS"/>
                          <a:hlinkClick r:id="rId3"/>
                        </a:rPr>
                        <a:t>http://digitalstorytelling.coe.uh.edu/page.cfm?id=27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.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2. Digital Storytelling for Communities. URL: </a:t>
                      </a:r>
                      <a:r>
                        <a:rPr lang="ru-RU" sz="1600" b="0" u="sng" strike="noStrike" spc="-1">
                          <a:solidFill>
                            <a:srgbClr val="99CA3C"/>
                          </a:solidFill>
                          <a:uFillTx/>
                          <a:latin typeface="Trebuchet MS"/>
                          <a:hlinkClick r:id="rId4"/>
                        </a:rPr>
                        <a:t>https://librarydigitalstorytelling.wordpress.com/what/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.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3. Morra S. 8 Steps to Great Digital Storytelling // Edtechteacher. URL: </a:t>
                      </a:r>
                      <a:r>
                        <a:rPr lang="ru-RU" sz="1600" b="0" u="sng" strike="noStrike" spc="-1">
                          <a:solidFill>
                            <a:srgbClr val="99CA3C"/>
                          </a:solidFill>
                          <a:uFillTx/>
                          <a:latin typeface="Trebuchet MS"/>
                          <a:hlinkClick r:id="rId5"/>
                        </a:rPr>
                        <a:t>http://edtechteacher.org/8-steps-to-great-digitalstorytelling-from-samantha-on-edudemic/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.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 4. Маняйкина Н. В., Надточева Е.С. Цифровое повествование: от теории к практике // Педагогическое образование в России. — 2015. – № 10. – С. 60-64. 5. English Oxford Living Dictionaries. URL: https://en.oxforddictionaries.com/definition/digital.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5. Вольфович Е. В. Цифровой рассказ как инструмент формирования коммуникативной компетенции на занятиях по иностранному языку // Foreign Language in the System of Secondary and Higher Education. Materials of the IV international scientific conference. – 2014. – C. 134–135.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6. Горохова Л.А. Технология Digital Storytelling (цифровое повествование): социальный и образовательный потенциал // Современные информационные технологии и ИТ-образование, [S.l.], v. 12, n. 4, p. 40-49, nov. 2016. URL: http://sitito.cs.msu.ru/index.php/SITITO/article/view/149 Дата доступа: 22 apr. 2019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7.Челнокова, А. Е. Сторителлинг как технология эффективных коммуникаций / Е. А. Челнокова, С. Н. Казначеева, И М. Григорян // Перспективы науки и образования –2017. –No 5 (29) –С. 7–12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470520" y="208440"/>
            <a:ext cx="2642760" cy="49428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cap="rnd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i="1" strike="noStrike" spc="-1">
                <a:solidFill>
                  <a:srgbClr val="2A5010"/>
                </a:solidFill>
                <a:latin typeface="Georgia"/>
                <a:ea typeface="DejaVu Sans"/>
              </a:rPr>
              <a:t>Основоположником «сторителлинга» </a:t>
            </a:r>
            <a:r>
              <a:t/>
            </a:r>
            <a:br/>
            <a:r>
              <a:rPr lang="ru-RU" sz="1800" b="0" i="1" strike="noStrike" spc="-1">
                <a:solidFill>
                  <a:srgbClr val="2A5010"/>
                </a:solidFill>
                <a:latin typeface="Georgia"/>
                <a:ea typeface="DejaVu Sans"/>
              </a:rPr>
              <a:t>в его нынешнем понимании считается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u="sng" strike="noStrike" spc="-1">
                <a:solidFill>
                  <a:srgbClr val="2A5010"/>
                </a:solidFill>
                <a:uFillTx/>
                <a:latin typeface="Georgia"/>
                <a:ea typeface="DejaVu Sans"/>
              </a:rPr>
              <a:t>Дэвид Армстронг</a:t>
            </a:r>
            <a:r>
              <a:rPr lang="ru-RU" sz="2800" b="1" strike="noStrike" spc="-1">
                <a:solidFill>
                  <a:srgbClr val="2A5010"/>
                </a:solidFill>
                <a:latin typeface="Georgia"/>
                <a:ea typeface="DejaVu Sans"/>
              </a:rPr>
              <a:t>,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2A5010"/>
                </a:solidFill>
                <a:latin typeface="Georgia"/>
                <a:ea typeface="DejaVu Sans"/>
              </a:rPr>
              <a:t>изложивший эту концепцию в книге </a:t>
            </a:r>
            <a:r>
              <a:rPr lang="ru-RU" sz="1800" b="1" strike="noStrike" spc="-1">
                <a:solidFill>
                  <a:srgbClr val="2A5010"/>
                </a:solidFill>
                <a:latin typeface="Georgia"/>
                <a:ea typeface="DejaVu Sans"/>
              </a:rPr>
              <a:t>"Managing by Storying Around".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i="1" strike="noStrike" spc="-1">
                <a:solidFill>
                  <a:srgbClr val="2A5010"/>
                </a:solidFill>
                <a:latin typeface="Georgia"/>
                <a:ea typeface="DejaVu Sans"/>
              </a:rPr>
              <a:t>(Естественно, значимость историй </a:t>
            </a:r>
            <a:r>
              <a:t/>
            </a:r>
            <a:br/>
            <a:r>
              <a:rPr lang="ru-RU" sz="1400" b="0" i="1" strike="noStrike" spc="-1">
                <a:solidFill>
                  <a:srgbClr val="2A5010"/>
                </a:solidFill>
                <a:latin typeface="Georgia"/>
                <a:ea typeface="DejaVu Sans"/>
              </a:rPr>
              <a:t>люди осознавали давно.)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69" name="CustomShape 2"/>
          <p:cNvSpPr/>
          <p:nvPr/>
        </p:nvSpPr>
        <p:spPr>
          <a:xfrm>
            <a:off x="8176320" y="854640"/>
            <a:ext cx="3142080" cy="5722920"/>
          </a:xfrm>
          <a:prstGeom prst="roundRect">
            <a:avLst>
              <a:gd name="adj" fmla="val 16667"/>
            </a:avLst>
          </a:prstGeom>
          <a:solidFill>
            <a:schemeClr val="bg1">
              <a:alpha val="79000"/>
            </a:schemeClr>
          </a:solidFill>
          <a:ln cap="rnd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Изначально сторителлинг зарекомендовал себя как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     </a:t>
            </a:r>
            <a:r>
              <a:rPr lang="ru-RU" sz="20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достаточно эффективное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средство выстраивания внешних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и внутренних корпоративных коммуникаций</a:t>
            </a:r>
            <a:r>
              <a:rPr lang="ru-RU" sz="20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,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т.е. в области управления персоналом,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в менеджменте.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70" name="CustomShape 3"/>
          <p:cNvSpPr/>
          <p:nvPr/>
        </p:nvSpPr>
        <p:spPr>
          <a:xfrm>
            <a:off x="820440" y="4787640"/>
            <a:ext cx="2899800" cy="188136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Сейчас сторителлинг активно используется </a:t>
            </a:r>
            <a:r>
              <a:t/>
            </a:r>
            <a:br/>
            <a:r>
              <a:rPr lang="ru-RU" sz="18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в бизнесе, в PR, </a:t>
            </a:r>
            <a:r>
              <a:t/>
            </a:r>
            <a:br/>
            <a:r>
              <a:rPr lang="ru-RU" sz="18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в маркетинге,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журналистике и педагогике [4].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71" name="CustomShape 4"/>
          <p:cNvSpPr/>
          <p:nvPr/>
        </p:nvSpPr>
        <p:spPr>
          <a:xfrm>
            <a:off x="3444480" y="854640"/>
            <a:ext cx="4535640" cy="572292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           Разрабатывая свой метод,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        Д.</a:t>
            </a:r>
            <a:r>
              <a:rPr lang="ru-RU" sz="1400" b="0" i="1" strike="noStrike" spc="-1">
                <a:solidFill>
                  <a:srgbClr val="2A5010"/>
                </a:solidFill>
                <a:latin typeface="Georgia"/>
                <a:ea typeface="DejaVu Sans"/>
              </a:rPr>
              <a:t>.</a:t>
            </a:r>
            <a:r>
              <a:rPr lang="ru-RU" sz="14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Армстронг применил известный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психологический фактор, успешно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показанный в </a:t>
            </a:r>
            <a:r>
              <a:rPr lang="ru-RU" sz="14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когнитивной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сихологии  </a:t>
            </a:r>
            <a:r>
              <a:rPr lang="ru-RU" sz="1400" b="0" i="1" strike="noStrike" spc="-1">
                <a:solidFill>
                  <a:srgbClr val="2A5010"/>
                </a:solidFill>
                <a:latin typeface="Georgia"/>
                <a:ea typeface="DejaVu Sans"/>
              </a:rPr>
              <a:t>[4]: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200" b="0" strike="noStrike" spc="-1">
                <a:solidFill>
                  <a:srgbClr val="FFFFFF"/>
                </a:solidFill>
                <a:latin typeface="Georgia"/>
                <a:ea typeface="DejaVu Sans"/>
              </a:rPr>
              <a:t>  </a:t>
            </a:r>
            <a:r>
              <a:rPr lang="ru-RU" sz="2100" b="0" strike="noStrike" spc="-1">
                <a:solidFill>
                  <a:srgbClr val="FFFFFF"/>
                </a:solidFill>
                <a:latin typeface="Georgia"/>
                <a:ea typeface="DejaVu Sans"/>
              </a:rPr>
              <a:t>• истории более выразительны, увлекательны, интересны;</a:t>
            </a:r>
            <a:r>
              <a:t/>
            </a:r>
            <a:br/>
            <a:r>
              <a:rPr lang="ru-RU" sz="2100" b="0" strike="noStrike" spc="-1">
                <a:solidFill>
                  <a:srgbClr val="FFFFFF"/>
                </a:solidFill>
                <a:latin typeface="Georgia"/>
                <a:ea typeface="DejaVu Sans"/>
              </a:rPr>
              <a:t>  • легче ассоциируются с личным опытом, чем кодексы или директивы и т.п. </a:t>
            </a:r>
            <a:endParaRPr lang="ru-RU" sz="2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100" b="0" strike="noStrike" spc="-1">
                <a:solidFill>
                  <a:srgbClr val="FFFFFF"/>
                </a:solidFill>
                <a:latin typeface="Georgia"/>
                <a:ea typeface="DejaVu Sans"/>
              </a:rPr>
              <a:t>  • они прекрасно запоминаются, </a:t>
            </a:r>
            <a:endParaRPr lang="ru-RU" sz="2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100" b="0" strike="noStrike" spc="-1">
                <a:solidFill>
                  <a:srgbClr val="FFFFFF"/>
                </a:solidFill>
                <a:latin typeface="Georgia"/>
                <a:ea typeface="DejaVu Sans"/>
              </a:rPr>
              <a:t>  • им придают больше значения; </a:t>
            </a:r>
            <a:endParaRPr lang="ru-RU" sz="2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100" b="0" strike="noStrike" spc="-1">
                <a:solidFill>
                  <a:srgbClr val="FFFFFF"/>
                </a:solidFill>
                <a:latin typeface="Georgia"/>
                <a:ea typeface="DejaVu Sans"/>
              </a:rPr>
              <a:t>  • их влияние на поведение людей сильнее.</a:t>
            </a:r>
            <a:endParaRPr lang="ru-RU" sz="2100" b="0" strike="noStrike" spc="-1">
              <a:latin typeface="Arial"/>
            </a:endParaRPr>
          </a:p>
        </p:txBody>
      </p:sp>
      <p:sp>
        <p:nvSpPr>
          <p:cNvPr id="72" name="CustomShape 5"/>
          <p:cNvSpPr/>
          <p:nvPr/>
        </p:nvSpPr>
        <p:spPr>
          <a:xfrm flipH="1">
            <a:off x="3443760" y="438840"/>
            <a:ext cx="8746920" cy="580680"/>
          </a:xfrm>
          <a:prstGeom prst="flowChartDelay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486113"/>
                </a:solidFill>
                <a:latin typeface="Georgia"/>
                <a:ea typeface="DejaVu Sans"/>
              </a:rPr>
              <a:t>Введение»: </a:t>
            </a:r>
            <a:r>
              <a:rPr lang="ru-RU" sz="2000" b="0" i="1" strike="noStrike" spc="-1">
                <a:solidFill>
                  <a:srgbClr val="486113"/>
                </a:solidFill>
                <a:latin typeface="Georgia"/>
                <a:ea typeface="DejaVu Sans"/>
              </a:rPr>
              <a:t>история появления термина и явления  </a:t>
            </a:r>
            <a:r>
              <a:rPr lang="ru-RU" sz="20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.</a:t>
            </a:r>
            <a:r>
              <a:rPr lang="ru-RU" sz="2000" b="0" i="1" strike="noStrike" spc="-1">
                <a:solidFill>
                  <a:srgbClr val="6C911C"/>
                </a:solidFill>
                <a:latin typeface="Georgia"/>
                <a:ea typeface="DejaVu Sans"/>
              </a:rPr>
              <a:t> 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73" name="CustomShape 6"/>
          <p:cNvSpPr/>
          <p:nvPr/>
        </p:nvSpPr>
        <p:spPr>
          <a:xfrm>
            <a:off x="3717360" y="234360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" name="CustomShape 7"/>
          <p:cNvSpPr/>
          <p:nvPr/>
        </p:nvSpPr>
        <p:spPr>
          <a:xfrm>
            <a:off x="3708360" y="332712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" name="CustomShape 8"/>
          <p:cNvSpPr/>
          <p:nvPr/>
        </p:nvSpPr>
        <p:spPr>
          <a:xfrm>
            <a:off x="3717360" y="428040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" name="CustomShape 9"/>
          <p:cNvSpPr/>
          <p:nvPr/>
        </p:nvSpPr>
        <p:spPr>
          <a:xfrm>
            <a:off x="3720960" y="492804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" name="CustomShape 10"/>
          <p:cNvSpPr/>
          <p:nvPr/>
        </p:nvSpPr>
        <p:spPr>
          <a:xfrm>
            <a:off x="3703680" y="556524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" name="CustomShape 11"/>
          <p:cNvSpPr/>
          <p:nvPr/>
        </p:nvSpPr>
        <p:spPr>
          <a:xfrm rot="16200000">
            <a:off x="669600" y="5008320"/>
            <a:ext cx="300960" cy="288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" name="CustomShape 12"/>
          <p:cNvSpPr/>
          <p:nvPr/>
        </p:nvSpPr>
        <p:spPr>
          <a:xfrm>
            <a:off x="8311680" y="1997640"/>
            <a:ext cx="300960" cy="4420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" name="CustomShape 13"/>
          <p:cNvSpPr/>
          <p:nvPr/>
        </p:nvSpPr>
        <p:spPr>
          <a:xfrm>
            <a:off x="10599840" y="5250600"/>
            <a:ext cx="1330920" cy="1247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cap="rnd"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22"/>
          <p:cNvPicPr/>
          <p:nvPr/>
        </p:nvPicPr>
        <p:blipFill>
          <a:blip r:embed="rId2"/>
          <a:stretch/>
        </p:blipFill>
        <p:spPr>
          <a:xfrm flipH="1">
            <a:off x="10570320" y="4950000"/>
            <a:ext cx="1463040" cy="1806120"/>
          </a:xfrm>
          <a:prstGeom prst="rect">
            <a:avLst/>
          </a:prstGeom>
          <a:ln>
            <a:noFill/>
          </a:ln>
        </p:spPr>
      </p:pic>
      <p:sp>
        <p:nvSpPr>
          <p:cNvPr id="82" name="CustomShape 14"/>
          <p:cNvSpPr/>
          <p:nvPr/>
        </p:nvSpPr>
        <p:spPr>
          <a:xfrm>
            <a:off x="2745360" y="5981400"/>
            <a:ext cx="5716440" cy="629640"/>
          </a:xfrm>
          <a:custGeom>
            <a:avLst/>
            <a:gdLst/>
            <a:ahLst/>
            <a:cxnLst/>
            <a:rect l="l" t="t" r="r" b="b"/>
            <a:pathLst>
              <a:path w="5717219" h="630439">
                <a:moveTo>
                  <a:pt x="5717219" y="0"/>
                </a:moveTo>
                <a:cubicBezTo>
                  <a:pt x="5344357" y="233778"/>
                  <a:pt x="4971495" y="467557"/>
                  <a:pt x="4705165" y="532660"/>
                </a:cubicBezTo>
                <a:cubicBezTo>
                  <a:pt x="4438835" y="597763"/>
                  <a:pt x="4339701" y="374341"/>
                  <a:pt x="4119239" y="390617"/>
                </a:cubicBezTo>
                <a:cubicBezTo>
                  <a:pt x="3898777" y="406893"/>
                  <a:pt x="3602854" y="624396"/>
                  <a:pt x="3382392" y="630314"/>
                </a:cubicBezTo>
                <a:cubicBezTo>
                  <a:pt x="3161930" y="636232"/>
                  <a:pt x="2976979" y="430567"/>
                  <a:pt x="2796466" y="426128"/>
                </a:cubicBezTo>
                <a:cubicBezTo>
                  <a:pt x="2615953" y="421689"/>
                  <a:pt x="2429522" y="596283"/>
                  <a:pt x="2299316" y="603681"/>
                </a:cubicBezTo>
                <a:cubicBezTo>
                  <a:pt x="2169110" y="611079"/>
                  <a:pt x="2163192" y="469036"/>
                  <a:pt x="2015231" y="470516"/>
                </a:cubicBezTo>
                <a:cubicBezTo>
                  <a:pt x="1867270" y="471996"/>
                  <a:pt x="1691196" y="670264"/>
                  <a:pt x="1411549" y="612559"/>
                </a:cubicBezTo>
                <a:cubicBezTo>
                  <a:pt x="1131902" y="554854"/>
                  <a:pt x="572609" y="217502"/>
                  <a:pt x="337351" y="124287"/>
                </a:cubicBezTo>
                <a:cubicBezTo>
                  <a:pt x="102093" y="31072"/>
                  <a:pt x="51046" y="42169"/>
                  <a:pt x="0" y="53266"/>
                </a:cubicBezTo>
              </a:path>
            </a:pathLst>
          </a:custGeom>
          <a:noFill/>
          <a:ln cap="rnd">
            <a:solidFill>
              <a:schemeClr val="accent1">
                <a:lumMod val="40000"/>
                <a:lumOff val="60000"/>
              </a:schemeClr>
            </a:solidFill>
            <a:prstDash val="sysDash"/>
            <a:round/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15"/>
          <p:cNvSpPr/>
          <p:nvPr/>
        </p:nvSpPr>
        <p:spPr>
          <a:xfrm rot="20847600">
            <a:off x="2721960" y="429840"/>
            <a:ext cx="2179080" cy="141948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C0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i="1" strike="noStrike" spc="-1">
                <a:solidFill>
                  <a:srgbClr val="000000"/>
                </a:solidFill>
                <a:latin typeface="Georgia"/>
                <a:ea typeface="DejaVu Sans"/>
              </a:rPr>
              <a:t>Основанно на научных принципах</a:t>
            </a:r>
            <a:endParaRPr lang="ru-RU" sz="15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0" y="20052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Примеры практики: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 rot="21030600">
            <a:off x="9791655" y="312639"/>
            <a:ext cx="2550240" cy="207936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 dirty="0" smtClean="0">
                <a:solidFill>
                  <a:srgbClr val="3F7819"/>
                </a:solidFill>
                <a:latin typeface="Georgia"/>
                <a:ea typeface="DejaVu Sans"/>
              </a:rPr>
              <a:t>Это ПРИМЕР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336" y="889920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ПРОМПТ: учитель </a:t>
            </a:r>
            <a:r>
              <a:rPr lang="ru-RU" sz="1200" dirty="0"/>
              <a:t>педагог сидит за веслами  и гребет внутри галеры, лицом к зрителю, вместо весел  у него две большие указки,   перед ним на скамейке сидят ученики, спинами к зрителю, читают смартфоны, в стиле Модильяни, 50мм </a:t>
            </a:r>
            <a:r>
              <a:rPr lang="ru-RU" sz="1200" dirty="0" err="1"/>
              <a:t>lenz</a:t>
            </a:r>
            <a:r>
              <a:rPr lang="ru-RU" sz="1200" dirty="0"/>
              <a:t>,   свет слева, супер детализировано, многослойная акварель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700808"/>
            <a:ext cx="2395051" cy="2413235"/>
          </a:xfrm>
          <a:prstGeom prst="rect">
            <a:avLst/>
          </a:prstGeom>
        </p:spPr>
      </p:pic>
      <p:sp>
        <p:nvSpPr>
          <p:cNvPr id="10" name="Овальная выноска 9"/>
          <p:cNvSpPr/>
          <p:nvPr/>
        </p:nvSpPr>
        <p:spPr>
          <a:xfrm>
            <a:off x="407369" y="3861048"/>
            <a:ext cx="2323042" cy="64807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Шедеврум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197" y="1618006"/>
            <a:ext cx="2363634" cy="2315049"/>
          </a:xfrm>
          <a:prstGeom prst="rect">
            <a:avLst/>
          </a:prstGeom>
        </p:spPr>
      </p:pic>
      <p:sp>
        <p:nvSpPr>
          <p:cNvPr id="16" name="Овальная выноска 15"/>
          <p:cNvSpPr/>
          <p:nvPr/>
        </p:nvSpPr>
        <p:spPr>
          <a:xfrm>
            <a:off x="2927648" y="3861048"/>
            <a:ext cx="2016224" cy="64807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ru-RU" sz="1100" dirty="0" smtClean="0"/>
              <a:t>Кандинский» 2.2</a:t>
            </a:r>
            <a:endParaRPr lang="ru-RU" sz="11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309" y="1618007"/>
            <a:ext cx="2425327" cy="2387058"/>
          </a:xfrm>
          <a:prstGeom prst="rect">
            <a:avLst/>
          </a:prstGeom>
        </p:spPr>
      </p:pic>
      <p:sp>
        <p:nvSpPr>
          <p:cNvPr id="19" name="Овальная выноска 18"/>
          <p:cNvSpPr/>
          <p:nvPr/>
        </p:nvSpPr>
        <p:spPr>
          <a:xfrm>
            <a:off x="8760296" y="2588007"/>
            <a:ext cx="2736304" cy="64807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«</a:t>
            </a:r>
            <a:r>
              <a:rPr lang="en-US" dirty="0" err="1" smtClean="0"/>
              <a:t>Midjourney</a:t>
            </a:r>
            <a:r>
              <a:rPr lang="ru-RU" dirty="0" smtClean="0"/>
              <a:t>» 6</a:t>
            </a:r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936" y="4173624"/>
            <a:ext cx="2334826" cy="22715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9183" y="3826727"/>
            <a:ext cx="2814813" cy="2649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Table 1"/>
          <p:cNvGraphicFramePr/>
          <p:nvPr/>
        </p:nvGraphicFramePr>
        <p:xfrm>
          <a:off x="313200" y="757800"/>
          <a:ext cx="7587360" cy="4663440"/>
        </p:xfrm>
        <a:graphic>
          <a:graphicData uri="http://schemas.openxmlformats.org/drawingml/2006/table">
            <a:tbl>
              <a:tblPr/>
              <a:tblGrid>
                <a:gridCol w="3793680"/>
                <a:gridCol w="379368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Если быстро пробежаться по истории становления </a:t>
                      </a:r>
                      <a:r>
                        <a:rPr lang="ru-RU" sz="2000" b="0" strike="noStrike" spc="-1" dirty="0" err="1">
                          <a:solidFill>
                            <a:srgbClr val="000000"/>
                          </a:solidFill>
                          <a:latin typeface="Georgia"/>
                        </a:rPr>
                        <a:t>сторителлинга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, то мы увидим, что 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он зародился 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в глубокой древности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. </a:t>
                      </a: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Истории были нужны людям так же как огонь и пища. Сказки, легенды, мифы были и есть самым важным этапом обучения детей. Не одно поколение выросло 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на сказках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, учась добру и злу.</a:t>
                      </a: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 </a:t>
                      </a: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 dirty="0">
                        <a:latin typeface="Arial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 err="1">
                          <a:solidFill>
                            <a:srgbClr val="000000"/>
                          </a:solidFill>
                          <a:latin typeface="Georgia"/>
                        </a:rPr>
                        <a:t>Сторителлинг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 присутствует везде, однако  профессиональным он стал в Соединенных Штатах. </a:t>
                      </a: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Он используется и в сфере </a:t>
                      </a:r>
                      <a:r>
                        <a:rPr lang="ru-RU" sz="2000" b="1" strike="noStrike" spc="-1" dirty="0" err="1">
                          <a:solidFill>
                            <a:srgbClr val="000000"/>
                          </a:solidFill>
                          <a:latin typeface="Georgia"/>
                        </a:rPr>
                        <a:t>фандрайзинга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 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(умение находить инвесторов для социальных проектов), и в политической сфере. </a:t>
                      </a: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 err="1">
                          <a:solidFill>
                            <a:srgbClr val="000000"/>
                          </a:solidFill>
                          <a:latin typeface="Georgia"/>
                        </a:rPr>
                        <a:t>Сторителлеры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 работают в сфере маркетинга, в киноиндустрии, в </a:t>
                      </a:r>
                      <a:r>
                        <a:rPr lang="ru-RU" sz="2000" b="1" strike="noStrike" spc="-1" dirty="0" err="1">
                          <a:solidFill>
                            <a:srgbClr val="000000"/>
                          </a:solidFill>
                          <a:latin typeface="Georgia"/>
                        </a:rPr>
                        <a:t>коучинге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Georgia"/>
                        </a:rPr>
                        <a:t>.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85" name="CustomShape 2"/>
          <p:cNvSpPr/>
          <p:nvPr/>
        </p:nvSpPr>
        <p:spPr>
          <a:xfrm>
            <a:off x="8214480" y="266400"/>
            <a:ext cx="3484440" cy="618912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Например, сторителлеров в США приглашают в больницы </a:t>
            </a:r>
            <a:r>
              <a:rPr lang="ru-RU" sz="2400" b="1" i="1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к </a:t>
            </a:r>
            <a:r>
              <a:rPr lang="ru-RU" sz="2400" b="1" i="1" u="sng" strike="noStrike" spc="-1">
                <a:solidFill>
                  <a:srgbClr val="FFFFFF"/>
                </a:solidFill>
                <a:uFillTx/>
                <a:latin typeface="Franklin Gothic Medium"/>
                <a:ea typeface="DejaVu Sans"/>
              </a:rPr>
              <a:t>тяжело больным детям и в дома престарелых</a:t>
            </a:r>
            <a:r>
              <a:rPr lang="ru-RU" sz="2300" b="1" i="1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, </a:t>
            </a:r>
            <a:r>
              <a:rPr lang="ru-RU" sz="22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где они рассказами снимают боль и страх смерти воодушевляя, показывая, что мир не настолько жесток, что надо верить в себя и свои силы и всё будет хорошо.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86" name="CustomShape 3"/>
          <p:cNvSpPr/>
          <p:nvPr/>
        </p:nvSpPr>
        <p:spPr>
          <a:xfrm rot="16200000">
            <a:off x="7976520" y="164880"/>
            <a:ext cx="474480" cy="1186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cap="rnd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4"/>
          <p:cNvSpPr/>
          <p:nvPr/>
        </p:nvSpPr>
        <p:spPr>
          <a:xfrm>
            <a:off x="0" y="342720"/>
            <a:ext cx="7129080" cy="47448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 </a:t>
            </a: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Введение:</a:t>
            </a:r>
            <a:r>
              <a:rPr lang="ru-RU" sz="18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 история появления термина и явления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88" name="CustomShape 5"/>
          <p:cNvSpPr/>
          <p:nvPr/>
        </p:nvSpPr>
        <p:spPr>
          <a:xfrm>
            <a:off x="0" y="733200"/>
            <a:ext cx="336600" cy="2883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CustomShape 6"/>
          <p:cNvSpPr/>
          <p:nvPr/>
        </p:nvSpPr>
        <p:spPr>
          <a:xfrm>
            <a:off x="19020" y="2617740"/>
            <a:ext cx="336600" cy="2883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CustomShape 7"/>
          <p:cNvSpPr/>
          <p:nvPr/>
        </p:nvSpPr>
        <p:spPr>
          <a:xfrm>
            <a:off x="3810330" y="763800"/>
            <a:ext cx="336600" cy="2883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CustomShape 8"/>
          <p:cNvSpPr/>
          <p:nvPr/>
        </p:nvSpPr>
        <p:spPr>
          <a:xfrm>
            <a:off x="3902760" y="2306700"/>
            <a:ext cx="336600" cy="2883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CustomShape 9"/>
          <p:cNvSpPr/>
          <p:nvPr/>
        </p:nvSpPr>
        <p:spPr>
          <a:xfrm>
            <a:off x="3810330" y="4088880"/>
            <a:ext cx="336600" cy="2883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" name="Table 1"/>
          <p:cNvGraphicFramePr/>
          <p:nvPr/>
        </p:nvGraphicFramePr>
        <p:xfrm>
          <a:off x="396720" y="1042560"/>
          <a:ext cx="6708240" cy="5212080"/>
        </p:xfrm>
        <a:graphic>
          <a:graphicData uri="http://schemas.openxmlformats.org/drawingml/2006/table">
            <a:tbl>
              <a:tblPr/>
              <a:tblGrid>
                <a:gridCol w="3354120"/>
                <a:gridCol w="335412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1" u="sng" strike="noStrike" spc="-1">
                          <a:solidFill>
                            <a:srgbClr val="2A5010"/>
                          </a:solidFill>
                          <a:uFillTx/>
                          <a:latin typeface="Georgia"/>
                        </a:rPr>
                        <a:t>Цели: </a:t>
                      </a:r>
                      <a:endParaRPr lang="ru-RU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• </a:t>
                      </a:r>
                      <a:r>
                        <a:rPr lang="ru-RU" sz="2400" b="1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показать</a:t>
                      </a:r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 возможность использования </a:t>
                      </a:r>
                      <a:endParaRPr lang="ru-RU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сторителлинга </a:t>
                      </a:r>
                      <a:r>
                        <a:t/>
                      </a:r>
                      <a:br/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в педагогической сфере</a:t>
                      </a:r>
                      <a:endParaRPr lang="ru-RU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(</a:t>
                      </a:r>
                      <a:r>
                        <a:rPr lang="ru-RU" sz="2400" b="1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в онлайн </a:t>
                      </a:r>
                      <a:r>
                        <a:t/>
                      </a:r>
                      <a:br/>
                      <a:r>
                        <a:rPr lang="ru-RU" sz="2400" b="1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и оффлайн </a:t>
                      </a:r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форматах). </a:t>
                      </a:r>
                      <a:endParaRPr lang="ru-RU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• </a:t>
                      </a:r>
                      <a:r>
                        <a:rPr lang="ru-RU" sz="2400" b="1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выделить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его особенности, </a:t>
                      </a:r>
                      <a:endParaRPr lang="ru-RU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• рекомендовать основные</a:t>
                      </a:r>
                      <a:endParaRPr lang="ru-RU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действия для включения их </a:t>
                      </a:r>
                      <a:r>
                        <a:t/>
                      </a:r>
                      <a:br/>
                      <a:r>
                        <a:rPr lang="ru-RU" sz="2400" b="1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в методику преподавания дисциплин </a:t>
                      </a:r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в высшей школе для</a:t>
                      </a:r>
                      <a:endParaRPr lang="ru-RU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создания учебных задач, для передачи</a:t>
                      </a:r>
                      <a:endParaRPr lang="ru-RU" sz="2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явного и неявного знания. 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94" name="CustomShape 2"/>
          <p:cNvSpPr/>
          <p:nvPr/>
        </p:nvSpPr>
        <p:spPr>
          <a:xfrm>
            <a:off x="7510680" y="909360"/>
            <a:ext cx="3798000" cy="542988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Педагогический сторителлинг</a:t>
            </a:r>
            <a:r>
              <a:rPr lang="ru-RU" sz="2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 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как техника подачи учебной информации выполняет </a:t>
            </a:r>
            <a:r>
              <a:rPr lang="ru-RU" sz="2400" b="1" u="sng" strike="noStrike" spc="-1">
                <a:solidFill>
                  <a:srgbClr val="FFFFFF"/>
                </a:solidFill>
                <a:uFillTx/>
                <a:latin typeface="Franklin Gothic Medium"/>
                <a:ea typeface="DejaVu Sans"/>
              </a:rPr>
              <a:t>следующие функции</a:t>
            </a:r>
            <a:r>
              <a:rPr lang="ru-RU" sz="2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: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наставническая;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воспитательная;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мотивирующая;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образовательная;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развивающая.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396720" y="1891080"/>
            <a:ext cx="407520" cy="2833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" name="CustomShape 4"/>
          <p:cNvSpPr/>
          <p:nvPr/>
        </p:nvSpPr>
        <p:spPr>
          <a:xfrm>
            <a:off x="406800" y="5548680"/>
            <a:ext cx="387000" cy="2833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5"/>
          <p:cNvSpPr/>
          <p:nvPr/>
        </p:nvSpPr>
        <p:spPr>
          <a:xfrm>
            <a:off x="3520080" y="1748880"/>
            <a:ext cx="407520" cy="2833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" name="CustomShape 6"/>
          <p:cNvSpPr/>
          <p:nvPr/>
        </p:nvSpPr>
        <p:spPr>
          <a:xfrm>
            <a:off x="7741440" y="3292200"/>
            <a:ext cx="380880" cy="389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7"/>
          <p:cNvSpPr/>
          <p:nvPr/>
        </p:nvSpPr>
        <p:spPr>
          <a:xfrm>
            <a:off x="7754760" y="3757680"/>
            <a:ext cx="380880" cy="389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CustomShape 8"/>
          <p:cNvSpPr/>
          <p:nvPr/>
        </p:nvSpPr>
        <p:spPr>
          <a:xfrm>
            <a:off x="7741440" y="4173840"/>
            <a:ext cx="380880" cy="389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CustomShape 9"/>
          <p:cNvSpPr/>
          <p:nvPr/>
        </p:nvSpPr>
        <p:spPr>
          <a:xfrm>
            <a:off x="7741440" y="4627440"/>
            <a:ext cx="380880" cy="389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" name="CustomShape 10"/>
          <p:cNvSpPr/>
          <p:nvPr/>
        </p:nvSpPr>
        <p:spPr>
          <a:xfrm>
            <a:off x="7741440" y="5068080"/>
            <a:ext cx="380880" cy="389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" name="CustomShape 11"/>
          <p:cNvSpPr/>
          <p:nvPr/>
        </p:nvSpPr>
        <p:spPr>
          <a:xfrm>
            <a:off x="0" y="572040"/>
            <a:ext cx="7394400" cy="53568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    Цели, функции и описание структуры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330840" y="218880"/>
            <a:ext cx="3910320" cy="63586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cap="rnd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486113"/>
                </a:solidFill>
                <a:latin typeface="Georgia"/>
                <a:ea typeface="DejaVu Sans"/>
              </a:rPr>
              <a:t>Классический сторителлинг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i="1" strike="noStrike" spc="-1">
                <a:solidFill>
                  <a:srgbClr val="486113"/>
                </a:solidFill>
                <a:latin typeface="Georgia"/>
                <a:ea typeface="DejaVu Sans"/>
              </a:rPr>
              <a:t>Реальная жизненная ситуация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i="1" strike="noStrike" spc="-1">
                <a:solidFill>
                  <a:srgbClr val="486113"/>
                </a:solidFill>
                <a:latin typeface="Georgia"/>
                <a:ea typeface="DejaVu Sans"/>
              </a:rPr>
              <a:t> (или придуманная история) </a:t>
            </a:r>
            <a:r>
              <a:rPr lang="ru-RU" sz="1600" b="0" strike="noStrike" spc="-1">
                <a:solidFill>
                  <a:srgbClr val="486113"/>
                </a:solidFill>
                <a:latin typeface="Georgia"/>
                <a:ea typeface="DejaVu Sans"/>
              </a:rPr>
              <a:t>рассказывается преподавателем самостоятельно.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486113"/>
                </a:solidFill>
                <a:latin typeface="Georgia"/>
                <a:ea typeface="DejaVu Sans"/>
              </a:rPr>
              <a:t>Обучающиеся только слушают</a:t>
            </a:r>
            <a:r>
              <a:t/>
            </a:r>
            <a:br/>
            <a:r>
              <a:rPr lang="ru-RU" sz="1600" b="0" strike="noStrike" spc="-1">
                <a:solidFill>
                  <a:srgbClr val="486113"/>
                </a:solidFill>
                <a:latin typeface="Georgia"/>
                <a:ea typeface="DejaVu Sans"/>
              </a:rPr>
              <a:t>и воспринимают информацию.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486113"/>
                </a:solidFill>
                <a:latin typeface="Georgia"/>
                <a:ea typeface="DejaVu Sans"/>
              </a:rPr>
              <a:t>Классический рассказ служит для трансляции </a:t>
            </a:r>
            <a:r>
              <a:rPr lang="ru-RU" sz="1600" b="1" i="1" strike="noStrike" spc="-1">
                <a:solidFill>
                  <a:srgbClr val="486113"/>
                </a:solidFill>
                <a:latin typeface="Georgia"/>
                <a:ea typeface="DejaVu Sans"/>
              </a:rPr>
              <a:t>я</a:t>
            </a:r>
            <a:r>
              <a:rPr lang="ru-RU" sz="1600" b="1" strike="noStrike" spc="-1">
                <a:solidFill>
                  <a:srgbClr val="486113"/>
                </a:solidFill>
                <a:latin typeface="Georgia"/>
                <a:ea typeface="DejaVu Sans"/>
              </a:rPr>
              <a:t>вного знания. 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486113"/>
                </a:solidFill>
                <a:latin typeface="Georgia"/>
                <a:ea typeface="DejaVu Sans"/>
              </a:rPr>
              <a:t>      </a:t>
            </a:r>
            <a:r>
              <a:rPr lang="ru-RU" sz="1600" b="1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Явное знание</a:t>
            </a:r>
            <a:r>
              <a:rPr lang="ru-RU" sz="1600" b="0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 выражается вербально или существует в виде текста. При использовании классического сторителлинга преподаватель передает студентам </a:t>
            </a:r>
            <a:r>
              <a:rPr lang="ru-RU" sz="1600" b="1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конкретную учебную </a:t>
            </a:r>
            <a:r>
              <a:rPr lang="ru-RU" sz="1600" b="0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информацию: </a:t>
            </a:r>
            <a:r>
              <a:rPr lang="ru-RU" sz="1600" b="1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правила,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теории, экспериментальные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законы и пр.,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облеченную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в яркую форму.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8528400" y="770040"/>
            <a:ext cx="3361680" cy="3304080"/>
          </a:xfrm>
          <a:prstGeom prst="roundRect">
            <a:avLst>
              <a:gd name="adj" fmla="val 16667"/>
            </a:avLst>
          </a:prstGeom>
          <a:solidFill>
            <a:schemeClr val="bg1">
              <a:alpha val="79000"/>
            </a:schemeClr>
          </a:solidFill>
          <a:ln cap="rnd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Активный сторителлинг</a:t>
            </a:r>
            <a:r>
              <a:rPr lang="ru-RU" sz="1600" b="0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 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способствует передаче не только явного, но и </a:t>
            </a:r>
            <a:r>
              <a:rPr lang="ru-RU" sz="1600" b="1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неявного знания.</a:t>
            </a:r>
            <a:r>
              <a:rPr lang="ru-RU" sz="1600" b="0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 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      Неявное знание</a:t>
            </a:r>
            <a:r>
              <a:rPr lang="ru-RU" sz="1600" b="0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 — это такой вид знания, который логически не оформляется и вербально не выражается. </a:t>
            </a:r>
            <a:r>
              <a:t/>
            </a:r>
            <a:br/>
            <a:r>
              <a:rPr lang="ru-RU" sz="1400" b="0" strike="noStrike" spc="-1">
                <a:solidFill>
                  <a:srgbClr val="486113"/>
                </a:solidFill>
                <a:latin typeface="Franklin Gothic Medium"/>
                <a:ea typeface="DejaVu Sans"/>
              </a:rPr>
              <a:t>Оно особым образом проявляется в практической деятельности и представляет собой передачу умений и навыков.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t/>
            </a:r>
            <a:br/>
            <a:endParaRPr lang="ru-RU" sz="1400" b="0" strike="noStrike" spc="-1"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2170080" y="5544360"/>
            <a:ext cx="2418840" cy="113148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Два основных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вида педагогического сторителлинга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07" name="CustomShape 4"/>
          <p:cNvSpPr/>
          <p:nvPr/>
        </p:nvSpPr>
        <p:spPr>
          <a:xfrm>
            <a:off x="4379040" y="854640"/>
            <a:ext cx="3954600" cy="572292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Georgia"/>
                <a:ea typeface="DejaVu Sans"/>
              </a:rPr>
              <a:t>Активный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Georgia"/>
                <a:ea typeface="DejaVu Sans"/>
              </a:rPr>
              <a:t>сторителлинг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Georgia"/>
                <a:ea typeface="DejaVu Sans"/>
              </a:rPr>
              <a:t>Преподавателем задается «канва истории», определяются ее цели и задачи. 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DejaVu Sans"/>
              </a:rPr>
              <a:t>Слушатели</a:t>
            </a:r>
            <a:r>
              <a:rPr lang="ru-RU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 активно </a:t>
            </a: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DejaVu Sans"/>
              </a:rPr>
              <a:t>вовлекаются в процесс создания</a:t>
            </a:r>
            <a:r>
              <a:rPr lang="ru-RU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 и рассказывания </a:t>
            </a: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DejaVu Sans"/>
              </a:rPr>
              <a:t>историй</a:t>
            </a:r>
            <a:r>
              <a:rPr lang="ru-RU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DejaVu Sans"/>
              </a:rPr>
              <a:t>Обучающиеся могут: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создавать истории самостоятельно, следуя заданию и рекомендациям преподавателя;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моделировать различные ситуации и искать пути выхода;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Georgia"/>
                <a:ea typeface="DejaVu Sans"/>
              </a:rPr>
              <a:t>анализировать истории самостоятельно или с преподавателем.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08" name="CustomShape 5"/>
          <p:cNvSpPr/>
          <p:nvPr/>
        </p:nvSpPr>
        <p:spPr>
          <a:xfrm flipH="1">
            <a:off x="3443760" y="282960"/>
            <a:ext cx="8746920" cy="580680"/>
          </a:xfrm>
          <a:prstGeom prst="flowChartDelay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486113"/>
                </a:solidFill>
                <a:latin typeface="Georgia"/>
                <a:ea typeface="DejaVu Sans"/>
              </a:rPr>
              <a:t>Введение»: </a:t>
            </a:r>
            <a:r>
              <a:rPr lang="ru-RU" sz="1600" b="0" i="1" strike="noStrike" spc="-1">
                <a:solidFill>
                  <a:srgbClr val="486113"/>
                </a:solidFill>
                <a:latin typeface="Georgia"/>
                <a:ea typeface="DejaVu Sans"/>
              </a:rPr>
              <a:t>определение понятий: цифрой, активный, классический…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09" name="CustomShape 6"/>
          <p:cNvSpPr/>
          <p:nvPr/>
        </p:nvSpPr>
        <p:spPr>
          <a:xfrm>
            <a:off x="203400" y="46116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" name="CustomShape 7"/>
          <p:cNvSpPr/>
          <p:nvPr/>
        </p:nvSpPr>
        <p:spPr>
          <a:xfrm>
            <a:off x="2041920" y="538956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" name="CustomShape 8"/>
          <p:cNvSpPr/>
          <p:nvPr/>
        </p:nvSpPr>
        <p:spPr>
          <a:xfrm rot="16200000">
            <a:off x="415080" y="3281040"/>
            <a:ext cx="300960" cy="4852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" name="CustomShape 9"/>
          <p:cNvSpPr/>
          <p:nvPr/>
        </p:nvSpPr>
        <p:spPr>
          <a:xfrm rot="16200000">
            <a:off x="4431960" y="3672000"/>
            <a:ext cx="300960" cy="3916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" name="CustomShape 10"/>
          <p:cNvSpPr/>
          <p:nvPr/>
        </p:nvSpPr>
        <p:spPr>
          <a:xfrm rot="16200000">
            <a:off x="4468320" y="4754520"/>
            <a:ext cx="300960" cy="3916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CustomShape 11"/>
          <p:cNvSpPr/>
          <p:nvPr/>
        </p:nvSpPr>
        <p:spPr>
          <a:xfrm rot="16200000">
            <a:off x="4448160" y="5604120"/>
            <a:ext cx="300960" cy="3916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CustomShape 12"/>
          <p:cNvSpPr/>
          <p:nvPr/>
        </p:nvSpPr>
        <p:spPr>
          <a:xfrm>
            <a:off x="4326840" y="104508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13"/>
          <p:cNvSpPr/>
          <p:nvPr/>
        </p:nvSpPr>
        <p:spPr>
          <a:xfrm rot="16200000">
            <a:off x="8440560" y="2036160"/>
            <a:ext cx="300960" cy="5180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14"/>
          <p:cNvSpPr/>
          <p:nvPr/>
        </p:nvSpPr>
        <p:spPr>
          <a:xfrm>
            <a:off x="8501040" y="4269600"/>
            <a:ext cx="3361680" cy="21704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486113"/>
                </a:solidFill>
                <a:latin typeface="Georgia"/>
                <a:ea typeface="DejaVu Sans"/>
              </a:rPr>
              <a:t>Цифровой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486113"/>
                </a:solidFill>
                <a:latin typeface="Georgia"/>
                <a:ea typeface="DejaVu Sans"/>
              </a:rPr>
              <a:t>сторителлинг</a:t>
            </a:r>
            <a:r>
              <a:rPr lang="ru-RU" sz="1600" b="0" strike="noStrike" spc="-1">
                <a:solidFill>
                  <a:srgbClr val="486113"/>
                </a:solidFill>
                <a:latin typeface="Georgia"/>
                <a:ea typeface="DejaVu Sans"/>
              </a:rPr>
              <a:t> </a:t>
            </a:r>
            <a:r>
              <a:rPr lang="ru-RU" sz="1600" b="0" i="1" strike="noStrike" spc="-1">
                <a:solidFill>
                  <a:srgbClr val="486113"/>
                </a:solidFill>
                <a:latin typeface="Georgia"/>
                <a:ea typeface="DejaVu Sans"/>
              </a:rPr>
              <a:t>—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486113"/>
                </a:solidFill>
                <a:latin typeface="Georgia"/>
                <a:ea typeface="DejaVu Sans"/>
              </a:rPr>
              <a:t>формат сторителлинга, в котором рассказывание истории дополняется визуальным рядом (</a:t>
            </a:r>
            <a:r>
              <a:rPr lang="ru-RU" sz="1600" b="0" u="sng" strike="noStrike" spc="-1">
                <a:solidFill>
                  <a:srgbClr val="99CA3C"/>
                </a:solidFill>
                <a:uFillTx/>
                <a:latin typeface="Georgia"/>
                <a:ea typeface="DejaVu Sans"/>
                <a:hlinkClick r:id="rId2"/>
              </a:rPr>
              <a:t>видео</a:t>
            </a:r>
            <a:r>
              <a:rPr lang="ru-RU" sz="1600" b="0" strike="noStrike" spc="-1">
                <a:solidFill>
                  <a:srgbClr val="486113"/>
                </a:solidFill>
                <a:latin typeface="Georgia"/>
                <a:ea typeface="DejaVu Sans"/>
              </a:rPr>
              <a:t>, скрайбинг, </a:t>
            </a:r>
            <a:r>
              <a:rPr lang="ru-RU" sz="1600" b="0" u="sng" strike="noStrike" spc="-1">
                <a:solidFill>
                  <a:srgbClr val="99CA3C"/>
                </a:solidFill>
                <a:uFillTx/>
                <a:latin typeface="Georgia"/>
                <a:ea typeface="DejaVu Sans"/>
                <a:hlinkClick r:id="rId3"/>
              </a:rPr>
              <a:t>майнд-мэп</a:t>
            </a:r>
            <a:r>
              <a:rPr lang="ru-RU" sz="1600" b="0" strike="noStrike" spc="-1">
                <a:solidFill>
                  <a:srgbClr val="486113"/>
                </a:solidFill>
                <a:latin typeface="Georgia"/>
                <a:ea typeface="DejaVu Sans"/>
              </a:rPr>
              <a:t>, </a:t>
            </a:r>
            <a:r>
              <a:rPr lang="ru-RU" sz="1600" b="0" u="sng" strike="noStrike" spc="-1">
                <a:solidFill>
                  <a:srgbClr val="99CA3C"/>
                </a:solidFill>
                <a:uFillTx/>
                <a:latin typeface="Georgia"/>
                <a:ea typeface="DejaVu Sans"/>
                <a:hlinkClick r:id="rId4"/>
              </a:rPr>
              <a:t>инфографика</a:t>
            </a:r>
            <a:r>
              <a:rPr lang="ru-RU" sz="1600" b="0" strike="noStrike" spc="-1">
                <a:solidFill>
                  <a:srgbClr val="486113"/>
                </a:solidFill>
                <a:latin typeface="Georgia"/>
                <a:ea typeface="DejaVu Sans"/>
              </a:rPr>
              <a:t>)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18" name="CustomShape 15"/>
          <p:cNvSpPr/>
          <p:nvPr/>
        </p:nvSpPr>
        <p:spPr>
          <a:xfrm>
            <a:off x="10107000" y="4074120"/>
            <a:ext cx="300960" cy="4420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" name="CustomShape 16"/>
          <p:cNvSpPr/>
          <p:nvPr/>
        </p:nvSpPr>
        <p:spPr>
          <a:xfrm rot="20922600">
            <a:off x="3214440" y="0"/>
            <a:ext cx="1832760" cy="119016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2A5010"/>
                </a:solidFill>
                <a:latin typeface="Georgia"/>
                <a:ea typeface="DejaVu Sans"/>
              </a:rPr>
              <a:t>• </a:t>
            </a:r>
            <a:r>
              <a:rPr lang="ru-RU" sz="1800" b="1" i="1" strike="noStrike" spc="-1">
                <a:solidFill>
                  <a:srgbClr val="2A5010"/>
                </a:solidFill>
                <a:latin typeface="Georgia"/>
                <a:ea typeface="DejaVu Sans"/>
              </a:rPr>
              <a:t>легко для ДО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20" name="CustomShape 17"/>
          <p:cNvSpPr/>
          <p:nvPr/>
        </p:nvSpPr>
        <p:spPr>
          <a:xfrm>
            <a:off x="8386200" y="92808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" name="CustomShape 18"/>
          <p:cNvSpPr/>
          <p:nvPr/>
        </p:nvSpPr>
        <p:spPr>
          <a:xfrm>
            <a:off x="8290080" y="4304160"/>
            <a:ext cx="361800" cy="308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CustomShape 19"/>
          <p:cNvSpPr/>
          <p:nvPr/>
        </p:nvSpPr>
        <p:spPr>
          <a:xfrm rot="16200000">
            <a:off x="11446560" y="5638320"/>
            <a:ext cx="483840" cy="10054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" name="Table 1"/>
          <p:cNvGraphicFramePr/>
          <p:nvPr/>
        </p:nvGraphicFramePr>
        <p:xfrm>
          <a:off x="5149080" y="312840"/>
          <a:ext cx="6927120" cy="5059680"/>
        </p:xfrm>
        <a:graphic>
          <a:graphicData uri="http://schemas.openxmlformats.org/drawingml/2006/table">
            <a:tbl>
              <a:tblPr/>
              <a:tblGrid>
                <a:gridCol w="3463560"/>
                <a:gridCol w="346356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2A5010"/>
                          </a:solidFill>
                          <a:latin typeface="Georgia"/>
                        </a:rPr>
                        <a:t>            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а</a:t>
                      </a:r>
                      <a:r>
                        <a:rPr lang="ru-RU" sz="1600" b="1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) информационные компетенции: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- умение обращаться со средствами ИКТ (компьютер, телефон, звукозаписывающее устройство и т.д.);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marL="216000" indent="144000">
                        <a:lnSpc>
                          <a:spcPct val="100000"/>
                        </a:lnSpc>
                        <a:buClr>
                          <a:srgbClr val="2A5010"/>
                        </a:buClr>
                        <a:buFont typeface="StarSymbol"/>
                        <a:buChar char="-"/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умение искать и сохранять найденную информацию;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marL="216000" indent="144000">
                        <a:lnSpc>
                          <a:spcPct val="100000"/>
                        </a:lnSpc>
                        <a:buClr>
                          <a:srgbClr val="2A5010"/>
                        </a:buClr>
                        <a:buFont typeface="StarSymbol"/>
                        <a:buChar char="-"/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умение создавать гипертекстовые и мультимедииные объекты.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marL="216000" indent="144000">
                        <a:lnSpc>
                          <a:spcPct val="100000"/>
                        </a:lnSpc>
                        <a:buClr>
                          <a:srgbClr val="2A5010"/>
                        </a:buClr>
                        <a:buFont typeface="StarSymbol"/>
                        <a:buChar char="-"/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умение записывать и обрабатывать звуки;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б) когнитивные компетенции: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- умение ставить учебные задачи и решать их;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- умение творчески и критически мыслить;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- умение организовывать собранную и созданную информацию;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- умение извлекать уроки из прочитанного;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marL="171360" indent="144000">
                        <a:lnSpc>
                          <a:spcPct val="100000"/>
                        </a:lnSpc>
                        <a:buClr>
                          <a:srgbClr val="2A5010"/>
                        </a:buClr>
                        <a:buFont typeface="StarSymbol"/>
                        <a:buChar char="-"/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умение быть внимательным к деталям;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в</a:t>
                      </a:r>
                      <a:r>
                        <a:rPr lang="ru-RU" sz="1600" b="1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) коммуникативные компетенции: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- умение эффективно использовать устную и письменную коммуникацию;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- умение работать в сотрудничестве;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- умение организовать коллективную деятельность;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marL="171360" indent="144000">
                        <a:lnSpc>
                          <a:spcPct val="100000"/>
                        </a:lnSpc>
                        <a:buClr>
                          <a:srgbClr val="2A5010"/>
                        </a:buClr>
                        <a:buFont typeface="StarSymbol"/>
                        <a:buChar char="-"/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умение оценивать себя и других;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г) научно-исследовательские компетенции: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- умение собирать и отбирать данные;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- умение создавать проектные работы;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2A5010"/>
                          </a:solidFill>
                          <a:latin typeface="Franklin Gothic Medium"/>
                        </a:rPr>
                        <a:t>- умение правильно цитировать источники;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24" name="CustomShape 2"/>
          <p:cNvSpPr/>
          <p:nvPr/>
        </p:nvSpPr>
        <p:spPr>
          <a:xfrm>
            <a:off x="288000" y="628560"/>
            <a:ext cx="4616280" cy="60692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ru-RU" sz="1800" b="1" strike="noStrike" spc="-1">
                <a:solidFill>
                  <a:srgbClr val="486113"/>
                </a:solidFill>
                <a:latin typeface="Georgia"/>
                <a:ea typeface="DejaVu Sans"/>
              </a:rPr>
              <a:t>Цифровой сторителлинг имеет ряд преимуществ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700" b="0" strike="noStrike" spc="-100">
                <a:solidFill>
                  <a:srgbClr val="486113"/>
                </a:solidFill>
                <a:latin typeface="Georgia"/>
                <a:ea typeface="DejaVu Sans"/>
              </a:rPr>
              <a:t>● сделать объяснение более убедительным и наглядным; 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700" b="0" strike="noStrike" spc="-100">
                <a:solidFill>
                  <a:srgbClr val="486113"/>
                </a:solidFill>
                <a:latin typeface="Georgia"/>
                <a:ea typeface="DejaVu Sans"/>
              </a:rPr>
              <a:t>● оперативно делиться цифро-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700" b="0" strike="noStrike" spc="-100">
                <a:solidFill>
                  <a:srgbClr val="486113"/>
                </a:solidFill>
                <a:latin typeface="Georgia"/>
                <a:ea typeface="DejaVu Sans"/>
              </a:rPr>
              <a:t>выми историями с обучающи-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700" b="0" strike="noStrike" spc="-100">
                <a:solidFill>
                  <a:srgbClr val="486113"/>
                </a:solidFill>
                <a:latin typeface="Georgia"/>
                <a:ea typeface="DejaVu Sans"/>
              </a:rPr>
              <a:t>мися и коллегами; 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700" b="0" strike="noStrike" spc="-100">
                <a:solidFill>
                  <a:srgbClr val="486113"/>
                </a:solidFill>
                <a:latin typeface="Georgia"/>
                <a:ea typeface="DejaVu Sans"/>
              </a:rPr>
              <a:t>● индивидуализировать 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700" b="0" strike="noStrike" spc="-100">
                <a:solidFill>
                  <a:srgbClr val="486113"/>
                </a:solidFill>
                <a:latin typeface="Georgia"/>
                <a:ea typeface="DejaVu Sans"/>
              </a:rPr>
              <a:t>обучение; 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700" b="0" strike="noStrike" spc="-100">
                <a:solidFill>
                  <a:srgbClr val="486113"/>
                </a:solidFill>
                <a:latin typeface="Georgia"/>
                <a:ea typeface="DejaVu Sans"/>
              </a:rPr>
              <a:t>● смоделировать различные </a:t>
            </a:r>
            <a:r>
              <a:t/>
            </a:r>
            <a:br/>
            <a:r>
              <a:rPr lang="ru-RU" sz="1700" b="0" strike="noStrike" spc="-100">
                <a:solidFill>
                  <a:srgbClr val="486113"/>
                </a:solidFill>
                <a:latin typeface="Georgia"/>
                <a:ea typeface="DejaVu Sans"/>
              </a:rPr>
              <a:t>ситуации, процессы и явления</a:t>
            </a:r>
            <a:r>
              <a:t/>
            </a:r>
            <a:br/>
            <a:r>
              <a:rPr lang="ru-RU" sz="1700" b="0" strike="noStrike" spc="-100">
                <a:solidFill>
                  <a:srgbClr val="486113"/>
                </a:solidFill>
                <a:latin typeface="Georgia"/>
                <a:ea typeface="DejaVu Sans"/>
              </a:rPr>
              <a:t>без особых финансовых </a:t>
            </a:r>
            <a:r>
              <a:t/>
            </a:r>
            <a:br/>
            <a:r>
              <a:rPr lang="ru-RU" sz="1700" b="0" strike="noStrike" spc="-100">
                <a:solidFill>
                  <a:srgbClr val="486113"/>
                </a:solidFill>
                <a:latin typeface="Georgia"/>
                <a:ea typeface="DejaVu Sans"/>
              </a:rPr>
              <a:t>и временных затрат; 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700" b="0" strike="noStrike" spc="-100">
                <a:solidFill>
                  <a:srgbClr val="486113"/>
                </a:solidFill>
                <a:latin typeface="Georgia"/>
                <a:ea typeface="DejaVu Sans"/>
              </a:rPr>
              <a:t>● повысить вовлечённость студентов в процесс обучения; 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700" b="0" strike="noStrike" spc="-100">
                <a:solidFill>
                  <a:srgbClr val="486113"/>
                </a:solidFill>
                <a:latin typeface="Georgia"/>
                <a:ea typeface="DejaVu Sans"/>
              </a:rPr>
              <a:t>● сохранить цифровому рассказу структуру и основные элементы традиционного сторителлинга, при этом даёт возможность существенно расширить формат подачи информации. 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700" b="0" strike="noStrike" spc="-1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288360" y="2094840"/>
            <a:ext cx="407520" cy="2833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CustomShape 4"/>
          <p:cNvSpPr/>
          <p:nvPr/>
        </p:nvSpPr>
        <p:spPr>
          <a:xfrm>
            <a:off x="288360" y="2965320"/>
            <a:ext cx="387000" cy="2833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CustomShape 5"/>
          <p:cNvSpPr/>
          <p:nvPr/>
        </p:nvSpPr>
        <p:spPr>
          <a:xfrm>
            <a:off x="267480" y="1433160"/>
            <a:ext cx="407520" cy="2833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6"/>
          <p:cNvSpPr/>
          <p:nvPr/>
        </p:nvSpPr>
        <p:spPr>
          <a:xfrm>
            <a:off x="676080" y="767880"/>
            <a:ext cx="380880" cy="389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7"/>
          <p:cNvSpPr/>
          <p:nvPr/>
        </p:nvSpPr>
        <p:spPr>
          <a:xfrm>
            <a:off x="0" y="119880"/>
            <a:ext cx="7394400" cy="53568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   Введение: цифровой сторителлинг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30" name="CustomShape 8"/>
          <p:cNvSpPr/>
          <p:nvPr/>
        </p:nvSpPr>
        <p:spPr>
          <a:xfrm>
            <a:off x="308880" y="3592800"/>
            <a:ext cx="387000" cy="2833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CustomShape 9"/>
          <p:cNvSpPr/>
          <p:nvPr/>
        </p:nvSpPr>
        <p:spPr>
          <a:xfrm>
            <a:off x="274680" y="4646520"/>
            <a:ext cx="387000" cy="2833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10"/>
          <p:cNvSpPr/>
          <p:nvPr/>
        </p:nvSpPr>
        <p:spPr>
          <a:xfrm>
            <a:off x="288360" y="5267160"/>
            <a:ext cx="387000" cy="2833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11"/>
          <p:cNvSpPr/>
          <p:nvPr/>
        </p:nvSpPr>
        <p:spPr>
          <a:xfrm>
            <a:off x="5484600" y="642240"/>
            <a:ext cx="2982600" cy="125964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Georgia"/>
                <a:ea typeface="DejaVu Sans"/>
              </a:rPr>
              <a:t>Ряд компетенций, формированию которых способствует данная педагогическая технология: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4" name="CustomShape 12"/>
          <p:cNvSpPr/>
          <p:nvPr/>
        </p:nvSpPr>
        <p:spPr>
          <a:xfrm>
            <a:off x="5484600" y="655920"/>
            <a:ext cx="380880" cy="389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ustomShape 13"/>
          <p:cNvSpPr/>
          <p:nvPr/>
        </p:nvSpPr>
        <p:spPr>
          <a:xfrm>
            <a:off x="3783240" y="1272600"/>
            <a:ext cx="1578600" cy="326628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Применение технологии цифрового сторителлинга в обучении соответствует тенденции перехода от </a:t>
            </a:r>
            <a:r>
              <a:rPr lang="ru-RU" sz="14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ЗНАНИЕВОЙ</a:t>
            </a: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 парадигмы к парадигме КОМПЕТЕНТ-НОСТЕЙ. 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36" name="CustomShape 14"/>
          <p:cNvSpPr/>
          <p:nvPr/>
        </p:nvSpPr>
        <p:spPr>
          <a:xfrm>
            <a:off x="3651120" y="1326600"/>
            <a:ext cx="380880" cy="3898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6636600" y="3315240"/>
            <a:ext cx="4294080" cy="32086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5. СНИМАЕТ ПСИХОЛОГИЧЕСКИЙ ГРУЗ</a:t>
            </a: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.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Сторителлинг позволяет достичь </a:t>
            </a:r>
            <a:r>
              <a:rPr lang="ru-RU" sz="18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психотерапевтического эффекта </a:t>
            </a: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за счёт простого проговаривания своей истории. </a:t>
            </a:r>
            <a:r>
              <a:t/>
            </a:r>
            <a:br/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Во многих обществах постепенно происходила атрофия навыка проговаривания своих эмоций, что в конечном итоге приведет к тому, что нынешнее поколение практически неспособно говорить о чувствах. Истории возвращают нас к необходимости столкновения с собственными чувствами и дают возможность их сублимировать.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0" y="119880"/>
            <a:ext cx="8246520" cy="53568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i="1" strike="noStrike" spc="-1">
                <a:solidFill>
                  <a:srgbClr val="FFFFFF"/>
                </a:solidFill>
                <a:latin typeface="Georgia"/>
                <a:ea typeface="DejaVu Sans"/>
              </a:rPr>
              <a:t>Цифровой сторителлинг – практическая значимость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3521520" y="1217160"/>
            <a:ext cx="2608200" cy="2280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2. </a:t>
            </a:r>
            <a:r>
              <a:rPr lang="ru-RU" sz="14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НАЛАЖИВАЕТ ОТНОШЕНИЯ.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Сторителлинг сближает, это очень важный элемент в построении доверия и </a:t>
            </a:r>
            <a:r>
              <a:rPr lang="ru-RU" sz="16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научении эмпатии. </a:t>
            </a: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При живом общении происходит обмен эмоциями. 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0" name="CustomShape 4"/>
          <p:cNvSpPr/>
          <p:nvPr/>
        </p:nvSpPr>
        <p:spPr>
          <a:xfrm>
            <a:off x="209880" y="810720"/>
            <a:ext cx="3160440" cy="25038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1. </a:t>
            </a:r>
            <a:r>
              <a:rPr lang="ru-RU" sz="1600" b="1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РАЗВИВАЕТ ВООБРАЖЕНИЕ.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Переоценить важность </a:t>
            </a:r>
            <a:r>
              <a:rPr lang="ru-RU" sz="1600" b="1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развития фантазии и креативности </a:t>
            </a:r>
            <a:r>
              <a:rPr lang="ru-RU" sz="1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сложно. Футурологи всё чаще говорят о том, что именно эти творческие способности будут чуть ли не единственными, которые дадут нам конкурентное преимущество перед разумными машинами. 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1" name="CustomShape 5"/>
          <p:cNvSpPr/>
          <p:nvPr/>
        </p:nvSpPr>
        <p:spPr>
          <a:xfrm>
            <a:off x="6281280" y="844920"/>
            <a:ext cx="3046680" cy="2280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3. ПОМОГАЕТ ПРЕОДОЛЕТЬ СТРАХ ПУБЛИЧНОГО ВЫСТУПЛЕНИЯ</a:t>
            </a: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.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 Рассказать историю – отличный способ </a:t>
            </a:r>
            <a:r>
              <a:rPr lang="ru-RU" sz="1600" b="1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преодолеть свои слабости. </a:t>
            </a:r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Научиться владеть вниманием аудитории, не бояться её.</a:t>
            </a:r>
            <a:r>
              <a:t/>
            </a:r>
            <a:br/>
            <a:r>
              <a:rPr lang="ru-RU" sz="1400" b="0" strike="noStrike" spc="-1">
                <a:solidFill>
                  <a:srgbClr val="2A5010"/>
                </a:solidFill>
                <a:latin typeface="Franklin Gothic Medium"/>
                <a:ea typeface="DejaVu Sans"/>
              </a:rPr>
              <a:t> (Даже в цифровом варианте).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2" name="CustomShape 6"/>
          <p:cNvSpPr/>
          <p:nvPr/>
        </p:nvSpPr>
        <p:spPr>
          <a:xfrm>
            <a:off x="528480" y="3562200"/>
            <a:ext cx="4563360" cy="3076920"/>
          </a:xfrm>
          <a:prstGeom prst="roundRect">
            <a:avLst>
              <a:gd name="adj" fmla="val 16667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4. </a:t>
            </a:r>
            <a:r>
              <a:rPr lang="ru-RU" sz="1600" b="1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САМОПОЗНАНИЕ И САМОПРИНЯТИЕ.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Способ нахождения своего собственного неповторимого стиля. Не надо никого играть, наоборот – нужно оставаться собой и рассказывать историю через себя, через призму своего опыта.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То есть, чтобы найти свою историю, надо научиться </a:t>
            </a:r>
            <a:r>
              <a:rPr lang="ru-RU" sz="1600" b="1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прислушиваться к себе</a:t>
            </a:r>
            <a:r>
              <a:rPr lang="ru-RU" sz="1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. Очень полезный навык, особенно в современных реалиях, когда информация щедрым потоком льётся со всех сторон и зачастую наш собственный внутренний голос просто растворяется в ней.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Franklin Gothic Medium"/>
                <a:ea typeface="DejaVu Sans"/>
              </a:rPr>
              <a:t>. 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3" name="CustomShape 7"/>
          <p:cNvSpPr/>
          <p:nvPr/>
        </p:nvSpPr>
        <p:spPr>
          <a:xfrm rot="21030600">
            <a:off x="9021600" y="236160"/>
            <a:ext cx="2918520" cy="188604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• </a:t>
            </a:r>
            <a:r>
              <a:rPr lang="ru-RU" sz="1800" b="1" i="1" strike="noStrike" spc="-1">
                <a:solidFill>
                  <a:srgbClr val="2A5010"/>
                </a:solidFill>
                <a:latin typeface="Georgia"/>
                <a:ea typeface="DejaVu Sans"/>
              </a:rPr>
              <a:t>Развитие эмоциона-льного интеллекта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44" name="CustomShape 8"/>
          <p:cNvSpPr/>
          <p:nvPr/>
        </p:nvSpPr>
        <p:spPr>
          <a:xfrm flipH="1">
            <a:off x="4890960" y="2903040"/>
            <a:ext cx="1605600" cy="3388680"/>
          </a:xfrm>
          <a:custGeom>
            <a:avLst/>
            <a:gdLst/>
            <a:ahLst/>
            <a:cxnLst/>
            <a:rect l="l" t="t" r="r" b="b"/>
            <a:pathLst>
              <a:path w="1668949" h="3228155">
                <a:moveTo>
                  <a:pt x="0" y="0"/>
                </a:moveTo>
                <a:cubicBezTo>
                  <a:pt x="276687" y="12576"/>
                  <a:pt x="553375" y="25153"/>
                  <a:pt x="648070" y="133165"/>
                </a:cubicBezTo>
                <a:cubicBezTo>
                  <a:pt x="742765" y="241177"/>
                  <a:pt x="531181" y="464598"/>
                  <a:pt x="568171" y="648070"/>
                </a:cubicBezTo>
                <a:cubicBezTo>
                  <a:pt x="605161" y="831542"/>
                  <a:pt x="867052" y="1022412"/>
                  <a:pt x="870011" y="1233996"/>
                </a:cubicBezTo>
                <a:cubicBezTo>
                  <a:pt x="872970" y="1445580"/>
                  <a:pt x="575569" y="1634970"/>
                  <a:pt x="585926" y="1917576"/>
                </a:cubicBezTo>
                <a:cubicBezTo>
                  <a:pt x="596283" y="2200182"/>
                  <a:pt x="762000" y="2716567"/>
                  <a:pt x="932155" y="2929631"/>
                </a:cubicBezTo>
                <a:cubicBezTo>
                  <a:pt x="1102310" y="3142695"/>
                  <a:pt x="1495887" y="3148614"/>
                  <a:pt x="1606858" y="3195961"/>
                </a:cubicBezTo>
                <a:cubicBezTo>
                  <a:pt x="1717829" y="3243309"/>
                  <a:pt x="1657904" y="3228512"/>
                  <a:pt x="1597980" y="3213716"/>
                </a:cubicBezTo>
              </a:path>
            </a:pathLst>
          </a:custGeom>
          <a:noFill/>
          <a:ln cap="rnd">
            <a:prstDash val="sysDash"/>
            <a:round/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9"/>
          <p:cNvSpPr/>
          <p:nvPr/>
        </p:nvSpPr>
        <p:spPr>
          <a:xfrm>
            <a:off x="59400" y="72864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10"/>
          <p:cNvSpPr/>
          <p:nvPr/>
        </p:nvSpPr>
        <p:spPr>
          <a:xfrm>
            <a:off x="3419280" y="109836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CustomShape 11"/>
          <p:cNvSpPr/>
          <p:nvPr/>
        </p:nvSpPr>
        <p:spPr>
          <a:xfrm>
            <a:off x="444960" y="351108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CustomShape 12"/>
          <p:cNvSpPr/>
          <p:nvPr/>
        </p:nvSpPr>
        <p:spPr>
          <a:xfrm>
            <a:off x="6130440" y="72864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13"/>
          <p:cNvSpPr/>
          <p:nvPr/>
        </p:nvSpPr>
        <p:spPr>
          <a:xfrm>
            <a:off x="6498000" y="338472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0" name="CustomShape 14"/>
          <p:cNvSpPr/>
          <p:nvPr/>
        </p:nvSpPr>
        <p:spPr>
          <a:xfrm rot="20258400">
            <a:off x="9123120" y="48672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Table 1"/>
          <p:cNvGraphicFramePr/>
          <p:nvPr/>
        </p:nvGraphicFramePr>
        <p:xfrm>
          <a:off x="5855760" y="633600"/>
          <a:ext cx="5724000" cy="365760"/>
        </p:xfrm>
        <a:graphic>
          <a:graphicData uri="http://schemas.openxmlformats.org/drawingml/2006/table">
            <a:tbl>
              <a:tblPr/>
              <a:tblGrid>
                <a:gridCol w="2862000"/>
                <a:gridCol w="2862000"/>
              </a:tblGrid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52" name="Table 2"/>
          <p:cNvGraphicFramePr/>
          <p:nvPr/>
        </p:nvGraphicFramePr>
        <p:xfrm>
          <a:off x="339120" y="692280"/>
          <a:ext cx="5617440" cy="365760"/>
        </p:xfrm>
        <a:graphic>
          <a:graphicData uri="http://schemas.openxmlformats.org/drawingml/2006/table">
            <a:tbl>
              <a:tblPr/>
              <a:tblGrid>
                <a:gridCol w="2808720"/>
                <a:gridCol w="2808720"/>
              </a:tblGrid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53" name="Table 3"/>
          <p:cNvGraphicFramePr/>
          <p:nvPr/>
        </p:nvGraphicFramePr>
        <p:xfrm>
          <a:off x="434880" y="977040"/>
          <a:ext cx="11043360" cy="6431280"/>
        </p:xfrm>
        <a:graphic>
          <a:graphicData uri="http://schemas.openxmlformats.org/drawingml/2006/table">
            <a:tbl>
              <a:tblPr/>
              <a:tblGrid>
                <a:gridCol w="5521680"/>
                <a:gridCol w="552168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а) присутствие идеи: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идея лежит в основе каждой истории. Рассказчик должен </a:t>
                      </a:r>
                      <a:r>
                        <a:rPr lang="ru-RU" sz="1600" b="1" i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отразить основную идею</a:t>
                      </a: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, мысль по ходу повествования, показать идею с различных сторон. В этом случае слушателю станет понятно, о чём же была история.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б) наличие героя: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герой является движущей силой истории. </a:t>
                      </a:r>
                      <a:r>
                        <a:rPr lang="ru-RU" sz="1600" b="1" i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Герою присущ свой характер. </a:t>
                      </a: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Герой не всегда должен вызывать симпатию, но он должен быть цельным. Для полного понимания поступков героя слушателю необходимо быть знакомым с контекстом. </a:t>
                      </a:r>
                      <a:r>
                        <a:t/>
                      </a:r>
                      <a:br/>
                      <a:r>
                        <a:rPr lang="ru-RU" sz="1600" b="1" i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Герой должен совершать поступки. </a:t>
                      </a:r>
                      <a:r>
                        <a:t/>
                      </a:r>
                      <a:br/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В идеале – решать проблемы, получая </a:t>
                      </a:r>
                      <a:r>
                        <a:t/>
                      </a:r>
                      <a:br/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в результате награду. </a:t>
                      </a:r>
                      <a:r>
                        <a:t/>
                      </a:r>
                      <a:br/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Необходимо действие. </a:t>
                      </a:r>
                      <a:r>
                        <a:t/>
                      </a:r>
                      <a:br/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в) история проецирует смысл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действительной жизни: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истории связаны с реальной жизнью.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Находя </a:t>
                      </a:r>
                      <a:r>
                        <a:rPr lang="ru-RU" sz="1600" b="1" i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аналогии,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i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метафоры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i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в реальном мире,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слушатель может выявить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универсальные проблемы,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противоречия и найти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возможные удачные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и неудачные пути их решения.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г) следование структуре: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развитие истории должно происходить по заранее намеченному плану – </a:t>
                      </a:r>
                      <a:r>
                        <a:rPr lang="ru-RU" sz="1600" b="1" i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сюжет, завязка, описание, кульминация и развязка</a:t>
                      </a: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.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д) логика и связность повествования: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кроме следования структуре, важно </a:t>
                      </a:r>
                      <a:r>
                        <a:rPr lang="ru-RU" sz="1600" b="1" i="1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логическая связь всех эпизодов истории</a:t>
                      </a: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, наличие описаний и метафор. Это позволяет удержать внимание слушателей, сохранить 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486113"/>
                          </a:solidFill>
                          <a:latin typeface="Georgia"/>
                        </a:rPr>
                        <a:t>их интерес к повествованию.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54" name="CustomShape 4"/>
          <p:cNvSpPr/>
          <p:nvPr/>
        </p:nvSpPr>
        <p:spPr>
          <a:xfrm>
            <a:off x="0" y="200520"/>
            <a:ext cx="10297800" cy="582120"/>
          </a:xfrm>
          <a:prstGeom prst="flowChartDelay">
            <a:avLst/>
          </a:prstGeom>
          <a:gradFill rotWithShape="0">
            <a:gsLst>
              <a:gs pos="0">
                <a:srgbClr val="608219"/>
              </a:gs>
              <a:gs pos="100000">
                <a:srgbClr val="C0E474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  Введение: критерии эффективности сторителлинга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55" name="CustomShape 5"/>
          <p:cNvSpPr/>
          <p:nvPr/>
        </p:nvSpPr>
        <p:spPr>
          <a:xfrm>
            <a:off x="200520" y="105192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6"/>
          <p:cNvSpPr/>
          <p:nvPr/>
        </p:nvSpPr>
        <p:spPr>
          <a:xfrm>
            <a:off x="232200" y="273096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CustomShape 7"/>
          <p:cNvSpPr/>
          <p:nvPr/>
        </p:nvSpPr>
        <p:spPr>
          <a:xfrm>
            <a:off x="5958720" y="343260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CustomShape 8"/>
          <p:cNvSpPr/>
          <p:nvPr/>
        </p:nvSpPr>
        <p:spPr>
          <a:xfrm>
            <a:off x="5971680" y="464220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9"/>
          <p:cNvSpPr/>
          <p:nvPr/>
        </p:nvSpPr>
        <p:spPr>
          <a:xfrm>
            <a:off x="232200" y="5674680"/>
            <a:ext cx="691560" cy="268920"/>
          </a:xfrm>
          <a:prstGeom prst="stripedRightArrow">
            <a:avLst>
              <a:gd name="adj1" fmla="val 50000"/>
              <a:gd name="adj2" fmla="val 50000"/>
            </a:avLst>
          </a:prstGeom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CustomShape 10"/>
          <p:cNvSpPr/>
          <p:nvPr/>
        </p:nvSpPr>
        <p:spPr>
          <a:xfrm rot="21030600">
            <a:off x="4267080" y="4601520"/>
            <a:ext cx="1990800" cy="134964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latin typeface="Georgia"/>
                <a:ea typeface="DejaVu Sans"/>
              </a:rPr>
              <a:t>• </a:t>
            </a:r>
            <a:r>
              <a:rPr lang="ru-RU" sz="1800" b="1" i="1" strike="noStrike" spc="-1">
                <a:solidFill>
                  <a:srgbClr val="2A5010"/>
                </a:solidFill>
                <a:latin typeface="Georgia"/>
                <a:ea typeface="DejaVu Sans"/>
              </a:rPr>
              <a:t>легко для видео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1" name="CustomShape 11"/>
          <p:cNvSpPr/>
          <p:nvPr/>
        </p:nvSpPr>
        <p:spPr>
          <a:xfrm>
            <a:off x="9432720" y="386640"/>
            <a:ext cx="2439360" cy="263592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Принципы  хороших историй:</a:t>
            </a: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800" b="0" i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Простота.</a:t>
            </a: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800" b="0" i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Неожиданность.</a:t>
            </a: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800" b="0" i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Конкретность.</a:t>
            </a: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800" b="0" i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Реалистичность.</a:t>
            </a:r>
            <a:endParaRPr lang="ru-R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800" b="0" i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Эмоциональность.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2" name="CustomShape 12"/>
          <p:cNvSpPr/>
          <p:nvPr/>
        </p:nvSpPr>
        <p:spPr>
          <a:xfrm>
            <a:off x="10652760" y="5298480"/>
            <a:ext cx="1431720" cy="14284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3" name="Рисунок 17"/>
          <p:cNvPicPr/>
          <p:nvPr/>
        </p:nvPicPr>
        <p:blipFill>
          <a:blip r:embed="rId2"/>
          <a:stretch/>
        </p:blipFill>
        <p:spPr>
          <a:xfrm flipH="1">
            <a:off x="10646640" y="5088240"/>
            <a:ext cx="1463040" cy="1806120"/>
          </a:xfrm>
          <a:prstGeom prst="rect">
            <a:avLst/>
          </a:prstGeom>
          <a:ln>
            <a:noFill/>
          </a:ln>
        </p:spPr>
      </p:pic>
      <p:sp>
        <p:nvSpPr>
          <p:cNvPr id="164" name="CustomShape 13"/>
          <p:cNvSpPr/>
          <p:nvPr/>
        </p:nvSpPr>
        <p:spPr>
          <a:xfrm>
            <a:off x="9533880" y="546480"/>
            <a:ext cx="470520" cy="4935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14"/>
          <p:cNvSpPr/>
          <p:nvPr/>
        </p:nvSpPr>
        <p:spPr>
          <a:xfrm rot="20258400">
            <a:off x="4460040" y="4841280"/>
            <a:ext cx="408240" cy="3542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>
              <a:lumMod val="75000"/>
            </a:schemeClr>
          </a:solid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7981</TotalTime>
  <Words>3419</Words>
  <Application>Microsoft Office PowerPoint</Application>
  <PresentationFormat>Широкоэкранный</PresentationFormat>
  <Paragraphs>477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3" baseType="lpstr">
      <vt:lpstr>Arial Unicode MS</vt:lpstr>
      <vt:lpstr>Arial</vt:lpstr>
      <vt:lpstr>DejaVu Sans</vt:lpstr>
      <vt:lpstr>Franklin Gothic Medium</vt:lpstr>
      <vt:lpstr>Georgia</vt:lpstr>
      <vt:lpstr>PT Serif</vt:lpstr>
      <vt:lpstr>StarSymbol</vt:lpstr>
      <vt:lpstr>Symbol</vt:lpstr>
      <vt:lpstr>Times New Roman</vt:lpstr>
      <vt:lpstr>Trebuchet MS</vt:lpstr>
      <vt:lpstr>var(--article-header-font-family,'Museo','Museo',"Noto Sans Armenian","Noto Sans Bengali","Noto Sans Cherokee","Noto Sans Devanagari","Noto Sans Ethiopic","Noto Sans Georgian","Noto Sans Hebrew","Noto Sans Kannada","Noto Sans Khmer","Noto Sans Lao","Noto 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Windows</dc:creator>
  <dc:description/>
  <cp:lastModifiedBy>Наташа</cp:lastModifiedBy>
  <cp:revision>683</cp:revision>
  <dcterms:created xsi:type="dcterms:W3CDTF">2018-11-08T18:12:07Z</dcterms:created>
  <dcterms:modified xsi:type="dcterms:W3CDTF">2024-02-09T02:38:42Z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24</vt:i4>
  </property>
</Properties>
</file>