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57"/>
  </p:notesMasterIdLst>
  <p:sldIdLst>
    <p:sldId id="300" r:id="rId3"/>
    <p:sldId id="257" r:id="rId4"/>
    <p:sldId id="266" r:id="rId5"/>
    <p:sldId id="267" r:id="rId6"/>
    <p:sldId id="268" r:id="rId7"/>
    <p:sldId id="264" r:id="rId8"/>
    <p:sldId id="269" r:id="rId9"/>
    <p:sldId id="301" r:id="rId10"/>
    <p:sldId id="271" r:id="rId11"/>
    <p:sldId id="263" r:id="rId12"/>
    <p:sldId id="270" r:id="rId13"/>
    <p:sldId id="276" r:id="rId14"/>
    <p:sldId id="281" r:id="rId15"/>
    <p:sldId id="295" r:id="rId16"/>
    <p:sldId id="296" r:id="rId17"/>
    <p:sldId id="294" r:id="rId18"/>
    <p:sldId id="283" r:id="rId19"/>
    <p:sldId id="284" r:id="rId20"/>
    <p:sldId id="277" r:id="rId21"/>
    <p:sldId id="290" r:id="rId22"/>
    <p:sldId id="279" r:id="rId23"/>
    <p:sldId id="285" r:id="rId24"/>
    <p:sldId id="297" r:id="rId25"/>
    <p:sldId id="280" r:id="rId26"/>
    <p:sldId id="286" r:id="rId27"/>
    <p:sldId id="287" r:id="rId28"/>
    <p:sldId id="288" r:id="rId29"/>
    <p:sldId id="278" r:id="rId30"/>
    <p:sldId id="291" r:id="rId31"/>
    <p:sldId id="292" r:id="rId32"/>
    <p:sldId id="289" r:id="rId33"/>
    <p:sldId id="298" r:id="rId34"/>
    <p:sldId id="299" r:id="rId35"/>
    <p:sldId id="303" r:id="rId36"/>
    <p:sldId id="312" r:id="rId37"/>
    <p:sldId id="313" r:id="rId38"/>
    <p:sldId id="314" r:id="rId39"/>
    <p:sldId id="310" r:id="rId40"/>
    <p:sldId id="311" r:id="rId41"/>
    <p:sldId id="306" r:id="rId42"/>
    <p:sldId id="315" r:id="rId43"/>
    <p:sldId id="308" r:id="rId44"/>
    <p:sldId id="309" r:id="rId45"/>
    <p:sldId id="305" r:id="rId46"/>
    <p:sldId id="318" r:id="rId47"/>
    <p:sldId id="302" r:id="rId48"/>
    <p:sldId id="317" r:id="rId49"/>
    <p:sldId id="304" r:id="rId50"/>
    <p:sldId id="320" r:id="rId51"/>
    <p:sldId id="321" r:id="rId52"/>
    <p:sldId id="323" r:id="rId53"/>
    <p:sldId id="307" r:id="rId54"/>
    <p:sldId id="319" r:id="rId55"/>
    <p:sldId id="32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5E279-460C-4328-A5CF-1D4241A5AB47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2B955-96BE-4633-AC3A-69A506B05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3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35A113-E5E0-4D0E-B5A7-DC29A30A934E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06A78A-6CA1-4069-AEA7-5353C42B1522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3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60EAED-07D8-447A-AF40-D6FDCC61FEED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6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28E223-9B6B-47DD-B0CB-01E4A9712680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0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4B26D0-5C7F-43B9-9A26-EAB59CB28959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FA8D66-BD9B-466F-B300-1311FF3F1060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A6B1D9-03A5-471C-805E-ED3A9B3E72CC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46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8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2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BFFDE-C99A-4457-8FED-9452CF7346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095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C5DD90-E509-4A2C-8291-B7935693CD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8889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960F-A2D3-4D2C-92D4-DB8067F48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52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D56B3-310A-41BC-B558-F61CF5C058DB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034FB-EBD0-4CB9-AFB8-2B656D1B54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30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FC6D4-F839-4852-AAB6-BA4F26B5AC7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38353-5C02-4CCC-B786-573E0A60AB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2952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E518C-5278-4A75-92FD-A7DE856798ED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99FA-79B7-4073-8440-979E1CE3E7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941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7814D-C8C6-47CA-B707-36792049A02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26F8B-E3F0-4537-944F-3D0E750471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701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015C4-F53C-4A42-ACEB-B84DBFD141E9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4DE73-C4FC-437E-971A-EACC5D435D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50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97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6B94-2FCF-4F0D-8114-A5187AB7D069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1301B-1799-4F21-853D-F20455F944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53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3C34-0BF4-4E20-9C58-92669A7B3BA6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35BD2-4F54-4816-A4CD-B6A5228A2F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2918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32D5-F89A-4D9E-9BDB-3338BE7D354D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3F8F3-F342-423A-8B8E-7CD81676E0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15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2AA39-E5B1-4E46-B253-FB9957D28DA7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10C71-02A9-4FAB-AC66-8375CA3470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898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8B0E-8F8E-43DA-A640-C40AF2F8B53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80674-3274-443F-B710-FE2E1CD8CC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335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A27DF-931B-4CDB-97D4-9510B71DD246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8A6C9-55AF-4996-A139-EB15B2B1EC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19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5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14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3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5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1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6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B006-DA67-443F-9219-CA41776DC3D5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69491-8D9F-469E-AA78-419056FAD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  <p:sldLayoutId id="2147483688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1D7981-9EEC-4417-AA4E-7275AB67A03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130786-F359-491E-8E86-38B008677B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9334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938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0070C0"/>
                </a:solidFill>
              </a:rPr>
              <a:t>Патогенные спирохеты</a:t>
            </a:r>
            <a:br>
              <a:rPr lang="ru-RU" altLang="ru-RU" b="1" dirty="0" smtClean="0">
                <a:solidFill>
                  <a:srgbClr val="0070C0"/>
                </a:solidFill>
              </a:rPr>
            </a:br>
            <a:r>
              <a:rPr lang="ru-RU" altLang="ru-RU" sz="3600" b="1" dirty="0" smtClean="0">
                <a:solidFill>
                  <a:srgbClr val="0070C0"/>
                </a:solidFill>
              </a:rPr>
              <a:t>трепонемы, </a:t>
            </a:r>
            <a:r>
              <a:rPr lang="ru-RU" altLang="ru-RU" sz="3600" b="1" dirty="0" err="1" smtClean="0">
                <a:solidFill>
                  <a:srgbClr val="0070C0"/>
                </a:solidFill>
              </a:rPr>
              <a:t>боррелии</a:t>
            </a:r>
            <a:r>
              <a:rPr lang="ru-RU" altLang="ru-RU" sz="3600" b="1" dirty="0" smtClean="0">
                <a:solidFill>
                  <a:srgbClr val="0070C0"/>
                </a:solidFill>
              </a:rPr>
              <a:t>, лептоспиры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588" y="4365625"/>
            <a:ext cx="8266112" cy="1402786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Елена Николаевна </a:t>
            </a:r>
            <a:r>
              <a:rPr lang="ru-RU" b="1" dirty="0" err="1" smtClean="0">
                <a:solidFill>
                  <a:schemeClr val="tx1"/>
                </a:solidFill>
              </a:rPr>
              <a:t>Бочанова</a:t>
            </a:r>
            <a:endParaRPr lang="ru-RU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д.м.н., </a:t>
            </a:r>
            <a:r>
              <a:rPr lang="ru-RU" dirty="0" smtClean="0">
                <a:solidFill>
                  <a:schemeClr val="tx1"/>
                </a:solidFill>
              </a:rPr>
              <a:t>заведующий кафедрой микробиологии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 им. доц. Б.М. </a:t>
            </a:r>
            <a:r>
              <a:rPr lang="ru-RU" dirty="0" err="1" smtClean="0">
                <a:solidFill>
                  <a:schemeClr val="tx1"/>
                </a:solidFill>
              </a:rPr>
              <a:t>Зельмановича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17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96" t="11848" r="26634" b="5072"/>
          <a:stretch/>
        </p:blipFill>
        <p:spPr>
          <a:xfrm>
            <a:off x="190122" y="99586"/>
            <a:ext cx="8953877" cy="65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Значение в патологии человека имеют представители трех родов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45" t="52545" r="5248" b="9254"/>
          <a:stretch/>
        </p:blipFill>
        <p:spPr>
          <a:xfrm>
            <a:off x="493414" y="1973654"/>
            <a:ext cx="8157172" cy="37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28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84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Классификация трепонем человека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23" y="1220857"/>
            <a:ext cx="6114818" cy="4184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76" y="1756373"/>
            <a:ext cx="1476686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Обитают на слизистой </a:t>
            </a:r>
          </a:p>
          <a:p>
            <a:r>
              <a:rPr lang="ru-RU" sz="1000" dirty="0" smtClean="0"/>
              <a:t>полости рта</a:t>
            </a:r>
          </a:p>
          <a:p>
            <a:r>
              <a:rPr lang="ru-RU" sz="1000" dirty="0" smtClean="0"/>
              <a:t> и в </a:t>
            </a:r>
            <a:r>
              <a:rPr lang="ru-RU" sz="1000" dirty="0" err="1" smtClean="0"/>
              <a:t>десневых</a:t>
            </a:r>
            <a:r>
              <a:rPr lang="ru-RU" sz="1000" dirty="0" smtClean="0"/>
              <a:t> карманах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81142" y="4212621"/>
            <a:ext cx="131275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Вызывают ангину </a:t>
            </a:r>
            <a:r>
              <a:rPr lang="ru-RU" sz="1000" dirty="0" err="1" smtClean="0"/>
              <a:t>Венсана</a:t>
            </a:r>
            <a:r>
              <a:rPr lang="ru-RU" sz="1000" dirty="0" smtClean="0"/>
              <a:t> </a:t>
            </a:r>
          </a:p>
          <a:p>
            <a:r>
              <a:rPr lang="ru-RU" sz="1000" dirty="0" smtClean="0"/>
              <a:t>в ассоциации с </a:t>
            </a:r>
            <a:r>
              <a:rPr lang="ru-RU" sz="1000" dirty="0" err="1" smtClean="0"/>
              <a:t>фузобактериями</a:t>
            </a:r>
            <a:r>
              <a:rPr lang="ru-RU" sz="1000" dirty="0" smtClean="0"/>
              <a:t>  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527441" y="4960053"/>
            <a:ext cx="137890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Встречается в странах</a:t>
            </a:r>
          </a:p>
          <a:p>
            <a:r>
              <a:rPr lang="ru-RU" sz="1000" dirty="0" smtClean="0"/>
              <a:t>Латинской Америки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420418" y="3382833"/>
            <a:ext cx="2517036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/>
              <a:t>встречается </a:t>
            </a:r>
            <a:r>
              <a:rPr lang="ru-RU" sz="1000" dirty="0" smtClean="0"/>
              <a:t>в </a:t>
            </a:r>
            <a:r>
              <a:rPr lang="ru-RU" sz="1000" dirty="0"/>
              <a:t>жарких засушливых </a:t>
            </a:r>
            <a:r>
              <a:rPr lang="ru-RU" sz="1000" dirty="0" smtClean="0"/>
              <a:t>районах</a:t>
            </a:r>
          </a:p>
          <a:p>
            <a:r>
              <a:rPr lang="ru-RU" sz="1000" dirty="0" smtClean="0"/>
              <a:t> </a:t>
            </a:r>
            <a:r>
              <a:rPr lang="ru-RU" sz="1000" dirty="0"/>
              <a:t>Восточного Средиземноморья </a:t>
            </a:r>
            <a:endParaRPr lang="ru-RU" sz="1000" dirty="0" smtClean="0"/>
          </a:p>
          <a:p>
            <a:r>
              <a:rPr lang="ru-RU" sz="1000" dirty="0" smtClean="0"/>
              <a:t>и </a:t>
            </a:r>
            <a:r>
              <a:rPr lang="ru-RU" sz="1000" dirty="0"/>
              <a:t>в странах Африки к западу от Сахары.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6159" y="4342512"/>
            <a:ext cx="174438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/>
              <a:t>встречается </a:t>
            </a:r>
            <a:endParaRPr lang="ru-RU" sz="1000" dirty="0" smtClean="0"/>
          </a:p>
          <a:p>
            <a:r>
              <a:rPr lang="ru-RU" sz="1000" dirty="0" smtClean="0"/>
              <a:t>во </a:t>
            </a:r>
            <a:r>
              <a:rPr lang="ru-RU" sz="1000" dirty="0"/>
              <a:t>влажных </a:t>
            </a:r>
            <a:r>
              <a:rPr lang="ru-RU" sz="1000" dirty="0" smtClean="0"/>
              <a:t>экваториальных</a:t>
            </a:r>
          </a:p>
          <a:p>
            <a:r>
              <a:rPr lang="ru-RU" sz="1000" dirty="0" smtClean="0"/>
              <a:t> странах</a:t>
            </a:r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9405" y="2391123"/>
            <a:ext cx="1576072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Встречается повсеместно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9548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939" y="274592"/>
            <a:ext cx="7886700" cy="73034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Сифилис - определение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0003" y="1340792"/>
            <a:ext cx="8623993" cy="5337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Сифилис - инфекционное </a:t>
            </a:r>
            <a:r>
              <a:rPr lang="ru-RU" sz="2400" dirty="0" smtClean="0"/>
              <a:t>заболевание:</a:t>
            </a:r>
          </a:p>
          <a:p>
            <a:r>
              <a:rPr lang="ru-RU" sz="2400" dirty="0" smtClean="0"/>
              <a:t>вызываемое </a:t>
            </a:r>
            <a:r>
              <a:rPr lang="ru-RU" sz="2400" dirty="0"/>
              <a:t>бледной трепонемой (</a:t>
            </a:r>
            <a:r>
              <a:rPr lang="ru-RU" sz="2400" i="1" dirty="0" err="1"/>
              <a:t>Treponema</a:t>
            </a:r>
            <a:r>
              <a:rPr lang="ru-RU" sz="2400" i="1" dirty="0"/>
              <a:t> </a:t>
            </a:r>
            <a:r>
              <a:rPr lang="ru-RU" sz="2400" i="1" dirty="0" err="1"/>
              <a:t>pallidum</a:t>
            </a:r>
            <a:r>
              <a:rPr lang="ru-RU" sz="2400" dirty="0"/>
              <a:t>), </a:t>
            </a:r>
            <a:endParaRPr lang="ru-RU" sz="2400" dirty="0" smtClean="0"/>
          </a:p>
          <a:p>
            <a:r>
              <a:rPr lang="ru-RU" sz="2400" dirty="0" smtClean="0"/>
              <a:t>передающееся </a:t>
            </a:r>
            <a:r>
              <a:rPr lang="ru-RU" sz="2400" dirty="0"/>
              <a:t>преимущественно половым путем, </a:t>
            </a:r>
            <a:endParaRPr lang="ru-RU" sz="2400" dirty="0" smtClean="0"/>
          </a:p>
          <a:p>
            <a:r>
              <a:rPr lang="ru-RU" sz="2400" dirty="0" smtClean="0"/>
              <a:t>характеризующееся </a:t>
            </a:r>
            <a:r>
              <a:rPr lang="ru-RU" sz="2400" dirty="0"/>
              <a:t>поражением кожи, слизистых оболочек, нервной системы, внутренних органов и опорно-двигательного аппарата и </a:t>
            </a:r>
            <a:endParaRPr lang="ru-RU" sz="2400" dirty="0" smtClean="0"/>
          </a:p>
          <a:p>
            <a:r>
              <a:rPr lang="ru-RU" sz="2400" dirty="0" smtClean="0"/>
              <a:t>отличающееся </a:t>
            </a:r>
            <a:r>
              <a:rPr lang="ru-RU" sz="2400" dirty="0"/>
              <a:t>стадийным, рецидивирующим, прогрессирующим течением.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3435" y="6142472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МИНИСТЕРСТВО ЗДРАВООХРАНЕНИЯ РОССИЙСКОЙ ФЕДЕРАЦИИ</a:t>
            </a:r>
          </a:p>
          <a:p>
            <a:r>
              <a:rPr lang="ru-RU" sz="1000" dirty="0" smtClean="0"/>
              <a:t>КЛИНИЧЕСКИЕ РЕКОМЕНДАЦИИ: СИФИЛИС. 2020 г.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8285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939" y="274592"/>
            <a:ext cx="7886700" cy="73034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Сифилис - строгий антропоноз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5524" y="1165482"/>
            <a:ext cx="8623993" cy="48164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b="1" dirty="0" smtClean="0">
                <a:solidFill>
                  <a:srgbClr val="0070C0"/>
                </a:solidFill>
              </a:rPr>
              <a:t>Источники </a:t>
            </a:r>
            <a:r>
              <a:rPr lang="ru-RU" sz="3100" b="1" dirty="0">
                <a:solidFill>
                  <a:srgbClr val="0070C0"/>
                </a:solidFill>
              </a:rPr>
              <a:t>инфекции </a:t>
            </a:r>
            <a:r>
              <a:rPr lang="ru-RU" sz="31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- чаще всего это больные </a:t>
            </a:r>
            <a:r>
              <a:rPr lang="ru-RU" sz="2400" dirty="0"/>
              <a:t>ранними формами сифилиса (в первые два года после заражения) с мокнущими высыпаниями на коже и слизистых оболочках. </a:t>
            </a:r>
            <a:endParaRPr lang="ru-RU" sz="2400" dirty="0" smtClean="0"/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70C0"/>
                </a:solidFill>
              </a:rPr>
              <a:t>Пути </a:t>
            </a:r>
            <a:r>
              <a:rPr lang="ru-RU" sz="3400" b="1" dirty="0">
                <a:solidFill>
                  <a:srgbClr val="0070C0"/>
                </a:solidFill>
              </a:rPr>
              <a:t>инфицирования:</a:t>
            </a:r>
          </a:p>
          <a:p>
            <a:pPr marL="0" indent="0">
              <a:buNone/>
            </a:pPr>
            <a:r>
              <a:rPr lang="ru-RU" sz="2400" dirty="0"/>
              <a:t>1. </a:t>
            </a:r>
            <a:r>
              <a:rPr lang="ru-RU" sz="2400" b="1" dirty="0">
                <a:solidFill>
                  <a:srgbClr val="0070C0"/>
                </a:solidFill>
              </a:rPr>
              <a:t>Контактный: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b="1" dirty="0"/>
              <a:t>прямой</a:t>
            </a:r>
            <a:r>
              <a:rPr lang="ru-RU" sz="2400" dirty="0"/>
              <a:t> (непосредственный) контакт с больным человеком: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b="1" dirty="0"/>
              <a:t>половой</a:t>
            </a:r>
            <a:r>
              <a:rPr lang="ru-RU" sz="2400" dirty="0"/>
              <a:t> (наиболее частый и типичный путь инфицирования, заражение происходит через поврежденную кожу либо слизистые оболочки);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b="1" dirty="0"/>
              <a:t>бытовой</a:t>
            </a:r>
            <a:r>
              <a:rPr lang="ru-RU" sz="2400" dirty="0"/>
              <a:t> (встречается преимущественно у детей при бытовом контакте с родителями, имеющими сифилитические высыпания на коже и/или слизистых оболочках);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b="1" dirty="0">
                <a:solidFill>
                  <a:srgbClr val="FF0000"/>
                </a:solidFill>
              </a:rPr>
              <a:t>профессиональный</a:t>
            </a:r>
            <a:r>
              <a:rPr lang="ru-RU" sz="2400" dirty="0"/>
              <a:t> (инфицирование персонала лабораторий, работающего с зараженными экспериментальными животными, а также врачей-акушеров-гинекологов, врачей-хирургов, врачей-стоматологов, врачей-патологоанатомов, судмедэкспертов при выполнении профессиональных обязанностей);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b="1" dirty="0"/>
              <a:t>непрямой</a:t>
            </a:r>
            <a:r>
              <a:rPr lang="ru-RU" sz="2400" dirty="0"/>
              <a:t> (опосредованный) контакт - через инфицированные предметы;</a:t>
            </a:r>
          </a:p>
          <a:p>
            <a:pPr marL="0" indent="0">
              <a:buNone/>
            </a:pPr>
            <a:r>
              <a:rPr lang="ru-RU" sz="2400" dirty="0"/>
              <a:t>2. </a:t>
            </a:r>
            <a:r>
              <a:rPr lang="ru-RU" sz="2400" b="1" dirty="0" err="1">
                <a:solidFill>
                  <a:srgbClr val="0070C0"/>
                </a:solidFill>
              </a:rPr>
              <a:t>Трансплацентарный</a:t>
            </a:r>
            <a:r>
              <a:rPr lang="ru-RU" sz="2400" dirty="0"/>
              <a:t> - передача инфекции от больной матери плоду через плаценту, ведущая к развитию врожденного сифилиса;</a:t>
            </a:r>
          </a:p>
          <a:p>
            <a:pPr marL="0" indent="0">
              <a:buNone/>
            </a:pPr>
            <a:r>
              <a:rPr lang="ru-RU" sz="2400" dirty="0"/>
              <a:t>3. </a:t>
            </a:r>
            <a:r>
              <a:rPr lang="ru-RU" sz="2400" b="1" dirty="0" err="1">
                <a:solidFill>
                  <a:srgbClr val="0070C0"/>
                </a:solidFill>
              </a:rPr>
              <a:t>Трансфузионный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dirty="0"/>
              <a:t>- при переливании крови от донора, больного любой формой сифилиса.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63435" y="6142472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МИНИСТЕРСТВО ЗДРАВООХРАНЕНИЯ РОССИЙСКОЙ ФЕДЕРАЦИИ</a:t>
            </a:r>
          </a:p>
          <a:p>
            <a:r>
              <a:rPr lang="ru-RU" sz="1000" dirty="0" smtClean="0"/>
              <a:t>КЛИНИЧЕСКИЕ РЕКОМЕНДАЦИИ: СИФИЛИС. 2020 г.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0293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206" y="211217"/>
            <a:ext cx="7886700" cy="93857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Важно!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206" y="1253331"/>
            <a:ext cx="8488189" cy="435133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Женщина, больная сифилисом и имеющая специфические высыпания в области соска и ареолы, может инфицировать ребенка при грудном вскармливании.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Заразительность </a:t>
            </a:r>
            <a:r>
              <a:rPr lang="ru-RU" sz="2400" dirty="0"/>
              <a:t>грудного молока не доказана.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Также </a:t>
            </a:r>
            <a:r>
              <a:rPr lang="ru-RU" sz="2400" dirty="0"/>
              <a:t>к заразным биологическим жидкостям относятся слюна и сперма больных сифилисом с клиническими проявлениями соответствующих локализаций.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Случаев </a:t>
            </a:r>
            <a:r>
              <a:rPr lang="ru-RU" sz="2400" dirty="0"/>
              <a:t>заражения через пот и мочу не наблюдалось.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13" y="6276447"/>
            <a:ext cx="371888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8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885" y="184057"/>
            <a:ext cx="7886700" cy="83898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Эпидемиология сифилиса в РФ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276" y="923453"/>
            <a:ext cx="8220547" cy="573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По данным официального государственного статистического наблюдения, эпидемиологическая ситуация по сифилису характеризуется постепенным снижением заболеваемости в целом по Российской </a:t>
            </a:r>
            <a:r>
              <a:rPr lang="ru-RU" sz="2000" dirty="0" smtClean="0"/>
              <a:t>Федерации: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1998 г. - 233,8 случая на 100000 населения, в 2008 г. - 59,9 случая, в 2018 г. - 16,7 </a:t>
            </a:r>
            <a:r>
              <a:rPr lang="ru-RU" sz="2000" dirty="0" smtClean="0"/>
              <a:t>случая. 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На </a:t>
            </a:r>
            <a:r>
              <a:rPr lang="ru-RU" sz="2000" dirty="0"/>
              <a:t>фоне снижения общей заболеваемости сифилисом отмечается рост числа поздних форм заболевания (в 2010 г. - 2,5 случая на 100000 населения, в 2018 г. - 4,7 случая). </a:t>
            </a:r>
            <a:endParaRPr lang="ru-RU" sz="2000" dirty="0" smtClean="0"/>
          </a:p>
          <a:p>
            <a:r>
              <a:rPr lang="ru-RU" sz="2000" dirty="0" smtClean="0"/>
              <a:t>Доля </a:t>
            </a:r>
            <a:r>
              <a:rPr lang="ru-RU" sz="2000" dirty="0"/>
              <a:t>пациентов со специфическими поражениями нервной системы в общей структуре заболеваемости сифилисом возросла с 0,9% в 2008 г. до 5,9% - в 2018 г. </a:t>
            </a:r>
            <a:endParaRPr lang="ru-RU" sz="2000" dirty="0" smtClean="0"/>
          </a:p>
          <a:p>
            <a:r>
              <a:rPr lang="ru-RU" sz="2000" dirty="0" smtClean="0"/>
              <a:t>При </a:t>
            </a:r>
            <a:r>
              <a:rPr lang="ru-RU" sz="2000" dirty="0"/>
              <a:t>этом больные поздним </a:t>
            </a:r>
            <a:r>
              <a:rPr lang="ru-RU" sz="2000" dirty="0" err="1"/>
              <a:t>нейросифилисом</a:t>
            </a:r>
            <a:r>
              <a:rPr lang="ru-RU" sz="2000" dirty="0"/>
              <a:t> в 2008 г. составляли 65,6% от общего числа выявленных пациентов с </a:t>
            </a:r>
            <a:r>
              <a:rPr lang="ru-RU" sz="2000" dirty="0" err="1"/>
              <a:t>нейросифилисом</a:t>
            </a:r>
            <a:r>
              <a:rPr lang="ru-RU" sz="2000" dirty="0"/>
              <a:t>, а в 2018 г. - уже 85,1</a:t>
            </a:r>
            <a:r>
              <a:rPr lang="ru-RU" sz="2000" dirty="0" smtClean="0"/>
              <a:t>%.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18" y="6425146"/>
            <a:ext cx="3718882" cy="43285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329885" y="1023042"/>
            <a:ext cx="0" cy="15481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29885" y="3429000"/>
            <a:ext cx="0" cy="2410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  <a:latin typeface="Comic Sans MS" panose="030F0702030302020204" pitchFamily="66" charset="0"/>
              </a:rPr>
              <a:t>Заболеваемость сифилисом в Красноярском крае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04800" y="838200"/>
          <a:ext cx="88392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5" imgW="8839966" imgH="6017273" progId="Excel.Chart.8">
                  <p:embed/>
                </p:oleObj>
              </mc:Choice>
              <mc:Fallback>
                <p:oleObj r:id="rId5" imgW="8839966" imgH="6017273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38200"/>
                        <a:ext cx="88392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5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838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smtClean="0">
                <a:solidFill>
                  <a:srgbClr val="000099"/>
                </a:solidFill>
                <a:latin typeface="Comic Sans MS" panose="030F0702030302020204" pitchFamily="66" charset="0"/>
              </a:rPr>
              <a:t>Заболеваемость сифилисом детей и подростков до 1</a:t>
            </a:r>
            <a:r>
              <a:rPr lang="en-US" altLang="ru-RU" sz="2800" b="1" smtClean="0">
                <a:solidFill>
                  <a:srgbClr val="000099"/>
                </a:solidFill>
                <a:latin typeface="Comic Sans MS" panose="030F0702030302020204" pitchFamily="66" charset="0"/>
              </a:rPr>
              <a:t>7</a:t>
            </a:r>
            <a:r>
              <a:rPr lang="ru-RU" altLang="ru-RU" sz="2800" b="1" smtClean="0">
                <a:solidFill>
                  <a:srgbClr val="000099"/>
                </a:solidFill>
                <a:latin typeface="Comic Sans MS" panose="030F0702030302020204" pitchFamily="66" charset="0"/>
              </a:rPr>
              <a:t> лет в Красноярском крае</a:t>
            </a:r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28600" y="762000"/>
          <a:ext cx="87630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r:id="rId5" imgW="8760711" imgH="5944115" progId="Excel.Chart.8">
                  <p:embed/>
                </p:oleObj>
              </mc:Choice>
              <mc:Fallback>
                <p:oleObj r:id="rId5" imgW="8760711" imgH="594411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62000"/>
                        <a:ext cx="87630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8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0"/>
            <a:ext cx="9144000" cy="6849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8690" y="1315144"/>
            <a:ext cx="2316660" cy="55399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БЛЕДНАЯ ТРЕПОНЕМА </a:t>
            </a:r>
          </a:p>
          <a:p>
            <a:r>
              <a:rPr lang="ru-RU" sz="1000" dirty="0" smtClean="0"/>
              <a:t>получила свое название из –за слабой </a:t>
            </a:r>
          </a:p>
          <a:p>
            <a:r>
              <a:rPr lang="ru-RU" sz="1000" dirty="0" smtClean="0"/>
              <a:t>способности воспринимать окраску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4668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89711" y="4961299"/>
            <a:ext cx="2869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06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7458" y="256484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Бледная трепонема – отличительные свойства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7458" y="1582047"/>
            <a:ext cx="8578724" cy="509941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При неблагоприятных условиях меняются формы бледной трепонемы, она приобретает вид цист и L-форму:</a:t>
            </a:r>
          </a:p>
          <a:p>
            <a:endParaRPr lang="ru-RU" dirty="0"/>
          </a:p>
          <a:p>
            <a:r>
              <a:rPr lang="ru-RU" dirty="0"/>
              <a:t>В L-форме трепонемы становятся шаровидными, останавливается их размножение и истончается клеточная стенка, однако рост и синтез ДНК продолжается.</a:t>
            </a:r>
          </a:p>
          <a:p>
            <a:r>
              <a:rPr lang="ru-RU" dirty="0"/>
              <a:t>Цисты покрыты защитной оболочкой и могут долго находиться в организме человека в латентном состоянии. Когда условия меняются на благоприятные, цисты становятся зернами, а затем приобретают привычную форму.</a:t>
            </a:r>
          </a:p>
          <a:p>
            <a:r>
              <a:rPr lang="ru-RU" dirty="0" smtClean="0"/>
              <a:t>чувствительна </a:t>
            </a:r>
            <a:r>
              <a:rPr lang="ru-RU" dirty="0"/>
              <a:t>к ультрафиолету, боится щелочи, уксуса, спирта. Проявляет устойчивость к низким температурам (выдерживает замораживание до 1 года), но при нагревании свыше 50 °C гибнет в течение 15–20 минут. </a:t>
            </a:r>
            <a:endParaRPr lang="ru-RU" dirty="0" smtClean="0"/>
          </a:p>
          <a:p>
            <a:r>
              <a:rPr lang="ru-RU" dirty="0" smtClean="0"/>
              <a:t>Вне </a:t>
            </a:r>
            <a:r>
              <a:rPr lang="ru-RU" dirty="0"/>
              <a:t>организма человека может прожить не более 3 суток. Является строгим анаэробом, т. е. для энергетического обмена ей не требуется свободный кислород. </a:t>
            </a:r>
            <a:endParaRPr lang="ru-RU" dirty="0" smtClean="0"/>
          </a:p>
          <a:p>
            <a:r>
              <a:rPr lang="ru-RU" dirty="0" smtClean="0"/>
              <a:t>Сопротивляемость </a:t>
            </a:r>
            <a:r>
              <a:rPr lang="ru-RU" dirty="0"/>
              <a:t>цист и L-формы в несколько раз сильнее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23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8" y="144855"/>
            <a:ext cx="8510257" cy="65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solidFill>
                  <a:srgbClr val="003300"/>
                </a:solidFill>
                <a:latin typeface="Comic Sans MS" panose="030F0702030302020204" pitchFamily="66" charset="0"/>
              </a:rPr>
              <a:t>Схема патогенеза сифилиса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88925" y="727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69925" y="747713"/>
            <a:ext cx="231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Возбудитель </a:t>
            </a:r>
            <a:r>
              <a:rPr lang="en-US" altLang="ru-RU" sz="1600" b="1" i="1">
                <a:solidFill>
                  <a:srgbClr val="336600"/>
                </a:solidFill>
              </a:rPr>
              <a:t>T.pallidum</a:t>
            </a:r>
            <a:endParaRPr lang="ru-RU" altLang="ru-RU" sz="1600" b="1" i="1">
              <a:solidFill>
                <a:srgbClr val="336600"/>
              </a:solidFill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3429000" y="762000"/>
            <a:ext cx="25908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Входные ворота: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слизистые оболочки, кожа</a:t>
            </a: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2895600" y="9144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6934200" y="838200"/>
            <a:ext cx="16002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Кровь</a:t>
            </a:r>
            <a:r>
              <a:rPr lang="ru-RU" altLang="ru-RU" sz="1600"/>
              <a:t> </a:t>
            </a:r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6019800" y="9906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9" name="Rectangle 12"/>
          <p:cNvSpPr>
            <a:spLocks noChangeArrowheads="1"/>
          </p:cNvSpPr>
          <p:nvPr/>
        </p:nvSpPr>
        <p:spPr bwMode="auto">
          <a:xfrm>
            <a:off x="3200400" y="1524000"/>
            <a:ext cx="26670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Твердый шанкр, </a:t>
            </a:r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регионарный лимфаденит</a:t>
            </a:r>
            <a:r>
              <a:rPr lang="ru-RU" altLang="ru-RU" sz="2400"/>
              <a:t> </a:t>
            </a:r>
          </a:p>
        </p:txBody>
      </p:sp>
      <p:sp>
        <p:nvSpPr>
          <p:cNvPr id="20490" name="Line 14"/>
          <p:cNvSpPr>
            <a:spLocks noChangeShapeType="1"/>
          </p:cNvSpPr>
          <p:nvPr/>
        </p:nvSpPr>
        <p:spPr bwMode="auto">
          <a:xfrm>
            <a:off x="4495800" y="1219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457200" y="1524000"/>
            <a:ext cx="19780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Первичный сифилис 40-50 дней</a:t>
            </a:r>
          </a:p>
        </p:txBody>
      </p:sp>
      <p:sp>
        <p:nvSpPr>
          <p:cNvPr id="20492" name="Line 17"/>
          <p:cNvSpPr>
            <a:spLocks noChangeShapeType="1"/>
          </p:cNvSpPr>
          <p:nvPr/>
        </p:nvSpPr>
        <p:spPr bwMode="auto">
          <a:xfrm flipH="1">
            <a:off x="2362200" y="17526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3" name="Text Box 18"/>
          <p:cNvSpPr txBox="1">
            <a:spLocks noChangeArrowheads="1"/>
          </p:cNvSpPr>
          <p:nvPr/>
        </p:nvSpPr>
        <p:spPr bwMode="auto">
          <a:xfrm>
            <a:off x="3200400" y="2286000"/>
            <a:ext cx="278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/>
              <a:t>Первичный скрытый период</a:t>
            </a:r>
          </a:p>
        </p:txBody>
      </p:sp>
      <p:sp>
        <p:nvSpPr>
          <p:cNvPr id="20494" name="Line 19"/>
          <p:cNvSpPr>
            <a:spLocks noChangeShapeType="1"/>
          </p:cNvSpPr>
          <p:nvPr/>
        </p:nvSpPr>
        <p:spPr bwMode="auto">
          <a:xfrm>
            <a:off x="5867400" y="1828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5" name="Line 20"/>
          <p:cNvSpPr>
            <a:spLocks noChangeShapeType="1"/>
          </p:cNvSpPr>
          <p:nvPr/>
        </p:nvSpPr>
        <p:spPr bwMode="auto">
          <a:xfrm flipV="1">
            <a:off x="7467600" y="1219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6" name="Line 21"/>
          <p:cNvSpPr>
            <a:spLocks noChangeShapeType="1"/>
          </p:cNvSpPr>
          <p:nvPr/>
        </p:nvSpPr>
        <p:spPr bwMode="auto">
          <a:xfrm>
            <a:off x="4495800" y="20574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7" name="Text Box 22"/>
          <p:cNvSpPr txBox="1">
            <a:spLocks noChangeArrowheads="1"/>
          </p:cNvSpPr>
          <p:nvPr/>
        </p:nvSpPr>
        <p:spPr bwMode="auto">
          <a:xfrm>
            <a:off x="457200" y="2209800"/>
            <a:ext cx="20780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Латентный сифилис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2-24 нед.</a:t>
            </a:r>
          </a:p>
        </p:txBody>
      </p:sp>
      <p:sp>
        <p:nvSpPr>
          <p:cNvPr id="20498" name="Line 23"/>
          <p:cNvSpPr>
            <a:spLocks noChangeShapeType="1"/>
          </p:cNvSpPr>
          <p:nvPr/>
        </p:nvSpPr>
        <p:spPr bwMode="auto">
          <a:xfrm flipH="1">
            <a:off x="2438400" y="24384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9" name="Rectangle 24"/>
          <p:cNvSpPr>
            <a:spLocks noChangeArrowheads="1"/>
          </p:cNvSpPr>
          <p:nvPr/>
        </p:nvSpPr>
        <p:spPr bwMode="auto">
          <a:xfrm>
            <a:off x="3429000" y="2819400"/>
            <a:ext cx="27432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Повреждение кожи (сыпь),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 СО, лимфоузлов,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суставов, костей, ЦНС и др</a:t>
            </a:r>
            <a:r>
              <a:rPr lang="ru-RU" altLang="ru-RU" sz="1600"/>
              <a:t>.</a:t>
            </a:r>
          </a:p>
        </p:txBody>
      </p:sp>
      <p:sp>
        <p:nvSpPr>
          <p:cNvPr id="20500" name="Line 26"/>
          <p:cNvSpPr>
            <a:spLocks noChangeShapeType="1"/>
          </p:cNvSpPr>
          <p:nvPr/>
        </p:nvSpPr>
        <p:spPr bwMode="auto">
          <a:xfrm>
            <a:off x="4495800" y="25908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>
            <a:off x="7848600" y="12192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2" name="Line 28"/>
          <p:cNvSpPr>
            <a:spLocks noChangeShapeType="1"/>
          </p:cNvSpPr>
          <p:nvPr/>
        </p:nvSpPr>
        <p:spPr bwMode="auto">
          <a:xfrm flipH="1">
            <a:off x="6172200" y="3124200"/>
            <a:ext cx="1676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3" name="Text Box 29"/>
          <p:cNvSpPr txBox="1">
            <a:spLocks noChangeArrowheads="1"/>
          </p:cNvSpPr>
          <p:nvPr/>
        </p:nvSpPr>
        <p:spPr bwMode="auto">
          <a:xfrm>
            <a:off x="457200" y="2895600"/>
            <a:ext cx="20986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Вторичный сифилис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2-3 года</a:t>
            </a:r>
          </a:p>
        </p:txBody>
      </p:sp>
      <p:sp>
        <p:nvSpPr>
          <p:cNvPr id="20504" name="Line 30"/>
          <p:cNvSpPr>
            <a:spLocks noChangeShapeType="1"/>
          </p:cNvSpPr>
          <p:nvPr/>
        </p:nvSpPr>
        <p:spPr bwMode="auto">
          <a:xfrm flipH="1">
            <a:off x="2362200" y="3200400"/>
            <a:ext cx="106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3200400" y="3962400"/>
            <a:ext cx="2987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/>
              <a:t>Вторичный скрытый сифилис</a:t>
            </a:r>
          </a:p>
        </p:txBody>
      </p:sp>
      <p:sp>
        <p:nvSpPr>
          <p:cNvPr id="20506" name="Line 32"/>
          <p:cNvSpPr>
            <a:spLocks noChangeShapeType="1"/>
          </p:cNvSpPr>
          <p:nvPr/>
        </p:nvSpPr>
        <p:spPr bwMode="auto">
          <a:xfrm>
            <a:off x="4495800" y="35052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7" name="Text Box 34"/>
          <p:cNvSpPr txBox="1">
            <a:spLocks noChangeArrowheads="1"/>
          </p:cNvSpPr>
          <p:nvPr/>
        </p:nvSpPr>
        <p:spPr bwMode="auto">
          <a:xfrm>
            <a:off x="228600" y="3505200"/>
            <a:ext cx="866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Свежий</a:t>
            </a:r>
            <a:r>
              <a:rPr lang="ru-RU" altLang="ru-RU" sz="1400"/>
              <a:t> </a:t>
            </a:r>
          </a:p>
        </p:txBody>
      </p:sp>
      <p:sp>
        <p:nvSpPr>
          <p:cNvPr id="20508" name="Text Box 35"/>
          <p:cNvSpPr txBox="1">
            <a:spLocks noChangeArrowheads="1"/>
          </p:cNvSpPr>
          <p:nvPr/>
        </p:nvSpPr>
        <p:spPr bwMode="auto">
          <a:xfrm>
            <a:off x="1219200" y="3505200"/>
            <a:ext cx="1695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Рецидивирующий</a:t>
            </a:r>
            <a:r>
              <a:rPr lang="ru-RU" altLang="ru-RU" sz="1400"/>
              <a:t> </a:t>
            </a:r>
          </a:p>
        </p:txBody>
      </p:sp>
      <p:sp>
        <p:nvSpPr>
          <p:cNvPr id="20509" name="Line 36"/>
          <p:cNvSpPr>
            <a:spLocks noChangeShapeType="1"/>
          </p:cNvSpPr>
          <p:nvPr/>
        </p:nvSpPr>
        <p:spPr bwMode="auto">
          <a:xfrm flipH="1">
            <a:off x="533400" y="3352800"/>
            <a:ext cx="609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0" name="Line 37"/>
          <p:cNvSpPr>
            <a:spLocks noChangeShapeType="1"/>
          </p:cNvSpPr>
          <p:nvPr/>
        </p:nvSpPr>
        <p:spPr bwMode="auto">
          <a:xfrm>
            <a:off x="1295400" y="3352800"/>
            <a:ext cx="609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1" name="Text Box 38"/>
          <p:cNvSpPr txBox="1">
            <a:spLocks noChangeArrowheads="1"/>
          </p:cNvSpPr>
          <p:nvPr/>
        </p:nvSpPr>
        <p:spPr bwMode="auto">
          <a:xfrm>
            <a:off x="441325" y="3948113"/>
            <a:ext cx="2078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Латентный сифилис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3-30 лет </a:t>
            </a:r>
          </a:p>
        </p:txBody>
      </p:sp>
      <p:sp>
        <p:nvSpPr>
          <p:cNvPr id="20512" name="Line 39"/>
          <p:cNvSpPr>
            <a:spLocks noChangeShapeType="1"/>
          </p:cNvSpPr>
          <p:nvPr/>
        </p:nvSpPr>
        <p:spPr bwMode="auto">
          <a:xfrm flipH="1">
            <a:off x="2362200" y="411480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3" name="Rectangle 40"/>
          <p:cNvSpPr>
            <a:spLocks noChangeArrowheads="1"/>
          </p:cNvSpPr>
          <p:nvPr/>
        </p:nvSpPr>
        <p:spPr bwMode="auto">
          <a:xfrm>
            <a:off x="3505200" y="4572000"/>
            <a:ext cx="25908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Т-гиперчувствительность</a:t>
            </a:r>
          </a:p>
        </p:txBody>
      </p:sp>
      <p:sp>
        <p:nvSpPr>
          <p:cNvPr id="20514" name="Line 42"/>
          <p:cNvSpPr>
            <a:spLocks noChangeShapeType="1"/>
          </p:cNvSpPr>
          <p:nvPr/>
        </p:nvSpPr>
        <p:spPr bwMode="auto">
          <a:xfrm>
            <a:off x="4495800" y="4267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5" name="Text Box 43"/>
          <p:cNvSpPr txBox="1">
            <a:spLocks noChangeArrowheads="1"/>
          </p:cNvSpPr>
          <p:nvPr/>
        </p:nvSpPr>
        <p:spPr bwMode="auto">
          <a:xfrm>
            <a:off x="441325" y="4633913"/>
            <a:ext cx="208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Третичный сифилис</a:t>
            </a:r>
          </a:p>
        </p:txBody>
      </p:sp>
      <p:sp>
        <p:nvSpPr>
          <p:cNvPr id="20516" name="Line 44"/>
          <p:cNvSpPr>
            <a:spLocks noChangeShapeType="1"/>
          </p:cNvSpPr>
          <p:nvPr/>
        </p:nvSpPr>
        <p:spPr bwMode="auto">
          <a:xfrm flipH="1">
            <a:off x="2362200" y="48006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7" name="Rectangle 45"/>
          <p:cNvSpPr>
            <a:spLocks noChangeArrowheads="1"/>
          </p:cNvSpPr>
          <p:nvPr/>
        </p:nvSpPr>
        <p:spPr bwMode="auto">
          <a:xfrm>
            <a:off x="1295400" y="5562600"/>
            <a:ext cx="19812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Гуммы в коже,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печени, яичках и др</a:t>
            </a:r>
            <a:r>
              <a:rPr lang="ru-RU" altLang="ru-RU" sz="1600"/>
              <a:t>.</a:t>
            </a:r>
          </a:p>
        </p:txBody>
      </p:sp>
      <p:sp>
        <p:nvSpPr>
          <p:cNvPr id="20518" name="Rectangle 47"/>
          <p:cNvSpPr>
            <a:spLocks noChangeArrowheads="1"/>
          </p:cNvSpPr>
          <p:nvPr/>
        </p:nvSpPr>
        <p:spPr bwMode="auto">
          <a:xfrm>
            <a:off x="3657600" y="5562600"/>
            <a:ext cx="1752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Кардиоваскуляр-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ный сифилис</a:t>
            </a:r>
          </a:p>
        </p:txBody>
      </p:sp>
      <p:sp>
        <p:nvSpPr>
          <p:cNvPr id="20519" name="Rectangle 48"/>
          <p:cNvSpPr>
            <a:spLocks noChangeArrowheads="1"/>
          </p:cNvSpPr>
          <p:nvPr/>
        </p:nvSpPr>
        <p:spPr bwMode="auto">
          <a:xfrm>
            <a:off x="5715000" y="5562600"/>
            <a:ext cx="16002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Нейросифилис</a:t>
            </a:r>
          </a:p>
        </p:txBody>
      </p:sp>
      <p:sp>
        <p:nvSpPr>
          <p:cNvPr id="20520" name="Line 49"/>
          <p:cNvSpPr>
            <a:spLocks noChangeShapeType="1"/>
          </p:cNvSpPr>
          <p:nvPr/>
        </p:nvSpPr>
        <p:spPr bwMode="auto">
          <a:xfrm>
            <a:off x="2362200" y="5257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1" name="Line 51"/>
          <p:cNvSpPr>
            <a:spLocks noChangeShapeType="1"/>
          </p:cNvSpPr>
          <p:nvPr/>
        </p:nvSpPr>
        <p:spPr bwMode="auto">
          <a:xfrm>
            <a:off x="4495800" y="495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2" name="Line 52"/>
          <p:cNvSpPr>
            <a:spLocks noChangeShapeType="1"/>
          </p:cNvSpPr>
          <p:nvPr/>
        </p:nvSpPr>
        <p:spPr bwMode="auto">
          <a:xfrm>
            <a:off x="2362200" y="525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3" name="Line 53"/>
          <p:cNvSpPr>
            <a:spLocks noChangeShapeType="1"/>
          </p:cNvSpPr>
          <p:nvPr/>
        </p:nvSpPr>
        <p:spPr bwMode="auto">
          <a:xfrm>
            <a:off x="4495800" y="525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4" name="Line 54"/>
          <p:cNvSpPr>
            <a:spLocks noChangeShapeType="1"/>
          </p:cNvSpPr>
          <p:nvPr/>
        </p:nvSpPr>
        <p:spPr bwMode="auto">
          <a:xfrm>
            <a:off x="6400800" y="525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273" y="0"/>
            <a:ext cx="846951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Инкубационный период</a:t>
            </a:r>
          </a:p>
          <a:p>
            <a:r>
              <a:rPr lang="ru-RU" sz="1600" dirty="0"/>
              <a:t>В среднем продолжительность инкубационного периода составляет от 2 недель до 2 месяцев, этот период может сократиться до 8 дней или, наоборот, удлиниться до 190 дней, </a:t>
            </a:r>
            <a:r>
              <a:rPr lang="ru-RU" sz="1600" b="1" dirty="0"/>
              <a:t>клинических проявлений нет</a:t>
            </a:r>
            <a:r>
              <a:rPr lang="ru-RU" sz="1600" dirty="0"/>
              <a:t>. По окончании инкубационного периода наступает первичный сифилис.</a:t>
            </a:r>
          </a:p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850" y="1298561"/>
            <a:ext cx="8641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Первичный сифилис </a:t>
            </a:r>
            <a:endParaRPr lang="ru-RU" sz="1600" dirty="0"/>
          </a:p>
          <a:p>
            <a:r>
              <a:rPr lang="ru-RU" sz="1600" dirty="0"/>
              <a:t>В месте внедрения бледных трепонем развивается первичный аффект (твердый шанкр) - эрозия или язва диаметром от 2 - 3 мм </a:t>
            </a:r>
            <a:r>
              <a:rPr lang="ru-RU" sz="1600" dirty="0" smtClean="0"/>
              <a:t>до </a:t>
            </a:r>
            <a:r>
              <a:rPr lang="ru-RU" sz="1600" dirty="0"/>
              <a:t>1,5 - 2 см и </a:t>
            </a:r>
            <a:r>
              <a:rPr lang="ru-RU" sz="1600" dirty="0" smtClean="0"/>
              <a:t>более. </a:t>
            </a:r>
            <a:r>
              <a:rPr lang="ru-RU" sz="1600" b="1" dirty="0" smtClean="0"/>
              <a:t>Продолжительность </a:t>
            </a:r>
            <a:r>
              <a:rPr lang="ru-RU" sz="1600" b="1" dirty="0"/>
              <a:t>первичного периода сифилиса в среднем 6 - 7 недель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конце первичного периода появляется </a:t>
            </a:r>
            <a:r>
              <a:rPr lang="ru-RU" sz="1600" dirty="0" err="1"/>
              <a:t>полиаденит</a:t>
            </a:r>
            <a:r>
              <a:rPr lang="ru-RU" sz="1600" dirty="0"/>
              <a:t> и </a:t>
            </a:r>
            <a:r>
              <a:rPr lang="ru-RU" sz="1600" dirty="0" err="1"/>
              <a:t>общеинфекционная</a:t>
            </a:r>
            <a:r>
              <a:rPr lang="ru-RU" sz="1600" dirty="0"/>
              <a:t> симптоматика (интоксикационный синдром).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273" y="2887229"/>
            <a:ext cx="8833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Вторичный сифилис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1600" dirty="0" smtClean="0"/>
              <a:t>Вторичный </a:t>
            </a:r>
            <a:r>
              <a:rPr lang="ru-RU" sz="1600" dirty="0"/>
              <a:t>период сифилиса наступает в среднем через 2 - 3 месяца после инфицирования, обусловлен гематогенной диссеминацией инфекции на фоне развития инфекционного иммунитета и проявляется высыпаниями на любых участках кожного покрова и/или слизистых оболочках. </a:t>
            </a:r>
            <a:r>
              <a:rPr lang="ru-RU" sz="1600" dirty="0" smtClean="0"/>
              <a:t>Во </a:t>
            </a:r>
            <a:r>
              <a:rPr lang="ru-RU" sz="1600" dirty="0"/>
              <a:t>вторичном периоде возможно сохранение остаточных проявлений первичного сифилиса, а также </a:t>
            </a:r>
            <a:r>
              <a:rPr lang="ru-RU" sz="1600" dirty="0" err="1" smtClean="0"/>
              <a:t>алопеции</a:t>
            </a:r>
            <a:r>
              <a:rPr lang="ru-RU" sz="1600" dirty="0" smtClean="0"/>
              <a:t>, поражение </a:t>
            </a:r>
            <a:r>
              <a:rPr lang="ru-RU" sz="1600" dirty="0"/>
              <a:t>внутренних органов, опорно-двигательного аппарата и нервной </a:t>
            </a:r>
            <a:r>
              <a:rPr lang="ru-RU" sz="1600" dirty="0" smtClean="0"/>
              <a:t>системы. </a:t>
            </a:r>
            <a:r>
              <a:rPr lang="ru-RU" sz="1600" dirty="0"/>
              <a:t>Течение носит волнообразный характер.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198" y="4826221"/>
            <a:ext cx="87320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Третичный сифилис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1600" dirty="0" smtClean="0"/>
              <a:t>в </a:t>
            </a:r>
            <a:r>
              <a:rPr lang="ru-RU" sz="1600" dirty="0"/>
              <a:t>большинстве случаев между вторичным и третичным периодами наблюдается скрытый период. </a:t>
            </a:r>
            <a:r>
              <a:rPr lang="ru-RU" sz="1600" dirty="0" smtClean="0"/>
              <a:t>Сифилиды </a:t>
            </a:r>
            <a:r>
              <a:rPr lang="ru-RU" sz="1600" dirty="0"/>
              <a:t>третичного периода часто приводят к дефектам окружающих тканей. </a:t>
            </a:r>
            <a:r>
              <a:rPr lang="ru-RU" sz="1600" dirty="0" smtClean="0"/>
              <a:t>нередко </a:t>
            </a:r>
            <a:r>
              <a:rPr lang="ru-RU" sz="1600" dirty="0"/>
              <a:t>наблюдаются поражения внутренних органов, опорно-двигательного аппарата и нервной системы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957" y="6332359"/>
            <a:ext cx="371888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8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4" y="0"/>
            <a:ext cx="57489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186" y="2227151"/>
            <a:ext cx="3529890" cy="2250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895" y="474846"/>
            <a:ext cx="1553687" cy="1511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241" y="474846"/>
            <a:ext cx="2015905" cy="1511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082" y="4718308"/>
            <a:ext cx="1420620" cy="20385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65192" y="5377758"/>
            <a:ext cx="914400" cy="29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8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764" y="238378"/>
            <a:ext cx="8116998" cy="82087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Врожденный сифилис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764" y="1059256"/>
            <a:ext cx="6319320" cy="5576934"/>
          </a:xfrm>
        </p:spPr>
        <p:txBody>
          <a:bodyPr>
            <a:noAutofit/>
          </a:bodyPr>
          <a:lstStyle/>
          <a:p>
            <a:r>
              <a:rPr lang="ru-RU" sz="1400" dirty="0"/>
              <a:t>Врожденный сифилис </a:t>
            </a:r>
            <a:r>
              <a:rPr lang="ru-RU" sz="1400" dirty="0" smtClean="0"/>
              <a:t>возникает вследствие </a:t>
            </a:r>
            <a:r>
              <a:rPr lang="ru-RU" sz="1400" dirty="0"/>
              <a:t>инфицирования плода </a:t>
            </a:r>
            <a:r>
              <a:rPr lang="ru-RU" sz="1400" dirty="0" smtClean="0"/>
              <a:t>во время </a:t>
            </a:r>
            <a:r>
              <a:rPr lang="ru-RU" sz="1400" dirty="0"/>
              <a:t>беременности. Источником </a:t>
            </a:r>
            <a:r>
              <a:rPr lang="ru-RU" sz="1400" dirty="0" smtClean="0"/>
              <a:t>заражения </a:t>
            </a:r>
            <a:r>
              <a:rPr lang="ru-RU" sz="1400" dirty="0"/>
              <a:t>является больная </a:t>
            </a:r>
            <a:r>
              <a:rPr lang="ru-RU" sz="1400" dirty="0" smtClean="0"/>
              <a:t>сифилисом мать</a:t>
            </a:r>
            <a:r>
              <a:rPr lang="ru-RU" sz="1400" dirty="0"/>
              <a:t>. Заражение наступает, обычно </a:t>
            </a:r>
            <a:r>
              <a:rPr lang="ru-RU" sz="1400" dirty="0" smtClean="0"/>
              <a:t>начиная </a:t>
            </a:r>
            <a:r>
              <a:rPr lang="ru-RU" sz="1400" dirty="0"/>
              <a:t>с </a:t>
            </a:r>
            <a:r>
              <a:rPr lang="ru-RU" sz="1400" dirty="0" smtClean="0"/>
              <a:t>10-й </a:t>
            </a:r>
            <a:r>
              <a:rPr lang="ru-RU" sz="1400" dirty="0"/>
              <a:t>недели беременности, </a:t>
            </a:r>
            <a:r>
              <a:rPr lang="ru-RU" sz="1400" dirty="0" smtClean="0"/>
              <a:t>но чаще </a:t>
            </a:r>
            <a:r>
              <a:rPr lang="ru-RU" sz="1400" dirty="0"/>
              <a:t>всего </a:t>
            </a:r>
            <a:r>
              <a:rPr lang="ru-RU" sz="1400" dirty="0" smtClean="0"/>
              <a:t> </a:t>
            </a:r>
            <a:r>
              <a:rPr lang="ru-RU" sz="1400" dirty="0"/>
              <a:t>с </a:t>
            </a:r>
            <a:r>
              <a:rPr lang="ru-RU" sz="1400" dirty="0" smtClean="0"/>
              <a:t>4 - </a:t>
            </a:r>
            <a:r>
              <a:rPr lang="ru-RU" sz="1400" dirty="0"/>
              <a:t>5 месяца.</a:t>
            </a:r>
          </a:p>
          <a:p>
            <a:r>
              <a:rPr lang="ru-RU" sz="1400" dirty="0"/>
              <a:t>БТ проникают в организм плода </a:t>
            </a:r>
            <a:r>
              <a:rPr lang="ru-RU" sz="1400" dirty="0" smtClean="0"/>
              <a:t>через пупочную </a:t>
            </a:r>
            <a:r>
              <a:rPr lang="ru-RU" sz="1400" dirty="0"/>
              <a:t>вену или лимфоузлы </a:t>
            </a:r>
            <a:r>
              <a:rPr lang="ru-RU" sz="1400" dirty="0" smtClean="0"/>
              <a:t>пуповины </a:t>
            </a:r>
            <a:r>
              <a:rPr lang="ru-RU" sz="1400" dirty="0"/>
              <a:t>с развитием </a:t>
            </a:r>
            <a:r>
              <a:rPr lang="ru-RU" sz="1400" dirty="0" err="1"/>
              <a:t>трепонемной</a:t>
            </a:r>
            <a:r>
              <a:rPr lang="ru-RU" sz="1400" dirty="0"/>
              <a:t> </a:t>
            </a:r>
            <a:r>
              <a:rPr lang="ru-RU" sz="1400" dirty="0" smtClean="0"/>
              <a:t>септицемии </a:t>
            </a:r>
            <a:r>
              <a:rPr lang="ru-RU" sz="1400" dirty="0"/>
              <a:t>и тяжелым поражением </a:t>
            </a:r>
            <a:r>
              <a:rPr lang="ru-RU" sz="1400" dirty="0" smtClean="0"/>
              <a:t>внутренних органов</a:t>
            </a:r>
            <a:r>
              <a:rPr lang="ru-RU" sz="1400" dirty="0"/>
              <a:t>: печени, селезенки, </a:t>
            </a:r>
            <a:r>
              <a:rPr lang="ru-RU" sz="1400" dirty="0" smtClean="0"/>
              <a:t>легких, нервной </a:t>
            </a:r>
            <a:r>
              <a:rPr lang="ru-RU" sz="1400" dirty="0"/>
              <a:t>и костной системы.</a:t>
            </a:r>
          </a:p>
          <a:p>
            <a:r>
              <a:rPr lang="ru-RU" sz="1400" dirty="0"/>
              <a:t>Наибольшая вероятность </a:t>
            </a:r>
            <a:r>
              <a:rPr lang="ru-RU" sz="1400" dirty="0" smtClean="0"/>
              <a:t>инфицирования </a:t>
            </a:r>
            <a:r>
              <a:rPr lang="ru-RU" sz="1400" dirty="0"/>
              <a:t>плода существует у женщин, </a:t>
            </a:r>
            <a:r>
              <a:rPr lang="ru-RU" sz="1400" dirty="0" smtClean="0"/>
              <a:t>заразившихся </a:t>
            </a:r>
            <a:r>
              <a:rPr lang="ru-RU" sz="1400" dirty="0"/>
              <a:t>сифилисом во время </a:t>
            </a:r>
            <a:r>
              <a:rPr lang="ru-RU" sz="1400" dirty="0" smtClean="0"/>
              <a:t>беременности </a:t>
            </a:r>
            <a:r>
              <a:rPr lang="ru-RU" sz="1400" dirty="0"/>
              <a:t>или за год до ее </a:t>
            </a:r>
            <a:r>
              <a:rPr lang="ru-RU" sz="1400" dirty="0" smtClean="0"/>
              <a:t>наступления, при </a:t>
            </a:r>
            <a:r>
              <a:rPr lang="ru-RU" sz="1400" dirty="0"/>
              <a:t>этом чаще всего врожденный </a:t>
            </a:r>
            <a:r>
              <a:rPr lang="ru-RU" sz="1400" dirty="0" smtClean="0"/>
              <a:t>сифилис </a:t>
            </a:r>
            <a:r>
              <a:rPr lang="ru-RU" sz="1400" dirty="0"/>
              <a:t>возникает у детей, рожденных от </a:t>
            </a:r>
            <a:r>
              <a:rPr lang="ru-RU" sz="1400" dirty="0" err="1" smtClean="0"/>
              <a:t>нелечившихся</a:t>
            </a:r>
            <a:r>
              <a:rPr lang="ru-RU" sz="1400" dirty="0" smtClean="0"/>
              <a:t> </a:t>
            </a:r>
            <a:r>
              <a:rPr lang="ru-RU" sz="1400" dirty="0"/>
              <a:t>или неполноценно </a:t>
            </a:r>
            <a:r>
              <a:rPr lang="ru-RU" sz="1400" dirty="0" smtClean="0"/>
              <a:t>пролеченных </a:t>
            </a:r>
            <a:r>
              <a:rPr lang="ru-RU" sz="1400" dirty="0"/>
              <a:t>матерей. </a:t>
            </a:r>
            <a:endParaRPr lang="ru-RU" sz="1400" dirty="0" smtClean="0"/>
          </a:p>
          <a:p>
            <a:r>
              <a:rPr lang="ru-RU" sz="1400" dirty="0" smtClean="0"/>
              <a:t>У </a:t>
            </a:r>
            <a:r>
              <a:rPr lang="ru-RU" sz="1400" dirty="0"/>
              <a:t>25% таких </a:t>
            </a:r>
            <a:r>
              <a:rPr lang="ru-RU" sz="1400" dirty="0" smtClean="0"/>
              <a:t>женщин отмечается </a:t>
            </a:r>
            <a:r>
              <a:rPr lang="ru-RU" sz="1400" dirty="0"/>
              <a:t>внутриутробная гибель </a:t>
            </a:r>
            <a:r>
              <a:rPr lang="ru-RU" sz="1400" dirty="0" smtClean="0"/>
              <a:t>плода</a:t>
            </a:r>
            <a:r>
              <a:rPr lang="ru-RU" sz="1400" dirty="0"/>
              <a:t>; </a:t>
            </a:r>
            <a:r>
              <a:rPr lang="ru-RU" sz="1400" dirty="0" smtClean="0"/>
              <a:t>25-30</a:t>
            </a:r>
            <a:r>
              <a:rPr lang="ru-RU" sz="1400" dirty="0"/>
              <a:t>% новорожденных </a:t>
            </a:r>
            <a:r>
              <a:rPr lang="ru-RU" sz="1400" dirty="0" smtClean="0"/>
              <a:t>погибают вскоре </a:t>
            </a:r>
            <a:r>
              <a:rPr lang="ru-RU" sz="1400" dirty="0"/>
              <a:t>после рождения; у 40% </a:t>
            </a:r>
            <a:r>
              <a:rPr lang="ru-RU" sz="1400" dirty="0" smtClean="0"/>
              <a:t>детей симптомы </a:t>
            </a:r>
            <a:r>
              <a:rPr lang="ru-RU" sz="1400" dirty="0"/>
              <a:t>врожденного сифилиса </a:t>
            </a:r>
            <a:r>
              <a:rPr lang="ru-RU" sz="1400" dirty="0" smtClean="0"/>
              <a:t>возникают </a:t>
            </a:r>
            <a:r>
              <a:rPr lang="ru-RU" sz="1400" dirty="0"/>
              <a:t>в более поздние сроки.</a:t>
            </a:r>
          </a:p>
          <a:p>
            <a:r>
              <a:rPr lang="ru-RU" sz="1400" dirty="0"/>
              <a:t>По времени возникновения </a:t>
            </a:r>
            <a:r>
              <a:rPr lang="ru-RU" sz="1400" dirty="0" smtClean="0"/>
              <a:t>врожденный </a:t>
            </a:r>
            <a:r>
              <a:rPr lang="ru-RU" sz="1400" dirty="0"/>
              <a:t>сифилис делится на ранний и </a:t>
            </a:r>
            <a:r>
              <a:rPr lang="ru-RU" sz="1400" dirty="0" smtClean="0"/>
              <a:t>поздний</a:t>
            </a:r>
            <a:r>
              <a:rPr lang="ru-RU" sz="1400" dirty="0"/>
              <a:t>, и сопровождается всеми </a:t>
            </a:r>
            <a:r>
              <a:rPr lang="ru-RU" sz="1400" dirty="0" smtClean="0"/>
              <a:t>клиническими </a:t>
            </a:r>
            <a:r>
              <a:rPr lang="ru-RU" sz="1400" dirty="0"/>
              <a:t>симптомами (</a:t>
            </a:r>
            <a:r>
              <a:rPr lang="ru-RU" sz="1400" dirty="0" smtClean="0"/>
              <a:t>кроме поражения сердечно-сосудистой системы</a:t>
            </a:r>
            <a:r>
              <a:rPr lang="ru-RU" sz="1400" dirty="0"/>
              <a:t>), характерными для </a:t>
            </a:r>
            <a:r>
              <a:rPr lang="ru-RU" sz="1400" dirty="0" smtClean="0"/>
              <a:t>сифилиса взрослых</a:t>
            </a:r>
            <a:r>
              <a:rPr lang="ru-RU" sz="1400" dirty="0"/>
              <a:t>, а также положительными </a:t>
            </a:r>
            <a:r>
              <a:rPr lang="ru-RU" sz="1400" dirty="0" smtClean="0"/>
              <a:t>серологическими </a:t>
            </a:r>
            <a:r>
              <a:rPr lang="ru-RU" sz="1400" dirty="0"/>
              <a:t>реакциями в крови </a:t>
            </a:r>
            <a:r>
              <a:rPr lang="ru-RU" sz="1400" dirty="0" smtClean="0"/>
              <a:t>и СМЖ</a:t>
            </a:r>
            <a:r>
              <a:rPr lang="ru-RU" sz="1400" dirty="0"/>
              <a:t>. В специфических </a:t>
            </a:r>
            <a:r>
              <a:rPr lang="ru-RU" sz="1400" dirty="0" smtClean="0"/>
              <a:t>высыпаниях, ткани </a:t>
            </a:r>
            <a:r>
              <a:rPr lang="ru-RU" sz="1400" dirty="0"/>
              <a:t>пуповины и амниотической </a:t>
            </a:r>
            <a:r>
              <a:rPr lang="ru-RU" sz="1400" dirty="0" smtClean="0"/>
              <a:t>жидкости </a:t>
            </a:r>
            <a:r>
              <a:rPr lang="ru-RU" sz="1400" dirty="0"/>
              <a:t>может быть обнаружена </a:t>
            </a:r>
            <a:r>
              <a:rPr lang="ru-RU" sz="1400" dirty="0" smtClean="0"/>
              <a:t>бледная трепонема.</a:t>
            </a:r>
          </a:p>
          <a:p>
            <a:r>
              <a:rPr lang="ru-RU" sz="1400" dirty="0" smtClean="0"/>
              <a:t>Существует возможность скрытого</a:t>
            </a:r>
            <a:r>
              <a:rPr lang="ru-RU" sz="1400" dirty="0"/>
              <a:t>, а также длительного </a:t>
            </a:r>
            <a:r>
              <a:rPr lang="ru-RU" sz="1400" dirty="0" smtClean="0"/>
              <a:t>бессимптомного </a:t>
            </a:r>
            <a:r>
              <a:rPr lang="ru-RU" sz="1400" dirty="0"/>
              <a:t>течения инфекции, </a:t>
            </a:r>
            <a:r>
              <a:rPr lang="ru-RU" sz="1400" dirty="0" smtClean="0"/>
              <a:t>диагностируемой </a:t>
            </a:r>
            <a:r>
              <a:rPr lang="ru-RU" sz="1400" dirty="0"/>
              <a:t>лишь по </a:t>
            </a:r>
            <a:r>
              <a:rPr lang="ru-RU" sz="1400" dirty="0" smtClean="0"/>
              <a:t>положительным серологическим </a:t>
            </a:r>
            <a:r>
              <a:rPr lang="ru-RU" sz="1400" dirty="0"/>
              <a:t>реакциям крови </a:t>
            </a:r>
            <a:r>
              <a:rPr lang="ru-RU" sz="1400" dirty="0" smtClean="0"/>
              <a:t>ребенка</a:t>
            </a:r>
            <a:r>
              <a:rPr lang="ru-RU" sz="1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60297"/>
          <a:stretch/>
        </p:blipFill>
        <p:spPr>
          <a:xfrm>
            <a:off x="6337425" y="338201"/>
            <a:ext cx="2661719" cy="502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1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11" y="238377"/>
            <a:ext cx="7886700" cy="70318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Иммунитет при сифилисе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10" y="1074186"/>
            <a:ext cx="8633045" cy="5562003"/>
          </a:xfrm>
        </p:spPr>
        <p:txBody>
          <a:bodyPr>
            <a:noAutofit/>
          </a:bodyPr>
          <a:lstStyle/>
          <a:p>
            <a:r>
              <a:rPr lang="ru-RU" sz="1800" dirty="0"/>
              <a:t>Иммунитет при сифилисе </a:t>
            </a:r>
            <a:r>
              <a:rPr lang="ru-RU" sz="1800" dirty="0" smtClean="0"/>
              <a:t>инфекционный </a:t>
            </a:r>
            <a:r>
              <a:rPr lang="ru-RU" sz="1800" dirty="0"/>
              <a:t>и существует до тех пор, </a:t>
            </a:r>
            <a:r>
              <a:rPr lang="ru-RU" sz="1800" dirty="0" smtClean="0"/>
              <a:t>пока в </a:t>
            </a:r>
            <a:r>
              <a:rPr lang="ru-RU" sz="1800" dirty="0"/>
              <a:t>организме имеется возбудитель. </a:t>
            </a:r>
            <a:r>
              <a:rPr lang="ru-RU" sz="1800" dirty="0" smtClean="0"/>
              <a:t>Общепризнанно</a:t>
            </a:r>
            <a:r>
              <a:rPr lang="ru-RU" sz="1800" dirty="0"/>
              <a:t>, что у людей, </a:t>
            </a:r>
            <a:r>
              <a:rPr lang="ru-RU" sz="1800" dirty="0" smtClean="0"/>
              <a:t>инфицированных </a:t>
            </a:r>
            <a:r>
              <a:rPr lang="ru-RU" sz="1800" dirty="0"/>
              <a:t>сифилисом, имеется </a:t>
            </a:r>
            <a:r>
              <a:rPr lang="ru-RU" sz="1800" dirty="0" smtClean="0"/>
              <a:t>определенная </a:t>
            </a:r>
            <a:r>
              <a:rPr lang="ru-RU" sz="1800" dirty="0"/>
              <a:t>невосприимчивость </a:t>
            </a:r>
            <a:r>
              <a:rPr lang="ru-RU" sz="1800" dirty="0" smtClean="0"/>
              <a:t>к экзогенной </a:t>
            </a:r>
            <a:r>
              <a:rPr lang="ru-RU" sz="1800" dirty="0" err="1"/>
              <a:t>реинфекциии</a:t>
            </a:r>
            <a:r>
              <a:rPr lang="ru-RU" sz="1800" dirty="0"/>
              <a:t> (так </a:t>
            </a:r>
            <a:r>
              <a:rPr lang="ru-RU" sz="1800" dirty="0" smtClean="0"/>
              <a:t>называемый </a:t>
            </a:r>
            <a:r>
              <a:rPr lang="ru-RU" sz="1800" dirty="0"/>
              <a:t>шанкерный иммунитет). </a:t>
            </a:r>
            <a:endParaRPr lang="ru-RU" sz="1800" dirty="0" smtClean="0"/>
          </a:p>
          <a:p>
            <a:r>
              <a:rPr lang="ru-RU" sz="1800" b="1" dirty="0" smtClean="0">
                <a:solidFill>
                  <a:srgbClr val="FF0000"/>
                </a:solidFill>
              </a:rPr>
              <a:t>Безуспешные </a:t>
            </a:r>
            <a:r>
              <a:rPr lang="ru-RU" sz="1800" b="1" dirty="0">
                <a:solidFill>
                  <a:srgbClr val="FF0000"/>
                </a:solidFill>
              </a:rPr>
              <a:t>пока попытки </a:t>
            </a:r>
            <a:r>
              <a:rPr lang="ru-RU" sz="1800" b="1" dirty="0" smtClean="0">
                <a:solidFill>
                  <a:srgbClr val="FF0000"/>
                </a:solidFill>
              </a:rPr>
              <a:t>создать противосифилитическую </a:t>
            </a:r>
            <a:r>
              <a:rPr lang="ru-RU" sz="1800" b="1" dirty="0">
                <a:solidFill>
                  <a:srgbClr val="FF0000"/>
                </a:solidFill>
              </a:rPr>
              <a:t>вакцину </a:t>
            </a:r>
            <a:r>
              <a:rPr lang="ru-RU" sz="1800" b="1" dirty="0" smtClean="0">
                <a:solidFill>
                  <a:srgbClr val="FF0000"/>
                </a:solidFill>
              </a:rPr>
              <a:t>обусловлены </a:t>
            </a:r>
            <a:r>
              <a:rPr lang="ru-RU" sz="1800" b="1" dirty="0">
                <a:solidFill>
                  <a:srgbClr val="FF0000"/>
                </a:solidFill>
              </a:rPr>
              <a:t>тем, что этот </a:t>
            </a:r>
            <a:r>
              <a:rPr lang="ru-RU" sz="1800" b="1" dirty="0" smtClean="0">
                <a:solidFill>
                  <a:srgbClr val="FF0000"/>
                </a:solidFill>
              </a:rPr>
              <a:t>микроорганизм </a:t>
            </a:r>
            <a:r>
              <a:rPr lang="ru-RU" sz="1800" b="1" dirty="0">
                <a:solidFill>
                  <a:srgbClr val="FF0000"/>
                </a:solidFill>
              </a:rPr>
              <a:t>не культивируется на </a:t>
            </a:r>
            <a:r>
              <a:rPr lang="ru-RU" sz="1800" b="1" dirty="0" smtClean="0">
                <a:solidFill>
                  <a:srgbClr val="FF0000"/>
                </a:solidFill>
              </a:rPr>
              <a:t>питательных средах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b="1" dirty="0"/>
              <a:t>Естественными барьерами, </a:t>
            </a:r>
            <a:r>
              <a:rPr lang="ru-RU" sz="1800" b="1" dirty="0" smtClean="0"/>
              <a:t>препятствующими </a:t>
            </a:r>
            <a:r>
              <a:rPr lang="ru-RU" sz="1800" b="1" dirty="0"/>
              <a:t>проникновению </a:t>
            </a:r>
            <a:r>
              <a:rPr lang="ru-RU" sz="1800" b="1" dirty="0" smtClean="0"/>
              <a:t>возбудителя </a:t>
            </a:r>
            <a:r>
              <a:rPr lang="ru-RU" sz="1800" b="1" dirty="0"/>
              <a:t>в организм человека, </a:t>
            </a:r>
            <a:r>
              <a:rPr lang="ru-RU" sz="1800" b="1" dirty="0" smtClean="0"/>
              <a:t>являются:</a:t>
            </a:r>
          </a:p>
          <a:p>
            <a:r>
              <a:rPr lang="ru-RU" sz="1800" dirty="0" smtClean="0"/>
              <a:t>неповрежденная </a:t>
            </a:r>
            <a:r>
              <a:rPr lang="ru-RU" sz="1800" dirty="0"/>
              <a:t>кожа за счет ее </a:t>
            </a:r>
            <a:r>
              <a:rPr lang="ru-RU" sz="1800" dirty="0" smtClean="0"/>
              <a:t>целостности </a:t>
            </a:r>
            <a:r>
              <a:rPr lang="ru-RU" sz="1800" dirty="0"/>
              <a:t>и присутствия жирных </a:t>
            </a:r>
            <a:r>
              <a:rPr lang="ru-RU" sz="1800" dirty="0" smtClean="0"/>
              <a:t>кислот </a:t>
            </a:r>
            <a:r>
              <a:rPr lang="ru-RU" sz="1800" dirty="0"/>
              <a:t>и молочной кислоты </a:t>
            </a:r>
            <a:r>
              <a:rPr lang="ru-RU" sz="1800" dirty="0" smtClean="0"/>
              <a:t>- продуктов жизнедеятельности </a:t>
            </a:r>
            <a:r>
              <a:rPr lang="ru-RU" sz="1800" dirty="0"/>
              <a:t>потовых и </a:t>
            </a:r>
            <a:r>
              <a:rPr lang="ru-RU" sz="1800" dirty="0" smtClean="0"/>
              <a:t>сальных желез</a:t>
            </a:r>
            <a:r>
              <a:rPr lang="ru-RU" sz="1800" dirty="0"/>
              <a:t>, создающих низкий рН, </a:t>
            </a:r>
            <a:r>
              <a:rPr lang="ru-RU" sz="1800" dirty="0" smtClean="0"/>
              <a:t>губительный </a:t>
            </a:r>
            <a:r>
              <a:rPr lang="ru-RU" sz="1800" dirty="0"/>
              <a:t>для микроорганизмов;</a:t>
            </a:r>
          </a:p>
          <a:p>
            <a:r>
              <a:rPr lang="ru-RU" sz="1800" dirty="0" smtClean="0"/>
              <a:t>слизь</a:t>
            </a:r>
            <a:r>
              <a:rPr lang="ru-RU" sz="1800" dirty="0"/>
              <a:t>, выделяемая клетками </a:t>
            </a:r>
            <a:r>
              <a:rPr lang="ru-RU" sz="1800" dirty="0" smtClean="0"/>
              <a:t>половых </a:t>
            </a:r>
            <a:r>
              <a:rPr lang="ru-RU" sz="1800" dirty="0"/>
              <a:t>путей, </a:t>
            </a:r>
            <a:r>
              <a:rPr lang="ru-RU" sz="1800" dirty="0" smtClean="0"/>
              <a:t> </a:t>
            </a:r>
            <a:r>
              <a:rPr lang="ru-RU" sz="1800" dirty="0"/>
              <a:t>за счет вязкости </a:t>
            </a:r>
            <a:r>
              <a:rPr lang="ru-RU" sz="1800" dirty="0" smtClean="0"/>
              <a:t>создает препятствие </a:t>
            </a:r>
            <a:r>
              <a:rPr lang="ru-RU" sz="1800" dirty="0"/>
              <a:t>проникновению </a:t>
            </a:r>
            <a:r>
              <a:rPr lang="ru-RU" sz="1800" dirty="0" smtClean="0"/>
              <a:t>микроорганизмов</a:t>
            </a:r>
            <a:r>
              <a:rPr lang="ru-RU" sz="1800" dirty="0"/>
              <a:t>;</a:t>
            </a:r>
          </a:p>
          <a:p>
            <a:r>
              <a:rPr lang="ru-RU" sz="1800" dirty="0" smtClean="0"/>
              <a:t>бактерицидные </a:t>
            </a:r>
            <a:r>
              <a:rPr lang="ru-RU" sz="1800" dirty="0"/>
              <a:t>компоненты </a:t>
            </a:r>
            <a:r>
              <a:rPr lang="ru-RU" sz="1800" dirty="0" smtClean="0"/>
              <a:t>организма спермин </a:t>
            </a:r>
            <a:r>
              <a:rPr lang="ru-RU" sz="1800" dirty="0"/>
              <a:t>и цинк мужской </a:t>
            </a:r>
            <a:r>
              <a:rPr lang="ru-RU" sz="1800" dirty="0" smtClean="0"/>
              <a:t>спермы</a:t>
            </a:r>
            <a:r>
              <a:rPr lang="ru-RU" sz="1800" dirty="0"/>
              <a:t>, лизоцим (слюна, слезы), </a:t>
            </a:r>
            <a:r>
              <a:rPr lang="ru-RU" sz="1800" dirty="0" smtClean="0"/>
              <a:t>бактерицидные </a:t>
            </a:r>
            <a:r>
              <a:rPr lang="ru-RU" sz="1800" dirty="0"/>
              <a:t>протеолитические ферменты;</a:t>
            </a:r>
          </a:p>
          <a:p>
            <a:r>
              <a:rPr lang="ru-RU" sz="1800" dirty="0" smtClean="0"/>
              <a:t>нормальная </a:t>
            </a:r>
            <a:r>
              <a:rPr lang="ru-RU" sz="1800" dirty="0"/>
              <a:t>бактерицидная </a:t>
            </a:r>
            <a:r>
              <a:rPr lang="ru-RU" sz="1800" dirty="0" smtClean="0"/>
              <a:t>флора (например</a:t>
            </a:r>
            <a:r>
              <a:rPr lang="ru-RU" sz="1800" dirty="0"/>
              <a:t>, палочки </a:t>
            </a:r>
            <a:r>
              <a:rPr lang="ru-RU" sz="1800" dirty="0" err="1"/>
              <a:t>Додерляйна</a:t>
            </a:r>
            <a:r>
              <a:rPr lang="ru-RU" sz="1800" dirty="0"/>
              <a:t> </a:t>
            </a:r>
            <a:r>
              <a:rPr lang="ru-RU" sz="1800" dirty="0" smtClean="0"/>
              <a:t>во влагалище</a:t>
            </a:r>
            <a:r>
              <a:rPr lang="ru-RU" sz="1800" dirty="0"/>
              <a:t>), действующая по </a:t>
            </a:r>
            <a:r>
              <a:rPr lang="ru-RU" sz="1800" dirty="0" smtClean="0"/>
              <a:t>принципу конкуренции </a:t>
            </a:r>
            <a:r>
              <a:rPr lang="ru-RU" sz="1800" dirty="0"/>
              <a:t>с микробом;</a:t>
            </a:r>
          </a:p>
          <a:p>
            <a:r>
              <a:rPr lang="ru-RU" sz="1800" dirty="0" smtClean="0"/>
              <a:t>фагоцитоз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91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11" y="238377"/>
            <a:ext cx="7886700" cy="70318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Иммунитет при сифилисе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10" y="1074186"/>
            <a:ext cx="8633045" cy="5562003"/>
          </a:xfrm>
        </p:spPr>
        <p:txBody>
          <a:bodyPr>
            <a:noAutofit/>
          </a:bodyPr>
          <a:lstStyle/>
          <a:p>
            <a:r>
              <a:rPr lang="ru-RU" sz="1800" dirty="0"/>
              <a:t>Иммунитет при сифилисе </a:t>
            </a:r>
            <a:r>
              <a:rPr lang="ru-RU" sz="1800" dirty="0" smtClean="0"/>
              <a:t>инфекционный </a:t>
            </a:r>
            <a:r>
              <a:rPr lang="ru-RU" sz="1800" dirty="0"/>
              <a:t>и существует до тех пор, </a:t>
            </a:r>
            <a:r>
              <a:rPr lang="ru-RU" sz="1800" dirty="0" smtClean="0"/>
              <a:t>пока в </a:t>
            </a:r>
            <a:r>
              <a:rPr lang="ru-RU" sz="1800" dirty="0"/>
              <a:t>организме имеется возбудитель. </a:t>
            </a:r>
            <a:r>
              <a:rPr lang="ru-RU" sz="1800" dirty="0" smtClean="0"/>
              <a:t>Общепризнанно</a:t>
            </a:r>
            <a:r>
              <a:rPr lang="ru-RU" sz="1800" dirty="0"/>
              <a:t>, что у людей, </a:t>
            </a:r>
            <a:r>
              <a:rPr lang="ru-RU" sz="1800" dirty="0" smtClean="0"/>
              <a:t>инфицированных </a:t>
            </a:r>
            <a:r>
              <a:rPr lang="ru-RU" sz="1800" dirty="0"/>
              <a:t>сифилисом, имеется </a:t>
            </a:r>
            <a:r>
              <a:rPr lang="ru-RU" sz="1800" dirty="0" smtClean="0"/>
              <a:t>определенная </a:t>
            </a:r>
            <a:r>
              <a:rPr lang="ru-RU" sz="1800" dirty="0"/>
              <a:t>невосприимчивость </a:t>
            </a:r>
            <a:r>
              <a:rPr lang="ru-RU" sz="1800" dirty="0" smtClean="0"/>
              <a:t>к экзогенной </a:t>
            </a:r>
            <a:r>
              <a:rPr lang="ru-RU" sz="1800" dirty="0" err="1"/>
              <a:t>реинфекциии</a:t>
            </a:r>
            <a:r>
              <a:rPr lang="ru-RU" sz="1800" dirty="0"/>
              <a:t> (так </a:t>
            </a:r>
            <a:r>
              <a:rPr lang="ru-RU" sz="1800" dirty="0" smtClean="0"/>
              <a:t>называемый </a:t>
            </a:r>
            <a:r>
              <a:rPr lang="ru-RU" sz="1800" dirty="0"/>
              <a:t>шанкерный иммунитет). </a:t>
            </a:r>
            <a:endParaRPr lang="ru-RU" sz="1800" dirty="0" smtClean="0"/>
          </a:p>
          <a:p>
            <a:r>
              <a:rPr lang="ru-RU" sz="1800" b="1" dirty="0" smtClean="0">
                <a:solidFill>
                  <a:srgbClr val="FF0000"/>
                </a:solidFill>
              </a:rPr>
              <a:t>Безуспешные </a:t>
            </a:r>
            <a:r>
              <a:rPr lang="ru-RU" sz="1800" b="1" dirty="0">
                <a:solidFill>
                  <a:srgbClr val="FF0000"/>
                </a:solidFill>
              </a:rPr>
              <a:t>пока попытки </a:t>
            </a:r>
            <a:r>
              <a:rPr lang="ru-RU" sz="1800" b="1" dirty="0" smtClean="0">
                <a:solidFill>
                  <a:srgbClr val="FF0000"/>
                </a:solidFill>
              </a:rPr>
              <a:t>создать противосифилитическую </a:t>
            </a:r>
            <a:r>
              <a:rPr lang="ru-RU" sz="1800" b="1" dirty="0">
                <a:solidFill>
                  <a:srgbClr val="FF0000"/>
                </a:solidFill>
              </a:rPr>
              <a:t>вакцину </a:t>
            </a:r>
            <a:r>
              <a:rPr lang="ru-RU" sz="1800" b="1" dirty="0" smtClean="0">
                <a:solidFill>
                  <a:srgbClr val="FF0000"/>
                </a:solidFill>
              </a:rPr>
              <a:t>обусловлены </a:t>
            </a:r>
            <a:r>
              <a:rPr lang="ru-RU" sz="1800" b="1" dirty="0">
                <a:solidFill>
                  <a:srgbClr val="FF0000"/>
                </a:solidFill>
              </a:rPr>
              <a:t>тем, что этот </a:t>
            </a:r>
            <a:r>
              <a:rPr lang="ru-RU" sz="1800" b="1" dirty="0" smtClean="0">
                <a:solidFill>
                  <a:srgbClr val="FF0000"/>
                </a:solidFill>
              </a:rPr>
              <a:t>микроорганизм </a:t>
            </a:r>
            <a:r>
              <a:rPr lang="ru-RU" sz="1800" b="1" dirty="0">
                <a:solidFill>
                  <a:srgbClr val="FF0000"/>
                </a:solidFill>
              </a:rPr>
              <a:t>не культивируется на </a:t>
            </a:r>
            <a:r>
              <a:rPr lang="ru-RU" sz="1800" b="1" dirty="0" smtClean="0">
                <a:solidFill>
                  <a:srgbClr val="FF0000"/>
                </a:solidFill>
              </a:rPr>
              <a:t>питательных средах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b="1" dirty="0"/>
              <a:t>Естественными барьерами, </a:t>
            </a:r>
            <a:r>
              <a:rPr lang="ru-RU" sz="1800" b="1" dirty="0" smtClean="0"/>
              <a:t>препятствующими </a:t>
            </a:r>
            <a:r>
              <a:rPr lang="ru-RU" sz="1800" b="1" dirty="0"/>
              <a:t>проникновению </a:t>
            </a:r>
            <a:r>
              <a:rPr lang="ru-RU" sz="1800" b="1" dirty="0" smtClean="0"/>
              <a:t>возбудителя </a:t>
            </a:r>
            <a:r>
              <a:rPr lang="ru-RU" sz="1800" b="1" dirty="0"/>
              <a:t>в организм человека, </a:t>
            </a:r>
            <a:r>
              <a:rPr lang="ru-RU" sz="1800" b="1" dirty="0" smtClean="0"/>
              <a:t>являются:</a:t>
            </a:r>
          </a:p>
          <a:p>
            <a:r>
              <a:rPr lang="ru-RU" sz="1800" dirty="0" smtClean="0"/>
              <a:t>неповрежденная </a:t>
            </a:r>
            <a:r>
              <a:rPr lang="ru-RU" sz="1800" dirty="0"/>
              <a:t>кожа за счет ее </a:t>
            </a:r>
            <a:r>
              <a:rPr lang="ru-RU" sz="1800" dirty="0" smtClean="0"/>
              <a:t>целостности </a:t>
            </a:r>
            <a:r>
              <a:rPr lang="ru-RU" sz="1800" dirty="0"/>
              <a:t>и присутствия жирных </a:t>
            </a:r>
            <a:r>
              <a:rPr lang="ru-RU" sz="1800" dirty="0" smtClean="0"/>
              <a:t>кислот </a:t>
            </a:r>
            <a:r>
              <a:rPr lang="ru-RU" sz="1800" dirty="0"/>
              <a:t>и молочной кислоты </a:t>
            </a:r>
            <a:r>
              <a:rPr lang="ru-RU" sz="1800" dirty="0" smtClean="0"/>
              <a:t>- продуктов жизнедеятельности </a:t>
            </a:r>
            <a:r>
              <a:rPr lang="ru-RU" sz="1800" dirty="0"/>
              <a:t>потовых и </a:t>
            </a:r>
            <a:r>
              <a:rPr lang="ru-RU" sz="1800" dirty="0" smtClean="0"/>
              <a:t>сальных желез</a:t>
            </a:r>
            <a:r>
              <a:rPr lang="ru-RU" sz="1800" dirty="0"/>
              <a:t>, создающих низкий рН, </a:t>
            </a:r>
            <a:r>
              <a:rPr lang="ru-RU" sz="1800" dirty="0" smtClean="0"/>
              <a:t>губительный </a:t>
            </a:r>
            <a:r>
              <a:rPr lang="ru-RU" sz="1800" dirty="0"/>
              <a:t>для микроорганизмов;</a:t>
            </a:r>
          </a:p>
          <a:p>
            <a:r>
              <a:rPr lang="ru-RU" sz="1800" dirty="0" smtClean="0"/>
              <a:t>слизь</a:t>
            </a:r>
            <a:r>
              <a:rPr lang="ru-RU" sz="1800" dirty="0"/>
              <a:t>, выделяемая клетками </a:t>
            </a:r>
            <a:r>
              <a:rPr lang="ru-RU" sz="1800" dirty="0" smtClean="0"/>
              <a:t>половых </a:t>
            </a:r>
            <a:r>
              <a:rPr lang="ru-RU" sz="1800" dirty="0"/>
              <a:t>путей, </a:t>
            </a:r>
            <a:r>
              <a:rPr lang="ru-RU" sz="1800" dirty="0" smtClean="0"/>
              <a:t> </a:t>
            </a:r>
            <a:r>
              <a:rPr lang="ru-RU" sz="1800" dirty="0"/>
              <a:t>за счет вязкости </a:t>
            </a:r>
            <a:r>
              <a:rPr lang="ru-RU" sz="1800" dirty="0" smtClean="0"/>
              <a:t>создает препятствие </a:t>
            </a:r>
            <a:r>
              <a:rPr lang="ru-RU" sz="1800" dirty="0"/>
              <a:t>проникновению </a:t>
            </a:r>
            <a:r>
              <a:rPr lang="ru-RU" sz="1800" dirty="0" smtClean="0"/>
              <a:t>микроорганизмов</a:t>
            </a:r>
            <a:r>
              <a:rPr lang="ru-RU" sz="1800" dirty="0"/>
              <a:t>;</a:t>
            </a:r>
          </a:p>
          <a:p>
            <a:r>
              <a:rPr lang="ru-RU" sz="1800" dirty="0" smtClean="0"/>
              <a:t>бактерицидные </a:t>
            </a:r>
            <a:r>
              <a:rPr lang="ru-RU" sz="1800" dirty="0"/>
              <a:t>компоненты </a:t>
            </a:r>
            <a:r>
              <a:rPr lang="ru-RU" sz="1800" dirty="0" smtClean="0"/>
              <a:t>организма спермин </a:t>
            </a:r>
            <a:r>
              <a:rPr lang="ru-RU" sz="1800" dirty="0"/>
              <a:t>и цинк мужской </a:t>
            </a:r>
            <a:r>
              <a:rPr lang="ru-RU" sz="1800" dirty="0" smtClean="0"/>
              <a:t>спермы</a:t>
            </a:r>
            <a:r>
              <a:rPr lang="ru-RU" sz="1800" dirty="0"/>
              <a:t>, лизоцим (слюна, слезы), </a:t>
            </a:r>
            <a:r>
              <a:rPr lang="ru-RU" sz="1800" dirty="0" smtClean="0"/>
              <a:t>бактерицидные </a:t>
            </a:r>
            <a:r>
              <a:rPr lang="ru-RU" sz="1800" dirty="0"/>
              <a:t>протеолитические ферменты;</a:t>
            </a:r>
          </a:p>
          <a:p>
            <a:r>
              <a:rPr lang="ru-RU" sz="1800" dirty="0" smtClean="0"/>
              <a:t>нормальная </a:t>
            </a:r>
            <a:r>
              <a:rPr lang="ru-RU" sz="1800" dirty="0"/>
              <a:t>бактерицидная </a:t>
            </a:r>
            <a:r>
              <a:rPr lang="ru-RU" sz="1800" dirty="0" smtClean="0"/>
              <a:t>флора (например</a:t>
            </a:r>
            <a:r>
              <a:rPr lang="ru-RU" sz="1800" dirty="0"/>
              <a:t>, палочки </a:t>
            </a:r>
            <a:r>
              <a:rPr lang="ru-RU" sz="1800" dirty="0" err="1"/>
              <a:t>Додерляйна</a:t>
            </a:r>
            <a:r>
              <a:rPr lang="ru-RU" sz="1800" dirty="0"/>
              <a:t> </a:t>
            </a:r>
            <a:r>
              <a:rPr lang="ru-RU" sz="1800" dirty="0" smtClean="0"/>
              <a:t>во влагалище</a:t>
            </a:r>
            <a:r>
              <a:rPr lang="ru-RU" sz="1800" dirty="0"/>
              <a:t>), действующая по </a:t>
            </a:r>
            <a:r>
              <a:rPr lang="ru-RU" sz="1800" dirty="0" smtClean="0"/>
              <a:t>принципу конкуренции </a:t>
            </a:r>
            <a:r>
              <a:rPr lang="ru-RU" sz="1800" dirty="0"/>
              <a:t>с микробом;</a:t>
            </a:r>
          </a:p>
          <a:p>
            <a:r>
              <a:rPr lang="ru-RU" sz="1800" dirty="0" smtClean="0"/>
              <a:t>фагоцитоз</a:t>
            </a:r>
            <a:r>
              <a:rPr lang="ru-RU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576" y="1892174"/>
            <a:ext cx="7595858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Бледная трепонема обладает </a:t>
            </a:r>
            <a:r>
              <a:rPr lang="ru-RU" sz="2400" dirty="0" smtClean="0"/>
              <a:t>замечательной </a:t>
            </a:r>
            <a:r>
              <a:rPr lang="ru-RU" sz="2400" dirty="0"/>
              <a:t>способностью уклоняться </a:t>
            </a:r>
            <a:r>
              <a:rPr lang="ru-RU" sz="2400" dirty="0" smtClean="0"/>
              <a:t>от клеточного </a:t>
            </a:r>
            <a:r>
              <a:rPr lang="ru-RU" sz="2400" dirty="0"/>
              <a:t>и гуморального ответа, </a:t>
            </a:r>
            <a:r>
              <a:rPr lang="ru-RU" sz="2400" dirty="0" smtClean="0"/>
              <a:t>который </a:t>
            </a:r>
            <a:r>
              <a:rPr lang="ru-RU" sz="2400" dirty="0"/>
              <a:t>она вызывает в </a:t>
            </a:r>
            <a:r>
              <a:rPr lang="ru-RU" sz="2400" dirty="0" smtClean="0"/>
              <a:t>инфицированном </a:t>
            </a:r>
            <a:r>
              <a:rPr lang="ru-RU" sz="2400" dirty="0"/>
              <a:t>хозяине. </a:t>
            </a:r>
            <a:endParaRPr lang="ru-RU" sz="2400" dirty="0" smtClean="0"/>
          </a:p>
          <a:p>
            <a:r>
              <a:rPr lang="ru-RU" sz="2400" dirty="0" smtClean="0"/>
              <a:t>Это </a:t>
            </a:r>
            <a:r>
              <a:rPr lang="ru-RU" sz="2400" dirty="0"/>
              <a:t>свойство связывали </a:t>
            </a:r>
            <a:r>
              <a:rPr lang="ru-RU" sz="2400" dirty="0" smtClean="0"/>
              <a:t>с наружным </a:t>
            </a:r>
            <a:r>
              <a:rPr lang="ru-RU" sz="2400" dirty="0"/>
              <a:t>покровом, состоящим из </a:t>
            </a:r>
            <a:r>
              <a:rPr lang="ru-RU" sz="2400" dirty="0" smtClean="0"/>
              <a:t>сывороточных </a:t>
            </a:r>
            <a:r>
              <a:rPr lang="ru-RU" sz="2400" dirty="0"/>
              <a:t>белков и/или </a:t>
            </a:r>
            <a:r>
              <a:rPr lang="ru-RU" sz="2400" dirty="0" err="1" smtClean="0"/>
              <a:t>мукополисахаридов</a:t>
            </a:r>
            <a:r>
              <a:rPr lang="ru-RU" sz="2400" dirty="0" smtClean="0"/>
              <a:t> </a:t>
            </a:r>
            <a:r>
              <a:rPr lang="ru-RU" sz="2400" dirty="0" err="1"/>
              <a:t>изолятов</a:t>
            </a:r>
            <a:r>
              <a:rPr lang="ru-RU" sz="2400" dirty="0"/>
              <a:t> наружной </a:t>
            </a:r>
            <a:r>
              <a:rPr lang="ru-RU" sz="2400" dirty="0" smtClean="0"/>
              <a:t>мембраны вирулентной </a:t>
            </a:r>
            <a:r>
              <a:rPr lang="ru-RU" sz="2400" dirty="0"/>
              <a:t>T. </a:t>
            </a:r>
            <a:r>
              <a:rPr lang="ru-RU" sz="2400" dirty="0" err="1"/>
              <a:t>pallidum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5954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15308"/>
            <a:ext cx="7886700" cy="73939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Методы диагностики сифилиса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47760" y="1489272"/>
            <a:ext cx="3868340" cy="823912"/>
          </a:xfrm>
        </p:spPr>
        <p:txBody>
          <a:bodyPr/>
          <a:lstStyle/>
          <a:p>
            <a:r>
              <a:rPr lang="ru-RU" sz="2800" dirty="0">
                <a:solidFill>
                  <a:srgbClr val="0070C0"/>
                </a:solidFill>
              </a:rPr>
              <a:t>прямые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47760" y="2002585"/>
            <a:ext cx="2332478" cy="368458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заражение животных; </a:t>
            </a:r>
          </a:p>
          <a:p>
            <a:r>
              <a:rPr lang="ru-RU" sz="1600" dirty="0" smtClean="0"/>
              <a:t>микроскопия в темном поле; </a:t>
            </a:r>
          </a:p>
          <a:p>
            <a:r>
              <a:rPr lang="ru-RU" sz="1600" dirty="0" smtClean="0"/>
              <a:t>ПЦР - молекулярно-биологические </a:t>
            </a:r>
            <a:r>
              <a:rPr lang="ru-RU" sz="1600" dirty="0"/>
              <a:t>методы </a:t>
            </a:r>
            <a:r>
              <a:rPr lang="ru-RU" sz="1600" dirty="0" err="1"/>
              <a:t>детекции</a:t>
            </a:r>
            <a:r>
              <a:rPr lang="ru-RU" sz="1600" dirty="0"/>
              <a:t> ДНК </a:t>
            </a:r>
            <a:r>
              <a:rPr lang="ru-RU" sz="1600" dirty="0" err="1" smtClean="0"/>
              <a:t>T.pallidum</a:t>
            </a: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832445" y="1199561"/>
            <a:ext cx="4261353" cy="79670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непрямые серологические </a:t>
            </a:r>
            <a:r>
              <a:rPr lang="ru-RU" sz="2800" dirty="0" smtClean="0">
                <a:solidFill>
                  <a:srgbClr val="0070C0"/>
                </a:solidFill>
              </a:rPr>
              <a:t>тесты </a:t>
            </a:r>
            <a:r>
              <a:rPr lang="ru-RU" sz="2800" dirty="0">
                <a:solidFill>
                  <a:srgbClr val="0070C0"/>
                </a:solidFill>
              </a:rPr>
              <a:t>для выявления </a:t>
            </a:r>
            <a:r>
              <a:rPr lang="ru-RU" sz="2800" dirty="0" smtClean="0">
                <a:solidFill>
                  <a:srgbClr val="0070C0"/>
                </a:solidFill>
              </a:rPr>
              <a:t>АТ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56105318"/>
              </p:ext>
            </p:extLst>
          </p:nvPr>
        </p:nvGraphicFramePr>
        <p:xfrm>
          <a:off x="2725093" y="2009823"/>
          <a:ext cx="6165410" cy="470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899"/>
                <a:gridCol w="2713511"/>
              </a:tblGrid>
              <a:tr h="345123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Нетрепонемные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Трепонемные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434004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определяющие АТ к липоидным АГ тканей хозяина или возбудителя; реактивность в этих тестах обычно указывает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на повреждение тканей и не всегда</a:t>
                      </a:r>
                    </a:p>
                    <a:p>
                      <a:r>
                        <a:rPr lang="ru-RU" sz="1000" dirty="0" smtClean="0"/>
                        <a:t>специфична в отношении сифилиса.</a:t>
                      </a:r>
                    </a:p>
                    <a:p>
                      <a:r>
                        <a:rPr lang="ru-RU" sz="1000" dirty="0" smtClean="0"/>
                        <a:t>Простота выполнения и низкая стоимость позволяет использовать их как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отборочные реакции при </a:t>
                      </a:r>
                      <a:r>
                        <a:rPr lang="ru-RU" sz="1000" b="1" dirty="0" smtClean="0"/>
                        <a:t>установлении</a:t>
                      </a:r>
                      <a:r>
                        <a:rPr lang="ru-RU" sz="1000" b="1" baseline="0" dirty="0" smtClean="0"/>
                        <a:t> </a:t>
                      </a:r>
                      <a:r>
                        <a:rPr lang="ru-RU" sz="1000" b="1" dirty="0" smtClean="0"/>
                        <a:t>предварительного диагноза сифи</a:t>
                      </a:r>
                      <a:r>
                        <a:rPr lang="ru-RU" sz="1000" dirty="0" smtClean="0"/>
                        <a:t>лиса;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err="1" smtClean="0"/>
                        <a:t>РСКк</a:t>
                      </a:r>
                      <a:r>
                        <a:rPr lang="ru-RU" sz="1000" dirty="0" smtClean="0"/>
                        <a:t> -реакция связывания комплемента с кардиолипиновым АГ;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МР, или РМП  </a:t>
                      </a:r>
                      <a:r>
                        <a:rPr lang="ru-RU" sz="1000" dirty="0" err="1" smtClean="0"/>
                        <a:t>микрореакция</a:t>
                      </a:r>
                      <a:r>
                        <a:rPr lang="ru-RU" sz="1000" dirty="0" smtClean="0"/>
                        <a:t> с плазмой и инактивированной сывороткой</a:t>
                      </a:r>
                    </a:p>
                    <a:p>
                      <a:r>
                        <a:rPr lang="ru-RU" sz="1000" dirty="0" smtClean="0"/>
                        <a:t>(или реакция </a:t>
                      </a:r>
                      <a:r>
                        <a:rPr lang="ru-RU" sz="1000" dirty="0" err="1" smtClean="0"/>
                        <a:t>микропреципитации</a:t>
                      </a:r>
                      <a:r>
                        <a:rPr lang="ru-RU" sz="1000" dirty="0" smtClean="0"/>
                        <a:t>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RPR </a:t>
                      </a:r>
                      <a:r>
                        <a:rPr lang="ru-RU" sz="1000" dirty="0" smtClean="0"/>
                        <a:t>-тест быстрых плазменных </a:t>
                      </a:r>
                      <a:r>
                        <a:rPr lang="ru-RU" sz="1000" dirty="0" err="1" smtClean="0"/>
                        <a:t>реагинов</a:t>
                      </a:r>
                      <a:r>
                        <a:rPr lang="ru-RU" sz="1000" dirty="0" smtClean="0"/>
                        <a:t> (</a:t>
                      </a:r>
                      <a:r>
                        <a:rPr lang="en-US" sz="1000" dirty="0" smtClean="0"/>
                        <a:t>Rapid Plasma </a:t>
                      </a:r>
                      <a:r>
                        <a:rPr lang="en-US" sz="1000" dirty="0" err="1" smtClean="0"/>
                        <a:t>Reagins</a:t>
                      </a:r>
                      <a:r>
                        <a:rPr lang="en-US" sz="1000" dirty="0" smtClean="0"/>
                        <a:t>);</a:t>
                      </a:r>
                      <a:endParaRPr lang="ru-RU" sz="10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 LUES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ТЕСТ - аналог </a:t>
                      </a:r>
                      <a:r>
                        <a:rPr lang="en-US" sz="1000" dirty="0" smtClean="0"/>
                        <a:t>RPR (</a:t>
                      </a:r>
                      <a:r>
                        <a:rPr lang="ru-RU" sz="1000" dirty="0" smtClean="0"/>
                        <a:t>производства "Диагностические системы")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TRUST</a:t>
                      </a:r>
                      <a:r>
                        <a:rPr lang="ru-RU" sz="1000" dirty="0" smtClean="0"/>
                        <a:t>-тест с </a:t>
                      </a:r>
                      <a:r>
                        <a:rPr lang="ru-RU" sz="1000" dirty="0" err="1" smtClean="0"/>
                        <a:t>толуидиновым</a:t>
                      </a:r>
                      <a:r>
                        <a:rPr lang="ru-RU" sz="1000" dirty="0" smtClean="0"/>
                        <a:t> красным и непрогретой сывороткой (</a:t>
                      </a:r>
                      <a:r>
                        <a:rPr lang="en-US" sz="1000" dirty="0" err="1" smtClean="0"/>
                        <a:t>Toluidin</a:t>
                      </a:r>
                      <a:r>
                        <a:rPr lang="en-US" sz="1000" dirty="0" smtClean="0"/>
                        <a:t> Red Unheated Serum Test);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RST</a:t>
                      </a:r>
                      <a:r>
                        <a:rPr lang="ru-RU" sz="1000" dirty="0" smtClean="0"/>
                        <a:t>-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тест отбора </a:t>
                      </a:r>
                      <a:r>
                        <a:rPr lang="ru-RU" sz="1000" dirty="0" err="1" smtClean="0"/>
                        <a:t>реагинов</a:t>
                      </a:r>
                      <a:r>
                        <a:rPr lang="ru-RU" sz="1000" dirty="0" smtClean="0"/>
                        <a:t> (</a:t>
                      </a:r>
                      <a:r>
                        <a:rPr lang="en-US" sz="1000" dirty="0" err="1" smtClean="0"/>
                        <a:t>Reagin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Screen Test).</a:t>
                      </a:r>
                    </a:p>
                    <a:p>
                      <a:r>
                        <a:rPr lang="ru-RU" sz="1000" dirty="0" smtClean="0"/>
                        <a:t>К числу НТТ с микроскопическим считыванием результатов реакции относятся: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VDRL</a:t>
                      </a:r>
                      <a:r>
                        <a:rPr lang="ru-RU" sz="1000" baseline="0" dirty="0" smtClean="0"/>
                        <a:t> -</a:t>
                      </a:r>
                      <a:r>
                        <a:rPr lang="en-US" sz="1000" dirty="0" err="1" smtClean="0"/>
                        <a:t>Veneral</a:t>
                      </a:r>
                      <a:r>
                        <a:rPr lang="en-US" sz="1000" dirty="0" smtClean="0"/>
                        <a:t> Disease Research Laboratory;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USR </a:t>
                      </a:r>
                      <a:r>
                        <a:rPr lang="ru-RU" sz="1000" dirty="0" smtClean="0"/>
                        <a:t>-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тест определения активных</a:t>
                      </a:r>
                    </a:p>
                    <a:p>
                      <a:r>
                        <a:rPr lang="ru-RU" sz="1000" dirty="0" err="1" smtClean="0"/>
                        <a:t>реагинов</a:t>
                      </a:r>
                      <a:r>
                        <a:rPr lang="ru-RU" sz="1000" dirty="0" smtClean="0"/>
                        <a:t> плазмы (</a:t>
                      </a:r>
                      <a:r>
                        <a:rPr lang="en-US" sz="1000" dirty="0" smtClean="0"/>
                        <a:t>Unheated Serum </a:t>
                      </a:r>
                      <a:r>
                        <a:rPr lang="en-US" sz="1000" dirty="0" err="1" smtClean="0"/>
                        <a:t>Reagins</a:t>
                      </a:r>
                      <a:r>
                        <a:rPr lang="en-US" sz="1000" dirty="0" smtClean="0"/>
                        <a:t>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 в которых используются специфические АГ трепонем, обязательные для подтверждения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диагноза (РПГА, РИТ, РИФ и ИФА). </a:t>
                      </a:r>
                    </a:p>
                    <a:p>
                      <a:r>
                        <a:rPr lang="ru-RU" sz="1000" dirty="0" smtClean="0"/>
                        <a:t>Они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являются более сложными и дорогостоящими, но и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более специфичными и чувствительными. Сюда же относится выявление АТ в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СМЖ, а также достаточно редко используемые гистологические исследования.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err="1" smtClean="0"/>
                        <a:t>РСКт</a:t>
                      </a:r>
                      <a:r>
                        <a:rPr lang="ru-RU" sz="1000" dirty="0" smtClean="0"/>
                        <a:t> - реакция связывания комплемента с </a:t>
                      </a:r>
                      <a:r>
                        <a:rPr lang="ru-RU" sz="1000" dirty="0" err="1" smtClean="0"/>
                        <a:t>трепонемным</a:t>
                      </a:r>
                      <a:r>
                        <a:rPr lang="ru-RU" sz="1000" dirty="0" smtClean="0"/>
                        <a:t> антигеном;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РИБТ, или РИТ - реакция иммобилизации бледных трепонем, </a:t>
                      </a:r>
                      <a:r>
                        <a:rPr lang="en-US" sz="1000" dirty="0" smtClean="0"/>
                        <a:t>TPI (Treponema pallidum </a:t>
                      </a:r>
                      <a:r>
                        <a:rPr lang="en-US" sz="1000" dirty="0" err="1" smtClean="0"/>
                        <a:t>immobilisation</a:t>
                      </a:r>
                      <a:r>
                        <a:rPr lang="en-US" sz="1000" dirty="0" smtClean="0"/>
                        <a:t> test);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РИФ - реакция </a:t>
                      </a:r>
                      <a:r>
                        <a:rPr lang="ru-RU" sz="1000" dirty="0" err="1" smtClean="0"/>
                        <a:t>иммунофлюоресценции</a:t>
                      </a:r>
                      <a:r>
                        <a:rPr lang="ru-RU" sz="1000" dirty="0" smtClean="0"/>
                        <a:t>; </a:t>
                      </a:r>
                      <a:r>
                        <a:rPr lang="en-US" sz="1000" dirty="0" smtClean="0"/>
                        <a:t>FTA (</a:t>
                      </a:r>
                      <a:r>
                        <a:rPr lang="en-US" sz="1000" dirty="0" err="1" smtClean="0"/>
                        <a:t>Flouorescent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treponemal</a:t>
                      </a:r>
                      <a:r>
                        <a:rPr lang="en-US" sz="1000" dirty="0" smtClean="0"/>
                        <a:t> antibody) </a:t>
                      </a:r>
                      <a:r>
                        <a:rPr lang="ru-RU" sz="1000" dirty="0" smtClean="0"/>
                        <a:t>с вариантами: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РИФ:200 (</a:t>
                      </a:r>
                      <a:r>
                        <a:rPr lang="en-US" sz="1000" dirty="0" smtClean="0"/>
                        <a:t>FTA:200);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err="1" smtClean="0"/>
                        <a:t>РИФ:абс</a:t>
                      </a:r>
                      <a:r>
                        <a:rPr lang="ru-RU" sz="1000" dirty="0" smtClean="0"/>
                        <a:t> (</a:t>
                      </a:r>
                      <a:r>
                        <a:rPr lang="en-US" sz="1000" dirty="0" err="1" smtClean="0"/>
                        <a:t>FTA:abs;FTA:abs</a:t>
                      </a:r>
                      <a:r>
                        <a:rPr lang="en-US" sz="1000" dirty="0" smtClean="0"/>
                        <a:t> double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en-US" sz="1000" dirty="0" smtClean="0"/>
                        <a:t>staining;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en-US" sz="1000" dirty="0" err="1" smtClean="0"/>
                        <a:t>FTA:abs:IgM</a:t>
                      </a:r>
                      <a:r>
                        <a:rPr lang="en-US" sz="1000" dirty="0" smtClean="0"/>
                        <a:t>; 19S (IgM):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en-US" sz="1000" dirty="0" smtClean="0"/>
                        <a:t>:</a:t>
                      </a:r>
                      <a:r>
                        <a:rPr lang="en-US" sz="1000" dirty="0" err="1" smtClean="0"/>
                        <a:t>FTA:abs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err="1" smtClean="0"/>
                        <a:t>РИФц</a:t>
                      </a:r>
                      <a:endParaRPr lang="ru-RU" sz="10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РПГА -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реакция пассивной </a:t>
                      </a:r>
                      <a:r>
                        <a:rPr lang="ru-RU" sz="1000" dirty="0" err="1" smtClean="0"/>
                        <a:t>гемагглютигации</a:t>
                      </a:r>
                      <a:r>
                        <a:rPr lang="ru-RU" sz="1000" dirty="0" smtClean="0"/>
                        <a:t>; (</a:t>
                      </a:r>
                      <a:r>
                        <a:rPr lang="en-US" sz="1000" dirty="0" smtClean="0"/>
                        <a:t>TPHA (Treponema pallidum </a:t>
                      </a:r>
                      <a:r>
                        <a:rPr lang="en-US" sz="1000" dirty="0" err="1" smtClean="0"/>
                        <a:t>hemagglutination</a:t>
                      </a:r>
                      <a:r>
                        <a:rPr lang="en-US" sz="1000" dirty="0" smtClean="0"/>
                        <a:t> assay))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ИФА - иммуноферментный анализ;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EIA (</a:t>
                      </a:r>
                      <a:r>
                        <a:rPr lang="en-US" sz="1000" dirty="0" err="1" smtClean="0"/>
                        <a:t>Enzymeimmun</a:t>
                      </a:r>
                      <a:r>
                        <a:rPr lang="ru-RU" sz="1000" dirty="0" smtClean="0"/>
                        <a:t>о </a:t>
                      </a:r>
                      <a:r>
                        <a:rPr lang="en-US" sz="1000" dirty="0" smtClean="0"/>
                        <a:t>assay);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/>
                        <a:t>ИММУНОБЛОТИНГ; (</a:t>
                      </a:r>
                      <a:r>
                        <a:rPr lang="en-US" sz="1000" dirty="0" smtClean="0"/>
                        <a:t>Western Blot</a:t>
                      </a:r>
                      <a:r>
                        <a:rPr lang="ru-RU" sz="1000" dirty="0" smtClean="0"/>
                        <a:t>)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788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Чувствительность и специфичность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различных методов диагностики сифилиса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9505" t="50573" r="50198" b="18625"/>
          <a:stretch/>
        </p:blipFill>
        <p:spPr>
          <a:xfrm>
            <a:off x="742383" y="1844643"/>
            <a:ext cx="5748952" cy="49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0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22" y="365126"/>
            <a:ext cx="8709433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Спирохеты – это  </a:t>
            </a:r>
            <a:r>
              <a:rPr lang="ru-RU" sz="4000" b="1" dirty="0" err="1">
                <a:solidFill>
                  <a:srgbClr val="C00000"/>
                </a:solidFill>
              </a:rPr>
              <a:t>Г</a:t>
            </a:r>
            <a:r>
              <a:rPr lang="ru-RU" sz="4000" b="1" dirty="0" err="1" smtClean="0">
                <a:solidFill>
                  <a:srgbClr val="C00000"/>
                </a:solidFill>
              </a:rPr>
              <a:t>рам</a:t>
            </a:r>
            <a:r>
              <a:rPr lang="ru-RU" sz="4000" b="1" dirty="0" smtClean="0">
                <a:solidFill>
                  <a:srgbClr val="C00000"/>
                </a:solidFill>
              </a:rPr>
              <a:t> (-) бактерии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3100" b="1" i="1" dirty="0" smtClean="0"/>
              <a:t>Спирохеты – переходная форма между бактериями и простейшими</a:t>
            </a:r>
            <a:endParaRPr lang="ru-RU" sz="31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Признаки бактерий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/>
              <a:t>Прокариоты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prstClr val="black"/>
                </a:solidFill>
              </a:rPr>
              <a:t>Прокариоты —  это одноклеточные живые организмы,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prstClr val="black"/>
                </a:solidFill>
              </a:rPr>
              <a:t>в теле клеток которых нет ядра и других внутренних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prstClr val="black"/>
                </a:solidFill>
              </a:rPr>
              <a:t> мембранных органоидов.</a:t>
            </a:r>
          </a:p>
          <a:p>
            <a:r>
              <a:rPr lang="ru-RU" sz="2400" dirty="0" smtClean="0"/>
              <a:t>Размножаются путем деления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Признаки простейших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Отсутствует клеточная стенка</a:t>
            </a:r>
          </a:p>
          <a:p>
            <a:r>
              <a:rPr lang="ru-RU" sz="2400" dirty="0" smtClean="0"/>
              <a:t>Особое строение тела (множество волокон, фиксированных на полюсах)</a:t>
            </a:r>
          </a:p>
          <a:p>
            <a:r>
              <a:rPr lang="ru-RU" sz="2400" dirty="0" smtClean="0"/>
              <a:t>Несколько типов движений</a:t>
            </a:r>
          </a:p>
          <a:p>
            <a:r>
              <a:rPr lang="ru-RU" sz="2400" dirty="0" smtClean="0"/>
              <a:t>Образование цист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987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Динамика </a:t>
            </a:r>
            <a:r>
              <a:rPr lang="ru-RU" sz="4000" b="1" dirty="0" err="1">
                <a:solidFill>
                  <a:srgbClr val="0070C0"/>
                </a:solidFill>
              </a:rPr>
              <a:t>трепонемных</a:t>
            </a:r>
            <a:r>
              <a:rPr lang="ru-RU" sz="4000" b="1" dirty="0">
                <a:solidFill>
                  <a:srgbClr val="0070C0"/>
                </a:solidFill>
              </a:rPr>
              <a:t> тестов </a:t>
            </a: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на </a:t>
            </a:r>
            <a:r>
              <a:rPr lang="ru-RU" sz="4000" b="1" dirty="0">
                <a:solidFill>
                  <a:srgbClr val="0070C0"/>
                </a:solidFill>
              </a:rPr>
              <a:t>сифилис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188" t="21897" r="27921" b="29848"/>
          <a:stretch/>
        </p:blipFill>
        <p:spPr>
          <a:xfrm>
            <a:off x="262550" y="1919335"/>
            <a:ext cx="8492151" cy="46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18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Реакция </a:t>
            </a:r>
            <a:r>
              <a:rPr lang="ru-RU" sz="4000" b="1" dirty="0" err="1" smtClean="0">
                <a:solidFill>
                  <a:srgbClr val="0070C0"/>
                </a:solidFill>
              </a:rPr>
              <a:t>Вассермана</a:t>
            </a:r>
            <a:r>
              <a:rPr lang="ru-RU" sz="4000" b="1" dirty="0" smtClean="0">
                <a:solidFill>
                  <a:srgbClr val="0070C0"/>
                </a:solidFill>
              </a:rPr>
              <a:t> (</a:t>
            </a:r>
            <a:r>
              <a:rPr lang="en-US" sz="4000" b="1" dirty="0" smtClean="0">
                <a:solidFill>
                  <a:srgbClr val="0070C0"/>
                </a:solidFill>
              </a:rPr>
              <a:t>RW</a:t>
            </a:r>
            <a:r>
              <a:rPr lang="ru-RU" sz="4000" b="1" dirty="0" smtClean="0">
                <a:solidFill>
                  <a:srgbClr val="0070C0"/>
                </a:solidFill>
              </a:rPr>
              <a:t>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39917" y="1253331"/>
            <a:ext cx="871396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 Первый </a:t>
            </a:r>
            <a:r>
              <a:rPr lang="ru-RU" dirty="0" err="1"/>
              <a:t>нетрепонемный</a:t>
            </a:r>
            <a:r>
              <a:rPr lang="ru-RU" dirty="0"/>
              <a:t> тест,</a:t>
            </a:r>
          </a:p>
          <a:p>
            <a:r>
              <a:rPr lang="ru-RU" dirty="0"/>
              <a:t>опубликован в 1906 г., </a:t>
            </a:r>
            <a:endParaRPr lang="ru-RU" dirty="0" smtClean="0"/>
          </a:p>
          <a:p>
            <a:r>
              <a:rPr lang="ru-RU" dirty="0" smtClean="0"/>
              <a:t>основан </a:t>
            </a:r>
            <a:r>
              <a:rPr lang="ru-RU" dirty="0"/>
              <a:t>на реакции </a:t>
            </a:r>
            <a:r>
              <a:rPr lang="ru-RU" dirty="0" smtClean="0"/>
              <a:t>связывания </a:t>
            </a:r>
            <a:r>
              <a:rPr lang="ru-RU" dirty="0"/>
              <a:t>комплемента </a:t>
            </a:r>
            <a:r>
              <a:rPr lang="ru-RU" dirty="0" err="1" smtClean="0"/>
              <a:t>Борде-Жангу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Преимуществом </a:t>
            </a:r>
            <a:r>
              <a:rPr lang="ru-RU" dirty="0"/>
              <a:t>реакции является простота её выполнения,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недостатком</a:t>
            </a:r>
            <a:r>
              <a:rPr lang="ru-RU" dirty="0" smtClean="0"/>
              <a:t> </a:t>
            </a:r>
            <a:r>
              <a:rPr lang="ru-RU" dirty="0"/>
              <a:t>— низкая специфичность, приводящая к ложноположительным результатам.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 настоящее время метод устарел и заменён реакцией </a:t>
            </a:r>
            <a:r>
              <a:rPr lang="ru-RU" b="1" dirty="0" err="1">
                <a:solidFill>
                  <a:srgbClr val="0070C0"/>
                </a:solidFill>
              </a:rPr>
              <a:t>микропреципитации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антикардиолипиновый</a:t>
            </a:r>
            <a:r>
              <a:rPr lang="ru-RU" dirty="0"/>
              <a:t> тест, MP, RPR (</a:t>
            </a:r>
            <a:r>
              <a:rPr lang="ru-RU" dirty="0" err="1"/>
              <a:t>Rapid</a:t>
            </a:r>
            <a:r>
              <a:rPr lang="ru-RU" dirty="0"/>
              <a:t> </a:t>
            </a:r>
            <a:r>
              <a:rPr lang="ru-RU" dirty="0" err="1"/>
              <a:t>Plasma</a:t>
            </a:r>
            <a:r>
              <a:rPr lang="ru-RU" dirty="0"/>
              <a:t> </a:t>
            </a:r>
            <a:r>
              <a:rPr lang="ru-RU" dirty="0" err="1"/>
              <a:t>Reagin</a:t>
            </a:r>
            <a:r>
              <a:rPr lang="ru-RU" dirty="0"/>
              <a:t>)).</a:t>
            </a:r>
          </a:p>
        </p:txBody>
      </p:sp>
    </p:spTree>
    <p:extLst>
      <p:ext uri="{BB962C8B-B14F-4D97-AF65-F5344CB8AC3E}">
        <p14:creationId xmlns:p14="http://schemas.microsoft.com/office/powerpoint/2010/main" val="4125947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66" y="93522"/>
            <a:ext cx="7886700" cy="79371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Лечение сифилиса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90" y="724278"/>
            <a:ext cx="8696419" cy="63917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Превентивное лечение </a:t>
            </a:r>
            <a:r>
              <a:rPr lang="ru-RU" dirty="0" smtClean="0"/>
              <a:t>проводят с целью предупреждения сифилиса лицам, находившимся в половом и тесном бытовом контакте с пациентами с ранними формами сифилиса, если с момента контакта прошло не более 2 месяцев.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Специфическое лечение </a:t>
            </a:r>
            <a:r>
              <a:rPr lang="ru-RU" dirty="0" smtClean="0"/>
              <a:t>проводят с целью этиологического излечения пациента путем создания </a:t>
            </a:r>
            <a:r>
              <a:rPr lang="ru-RU" dirty="0" err="1" smtClean="0"/>
              <a:t>трепонемоцидной</a:t>
            </a:r>
            <a:r>
              <a:rPr lang="ru-RU" dirty="0" smtClean="0"/>
              <a:t> концентрации антимикробного препарата в крови и тканях, а при </a:t>
            </a:r>
            <a:r>
              <a:rPr lang="ru-RU" dirty="0" err="1" smtClean="0"/>
              <a:t>нейросифилисе</a:t>
            </a:r>
            <a:r>
              <a:rPr lang="ru-RU" dirty="0" smtClean="0"/>
              <a:t> - в цереброспинальной жидкости.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u="sng" dirty="0" smtClean="0"/>
              <a:t>ЛП для лечения сифилиса: </a:t>
            </a:r>
          </a:p>
          <a:p>
            <a:pPr marL="0" indent="0">
              <a:buNone/>
            </a:pPr>
            <a:r>
              <a:rPr lang="ru-RU" dirty="0" smtClean="0"/>
              <a:t>1. Пенициллины: </a:t>
            </a:r>
            <a:r>
              <a:rPr lang="ru-RU" dirty="0" err="1" smtClean="0"/>
              <a:t>Бензилпенициллин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Тетрациклины: </a:t>
            </a:r>
            <a:r>
              <a:rPr lang="ru-RU" dirty="0" err="1" smtClean="0"/>
              <a:t>Доксициклин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dirty="0" err="1" smtClean="0"/>
              <a:t>Макролиды</a:t>
            </a:r>
            <a:r>
              <a:rPr lang="ru-RU" dirty="0" smtClean="0"/>
              <a:t>: Эритромицин.</a:t>
            </a:r>
          </a:p>
          <a:p>
            <a:pPr marL="0" indent="0">
              <a:buNone/>
            </a:pPr>
            <a:r>
              <a:rPr lang="ru-RU" dirty="0" smtClean="0"/>
              <a:t>4. Цефалоспорины 3 поколения: </a:t>
            </a:r>
            <a:r>
              <a:rPr lang="ru-RU" dirty="0" err="1" smtClean="0"/>
              <a:t>Цефтриаксон</a:t>
            </a:r>
            <a:endParaRPr lang="ru-RU" dirty="0" smtClean="0"/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0070C0"/>
                </a:solidFill>
              </a:rPr>
              <a:t>Препаратом первого выбора для лечения сифилиса является </a:t>
            </a:r>
            <a:r>
              <a:rPr lang="ru-RU" sz="3200" b="1" i="1" dirty="0" err="1" smtClean="0">
                <a:solidFill>
                  <a:srgbClr val="0070C0"/>
                </a:solidFill>
              </a:rPr>
              <a:t>бензилпенициллин</a:t>
            </a:r>
            <a:r>
              <a:rPr lang="ru-RU" sz="3200" b="1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900" b="1" dirty="0">
                <a:solidFill>
                  <a:srgbClr val="FF0000"/>
                </a:solidFill>
              </a:rPr>
              <a:t>Нет </a:t>
            </a:r>
            <a:r>
              <a:rPr lang="ru-RU" sz="2900" b="1" dirty="0" smtClean="0">
                <a:solidFill>
                  <a:srgbClr val="FF0000"/>
                </a:solidFill>
              </a:rPr>
              <a:t>домашних </a:t>
            </a:r>
            <a:r>
              <a:rPr lang="ru-RU" sz="2900" b="1" dirty="0">
                <a:solidFill>
                  <a:srgbClr val="FF0000"/>
                </a:solidFill>
              </a:rPr>
              <a:t>средств или неофициальных препаратов, эффективных при сифилисе!</a:t>
            </a:r>
          </a:p>
        </p:txBody>
      </p:sp>
    </p:spTree>
    <p:extLst>
      <p:ext uri="{BB962C8B-B14F-4D97-AF65-F5344CB8AC3E}">
        <p14:creationId xmlns:p14="http://schemas.microsoft.com/office/powerpoint/2010/main" val="3702614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083" y="120683"/>
            <a:ext cx="8605885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Резистентность </a:t>
            </a:r>
            <a:r>
              <a:rPr lang="ru-RU" sz="4000" b="1" dirty="0" smtClean="0">
                <a:solidFill>
                  <a:srgbClr val="FF0000"/>
                </a:solidFill>
              </a:rPr>
              <a:t>возбудителя сифилиса </a:t>
            </a:r>
            <a:r>
              <a:rPr lang="ru-RU" sz="4000" b="1" dirty="0">
                <a:solidFill>
                  <a:srgbClr val="FF0000"/>
                </a:solidFill>
              </a:rPr>
              <a:t>к </a:t>
            </a:r>
            <a:r>
              <a:rPr lang="ru-RU" sz="4000" b="1" dirty="0" err="1">
                <a:solidFill>
                  <a:srgbClr val="FF0000"/>
                </a:solidFill>
              </a:rPr>
              <a:t>макролидам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17" y="1336737"/>
            <a:ext cx="8846367" cy="52451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</a:t>
            </a:r>
            <a:r>
              <a:rPr lang="ru-RU" dirty="0"/>
              <a:t>2000-х годах стало известно о появлении </a:t>
            </a:r>
            <a:r>
              <a:rPr lang="ru-RU" dirty="0" err="1"/>
              <a:t>антибиотикорезистентных</a:t>
            </a:r>
            <a:r>
              <a:rPr lang="ru-RU" dirty="0"/>
              <a:t> штаммов </a:t>
            </a:r>
            <a:r>
              <a:rPr lang="en-US" i="1" dirty="0"/>
              <a:t>Treponema pallidum</a:t>
            </a:r>
            <a:r>
              <a:rPr lang="ru-RU" dirty="0" smtClean="0"/>
              <a:t> </a:t>
            </a:r>
            <a:r>
              <a:rPr lang="ru-RU" dirty="0"/>
              <a:t>и новой вспышке </a:t>
            </a:r>
            <a:r>
              <a:rPr lang="ru-RU" dirty="0" smtClean="0"/>
              <a:t>заболевания в Европейских странах.</a:t>
            </a:r>
          </a:p>
          <a:p>
            <a:r>
              <a:rPr lang="ru-RU" dirty="0" smtClean="0"/>
              <a:t>Исследователи из Германии изучили </a:t>
            </a:r>
            <a:r>
              <a:rPr lang="ru-RU" dirty="0"/>
              <a:t>образцы сифилиса и смежных заболеваний у пациентов из 12 стран Южной Америки, Африки, Азии и других регионов.</a:t>
            </a:r>
          </a:p>
          <a:p>
            <a:r>
              <a:rPr lang="ru-RU" dirty="0" smtClean="0"/>
              <a:t>у штамма SS14 резистентность  к </a:t>
            </a:r>
            <a:r>
              <a:rPr lang="ru-RU" dirty="0" err="1" smtClean="0"/>
              <a:t>азитромицину</a:t>
            </a:r>
            <a:r>
              <a:rPr lang="ru-RU" dirty="0" smtClean="0"/>
              <a:t> 90%. </a:t>
            </a:r>
          </a:p>
          <a:p>
            <a:r>
              <a:rPr lang="ru-RU" dirty="0" smtClean="0"/>
              <a:t>В РФ таких штаммов не выявлено.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Вывод</a:t>
            </a:r>
            <a:r>
              <a:rPr lang="ru-RU" dirty="0" smtClean="0"/>
              <a:t>: SS14 </a:t>
            </a:r>
            <a:r>
              <a:rPr lang="ru-RU" dirty="0"/>
              <a:t>является более новым и резистентным к современным препаратам типом инфекции</a:t>
            </a:r>
            <a:r>
              <a:rPr lang="ru-RU" dirty="0" smtClean="0"/>
              <a:t>. Необходим мониторинг АМР в РФ.</a:t>
            </a:r>
            <a:endParaRPr lang="ru-RU" dirty="0"/>
          </a:p>
        </p:txBody>
      </p:sp>
      <p:sp>
        <p:nvSpPr>
          <p:cNvPr id="4" name="AutoShape 2" descr="ÐÐµÐºÑÐ¸Ñ ÑÐ¸ÑÐ°ÐµÑ â Ð¿ÑÐµÐ·ÐµÐ½ÑÐ°ÑÐ¸Ñ Ð½Ð° Slide-Share.ru ð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46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ÐÐµÐºÑÐ¸Ñ ÑÐ¸ÑÐ°ÐµÑ â Ð¿ÑÐµÐ·ÐµÐ½ÑÐ°ÑÐ¸Ñ Ð½Ð° Slide-Share.ru ð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ÐµÐºÑÐ¸Ñ ÑÐ¸ÑÐ°ÐµÑ â Ð¿ÑÐµÐ·ÐµÐ½ÑÐ°ÑÐ¸Ñ Ð½Ð° Slide-Share.ru ð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61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О</a:t>
            </a:r>
            <a:r>
              <a:rPr lang="ru-RU" sz="4000" b="1" dirty="0" smtClean="0">
                <a:solidFill>
                  <a:srgbClr val="0070C0"/>
                </a:solidFill>
              </a:rPr>
              <a:t>тличительные особенности </a:t>
            </a:r>
            <a:r>
              <a:rPr lang="ru-RU" sz="4000" b="1" dirty="0" err="1">
                <a:solidFill>
                  <a:srgbClr val="0070C0"/>
                </a:solidFill>
              </a:rPr>
              <a:t>боррелий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Грам</a:t>
            </a:r>
            <a:r>
              <a:rPr lang="ru-RU" dirty="0" smtClean="0"/>
              <a:t> (-) спирохеты</a:t>
            </a:r>
            <a:r>
              <a:rPr lang="ru-RU" dirty="0"/>
              <a:t>, относительно легко окрашиваются анилиновыми </a:t>
            </a:r>
            <a:r>
              <a:rPr lang="ru-RU" dirty="0" smtClean="0"/>
              <a:t>красителями;</a:t>
            </a:r>
          </a:p>
          <a:p>
            <a:r>
              <a:rPr lang="ru-RU" dirty="0" smtClean="0"/>
              <a:t>Отсутствие митохондрий </a:t>
            </a:r>
            <a:r>
              <a:rPr lang="ru-RU" dirty="0"/>
              <a:t>и </a:t>
            </a:r>
            <a:r>
              <a:rPr lang="ru-RU" dirty="0" err="1"/>
              <a:t>ундулирующей</a:t>
            </a:r>
            <a:r>
              <a:rPr lang="ru-RU" dirty="0"/>
              <a:t> мембраны. </a:t>
            </a:r>
            <a:endParaRPr lang="ru-RU" dirty="0" smtClean="0"/>
          </a:p>
          <a:p>
            <a:r>
              <a:rPr lang="ru-RU" dirty="0" smtClean="0"/>
              <a:t>Длина </a:t>
            </a:r>
            <a:r>
              <a:rPr lang="ru-RU" dirty="0"/>
              <a:t>микробной клетки - от 10 до 30 мкм, поперечный размер составляет 0,20-0,25 мкм. </a:t>
            </a:r>
            <a:endParaRPr lang="ru-RU" dirty="0" smtClean="0"/>
          </a:p>
          <a:p>
            <a:r>
              <a:rPr lang="ru-RU" dirty="0" smtClean="0"/>
              <a:t>По </a:t>
            </a:r>
            <a:r>
              <a:rPr lang="ru-RU" dirty="0"/>
              <a:t>форме представляют собой извитую, лево- или правовращающуюся спираль.</a:t>
            </a:r>
          </a:p>
        </p:txBody>
      </p:sp>
    </p:spTree>
    <p:extLst>
      <p:ext uri="{BB962C8B-B14F-4D97-AF65-F5344CB8AC3E}">
        <p14:creationId xmlns:p14="http://schemas.microsoft.com/office/powerpoint/2010/main" val="4132439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</a:rPr>
              <a:t>B .</a:t>
            </a:r>
            <a:r>
              <a:rPr lang="ru-RU" sz="4000" b="1" dirty="0" err="1">
                <a:solidFill>
                  <a:srgbClr val="0070C0"/>
                </a:solidFill>
              </a:rPr>
              <a:t>burgdorferi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sensu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</a:rPr>
              <a:t>lato</a:t>
            </a:r>
            <a:r>
              <a:rPr lang="ru-RU" sz="4000" b="1" dirty="0">
                <a:solidFill>
                  <a:srgbClr val="0070C0"/>
                </a:solidFill>
              </a:rPr>
              <a:t/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2000" b="1" dirty="0" err="1">
                <a:solidFill>
                  <a:srgbClr val="C00000"/>
                </a:solidFill>
              </a:rPr>
              <a:t>боррелии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Бургдорфера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по </a:t>
            </a:r>
            <a:r>
              <a:rPr lang="ru-RU" dirty="0"/>
              <a:t>отличиям в нуклеотидных последовательностях ДНК различают более 10 (13) </a:t>
            </a:r>
            <a:r>
              <a:rPr lang="ru-RU" dirty="0" err="1"/>
              <a:t>геновидов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представители неравномерно </a:t>
            </a:r>
            <a:r>
              <a:rPr lang="ru-RU" dirty="0"/>
              <a:t>распределены в пределах мирового </a:t>
            </a:r>
            <a:r>
              <a:rPr lang="ru-RU" dirty="0" err="1"/>
              <a:t>нозоареала</a:t>
            </a:r>
            <a:r>
              <a:rPr lang="ru-RU" dirty="0"/>
              <a:t> этой инфекции.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все </a:t>
            </a:r>
            <a:r>
              <a:rPr lang="ru-RU" dirty="0" err="1"/>
              <a:t>боррелии</a:t>
            </a:r>
            <a:r>
              <a:rPr lang="ru-RU" dirty="0"/>
              <a:t> данного комплекса являются патогенными для человека. </a:t>
            </a:r>
            <a:endParaRPr lang="ru-RU" dirty="0" smtClean="0"/>
          </a:p>
          <a:p>
            <a:r>
              <a:rPr lang="ru-RU" dirty="0" smtClean="0"/>
              <a:t>Доказана </a:t>
            </a:r>
            <a:r>
              <a:rPr lang="ru-RU" dirty="0"/>
              <a:t>патогенность 3 </a:t>
            </a:r>
            <a:r>
              <a:rPr lang="ru-RU" dirty="0" err="1"/>
              <a:t>геновидов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B. </a:t>
            </a:r>
            <a:r>
              <a:rPr lang="ru-RU" b="1" dirty="0" err="1">
                <a:solidFill>
                  <a:srgbClr val="C00000"/>
                </a:solidFill>
              </a:rPr>
              <a:t>burgdorferi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sensu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stricto</a:t>
            </a:r>
            <a:r>
              <a:rPr lang="ru-RU" b="1" dirty="0">
                <a:solidFill>
                  <a:srgbClr val="C00000"/>
                </a:solidFill>
              </a:rPr>
              <a:t>, B. </a:t>
            </a:r>
            <a:r>
              <a:rPr lang="ru-RU" b="1" dirty="0" err="1">
                <a:solidFill>
                  <a:srgbClr val="C00000"/>
                </a:solidFill>
              </a:rPr>
              <a:t>garinii</a:t>
            </a:r>
            <a:r>
              <a:rPr lang="ru-RU" b="1" dirty="0">
                <a:solidFill>
                  <a:srgbClr val="C00000"/>
                </a:solidFill>
              </a:rPr>
              <a:t> и B. </a:t>
            </a:r>
            <a:r>
              <a:rPr lang="ru-RU" b="1" dirty="0" err="1">
                <a:solidFill>
                  <a:srgbClr val="C00000"/>
                </a:solidFill>
              </a:rPr>
              <a:t>afzelii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Все </a:t>
            </a:r>
            <a:r>
              <a:rPr lang="ru-RU" dirty="0"/>
              <a:t>эти </a:t>
            </a:r>
            <a:r>
              <a:rPr lang="ru-RU" dirty="0" err="1"/>
              <a:t>геновиды</a:t>
            </a:r>
            <a:r>
              <a:rPr lang="ru-RU" dirty="0"/>
              <a:t> имеют распространение на территории России (преимущественно </a:t>
            </a:r>
            <a:r>
              <a:rPr lang="ru-RU" b="1" dirty="0">
                <a:solidFill>
                  <a:srgbClr val="C00000"/>
                </a:solidFill>
              </a:rPr>
              <a:t>B. </a:t>
            </a:r>
            <a:r>
              <a:rPr lang="ru-RU" b="1" dirty="0" err="1">
                <a:solidFill>
                  <a:srgbClr val="C00000"/>
                </a:solidFill>
              </a:rPr>
              <a:t>garinii</a:t>
            </a:r>
            <a:r>
              <a:rPr lang="ru-RU" b="1" dirty="0">
                <a:solidFill>
                  <a:srgbClr val="C00000"/>
                </a:solidFill>
              </a:rPr>
              <a:t> и B. </a:t>
            </a:r>
            <a:r>
              <a:rPr lang="ru-RU" b="1" dirty="0" err="1">
                <a:solidFill>
                  <a:srgbClr val="C00000"/>
                </a:solidFill>
              </a:rPr>
              <a:t>afzelii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4586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43" y="185664"/>
            <a:ext cx="8617900" cy="1325563"/>
          </a:xfrm>
        </p:spPr>
        <p:txBody>
          <a:bodyPr/>
          <a:lstStyle/>
          <a:p>
            <a:r>
              <a:rPr lang="ru-RU" sz="4000" b="1" dirty="0">
                <a:solidFill>
                  <a:srgbClr val="0070C0"/>
                </a:solidFill>
              </a:rPr>
              <a:t>Белковый (антигенный) спектр </a:t>
            </a:r>
            <a:r>
              <a:rPr lang="ru-RU" sz="4000" b="1" dirty="0" err="1">
                <a:solidFill>
                  <a:srgbClr val="0070C0"/>
                </a:solidFill>
              </a:rPr>
              <a:t>боррелий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86" y="1649338"/>
            <a:ext cx="8528703" cy="492237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весьма </a:t>
            </a:r>
            <a:r>
              <a:rPr lang="ru-RU" dirty="0"/>
              <a:t>вариабелен и различен не только у </a:t>
            </a:r>
            <a:r>
              <a:rPr lang="ru-RU" dirty="0" err="1"/>
              <a:t>боррелий</a:t>
            </a:r>
            <a:r>
              <a:rPr lang="ru-RU" dirty="0"/>
              <a:t> разных </a:t>
            </a:r>
            <a:r>
              <a:rPr lang="ru-RU" dirty="0" err="1"/>
              <a:t>геновидов</a:t>
            </a:r>
            <a:r>
              <a:rPr lang="ru-RU" dirty="0"/>
              <a:t>, но и среди </a:t>
            </a:r>
            <a:r>
              <a:rPr lang="ru-RU" dirty="0" err="1"/>
              <a:t>изолятов</a:t>
            </a:r>
            <a:r>
              <a:rPr lang="ru-RU" dirty="0"/>
              <a:t> одного </a:t>
            </a:r>
            <a:r>
              <a:rPr lang="ru-RU" dirty="0" err="1"/>
              <a:t>геновида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Боррелии</a:t>
            </a:r>
            <a:r>
              <a:rPr lang="ru-RU" dirty="0" smtClean="0"/>
              <a:t> </a:t>
            </a:r>
            <a:r>
              <a:rPr lang="ru-RU" dirty="0"/>
              <a:t>имеют группы антигенов: поверхностные (</a:t>
            </a:r>
            <a:r>
              <a:rPr lang="ru-RU" dirty="0" err="1"/>
              <a:t>OspA</a:t>
            </a:r>
            <a:r>
              <a:rPr lang="ru-RU" dirty="0"/>
              <a:t>, </a:t>
            </a:r>
            <a:r>
              <a:rPr lang="ru-RU" dirty="0" err="1"/>
              <a:t>OspB</a:t>
            </a:r>
            <a:r>
              <a:rPr lang="ru-RU" dirty="0"/>
              <a:t>, </a:t>
            </a:r>
            <a:r>
              <a:rPr lang="ru-RU" dirty="0" err="1"/>
              <a:t>OspD</a:t>
            </a:r>
            <a:r>
              <a:rPr lang="ru-RU" dirty="0"/>
              <a:t>, </a:t>
            </a:r>
            <a:r>
              <a:rPr lang="ru-RU" dirty="0" err="1"/>
              <a:t>OspE</a:t>
            </a:r>
            <a:r>
              <a:rPr lang="ru-RU" dirty="0"/>
              <a:t> и </a:t>
            </a:r>
            <a:r>
              <a:rPr lang="ru-RU" dirty="0" err="1"/>
              <a:t>OspF</a:t>
            </a:r>
            <a:r>
              <a:rPr lang="ru-RU" dirty="0"/>
              <a:t>), жгутиковый и цитоплазматический. </a:t>
            </a:r>
            <a:endParaRPr lang="ru-RU" dirty="0" smtClean="0"/>
          </a:p>
          <a:p>
            <a:r>
              <a:rPr lang="ru-RU" dirty="0" smtClean="0"/>
              <a:t>Поверхностные </a:t>
            </a:r>
            <a:r>
              <a:rPr lang="ru-RU" dirty="0"/>
              <a:t>антигены </a:t>
            </a:r>
            <a:r>
              <a:rPr lang="ru-RU" dirty="0" smtClean="0"/>
              <a:t>характеризуются вариабельностью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Штаммы </a:t>
            </a:r>
            <a:r>
              <a:rPr lang="ru-RU" dirty="0" err="1"/>
              <a:t>B.burgdorferi</a:t>
            </a:r>
            <a:r>
              <a:rPr lang="ru-RU" dirty="0"/>
              <a:t> </a:t>
            </a:r>
            <a:r>
              <a:rPr lang="ru-RU" dirty="0" err="1"/>
              <a:t>s.s</a:t>
            </a:r>
            <a:r>
              <a:rPr lang="ru-RU" dirty="0"/>
              <a:t>. отличаются относительным постоянством спектра поверхностных белков. </a:t>
            </a:r>
            <a:endParaRPr lang="ru-RU" dirty="0" smtClean="0"/>
          </a:p>
          <a:p>
            <a:r>
              <a:rPr lang="ru-RU" b="1" dirty="0" smtClean="0">
                <a:solidFill>
                  <a:srgbClr val="0070C0"/>
                </a:solidFill>
              </a:rPr>
              <a:t>Белки</a:t>
            </a:r>
            <a:r>
              <a:rPr lang="ru-RU" b="1" dirty="0">
                <a:solidFill>
                  <a:srgbClr val="0070C0"/>
                </a:solidFill>
              </a:rPr>
              <a:t>, находящиеся на внешней оболочке, определяют видовую принадлежность возбудителя и являются основными иммуногенами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dirty="0" smtClean="0"/>
              <a:t> </a:t>
            </a:r>
            <a:r>
              <a:rPr lang="ru-RU" b="1" i="1" dirty="0"/>
              <a:t>Многие антигенные детерминанты внешней оболочки сходны с таковыми у </a:t>
            </a:r>
            <a:r>
              <a:rPr lang="ru-RU" b="1" i="1" dirty="0" err="1"/>
              <a:t>боррелий</a:t>
            </a:r>
            <a:r>
              <a:rPr lang="ru-RU" b="1" i="1" dirty="0"/>
              <a:t> других видов и даже некоторых бактерий. Этим объясняется возможность перекреста в иммунологических реакциях.</a:t>
            </a:r>
          </a:p>
        </p:txBody>
      </p:sp>
    </p:spTree>
    <p:extLst>
      <p:ext uri="{BB962C8B-B14F-4D97-AF65-F5344CB8AC3E}">
        <p14:creationId xmlns:p14="http://schemas.microsoft.com/office/powerpoint/2010/main" val="91095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556" y="313851"/>
            <a:ext cx="8682527" cy="1325563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Болезнь Лайма (клещевой </a:t>
            </a:r>
            <a:r>
              <a:rPr lang="ru-RU" sz="4000" b="1" dirty="0" err="1">
                <a:solidFill>
                  <a:srgbClr val="C00000"/>
                </a:solidFill>
              </a:rPr>
              <a:t>боррелиоз</a:t>
            </a:r>
            <a:r>
              <a:rPr lang="ru-RU" sz="4000" b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101" y="153506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Это инфекционное </a:t>
            </a:r>
            <a:r>
              <a:rPr lang="ru-RU" dirty="0"/>
              <a:t>трансмиссивное природно-очаговое </a:t>
            </a:r>
            <a:r>
              <a:rPr lang="ru-RU" dirty="0" smtClean="0"/>
              <a:t>заболевание: </a:t>
            </a:r>
          </a:p>
          <a:p>
            <a:r>
              <a:rPr lang="ru-RU" dirty="0" smtClean="0"/>
              <a:t>вызываемое спирохетами</a:t>
            </a:r>
          </a:p>
          <a:p>
            <a:r>
              <a:rPr lang="ru-RU" dirty="0" smtClean="0"/>
              <a:t>передающееся </a:t>
            </a:r>
            <a:r>
              <a:rPr lang="ru-RU" dirty="0"/>
              <a:t>клещами, </a:t>
            </a:r>
            <a:endParaRPr lang="ru-RU" dirty="0" smtClean="0"/>
          </a:p>
          <a:p>
            <a:r>
              <a:rPr lang="ru-RU" dirty="0" smtClean="0"/>
              <a:t>имеющее </a:t>
            </a:r>
            <a:r>
              <a:rPr lang="ru-RU" dirty="0"/>
              <a:t>наклонность к хроническому и рецидивирующему </a:t>
            </a:r>
            <a:r>
              <a:rPr lang="ru-RU" dirty="0" smtClean="0"/>
              <a:t>течению,</a:t>
            </a:r>
          </a:p>
          <a:p>
            <a:r>
              <a:rPr lang="ru-RU" dirty="0" smtClean="0"/>
              <a:t>преимущественному </a:t>
            </a:r>
            <a:r>
              <a:rPr lang="ru-RU" dirty="0"/>
              <a:t>поражению кожи, нервной системы, опорно-двигательного аппарата и сердца.</a:t>
            </a:r>
          </a:p>
        </p:txBody>
      </p:sp>
    </p:spTree>
    <p:extLst>
      <p:ext uri="{BB962C8B-B14F-4D97-AF65-F5344CB8AC3E}">
        <p14:creationId xmlns:p14="http://schemas.microsoft.com/office/powerpoint/2010/main" val="141500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10" y="26257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Трансмиссивный путь </a:t>
            </a:r>
            <a:r>
              <a:rPr lang="ru-RU" b="1" dirty="0">
                <a:solidFill>
                  <a:srgbClr val="C00000"/>
                </a:solidFill>
              </a:rPr>
              <a:t>передачи заболевания </a:t>
            </a:r>
            <a:r>
              <a:rPr lang="ru-RU" b="1" dirty="0" smtClean="0">
                <a:solidFill>
                  <a:srgbClr val="C00000"/>
                </a:solidFill>
              </a:rPr>
              <a:t>является наиболее </a:t>
            </a:r>
            <a:r>
              <a:rPr lang="ru-RU" b="1" dirty="0">
                <a:solidFill>
                  <a:srgbClr val="C00000"/>
                </a:solidFill>
              </a:rPr>
              <a:t>распространенным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638" y="1902537"/>
            <a:ext cx="8361525" cy="435133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Инфицирование </a:t>
            </a:r>
            <a:r>
              <a:rPr lang="ru-RU" b="1" dirty="0"/>
              <a:t>человека </a:t>
            </a:r>
            <a:r>
              <a:rPr lang="ru-RU" b="1" dirty="0" err="1"/>
              <a:t>боррелиями</a:t>
            </a:r>
            <a:r>
              <a:rPr lang="ru-RU" b="1" dirty="0"/>
              <a:t> происходит преимущественно в результате присасывания клеща.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Возможна</a:t>
            </a:r>
            <a:r>
              <a:rPr lang="ru-RU" dirty="0" smtClean="0"/>
              <a:t> </a:t>
            </a:r>
            <a:r>
              <a:rPr lang="ru-RU" dirty="0"/>
              <a:t>передача </a:t>
            </a:r>
            <a:r>
              <a:rPr lang="ru-RU" dirty="0" err="1"/>
              <a:t>боррелий</a:t>
            </a:r>
            <a:r>
              <a:rPr lang="ru-RU" dirty="0"/>
              <a:t> через фекалии клеща при попадании их на кожу и последующего втирания в кожу при расчесах. Не исключается случаи механической передачи </a:t>
            </a:r>
            <a:r>
              <a:rPr lang="ru-RU" dirty="0" err="1"/>
              <a:t>боррелий</a:t>
            </a:r>
            <a:r>
              <a:rPr lang="ru-RU" dirty="0"/>
              <a:t> при случайном раздавливании клещей во время их снятия с животных (собаки) и попадания содержимого кишечника клеща в микротравмы кожи или </a:t>
            </a:r>
            <a:r>
              <a:rPr lang="ru-RU" dirty="0" smtClean="0"/>
              <a:t>на конъюнктиву </a:t>
            </a:r>
            <a:r>
              <a:rPr lang="ru-RU" dirty="0"/>
              <a:t>глаз.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Возможно</a:t>
            </a:r>
            <a:r>
              <a:rPr lang="ru-RU" dirty="0" smtClean="0"/>
              <a:t> - алиментарный </a:t>
            </a:r>
            <a:r>
              <a:rPr lang="ru-RU" dirty="0"/>
              <a:t>путь, реализующийся при употреблении в пищу сырого молока (преимущественно козьего) или молочных продуктов без термической обработки.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Доказана</a:t>
            </a:r>
            <a:r>
              <a:rPr lang="ru-RU" dirty="0" smtClean="0"/>
              <a:t> </a:t>
            </a:r>
            <a:r>
              <a:rPr lang="ru-RU" dirty="0"/>
              <a:t>возможность инфицирования плода </a:t>
            </a:r>
            <a:r>
              <a:rPr lang="ru-RU" dirty="0" err="1"/>
              <a:t>трансплацентарно</a:t>
            </a:r>
            <a:r>
              <a:rPr lang="ru-RU" dirty="0"/>
              <a:t> при </a:t>
            </a:r>
            <a:r>
              <a:rPr lang="ru-RU" dirty="0" err="1"/>
              <a:t>боррелиозной</a:t>
            </a:r>
            <a:r>
              <a:rPr lang="ru-RU" dirty="0"/>
              <a:t> инфекции беременных женщин.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010" y="5914061"/>
            <a:ext cx="622561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Раннее </a:t>
            </a:r>
            <a:r>
              <a:rPr lang="ru-RU" dirty="0"/>
              <a:t>удаление клещей предотвращает в ряде случаев инфицирование человека.</a:t>
            </a: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5400000">
            <a:off x="-1589701" y="4025254"/>
            <a:ext cx="3734883" cy="42730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27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0297" t="28948" r="26731" b="785"/>
          <a:stretch/>
        </p:blipFill>
        <p:spPr>
          <a:xfrm>
            <a:off x="0" y="995881"/>
            <a:ext cx="8076162" cy="39925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428" y="4897925"/>
            <a:ext cx="7673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Клетки довольно длинные (5 – 500 мкм), но тонкие (0,1 – 3 мкм)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Клеточная стенка очень гибкая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b="1" dirty="0" smtClean="0"/>
              <a:t>Типы движений</a:t>
            </a:r>
            <a:r>
              <a:rPr lang="ru-RU" sz="2000" dirty="0" smtClean="0"/>
              <a:t>: колебательные, вращательные, </a:t>
            </a:r>
            <a:r>
              <a:rPr lang="ru-RU" sz="2000" dirty="0" err="1" smtClean="0"/>
              <a:t>сгибательные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07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Спирохеты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33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1" y="230025"/>
            <a:ext cx="4238448" cy="63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375329"/>
            <a:ext cx="446090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природных очагах возбудители болезни Лайма циркулируют между клещами и дикими животными. 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Прокормителями</a:t>
            </a:r>
            <a:r>
              <a:rPr lang="ru-RU" dirty="0" smtClean="0"/>
              <a:t> </a:t>
            </a:r>
            <a:r>
              <a:rPr lang="ru-RU" dirty="0"/>
              <a:t>клещей в природных очагах болезни Лайма выступают более 200 видов диких позвоночных, из </a:t>
            </a:r>
            <a:r>
              <a:rPr lang="ru-RU" dirty="0" smtClean="0"/>
              <a:t>них:</a:t>
            </a:r>
          </a:p>
          <a:p>
            <a:r>
              <a:rPr lang="ru-RU" dirty="0" smtClean="0"/>
              <a:t>около </a:t>
            </a:r>
            <a:r>
              <a:rPr lang="ru-RU" dirty="0"/>
              <a:t>130 - мелкие млекопитающие </a:t>
            </a:r>
            <a:endParaRPr lang="ru-RU" dirty="0" smtClean="0"/>
          </a:p>
          <a:p>
            <a:r>
              <a:rPr lang="ru-RU" dirty="0" smtClean="0"/>
              <a:t>100 </a:t>
            </a:r>
            <a:r>
              <a:rPr lang="ru-RU" dirty="0"/>
              <a:t>видов птиц.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 </a:t>
            </a:r>
            <a:r>
              <a:rPr lang="ru-RU" dirty="0"/>
              <a:t>заражении </a:t>
            </a:r>
            <a:r>
              <a:rPr lang="ru-RU" dirty="0" err="1"/>
              <a:t>неиммунных</a:t>
            </a:r>
            <a:r>
              <a:rPr lang="ru-RU" dirty="0"/>
              <a:t> животных (в основном мелких грызунов) в их организме происходит размножение возбудителя.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Поскольку </a:t>
            </a:r>
            <a:r>
              <a:rPr lang="ru-RU" dirty="0"/>
              <a:t>заражение восприимчивых животных происходит не одновременно, а в течение всего сезонного периода активности клещей, они играют наряду с переносчиками существенную роль как резервуар инфекции в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529853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98" y="60440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Основное эпидемическое значение на территории России имеют клещи </a:t>
            </a:r>
            <a:r>
              <a:rPr lang="ru-RU" b="1" dirty="0" err="1">
                <a:solidFill>
                  <a:srgbClr val="0070C0"/>
                </a:solidFill>
              </a:rPr>
              <a:t>Ixodes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persulcatus</a:t>
            </a:r>
            <a:r>
              <a:rPr lang="ru-RU" b="1" dirty="0">
                <a:solidFill>
                  <a:srgbClr val="0070C0"/>
                </a:solidFill>
              </a:rPr>
              <a:t> и I. </a:t>
            </a:r>
            <a:r>
              <a:rPr lang="ru-RU" b="1" dirty="0" err="1" smtClean="0">
                <a:solidFill>
                  <a:srgbClr val="0070C0"/>
                </a:solidFill>
              </a:rPr>
              <a:t>ricinus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81" y="2110811"/>
            <a:ext cx="4635560" cy="4561808"/>
          </a:xfrm>
        </p:spPr>
        <p:txBody>
          <a:bodyPr>
            <a:noAutofit/>
          </a:bodyPr>
          <a:lstStyle/>
          <a:p>
            <a:r>
              <a:rPr lang="ru-RU" sz="1800" dirty="0" smtClean="0"/>
              <a:t>Спонтанная </a:t>
            </a:r>
            <a:r>
              <a:rPr lang="ru-RU" sz="1800" dirty="0"/>
              <a:t>инфицированность клещей </a:t>
            </a:r>
            <a:r>
              <a:rPr lang="ru-RU" sz="1800" dirty="0" err="1"/>
              <a:t>боррелиями</a:t>
            </a:r>
            <a:r>
              <a:rPr lang="ru-RU" sz="1800" dirty="0"/>
              <a:t> в природных очагах может составлять от 10 до 70% и более. </a:t>
            </a:r>
            <a:endParaRPr lang="ru-RU" sz="1800" dirty="0" smtClean="0"/>
          </a:p>
          <a:p>
            <a:r>
              <a:rPr lang="ru-RU" sz="1800" b="1" dirty="0" smtClean="0">
                <a:solidFill>
                  <a:srgbClr val="C00000"/>
                </a:solidFill>
              </a:rPr>
              <a:t>Общность </a:t>
            </a:r>
            <a:r>
              <a:rPr lang="ru-RU" sz="1800" b="1" dirty="0">
                <a:solidFill>
                  <a:srgbClr val="C00000"/>
                </a:solidFill>
              </a:rPr>
              <a:t>переносчиков </a:t>
            </a:r>
            <a:r>
              <a:rPr lang="ru-RU" sz="1800" b="1" dirty="0"/>
              <a:t>для клещевого </a:t>
            </a:r>
            <a:r>
              <a:rPr lang="ru-RU" sz="1800" b="1" dirty="0" err="1"/>
              <a:t>боррелиоза</a:t>
            </a:r>
            <a:r>
              <a:rPr lang="ru-RU" sz="1800" b="1" dirty="0"/>
              <a:t>, клещевого энцефалита и </a:t>
            </a:r>
            <a:r>
              <a:rPr lang="ru-RU" sz="1800" b="1" dirty="0" err="1"/>
              <a:t>эрлихиоза</a:t>
            </a:r>
            <a:r>
              <a:rPr lang="ru-RU" sz="1800" b="1" dirty="0"/>
              <a:t> обуславливает возникновение случаев смешанной инфекции, которая может достигать </a:t>
            </a:r>
            <a:r>
              <a:rPr lang="ru-RU" sz="1800" b="1" dirty="0">
                <a:solidFill>
                  <a:srgbClr val="C00000"/>
                </a:solidFill>
              </a:rPr>
              <a:t>15%. 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sz="1800" dirty="0" smtClean="0"/>
              <a:t>От </a:t>
            </a:r>
            <a:r>
              <a:rPr lang="ru-RU" sz="1800" dirty="0"/>
              <a:t>7-9% до 24-50% клещей в эндемичном очаге могут быть инфицированы одновременно двумя или тремя разными </a:t>
            </a:r>
            <a:r>
              <a:rPr lang="ru-RU" sz="1800" dirty="0" err="1"/>
              <a:t>боррелиями</a:t>
            </a:r>
            <a:r>
              <a:rPr lang="ru-RU" sz="1800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86" y="1985339"/>
            <a:ext cx="4016390" cy="463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872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14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solidFill>
                  <a:srgbClr val="003300"/>
                </a:solidFill>
                <a:latin typeface="Comic Sans MS" pitchFamily="66" charset="0"/>
              </a:rPr>
              <a:t>Заболеваемость Лайм-боррелиозом </a:t>
            </a:r>
            <a:br>
              <a:rPr lang="ru-RU" altLang="ru-RU" sz="3200" b="1" smtClean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altLang="ru-RU" sz="3200" b="1" smtClean="0">
                <a:solidFill>
                  <a:srgbClr val="003300"/>
                </a:solidFill>
                <a:latin typeface="Comic Sans MS" pitchFamily="66" charset="0"/>
              </a:rPr>
              <a:t>в Красноярском крае</a:t>
            </a:r>
          </a:p>
        </p:txBody>
      </p:sp>
      <p:graphicFrame>
        <p:nvGraphicFramePr>
          <p:cNvPr id="27651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79388" y="769938"/>
          <a:ext cx="8785225" cy="561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r:id="rId5" imgW="8791194" imgH="5614903" progId="Excel.Chart.8">
                  <p:embed/>
                </p:oleObj>
              </mc:Choice>
              <mc:Fallback>
                <p:oleObj r:id="rId5" imgW="8791194" imgH="5614903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769938"/>
                        <a:ext cx="8785225" cy="561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Grp="1" noChangeAspect="1"/>
          </p:cNvGraphicFramePr>
          <p:nvPr>
            <p:ph/>
          </p:nvPr>
        </p:nvGraphicFramePr>
        <p:xfrm>
          <a:off x="323850" y="914400"/>
          <a:ext cx="8496300" cy="584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r:id="rId5" imgW="8498561" imgH="5846571" progId="Excel.Chart.8">
                  <p:embed/>
                </p:oleObj>
              </mc:Choice>
              <mc:Fallback>
                <p:oleObj r:id="rId5" imgW="8498561" imgH="584657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8496300" cy="584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82563" y="0"/>
            <a:ext cx="8712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Comic Sans MS" pitchFamily="66" charset="0"/>
              </a:rPr>
              <a:t>Заболеваемость Лайм-боррелиозом </a:t>
            </a:r>
            <a:br>
              <a:rPr lang="ru-RU" altLang="ru-RU" sz="24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altLang="ru-RU" sz="2400" b="1">
                <a:solidFill>
                  <a:srgbClr val="0000FF"/>
                </a:solidFill>
                <a:latin typeface="Comic Sans MS" pitchFamily="66" charset="0"/>
              </a:rPr>
              <a:t> детей и подростков до 17 лет в Красноярском крае</a:t>
            </a:r>
          </a:p>
        </p:txBody>
      </p:sp>
    </p:spTree>
    <p:extLst>
      <p:ext uri="{BB962C8B-B14F-4D97-AF65-F5344CB8AC3E}">
        <p14:creationId xmlns:p14="http://schemas.microsoft.com/office/powerpoint/2010/main" val="25985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185" y="576263"/>
            <a:ext cx="48577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921" y="576263"/>
            <a:ext cx="333526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3 </a:t>
            </a:r>
            <a:r>
              <a:rPr lang="ru-RU" sz="2000" b="1" dirty="0">
                <a:solidFill>
                  <a:srgbClr val="C00000"/>
                </a:solidFill>
              </a:rPr>
              <a:t>стадии развития </a:t>
            </a:r>
            <a:r>
              <a:rPr lang="ru-RU" sz="2000" b="1" dirty="0" smtClean="0">
                <a:solidFill>
                  <a:srgbClr val="C00000"/>
                </a:solidFill>
              </a:rPr>
              <a:t>клещевого </a:t>
            </a:r>
            <a:r>
              <a:rPr lang="ru-RU" sz="2000" b="1" dirty="0" err="1" smtClean="0">
                <a:solidFill>
                  <a:srgbClr val="C00000"/>
                </a:solidFill>
              </a:rPr>
              <a:t>боррелиоза</a:t>
            </a:r>
            <a:r>
              <a:rPr lang="ru-RU" sz="2000" b="1" dirty="0" smtClean="0">
                <a:solidFill>
                  <a:srgbClr val="C00000"/>
                </a:solidFill>
              </a:rPr>
              <a:t>: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dirty="0" smtClean="0"/>
              <a:t>1.Стадия </a:t>
            </a:r>
            <a:r>
              <a:rPr lang="ru-RU" dirty="0"/>
              <a:t>локальной инфекции с развитием патологического процесса в месте внедрения возбудителей</a:t>
            </a:r>
            <a:r>
              <a:rPr lang="ru-RU" dirty="0" smtClean="0"/>
              <a:t>;</a:t>
            </a:r>
          </a:p>
          <a:p>
            <a:endParaRPr lang="ru-RU" dirty="0"/>
          </a:p>
          <a:p>
            <a:r>
              <a:rPr lang="ru-RU" dirty="0"/>
              <a:t>2. Стадия диссеминации (распространения) </a:t>
            </a:r>
            <a:r>
              <a:rPr lang="ru-RU" dirty="0" err="1"/>
              <a:t>боррелий</a:t>
            </a:r>
            <a:r>
              <a:rPr lang="ru-RU" dirty="0"/>
              <a:t> от места их первичного внедрения;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</a:t>
            </a:r>
            <a:r>
              <a:rPr lang="ru-RU" dirty="0"/>
              <a:t>. Стадия органных поражений, как результат длительного патологического воздействия возбудителей на органы и системы.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1921" y="6120733"/>
            <a:ext cx="846460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Инкубационный период </a:t>
            </a:r>
            <a:r>
              <a:rPr lang="ru-RU" dirty="0"/>
              <a:t>при клещевом </a:t>
            </a:r>
            <a:r>
              <a:rPr lang="ru-RU" dirty="0" err="1"/>
              <a:t>боррелиозе</a:t>
            </a:r>
            <a:r>
              <a:rPr lang="ru-RU" dirty="0"/>
              <a:t> составляет от 2 до 30 дней,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среднем - </a:t>
            </a:r>
            <a:r>
              <a:rPr lang="ru-RU" dirty="0" smtClean="0"/>
              <a:t>2 </a:t>
            </a:r>
            <a:r>
              <a:rPr lang="ru-RU" dirty="0"/>
              <a:t>недели.</a:t>
            </a:r>
          </a:p>
        </p:txBody>
      </p:sp>
    </p:spTree>
    <p:extLst>
      <p:ext uri="{BB962C8B-B14F-4D97-AF65-F5344CB8AC3E}">
        <p14:creationId xmlns:p14="http://schemas.microsoft.com/office/powerpoint/2010/main" val="144394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69" y="134390"/>
            <a:ext cx="8771724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Патогенез образования мигрирующей эритемы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190" y="1347060"/>
            <a:ext cx="5144569" cy="528447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Способность </a:t>
            </a:r>
            <a:r>
              <a:rPr lang="ru-RU" dirty="0" err="1"/>
              <a:t>боррелий</a:t>
            </a:r>
            <a:r>
              <a:rPr lang="ru-RU" dirty="0"/>
              <a:t> к </a:t>
            </a:r>
            <a:r>
              <a:rPr lang="ru-RU" u="sng" dirty="0"/>
              <a:t>самостоятельным поступательным движениям </a:t>
            </a:r>
            <a:r>
              <a:rPr lang="ru-RU" dirty="0"/>
              <a:t>в тканях находит свое отражение в особенностях местного воспаления.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центре эритемы (в месте первоначального накопления возбудителя) </a:t>
            </a:r>
            <a:r>
              <a:rPr lang="ru-RU" dirty="0" err="1"/>
              <a:t>боррелии</a:t>
            </a:r>
            <a:r>
              <a:rPr lang="ru-RU" dirty="0"/>
              <a:t> подвергаются активному воздействию факторов воспаления, они теряют свою подвижность и их количество уменьшается, результатом чего является снижение явлений местного воспаления с формированием в центре эритемы "просветления".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Появление </a:t>
            </a:r>
            <a:r>
              <a:rPr lang="ru-RU" dirty="0"/>
              <a:t>новых колец гиперемии связано с новыми генерациями </a:t>
            </a:r>
            <a:r>
              <a:rPr lang="ru-RU" dirty="0" err="1"/>
              <a:t>боррелий</a:t>
            </a:r>
            <a:r>
              <a:rPr lang="ru-RU" dirty="0"/>
              <a:t> за счет уменьшения факторов воспаления.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это приводит обычно к развитию характерной мигрирующей эритемы, которая может и не иметь кольцевидную форму.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инфекционно-обусловленных воспалительных изменениях кожи другой этиологии подобных изменений практически не наблюдается, что позволяет считать мигрирующую эритему достоверным клиническим маркером </a:t>
            </a:r>
            <a:r>
              <a:rPr lang="ru-RU" dirty="0" err="1"/>
              <a:t>боррелиоза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В </a:t>
            </a:r>
            <a:r>
              <a:rPr lang="ru-RU" dirty="0">
                <a:solidFill>
                  <a:srgbClr val="C00000"/>
                </a:solidFill>
              </a:rPr>
              <a:t>процессе защитной воспалительной реакции со стороны организма большинство </a:t>
            </a:r>
            <a:r>
              <a:rPr lang="ru-RU" dirty="0" err="1">
                <a:solidFill>
                  <a:srgbClr val="C00000"/>
                </a:solidFill>
              </a:rPr>
              <a:t>боррелий</a:t>
            </a:r>
            <a:r>
              <a:rPr lang="ru-RU" dirty="0">
                <a:solidFill>
                  <a:srgbClr val="C00000"/>
                </a:solidFill>
              </a:rPr>
              <a:t> элиминируется. В ряде случаев на этой стадии заболевание заканчивается.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Эритема </a:t>
            </a:r>
            <a:r>
              <a:rPr lang="ru-RU" dirty="0">
                <a:solidFill>
                  <a:srgbClr val="C00000"/>
                </a:solidFill>
              </a:rPr>
              <a:t>через несколько недель (редко месяцев) бесследно исчезает, при достаточном иммунном ответе организма наступает полная элиминация возбудителя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НО, ГАРАНТИИ НЕТ, ЛЕЧЕНИЕ НЕОБХОДИМО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32" y="910596"/>
            <a:ext cx="1671165" cy="207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64" y="910596"/>
            <a:ext cx="1804900" cy="207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64" y="3153397"/>
            <a:ext cx="2768600" cy="193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964964" y="5230026"/>
            <a:ext cx="2948300" cy="100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smtClean="0">
                <a:solidFill>
                  <a:srgbClr val="C00000"/>
                </a:solidFill>
              </a:rPr>
              <a:t>Кольцевая мигрирующая эритема – </a:t>
            </a:r>
            <a:r>
              <a:rPr lang="ru-RU" altLang="ru-RU" sz="3200" b="1" u="sng" smtClean="0">
                <a:solidFill>
                  <a:srgbClr val="C00000"/>
                </a:solidFill>
              </a:rPr>
              <a:t>патогномоничный признак</a:t>
            </a:r>
            <a:r>
              <a:rPr lang="ru-RU" altLang="ru-RU" sz="3200" b="1" smtClean="0">
                <a:solidFill>
                  <a:srgbClr val="C00000"/>
                </a:solidFill>
              </a:rPr>
              <a:t> при Лайм-боррелиозе</a:t>
            </a:r>
            <a:endParaRPr lang="ru-RU" altLang="ru-RU" sz="3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10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3" y="745353"/>
            <a:ext cx="883405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85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solidFill>
                  <a:srgbClr val="003300"/>
                </a:solidFill>
                <a:latin typeface="Comic Sans MS" pitchFamily="66" charset="0"/>
              </a:rPr>
              <a:t>Схема патогенеза болезни Лайма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41325" y="879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41325" y="976313"/>
            <a:ext cx="25304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Возбудители </a:t>
            </a:r>
            <a:r>
              <a:rPr lang="en-US" altLang="ru-RU" sz="1600" b="1" i="1">
                <a:solidFill>
                  <a:srgbClr val="008000"/>
                </a:solidFill>
              </a:rPr>
              <a:t>B.burdorferi</a:t>
            </a:r>
            <a:r>
              <a:rPr lang="ru-RU" altLang="ru-RU" sz="1600" b="1" i="1">
                <a:solidFill>
                  <a:srgbClr val="008000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 i="1">
                <a:solidFill>
                  <a:srgbClr val="008000"/>
                </a:solidFill>
              </a:rPr>
              <a:t>B.garini</a:t>
            </a:r>
            <a:r>
              <a:rPr lang="ru-RU" altLang="ru-RU" sz="1600" b="1" i="1">
                <a:solidFill>
                  <a:srgbClr val="008000"/>
                </a:solidFill>
              </a:rPr>
              <a:t>, </a:t>
            </a:r>
            <a:r>
              <a:rPr lang="en-US" altLang="ru-RU" sz="1600" b="1" i="1">
                <a:solidFill>
                  <a:srgbClr val="008000"/>
                </a:solidFill>
              </a:rPr>
              <a:t>B.afzeli</a:t>
            </a:r>
            <a:endParaRPr lang="ru-RU" altLang="ru-RU" sz="1600" b="1" i="1">
              <a:solidFill>
                <a:srgbClr val="008000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581400" y="990600"/>
            <a:ext cx="30480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Входные ворота:</a:t>
            </a:r>
            <a:endParaRPr lang="ru-RU" altLang="ru-RU" sz="1600"/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кожа в месте присасывания клеща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565525" y="1662113"/>
            <a:ext cx="3676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/>
              <a:t>Локальная персистенция возбудителя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4648200" y="14478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133600" y="2133600"/>
            <a:ext cx="29718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Воспалительно-аллергические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изменения кожи - </a:t>
            </a:r>
            <a:r>
              <a:rPr lang="ru-RU" altLang="ru-RU" sz="1600" b="1"/>
              <a:t>ЭРИТЕМА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5410200" y="2133600"/>
            <a:ext cx="1371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Элиминация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возбудителей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39000" y="2133600"/>
            <a:ext cx="16002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Выздоровление</a:t>
            </a:r>
            <a:endParaRPr lang="ru-RU" altLang="ru-RU" sz="1600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5105400" y="23622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6781800" y="2362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28600" y="2895600"/>
            <a:ext cx="1752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Сенсибилизация</a:t>
            </a:r>
            <a:r>
              <a:rPr lang="ru-RU" altLang="ru-RU" sz="1600"/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организма</a:t>
            </a:r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H="1">
            <a:off x="914400" y="23622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914400" y="23622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590800" y="2895600"/>
            <a:ext cx="25908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Генерализация</a:t>
            </a:r>
            <a:r>
              <a:rPr lang="ru-RU" altLang="ru-RU" sz="1600"/>
              <a:t> инфекции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(гематогенная, лимфогенная)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3581400" y="2590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H="1">
            <a:off x="1981200" y="31242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2286000" y="3657600"/>
            <a:ext cx="4114800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Диссеминация</a:t>
            </a:r>
            <a:r>
              <a:rPr lang="ru-RU" altLang="ru-RU" sz="1600"/>
              <a:t> возбудителя в органы и ткани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(воспалительно-дистрофические изменения,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внутриклеточная персистенция боррелий)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04800" y="4495800"/>
            <a:ext cx="20574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Иммунный ответ</a:t>
            </a:r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3581400" y="3352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827088" y="3357563"/>
            <a:ext cx="11112" cy="1138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 flipH="1">
            <a:off x="1447800" y="40386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1447800" y="40386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152400" y="5181600"/>
            <a:ext cx="2895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Гипериммунные реакции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(длительная выработка </a:t>
            </a:r>
            <a:r>
              <a:rPr lang="en-US" altLang="ru-RU" sz="1600"/>
              <a:t>IgM IgG</a:t>
            </a:r>
            <a:r>
              <a:rPr lang="ru-RU" altLang="ru-RU" sz="1600"/>
              <a:t>)</a:t>
            </a: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1143000" y="4876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3581400" y="4800600"/>
            <a:ext cx="2438400" cy="304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Иммунные воспаления</a:t>
            </a:r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>
            <a:off x="2667000" y="487680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4800600" y="44196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2667000" y="4876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3200400" y="5410200"/>
            <a:ext cx="2743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Поражение</a:t>
            </a:r>
            <a:r>
              <a:rPr lang="ru-RU" altLang="ru-RU" sz="1600"/>
              <a:t> нервной системы,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сердца, кожи, суставов и др.</a:t>
            </a: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4800600" y="51054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6172200" y="5410200"/>
            <a:ext cx="1371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Элиминация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возбудителей</a:t>
            </a:r>
          </a:p>
        </p:txBody>
      </p:sp>
      <p:sp>
        <p:nvSpPr>
          <p:cNvPr id="39970" name="Rectangle 34"/>
          <p:cNvSpPr>
            <a:spLocks noChangeArrowheads="1"/>
          </p:cNvSpPr>
          <p:nvPr/>
        </p:nvSpPr>
        <p:spPr bwMode="auto">
          <a:xfrm>
            <a:off x="7924800" y="5410200"/>
            <a:ext cx="10668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Выздоров-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ление</a:t>
            </a:r>
            <a:endParaRPr lang="ru-RU" altLang="ru-RU" sz="1600"/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5943600" y="571500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7543800" y="57150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73" name="Rectangle 37"/>
          <p:cNvSpPr>
            <a:spLocks noChangeArrowheads="1"/>
          </p:cNvSpPr>
          <p:nvPr/>
        </p:nvSpPr>
        <p:spPr bwMode="auto">
          <a:xfrm>
            <a:off x="152400" y="6019800"/>
            <a:ext cx="36576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Персистенция возбудителей</a:t>
            </a:r>
            <a:r>
              <a:rPr lang="ru-RU" altLang="ru-RU" sz="1600"/>
              <a:t> в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органах и тканях (воспалительно-дистро-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фические, дегенеративные и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 атрофические изменения)</a:t>
            </a:r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 flipH="1">
            <a:off x="1676400" y="57912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1676400" y="57912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76" name="Rectangle 40"/>
          <p:cNvSpPr>
            <a:spLocks noChangeArrowheads="1"/>
          </p:cNvSpPr>
          <p:nvPr/>
        </p:nvSpPr>
        <p:spPr bwMode="auto">
          <a:xfrm>
            <a:off x="4114800" y="6172200"/>
            <a:ext cx="2743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Поражение</a:t>
            </a:r>
            <a:r>
              <a:rPr lang="ru-RU" altLang="ru-RU" sz="1600"/>
              <a:t> нервной системы,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сердца, кожи, суставов и др.</a:t>
            </a:r>
          </a:p>
        </p:txBody>
      </p:sp>
      <p:sp>
        <p:nvSpPr>
          <p:cNvPr id="39977" name="Rectangle 41"/>
          <p:cNvSpPr>
            <a:spLocks noChangeArrowheads="1"/>
          </p:cNvSpPr>
          <p:nvPr/>
        </p:nvSpPr>
        <p:spPr bwMode="auto">
          <a:xfrm>
            <a:off x="7239000" y="6172200"/>
            <a:ext cx="17526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Хроническое и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латентное течение</a:t>
            </a:r>
          </a:p>
        </p:txBody>
      </p:sp>
      <p:sp>
        <p:nvSpPr>
          <p:cNvPr id="39978" name="Line 42"/>
          <p:cNvSpPr>
            <a:spLocks noChangeShapeType="1"/>
          </p:cNvSpPr>
          <p:nvPr/>
        </p:nvSpPr>
        <p:spPr bwMode="auto">
          <a:xfrm>
            <a:off x="3810000" y="6477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79" name="Line 43"/>
          <p:cNvSpPr>
            <a:spLocks noChangeShapeType="1"/>
          </p:cNvSpPr>
          <p:nvPr/>
        </p:nvSpPr>
        <p:spPr bwMode="auto">
          <a:xfrm>
            <a:off x="6858000" y="64008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80" name="Line 44"/>
          <p:cNvSpPr>
            <a:spLocks noChangeShapeType="1"/>
          </p:cNvSpPr>
          <p:nvPr/>
        </p:nvSpPr>
        <p:spPr bwMode="auto">
          <a:xfrm>
            <a:off x="5508625" y="4437063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81" name="Line 45"/>
          <p:cNvSpPr>
            <a:spLocks noChangeShapeType="1"/>
          </p:cNvSpPr>
          <p:nvPr/>
        </p:nvSpPr>
        <p:spPr bwMode="auto">
          <a:xfrm>
            <a:off x="5508625" y="5084763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365126"/>
            <a:ext cx="8648344" cy="76291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Диагностические методы, направленные на прямую </a:t>
            </a:r>
            <a:r>
              <a:rPr lang="ru-RU" sz="2800" b="1" dirty="0" err="1">
                <a:solidFill>
                  <a:srgbClr val="C00000"/>
                </a:solidFill>
              </a:rPr>
              <a:t>детекцию</a:t>
            </a:r>
            <a:r>
              <a:rPr lang="ru-RU" sz="2800" b="1" dirty="0">
                <a:solidFill>
                  <a:srgbClr val="C00000"/>
                </a:solidFill>
              </a:rPr>
              <a:t> возбудителя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42" y="1304330"/>
            <a:ext cx="8429893" cy="52502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Микроскопические </a:t>
            </a:r>
            <a:r>
              <a:rPr lang="ru-RU" b="1" dirty="0" smtClean="0">
                <a:solidFill>
                  <a:srgbClr val="C00000"/>
                </a:solidFill>
              </a:rPr>
              <a:t>методы (-)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Прямые микроскопические методы исследований позволяют обнаружить </a:t>
            </a:r>
            <a:r>
              <a:rPr lang="ru-RU" dirty="0" err="1"/>
              <a:t>боррелии</a:t>
            </a:r>
            <a:r>
              <a:rPr lang="ru-RU" dirty="0"/>
              <a:t> в различных материалах: спинно-мозговая жидкость, кровь, синовиальная жидкость, </a:t>
            </a:r>
            <a:r>
              <a:rPr lang="ru-RU" dirty="0" err="1"/>
              <a:t>биоптаты</a:t>
            </a:r>
            <a:r>
              <a:rPr lang="ru-RU" dirty="0"/>
              <a:t> тканей. </a:t>
            </a:r>
            <a:endParaRPr lang="ru-RU" dirty="0" smtClean="0"/>
          </a:p>
          <a:p>
            <a:r>
              <a:rPr lang="ru-RU" dirty="0" smtClean="0"/>
              <a:t>Микроскопические </a:t>
            </a:r>
            <a:r>
              <a:rPr lang="ru-RU" dirty="0"/>
              <a:t>методы достаточны для определения морфологии возбудителя, но </a:t>
            </a:r>
            <a:r>
              <a:rPr lang="ru-RU" b="1" dirty="0"/>
              <a:t>не позволяют определить его патогенные свойства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 smtClean="0"/>
              <a:t>Концентрация </a:t>
            </a:r>
            <a:r>
              <a:rPr lang="ru-RU" b="1" dirty="0" err="1"/>
              <a:t>боррелий</a:t>
            </a:r>
            <a:r>
              <a:rPr lang="ru-RU" b="1" dirty="0"/>
              <a:t> в тканях </a:t>
            </a:r>
            <a:r>
              <a:rPr lang="ru-RU" dirty="0"/>
              <a:t>(кровь, ликвор, биоптат тканей) очень </a:t>
            </a:r>
            <a:r>
              <a:rPr lang="ru-RU" b="1" dirty="0"/>
              <a:t>низкая</a:t>
            </a:r>
            <a:r>
              <a:rPr lang="ru-RU" dirty="0"/>
              <a:t>, поэтому, часто микроскопические методы не позволяют обнаружить их в исследуемом материале, даже после обогащения (например, центрифугированием). Поэтому отрицательные результаты микроскопических исследований не исключают присутствие </a:t>
            </a:r>
            <a:r>
              <a:rPr lang="ru-RU" dirty="0" err="1"/>
              <a:t>боррелий</a:t>
            </a:r>
            <a:r>
              <a:rPr lang="ru-RU" dirty="0"/>
              <a:t> в организме пациента. Низкая диагностическая ценность прямой микроскопии ограничивает ее широкое использование у больных.</a:t>
            </a:r>
          </a:p>
          <a:p>
            <a:endParaRPr lang="ru-RU" dirty="0" smtClean="0"/>
          </a:p>
          <a:p>
            <a:r>
              <a:rPr lang="ru-RU" dirty="0" smtClean="0"/>
              <a:t>Метод </a:t>
            </a:r>
            <a:r>
              <a:rPr lang="ru-RU" dirty="0" err="1"/>
              <a:t>темнопольной</a:t>
            </a:r>
            <a:r>
              <a:rPr lang="ru-RU" dirty="0"/>
              <a:t> микроскопии нашел широкое применение для определения </a:t>
            </a:r>
            <a:r>
              <a:rPr lang="ru-RU" b="1" dirty="0"/>
              <a:t>спонтанной инфицированности клещей </a:t>
            </a:r>
            <a:r>
              <a:rPr lang="ru-RU" dirty="0" err="1"/>
              <a:t>боррелиями</a:t>
            </a:r>
            <a:r>
              <a:rPr lang="ru-RU" dirty="0"/>
              <a:t>. Для этого исследуются </a:t>
            </a:r>
            <a:r>
              <a:rPr lang="ru-RU" dirty="0" err="1"/>
              <a:t>гемолимфа</a:t>
            </a:r>
            <a:r>
              <a:rPr lang="ru-RU" dirty="0"/>
              <a:t> и содержимое кишечника переносчика, однако, с помощью данного метода невозможно определить видовую принадлежность возбудителей и оценить их патогенность для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4094411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365126"/>
            <a:ext cx="8648344" cy="76291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Диагностические методы, направленные на прямую </a:t>
            </a:r>
            <a:r>
              <a:rPr lang="ru-RU" sz="2800" b="1" dirty="0" err="1">
                <a:solidFill>
                  <a:srgbClr val="C00000"/>
                </a:solidFill>
              </a:rPr>
              <a:t>детекцию</a:t>
            </a:r>
            <a:r>
              <a:rPr lang="ru-RU" sz="2800" b="1" dirty="0">
                <a:solidFill>
                  <a:srgbClr val="C00000"/>
                </a:solidFill>
              </a:rPr>
              <a:t> возбудителя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42" y="1304330"/>
            <a:ext cx="8429893" cy="52502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C00000"/>
                </a:solidFill>
              </a:rPr>
              <a:t>Культуральные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методы (-)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Существует принципиальная возможность изоляции </a:t>
            </a:r>
            <a:r>
              <a:rPr lang="ru-RU" dirty="0" err="1"/>
              <a:t>боррелий</a:t>
            </a:r>
            <a:r>
              <a:rPr lang="ru-RU" dirty="0"/>
              <a:t> на питательных средах из практически любого приемлемого материала (кровь, ликвор, лимфа, внутрисуставная жидкость, </a:t>
            </a:r>
            <a:r>
              <a:rPr lang="ru-RU" dirty="0" err="1"/>
              <a:t>биоптаты</a:t>
            </a:r>
            <a:r>
              <a:rPr lang="ru-RU" dirty="0"/>
              <a:t> тканей и т.д.). </a:t>
            </a:r>
            <a:endParaRPr lang="ru-RU" dirty="0" smtClean="0"/>
          </a:p>
          <a:p>
            <a:r>
              <a:rPr lang="ru-RU" dirty="0" err="1" smtClean="0"/>
              <a:t>Боррелии</a:t>
            </a:r>
            <a:r>
              <a:rPr lang="ru-RU" dirty="0" smtClean="0"/>
              <a:t> </a:t>
            </a:r>
            <a:r>
              <a:rPr lang="ru-RU" dirty="0"/>
              <a:t>чрезвычайно требовательны к условиям культивирования. </a:t>
            </a:r>
            <a:endParaRPr lang="ru-RU" dirty="0" smtClean="0"/>
          </a:p>
          <a:p>
            <a:r>
              <a:rPr lang="ru-RU" dirty="0" smtClean="0"/>
              <a:t>Важными </a:t>
            </a:r>
            <a:r>
              <a:rPr lang="ru-RU" dirty="0"/>
              <a:t>условиями успешного культивирования являются: стерильный забор материала, быстрая его транспортировка и помещение в питательную среду. Для успешного выделения возбудителей важным является забор материала на ранних стадиях </a:t>
            </a:r>
            <a:r>
              <a:rPr lang="ru-RU" dirty="0" smtClean="0"/>
              <a:t>заболевания, до </a:t>
            </a:r>
            <a:r>
              <a:rPr lang="ru-RU" dirty="0"/>
              <a:t>начала антибиотикотерапии.</a:t>
            </a:r>
          </a:p>
          <a:p>
            <a:pPr marL="0" indent="0">
              <a:buNone/>
            </a:pPr>
            <a:r>
              <a:rPr lang="ru-RU" b="1" dirty="0"/>
              <a:t>Из кожных </a:t>
            </a:r>
            <a:r>
              <a:rPr lang="ru-RU" b="1" dirty="0" err="1"/>
              <a:t>биоптатов</a:t>
            </a:r>
            <a:r>
              <a:rPr lang="ru-RU" dirty="0"/>
              <a:t>, взятых в области МЭ, примерно в 60% случаев удается изолировать </a:t>
            </a:r>
            <a:r>
              <a:rPr lang="ru-RU" dirty="0" err="1" smtClean="0"/>
              <a:t>боррелий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Существенно </a:t>
            </a:r>
            <a:r>
              <a:rPr lang="ru-RU" dirty="0"/>
              <a:t>более низкий процент положительных результатов наблюдается при использовании крови (1%-3%) ,ликвора и синовиальной жидкости (15-20%)</a:t>
            </a:r>
          </a:p>
        </p:txBody>
      </p:sp>
    </p:spTree>
    <p:extLst>
      <p:ext uri="{BB962C8B-B14F-4D97-AF65-F5344CB8AC3E}">
        <p14:creationId xmlns:p14="http://schemas.microsoft.com/office/powerpoint/2010/main" val="405765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365126"/>
            <a:ext cx="8648344" cy="76291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Диагностические методы, направленные на прямую </a:t>
            </a:r>
            <a:r>
              <a:rPr lang="ru-RU" sz="2800" b="1" dirty="0" err="1">
                <a:solidFill>
                  <a:srgbClr val="C00000"/>
                </a:solidFill>
              </a:rPr>
              <a:t>детекцию</a:t>
            </a:r>
            <a:r>
              <a:rPr lang="ru-RU" sz="2800" b="1" dirty="0">
                <a:solidFill>
                  <a:srgbClr val="C00000"/>
                </a:solidFill>
              </a:rPr>
              <a:t> возбудителя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71" y="1239140"/>
            <a:ext cx="8725256" cy="53154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Полимеразная цепная реакция (ПЦР</a:t>
            </a:r>
            <a:r>
              <a:rPr lang="ru-RU" sz="2000" b="1" dirty="0" smtClean="0">
                <a:solidFill>
                  <a:srgbClr val="C00000"/>
                </a:solidFill>
              </a:rPr>
              <a:t>) (+/-)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dirty="0"/>
              <a:t>Метод ПЦР является очень чувствительным и теоретически позволяет установить присутствие нескольких единичных молекул ДНК или РНК микроорганизма в анализируемом биологическом образце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Метод </a:t>
            </a:r>
            <a:r>
              <a:rPr lang="ru-RU" sz="2000" dirty="0"/>
              <a:t>ПЦР позволяет определять наличие ДНК </a:t>
            </a:r>
            <a:r>
              <a:rPr lang="ru-RU" sz="2000" dirty="0" err="1"/>
              <a:t>боррелий</a:t>
            </a:r>
            <a:r>
              <a:rPr lang="ru-RU" sz="2000" dirty="0"/>
              <a:t> в различном биологическом материале: клещ, кожный биоптат, кровь, моча, цереброспинальная и суставная жидкости и др. </a:t>
            </a:r>
            <a:endParaRPr lang="ru-RU" sz="2000" dirty="0" smtClean="0"/>
          </a:p>
          <a:p>
            <a:r>
              <a:rPr lang="ru-RU" sz="2000" dirty="0" smtClean="0"/>
              <a:t>Высокая </a:t>
            </a:r>
            <a:r>
              <a:rPr lang="ru-RU" sz="2000" dirty="0"/>
              <a:t>чувствительность </a:t>
            </a:r>
            <a:r>
              <a:rPr lang="ru-RU" sz="2000" dirty="0" smtClean="0"/>
              <a:t>ПЦР позволяет </a:t>
            </a:r>
            <a:r>
              <a:rPr lang="ru-RU" sz="2000" dirty="0"/>
              <a:t>определять инфицированность пациента на 7 – 14 день от момента присасывания клеща, часто еще в инкубационном периоде. </a:t>
            </a:r>
            <a:endParaRPr lang="ru-RU" sz="2000" dirty="0" smtClean="0"/>
          </a:p>
          <a:p>
            <a:r>
              <a:rPr lang="ru-RU" sz="2000" dirty="0" smtClean="0"/>
              <a:t>Оптимальным </a:t>
            </a:r>
            <a:r>
              <a:rPr lang="ru-RU" sz="2000" dirty="0"/>
              <a:t>сроком контрольного исследования является 1 месяц после окончания лечения. За это время происходит полное выведение из организма человека ДНК и РНК </a:t>
            </a:r>
            <a:r>
              <a:rPr lang="ru-RU" sz="2000" dirty="0" err="1"/>
              <a:t>боррелий</a:t>
            </a:r>
            <a:r>
              <a:rPr lang="ru-RU" sz="2000" dirty="0"/>
              <a:t> в случае успешного лечения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НО</a:t>
            </a:r>
            <a:r>
              <a:rPr lang="ru-RU" sz="2000" b="1" dirty="0"/>
              <a:t>, </a:t>
            </a:r>
            <a:r>
              <a:rPr lang="ru-RU" sz="2000" b="1" dirty="0" smtClean="0"/>
              <a:t>чувствительность </a:t>
            </a:r>
            <a:r>
              <a:rPr lang="ru-RU" sz="2000" b="1" dirty="0"/>
              <a:t>ПЦР диагностики составляет при раннем </a:t>
            </a:r>
            <a:r>
              <a:rPr lang="ru-RU" sz="2000" b="1" dirty="0" err="1"/>
              <a:t>боррелиозе</a:t>
            </a:r>
            <a:r>
              <a:rPr lang="ru-RU" sz="2000" b="1" dirty="0"/>
              <a:t> 25-30%,а при хроническом нейроборрелиозе-10</a:t>
            </a:r>
            <a:r>
              <a:rPr lang="ru-RU" sz="2000" b="1" dirty="0" smtClean="0"/>
              <a:t>%.</a:t>
            </a:r>
          </a:p>
          <a:p>
            <a:pPr marL="0" indent="0">
              <a:buNone/>
            </a:pPr>
            <a:r>
              <a:rPr lang="ru-RU" sz="2000" b="1" dirty="0"/>
              <a:t>Отрицательный результат не исключает заболевания, а положительный результат не свидетельствует однозначно о наличии активного инфекционного процесса ,поскольку ПЦР выявляет ДНК как жизнеспособных, так и инактивированных </a:t>
            </a:r>
            <a:r>
              <a:rPr lang="ru-RU" sz="2000" b="1" dirty="0" err="1"/>
              <a:t>боррелий</a:t>
            </a:r>
            <a:r>
              <a:rPr lang="ru-RU" sz="2000" b="1" dirty="0"/>
              <a:t>.</a:t>
            </a: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57616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365126"/>
            <a:ext cx="8648344" cy="76291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Диагностические методы, направленные на прямую </a:t>
            </a:r>
            <a:r>
              <a:rPr lang="ru-RU" sz="2800" b="1" dirty="0" err="1">
                <a:solidFill>
                  <a:srgbClr val="C00000"/>
                </a:solidFill>
              </a:rPr>
              <a:t>детекцию</a:t>
            </a:r>
            <a:r>
              <a:rPr lang="ru-RU" sz="2800" b="1" dirty="0">
                <a:solidFill>
                  <a:srgbClr val="C00000"/>
                </a:solidFill>
              </a:rPr>
              <a:t> возбудителя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71" y="1239140"/>
            <a:ext cx="8725256" cy="5315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Серологические </a:t>
            </a:r>
            <a:r>
              <a:rPr lang="ru-RU" sz="2000" b="1" dirty="0" smtClean="0">
                <a:solidFill>
                  <a:srgbClr val="C00000"/>
                </a:solidFill>
              </a:rPr>
              <a:t>методы (+)</a:t>
            </a:r>
            <a:endParaRPr lang="ru-RU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000" dirty="0"/>
              <a:t>Наиболее часто </a:t>
            </a:r>
            <a:r>
              <a:rPr lang="ru-RU" sz="2000" dirty="0" smtClean="0"/>
              <a:t>используются:</a:t>
            </a:r>
          </a:p>
          <a:p>
            <a:r>
              <a:rPr lang="ru-RU" sz="2000" dirty="0" smtClean="0"/>
              <a:t>иммуноферментный анализ (ИФА),</a:t>
            </a:r>
          </a:p>
          <a:p>
            <a:r>
              <a:rPr lang="ru-RU" sz="2000" dirty="0" smtClean="0"/>
              <a:t>непрямая </a:t>
            </a:r>
            <a:r>
              <a:rPr lang="ru-RU" sz="2000" dirty="0"/>
              <a:t>реакция </a:t>
            </a:r>
            <a:r>
              <a:rPr lang="ru-RU" sz="2000" dirty="0" err="1"/>
              <a:t>иммунофлуоресценции</a:t>
            </a:r>
            <a:r>
              <a:rPr lang="ru-RU" sz="2000" dirty="0"/>
              <a:t> (</a:t>
            </a:r>
            <a:r>
              <a:rPr lang="ru-RU" sz="2000" dirty="0" err="1"/>
              <a:t>нРИФ</a:t>
            </a:r>
            <a:r>
              <a:rPr lang="ru-RU" sz="2000" dirty="0" smtClean="0"/>
              <a:t>) </a:t>
            </a:r>
            <a:r>
              <a:rPr lang="ru-RU" sz="1200" dirty="0" smtClean="0"/>
              <a:t>(чувствительность 40-50</a:t>
            </a:r>
            <a:r>
              <a:rPr lang="ru-RU" sz="1200" dirty="0"/>
              <a:t>% при специфичности 96-98% (по некоторым данным до 80</a:t>
            </a:r>
            <a:r>
              <a:rPr lang="ru-RU" sz="1200" dirty="0" smtClean="0"/>
              <a:t>%),</a:t>
            </a:r>
            <a:endParaRPr lang="ru-RU" sz="1200" dirty="0"/>
          </a:p>
          <a:p>
            <a:r>
              <a:rPr lang="ru-RU" sz="2000" dirty="0" smtClean="0"/>
              <a:t>иммунный </a:t>
            </a:r>
            <a:r>
              <a:rPr lang="ru-RU" sz="2000" dirty="0" err="1"/>
              <a:t>блоттинг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Специфичность </a:t>
            </a:r>
            <a:r>
              <a:rPr lang="ru-RU" sz="2000" dirty="0"/>
              <a:t>и чувствительность всех этих тестов различна, что порой </a:t>
            </a:r>
            <a:r>
              <a:rPr lang="ru-RU" sz="2000" dirty="0" smtClean="0"/>
              <a:t>вызывает </a:t>
            </a:r>
            <a:r>
              <a:rPr lang="ru-RU" sz="2000" dirty="0"/>
              <a:t>необходимость использование их в комбинации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b="1" dirty="0"/>
              <a:t>Антитела у больных клещевым </a:t>
            </a:r>
            <a:r>
              <a:rPr lang="ru-RU" sz="2000" b="1" dirty="0" err="1"/>
              <a:t>боррелиозом</a:t>
            </a:r>
            <a:r>
              <a:rPr lang="ru-RU" sz="2000" b="1" dirty="0"/>
              <a:t> обнаруживаются обычно на 3-6 неделе от начала заболевания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752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31837" r="29388" b="30957"/>
          <a:stretch/>
        </p:blipFill>
        <p:spPr bwMode="auto">
          <a:xfrm>
            <a:off x="306827" y="399105"/>
            <a:ext cx="8347012" cy="550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67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5" t="26666" r="28462" b="35812"/>
          <a:stretch/>
        </p:blipFill>
        <p:spPr bwMode="auto">
          <a:xfrm>
            <a:off x="290557" y="1657884"/>
            <a:ext cx="8597069" cy="493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77" y="321165"/>
            <a:ext cx="8445011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Этиотропная терапия Лайм- </a:t>
            </a:r>
            <a:r>
              <a:rPr lang="ru-RU" sz="4000" b="1" dirty="0" err="1" smtClean="0">
                <a:solidFill>
                  <a:srgbClr val="C00000"/>
                </a:solidFill>
              </a:rPr>
              <a:t>боррелиоза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</a:rPr>
              <a:t>(длительность курса  от 10 дней при остром течении  до 30 дней при подостром и хроническом течении)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33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Спасибо!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36" y="1536152"/>
            <a:ext cx="4876800" cy="360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4" y="1536152"/>
            <a:ext cx="282807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07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755"/>
          <a:stretch/>
        </p:blipFill>
        <p:spPr>
          <a:xfrm>
            <a:off x="380246" y="1928388"/>
            <a:ext cx="8700380" cy="47440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7259" y="5957180"/>
            <a:ext cx="2046084" cy="461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5389" y="365126"/>
            <a:ext cx="8627953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Пример: </a:t>
            </a:r>
            <a:r>
              <a:rPr lang="ru-RU" sz="3200" b="1" dirty="0" smtClean="0">
                <a:solidFill>
                  <a:srgbClr val="0070C0"/>
                </a:solidFill>
              </a:rPr>
              <a:t>электронная микроскопия трепонемы (увеличение 131 000 раз)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3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1" y="2296503"/>
            <a:ext cx="4282289" cy="385079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9711" y="365126"/>
            <a:ext cx="8591739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Спирохеты отличаются друг от друга длиной, толщиной клетки, количеством завитков, отношением к красителям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1393" y="5495453"/>
            <a:ext cx="2181885" cy="23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74883" y="5993395"/>
            <a:ext cx="697117" cy="153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733" t="48711" r="1881" b="7932"/>
          <a:stretch/>
        </p:blipFill>
        <p:spPr>
          <a:xfrm>
            <a:off x="4585580" y="2037029"/>
            <a:ext cx="4399984" cy="39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3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27" y="300009"/>
            <a:ext cx="8626816" cy="8793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70C0"/>
                </a:solidFill>
              </a:rPr>
              <a:t>Факторы и механизмы патогенности спирохет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16052"/>
            <a:ext cx="8186945" cy="4700484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Подвижность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Адгезия – рецепторы к </a:t>
            </a:r>
            <a:r>
              <a:rPr lang="ru-RU" altLang="ru-RU" b="1" dirty="0" err="1" smtClean="0"/>
              <a:t>фибронектину</a:t>
            </a:r>
            <a:endParaRPr lang="ru-RU" altLang="ru-RU" b="1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Разрушение контакта десмосом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Внутри- и внеклеточное размножение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u="sng" dirty="0" smtClean="0"/>
              <a:t>Токсинов не продуцируют!!!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Маскировка своих антигенов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Антигенная изменчивость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Резистентность к действию комплемента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/>
              <a:t>Образование цист и </a:t>
            </a:r>
            <a:r>
              <a:rPr lang="en-US" altLang="ru-RU" b="1" dirty="0" smtClean="0"/>
              <a:t>L</a:t>
            </a:r>
            <a:r>
              <a:rPr lang="ru-RU" altLang="ru-RU" b="1" dirty="0" smtClean="0"/>
              <a:t>-форм</a:t>
            </a:r>
          </a:p>
        </p:txBody>
      </p:sp>
    </p:spTree>
    <p:extLst>
      <p:ext uri="{BB962C8B-B14F-4D97-AF65-F5344CB8AC3E}">
        <p14:creationId xmlns:p14="http://schemas.microsoft.com/office/powerpoint/2010/main" val="17159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Методы изучения морфологии спирохет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683" t="31767" r="28911" b="12117"/>
          <a:stretch/>
        </p:blipFill>
        <p:spPr>
          <a:xfrm>
            <a:off x="325925" y="1690689"/>
            <a:ext cx="4762123" cy="3668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664" t="16961" r="30495" b="8461"/>
          <a:stretch/>
        </p:blipFill>
        <p:spPr>
          <a:xfrm>
            <a:off x="5223850" y="3250194"/>
            <a:ext cx="3793936" cy="1692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435" t="16413" r="41881" b="5536"/>
          <a:stretch/>
        </p:blipFill>
        <p:spPr>
          <a:xfrm>
            <a:off x="5223850" y="1176951"/>
            <a:ext cx="3712455" cy="1973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2970" t="15682" r="34951" b="7913"/>
          <a:stretch/>
        </p:blipFill>
        <p:spPr>
          <a:xfrm>
            <a:off x="5223850" y="5051834"/>
            <a:ext cx="3793936" cy="16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35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767</TotalTime>
  <Words>3667</Words>
  <Application>Microsoft Office PowerPoint</Application>
  <PresentationFormat>Экран (4:3)</PresentationFormat>
  <Paragraphs>370</Paragraphs>
  <Slides>54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7" baseType="lpstr">
      <vt:lpstr>Тема Office</vt:lpstr>
      <vt:lpstr>2_Тема Office</vt:lpstr>
      <vt:lpstr>Диаграмма Microsoft Excel</vt:lpstr>
      <vt:lpstr>Патогенные спирохеты трепонемы, боррелии, лептоспиры</vt:lpstr>
      <vt:lpstr>Презентация PowerPoint</vt:lpstr>
      <vt:lpstr>Спирохеты – это  Грам (-) бактерии Спирохеты – переходная форма между бактериями и простейшими</vt:lpstr>
      <vt:lpstr>Спирохеты</vt:lpstr>
      <vt:lpstr>Презентация PowerPoint</vt:lpstr>
      <vt:lpstr>Пример: электронная микроскопия трепонемы (увеличение 131 000 раз)</vt:lpstr>
      <vt:lpstr>Спирохеты отличаются друг от друга длиной, толщиной клетки, количеством завитков, отношением к красителям</vt:lpstr>
      <vt:lpstr>Факторы и механизмы патогенности спирохет</vt:lpstr>
      <vt:lpstr>Методы изучения морфологии спирохет</vt:lpstr>
      <vt:lpstr>Презентация PowerPoint</vt:lpstr>
      <vt:lpstr>Значение в патологии человека имеют представители трех родов</vt:lpstr>
      <vt:lpstr>Классификация трепонем человека</vt:lpstr>
      <vt:lpstr>Сифилис - определение</vt:lpstr>
      <vt:lpstr>Сифилис - строгий антропоноз</vt:lpstr>
      <vt:lpstr>Важно!</vt:lpstr>
      <vt:lpstr>Эпидемиология сифилиса в РФ</vt:lpstr>
      <vt:lpstr>Заболеваемость сифилисом в Красноярском крае</vt:lpstr>
      <vt:lpstr>Заболеваемость сифилисом детей и подростков до 17 лет в Красноярском крае</vt:lpstr>
      <vt:lpstr>Презентация PowerPoint</vt:lpstr>
      <vt:lpstr>Бледная трепонема – отличительные свойства</vt:lpstr>
      <vt:lpstr>Презентация PowerPoint</vt:lpstr>
      <vt:lpstr>Схема патогенеза сифилиса</vt:lpstr>
      <vt:lpstr>Презентация PowerPoint</vt:lpstr>
      <vt:lpstr>Презентация PowerPoint</vt:lpstr>
      <vt:lpstr>Врожденный сифилис</vt:lpstr>
      <vt:lpstr>Иммунитет при сифилисе</vt:lpstr>
      <vt:lpstr>Иммунитет при сифилисе</vt:lpstr>
      <vt:lpstr>Методы диагностики сифилиса</vt:lpstr>
      <vt:lpstr>Чувствительность и специфичность различных методов диагностики сифилиса</vt:lpstr>
      <vt:lpstr>Динамика трепонемных тестов  на сифилис</vt:lpstr>
      <vt:lpstr>Реакция Вассермана (RW)</vt:lpstr>
      <vt:lpstr>Лечение сифилиса</vt:lpstr>
      <vt:lpstr>Резистентность возбудителя сифилиса к макролидам</vt:lpstr>
      <vt:lpstr>Презентация PowerPoint</vt:lpstr>
      <vt:lpstr>Отличительные особенности боррелий</vt:lpstr>
      <vt:lpstr>B .burgdorferi sensu lato боррелии Бургдорфера</vt:lpstr>
      <vt:lpstr>Белковый (антигенный) спектр боррелий </vt:lpstr>
      <vt:lpstr>Болезнь Лайма (клещевой боррелиоз) </vt:lpstr>
      <vt:lpstr>Трансмиссивный путь передачи заболевания является наиболее распространенным  </vt:lpstr>
      <vt:lpstr>Презентация PowerPoint</vt:lpstr>
      <vt:lpstr>Основное эпидемическое значение на территории России имеют клещи Ixodes persulcatus и I. ricinus  </vt:lpstr>
      <vt:lpstr>Заболеваемость Лайм-боррелиозом  в Красноярском крае</vt:lpstr>
      <vt:lpstr>Презентация PowerPoint</vt:lpstr>
      <vt:lpstr>Презентация PowerPoint</vt:lpstr>
      <vt:lpstr>Патогенез образования мигрирующей эритемы</vt:lpstr>
      <vt:lpstr>Презентация PowerPoint</vt:lpstr>
      <vt:lpstr>Схема патогенеза болезни Лайма</vt:lpstr>
      <vt:lpstr>Диагностические методы, направленные на прямую детекцию возбудителя</vt:lpstr>
      <vt:lpstr>Диагностические методы, направленные на прямую детекцию возбудителя</vt:lpstr>
      <vt:lpstr>Диагностические методы, направленные на прямую детекцию возбудителя</vt:lpstr>
      <vt:lpstr>Диагностические методы, направленные на прямую детекцию возбудителя</vt:lpstr>
      <vt:lpstr>Презентация PowerPoint</vt:lpstr>
      <vt:lpstr>Этиотропная терапия Лайм- боррелиоза (длительность курса  от 10 дней при остром течении  до 30 дней при подостром и хроническом течении)</vt:lpstr>
      <vt:lpstr>Спасибо!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Гусев</dc:creator>
  <cp:lastModifiedBy>Елена Н. Бочанова</cp:lastModifiedBy>
  <cp:revision>67</cp:revision>
  <dcterms:created xsi:type="dcterms:W3CDTF">2020-11-01T01:50:20Z</dcterms:created>
  <dcterms:modified xsi:type="dcterms:W3CDTF">2020-11-02T07:51:01Z</dcterms:modified>
</cp:coreProperties>
</file>