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20FFF-95B8-4545-9948-7B5B7343F4EF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419C2-B9E1-4B63-91D8-8DFECC31F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5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https://radiology24.ru/klassifikation-der-pathologie-der-bandscheiben/</a:t>
            </a:r>
            <a:endParaRPr lang="ru-RU" dirty="0" smtClean="0"/>
          </a:p>
          <a:p>
            <a:r>
              <a:rPr lang="en-US" dirty="0" smtClean="0"/>
              <a:t>https://cyberleninka.ru/article/n/sovremennoe-sostoyanie-luchevoy-diagnostiki-degenerativnyh-izmeneniy-na-poyasnichnom-urovne-pozvonochnika-obzor-literatury/viewer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419C2-B9E1-4B63-91D8-8DFECC31FE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4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xmlns="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B18D3656-79EC-4ABF-995E-147B461A8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74" y="933855"/>
            <a:ext cx="6995926" cy="49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51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4C11253D-37B7-4E3D-B00C-A60D6402AA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1" t="59647"/>
          <a:stretch/>
        </p:blipFill>
        <p:spPr>
          <a:xfrm>
            <a:off x="0" y="0"/>
            <a:ext cx="6890793" cy="231004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194D0DD5-3B1D-41A6-AA84-547DF621A5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3" r="33310"/>
          <a:stretch/>
        </p:blipFill>
        <p:spPr>
          <a:xfrm flipV="1">
            <a:off x="5780291" y="4641006"/>
            <a:ext cx="6411709" cy="22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60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A190195-D49F-4D2F-BD3A-0953C6A89F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3454"/>
          <a:stretch/>
        </p:blipFill>
        <p:spPr>
          <a:xfrm>
            <a:off x="0" y="4931722"/>
            <a:ext cx="1731524" cy="192627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44B08B6-BA31-446D-9339-69C4A7B332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6" r="19317"/>
          <a:stretch/>
        </p:blipFill>
        <p:spPr>
          <a:xfrm>
            <a:off x="8732051" y="-1"/>
            <a:ext cx="3459949" cy="22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8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2FDD4AB-5550-4021-95E3-D6D612B7A7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b="8151"/>
          <a:stretch/>
        </p:blipFill>
        <p:spPr>
          <a:xfrm>
            <a:off x="-1" y="558976"/>
            <a:ext cx="5779123" cy="62990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5217ACB5-7ACE-463B-9B17-5C54F0CED6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4"/>
          <a:stretch/>
        </p:blipFill>
        <p:spPr>
          <a:xfrm>
            <a:off x="1042411" y="0"/>
            <a:ext cx="6785129" cy="4883272"/>
          </a:xfrm>
          <a:prstGeom prst="rect">
            <a:avLst/>
          </a:prstGeom>
        </p:spPr>
      </p:pic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C52D67F4-8832-47ED-B0AF-7C88AF97AA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7250" y="2349567"/>
            <a:ext cx="3274950" cy="327681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9000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2037B72-2091-4867-BEC2-C4EFC81C2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6"/>
          <a:stretch/>
        </p:blipFill>
        <p:spPr>
          <a:xfrm flipH="1">
            <a:off x="218841" y="2812206"/>
            <a:ext cx="9030573" cy="4045794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그림 개체 틀 4">
            <a:extLst>
              <a:ext uri="{FF2B5EF4-FFF2-40B4-BE49-F238E27FC236}">
                <a16:creationId xmlns:a16="http://schemas.microsoft.com/office/drawing/2014/main" xmlns="" id="{F81AE992-136F-4AA5-A210-69AD147EC6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1544" y="1241638"/>
            <a:ext cx="3049156" cy="437472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57984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E256F32E-4261-416E-ADF9-E2A5F61373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" r="78058"/>
          <a:stretch/>
        </p:blipFill>
        <p:spPr>
          <a:xfrm>
            <a:off x="10082409" y="-1"/>
            <a:ext cx="2109592" cy="6718907"/>
          </a:xfrm>
          <a:prstGeom prst="rect">
            <a:avLst/>
          </a:prstGeom>
        </p:spPr>
      </p:pic>
      <p:sp>
        <p:nvSpPr>
          <p:cNvPr id="11" name="그림 개체 틀 4">
            <a:extLst>
              <a:ext uri="{FF2B5EF4-FFF2-40B4-BE49-F238E27FC236}">
                <a16:creationId xmlns:a16="http://schemas.microsoft.com/office/drawing/2014/main" xmlns="" id="{018BC0BD-E3E1-4D72-8F79-25801D0AD2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207009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F8566BCA-DAC6-43B5-BF5C-5D9DD7531F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8" b="73742"/>
          <a:stretch/>
        </p:blipFill>
        <p:spPr>
          <a:xfrm rot="5400000">
            <a:off x="-1477787" y="3579445"/>
            <a:ext cx="4756340" cy="18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44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411E289C-4A1B-49AC-B1F6-C515F72D1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7" r="60788"/>
          <a:stretch/>
        </p:blipFill>
        <p:spPr>
          <a:xfrm rot="5400000">
            <a:off x="8247999" y="2914002"/>
            <a:ext cx="2660602" cy="5227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93C8E0BA-F30C-4FEA-AF45-147FD8C493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5" b="17620"/>
          <a:stretch/>
        </p:blipFill>
        <p:spPr>
          <a:xfrm rot="5400000">
            <a:off x="1705772" y="-1705772"/>
            <a:ext cx="2238094" cy="56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268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DC69092A-ABEB-41F2-B7D8-555A83F337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01" b="66861"/>
          <a:stretch/>
        </p:blipFill>
        <p:spPr>
          <a:xfrm flipH="1">
            <a:off x="0" y="5435893"/>
            <a:ext cx="3225948" cy="142210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8C554EF4-D2FA-4407-BDBA-E33BE3330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0"/>
          <a:stretch/>
        </p:blipFill>
        <p:spPr>
          <a:xfrm>
            <a:off x="0" y="0"/>
            <a:ext cx="5600700" cy="167399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E08F7D0B-78D4-4B75-A754-0EA59F1692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44" b="33430"/>
          <a:stretch/>
        </p:blipFill>
        <p:spPr>
          <a:xfrm>
            <a:off x="10267849" y="3465693"/>
            <a:ext cx="1924151" cy="33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051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PTMON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027F4B55-3CAE-4692-95CF-8776DE7FBA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r="14251"/>
          <a:stretch/>
        </p:blipFill>
        <p:spPr>
          <a:xfrm flipH="1">
            <a:off x="-1" y="0"/>
            <a:ext cx="8244078" cy="636618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F6B039DE-C045-4E27-BE03-BF69F95C04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/>
          <a:stretch/>
        </p:blipFill>
        <p:spPr>
          <a:xfrm flipH="1" flipV="1">
            <a:off x="7747456" y="249314"/>
            <a:ext cx="4444544" cy="5095875"/>
          </a:xfrm>
          <a:prstGeom prst="rect">
            <a:avLst/>
          </a:prstGeom>
        </p:spPr>
      </p:pic>
      <p:sp>
        <p:nvSpPr>
          <p:cNvPr id="14" name="그림 개체 틀 4">
            <a:extLst>
              <a:ext uri="{FF2B5EF4-FFF2-40B4-BE49-F238E27FC236}">
                <a16:creationId xmlns:a16="http://schemas.microsoft.com/office/drawing/2014/main" xmlns="" id="{14AF9409-6099-458E-B438-0C28FF5DCB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xmlns="" id="{CAEF6C42-9DE8-4D45-84A8-B3A380D06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9183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5830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8FCF50D8-5D06-46C8-9673-EA18E8244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566738"/>
            <a:ext cx="9953625" cy="5724525"/>
          </a:xfrm>
          <a:prstGeom prst="rect">
            <a:avLst/>
          </a:prstGeom>
        </p:spPr>
      </p:pic>
      <p:sp>
        <p:nvSpPr>
          <p:cNvPr id="14" name="그림 개체 틀 4">
            <a:extLst>
              <a:ext uri="{FF2B5EF4-FFF2-40B4-BE49-F238E27FC236}">
                <a16:creationId xmlns:a16="http://schemas.microsoft.com/office/drawing/2014/main" xmlns="" id="{E784B942-B8DE-4F20-8964-5B36B208045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415969" y="1376781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4">
            <a:extLst>
              <a:ext uri="{FF2B5EF4-FFF2-40B4-BE49-F238E27FC236}">
                <a16:creationId xmlns:a16="http://schemas.microsoft.com/office/drawing/2014/main" xmlns="" id="{259780C3-E4C3-4630-9E1C-E416BEEF6D02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356810" y="1376781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xmlns="" id="{E6E31677-1BDB-47BA-A9C7-8D125667257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886183" y="3847582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:a16="http://schemas.microsoft.com/office/drawing/2014/main" xmlns="" id="{407E8A7C-305C-4F6D-A129-0531226A5E4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827024" y="3847582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61649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CD72F778-322C-417E-8161-1DF1224A8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8" b="20525"/>
          <a:stretch/>
        </p:blipFill>
        <p:spPr>
          <a:xfrm>
            <a:off x="4985395" y="1407605"/>
            <a:ext cx="7206606" cy="545039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200817B-C2C1-4DB6-B1F7-3A2B0E4D8F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55428"/>
          <a:stretch/>
        </p:blipFill>
        <p:spPr>
          <a:xfrm>
            <a:off x="-1" y="0"/>
            <a:ext cx="5841947" cy="3056716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:a16="http://schemas.microsoft.com/office/drawing/2014/main" xmlns="" id="{747D6D9E-3786-410F-874A-EFB662D3B9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84490" y="1011139"/>
            <a:ext cx="2286022" cy="4959999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52551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titl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xmlns="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FA69C163-F369-4BFB-A9DF-C2F5641F56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1" b="64996"/>
          <a:stretch/>
        </p:blipFill>
        <p:spPr>
          <a:xfrm>
            <a:off x="6631997" y="4457430"/>
            <a:ext cx="5560003" cy="240057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AD2E7FEA-76C1-4BF0-B042-6D2BDF1FC6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t="60142"/>
          <a:stretch/>
        </p:blipFill>
        <p:spPr>
          <a:xfrm>
            <a:off x="0" y="0"/>
            <a:ext cx="7951550" cy="27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1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PPTMON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3E6EB5E-4F59-4A0E-AD95-8CE52AA3F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24" y="0"/>
            <a:ext cx="3177964" cy="312609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5500360A-71C2-4EEB-B34F-8B3AAD48AB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1"/>
          <a:stretch/>
        </p:blipFill>
        <p:spPr>
          <a:xfrm>
            <a:off x="4269980" y="1247551"/>
            <a:ext cx="6785129" cy="5610449"/>
          </a:xfrm>
          <a:prstGeom prst="rect">
            <a:avLst/>
          </a:prstGeom>
        </p:spPr>
      </p:pic>
      <p:sp>
        <p:nvSpPr>
          <p:cNvPr id="10" name="그림 개체 틀 5">
            <a:extLst>
              <a:ext uri="{FF2B5EF4-FFF2-40B4-BE49-F238E27FC236}">
                <a16:creationId xmlns:a16="http://schemas.microsoft.com/office/drawing/2014/main" xmlns="" id="{B4EA51FA-7390-4114-9305-A64E53BA81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5606" y="1087520"/>
            <a:ext cx="3516125" cy="4689863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2117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BFF88DA-E734-442A-A9FE-7210C3C657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b="25593"/>
          <a:stretch/>
        </p:blipFill>
        <p:spPr>
          <a:xfrm rot="16200000">
            <a:off x="7034854" y="1700851"/>
            <a:ext cx="5211466" cy="510283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533EB2A8-C2A8-45FD-8A27-EF210532CD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/>
          <a:stretch/>
        </p:blipFill>
        <p:spPr>
          <a:xfrm>
            <a:off x="2915018" y="0"/>
            <a:ext cx="7951550" cy="6365816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xmlns="" id="{A55ABD4F-5A95-40CD-A48C-20677CF5E2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05327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BDBCF823-7E08-423C-8D37-29210A4D1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56644"/>
          <a:stretch/>
        </p:blipFill>
        <p:spPr>
          <a:xfrm>
            <a:off x="-1" y="0"/>
            <a:ext cx="6469375" cy="2973342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xmlns="" id="{70D6FA4B-C10C-4151-90EE-AE342E13C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xmlns="" id="{03CDB048-4084-4574-BFA9-EDEF59C2DB10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D36EBE7-5C77-480C-8042-87E621AA25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844318" y="4719637"/>
            <a:ext cx="4347682" cy="213836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1CDF7377-1407-45FE-9DB5-91956B84A2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b="63649"/>
          <a:stretch/>
        </p:blipFill>
        <p:spPr>
          <a:xfrm flipH="1">
            <a:off x="7531816" y="5005591"/>
            <a:ext cx="4660184" cy="185241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AA9684E5-96FB-4C7C-8DB8-6C450ACF72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0" y="0"/>
            <a:ext cx="4347682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21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243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2410662D-EB78-4EFA-8190-FE978281C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2D425997-4843-4C42-A28A-039ECDF5531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03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xmlns="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15157E44-1513-45C1-9D6F-A5BB15D2FE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3" b="50951"/>
          <a:stretch/>
        </p:blipFill>
        <p:spPr>
          <a:xfrm flipH="1">
            <a:off x="-1" y="3805584"/>
            <a:ext cx="4883285" cy="305241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0C9781A0-A13E-4A65-882C-35FC54F5A4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9565"/>
          <a:stretch/>
        </p:blipFill>
        <p:spPr>
          <a:xfrm>
            <a:off x="7109651" y="0"/>
            <a:ext cx="5082349" cy="311164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B763CB46-16A1-42E0-910F-624B481892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b="50000"/>
          <a:stretch/>
        </p:blipFill>
        <p:spPr>
          <a:xfrm>
            <a:off x="0" y="4425905"/>
            <a:ext cx="4182894" cy="24320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37CA873-8FF6-4C52-B882-338B8C7FBC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3" r="46890"/>
          <a:stretch/>
        </p:blipFill>
        <p:spPr>
          <a:xfrm>
            <a:off x="9565800" y="0"/>
            <a:ext cx="2626200" cy="11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00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xmlns="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49F53BE-A869-4B5E-AE0C-23A88D8BE8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3" b="36448"/>
          <a:stretch/>
        </p:blipFill>
        <p:spPr>
          <a:xfrm>
            <a:off x="7866743" y="3619501"/>
            <a:ext cx="4325257" cy="32385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1BC0925-2184-4E3D-BFF7-CB70603948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6" b="23985"/>
          <a:stretch/>
        </p:blipFill>
        <p:spPr>
          <a:xfrm rot="5400000" flipH="1">
            <a:off x="87091" y="-87093"/>
            <a:ext cx="3699451" cy="38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442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50ED4C4-7A35-425B-BC49-DE040A09EF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4" r="62745"/>
          <a:stretch/>
        </p:blipFill>
        <p:spPr>
          <a:xfrm rot="5400000">
            <a:off x="8155686" y="2821685"/>
            <a:ext cx="3006236" cy="506639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E97BC847-39FF-4EDF-BB03-9A0583E457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t="64996"/>
          <a:stretch/>
        </p:blipFill>
        <p:spPr>
          <a:xfrm>
            <a:off x="0" y="0"/>
            <a:ext cx="6096000" cy="24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92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315BE9C-7298-4003-AE87-FA8CFA29FA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37833"/>
          <a:stretch/>
        </p:blipFill>
        <p:spPr>
          <a:xfrm>
            <a:off x="0" y="0"/>
            <a:ext cx="3540868" cy="31167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B6BDCBE1-17F9-4806-AE12-C7337B4BA4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1" b="50000"/>
          <a:stretch/>
        </p:blipFill>
        <p:spPr>
          <a:xfrm>
            <a:off x="8488214" y="4351230"/>
            <a:ext cx="3703786" cy="25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326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AA450DB2-7776-408B-B1CB-2F49E6ECC4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b="57898"/>
          <a:stretch/>
        </p:blipFill>
        <p:spPr>
          <a:xfrm>
            <a:off x="0" y="4447883"/>
            <a:ext cx="8426888" cy="241011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F8079B2B-3D88-4C6A-B22E-432A62395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5" r="25893"/>
          <a:stretch/>
        </p:blipFill>
        <p:spPr>
          <a:xfrm flipV="1">
            <a:off x="4815699" y="4914810"/>
            <a:ext cx="7376302" cy="19431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5EDB036-D44F-400C-9BFD-725FB0249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7" t="50000" r="1"/>
          <a:stretch/>
        </p:blipFill>
        <p:spPr>
          <a:xfrm flipV="1">
            <a:off x="9696918" y="5652940"/>
            <a:ext cx="2495082" cy="120505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E8ADAFC-76A3-4688-B99A-85A75B0A1F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0" y="-1"/>
            <a:ext cx="2450104" cy="12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5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29BE408C-B4D1-40B5-AB3D-4114579B7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b="53003"/>
          <a:stretch/>
        </p:blipFill>
        <p:spPr>
          <a:xfrm>
            <a:off x="-1" y="3634924"/>
            <a:ext cx="7838475" cy="322307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E7E6D11E-162D-4BB0-9911-A8C1F52756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9" r="30078"/>
          <a:stretch/>
        </p:blipFill>
        <p:spPr>
          <a:xfrm>
            <a:off x="6632125" y="0"/>
            <a:ext cx="5559875" cy="30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261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7704E8CF-3244-47AB-A751-31B5F3B2C6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V="1">
            <a:off x="9391650" y="713782"/>
            <a:ext cx="2800350" cy="509587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D0C65415-3E09-416F-806C-CAC0C530CB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1394720"/>
            <a:ext cx="28003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01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31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A102F0-FA1A-4063-BBF9-BB669D9FAABD}"/>
              </a:ext>
            </a:extLst>
          </p:cNvPr>
          <p:cNvSpPr txBox="1"/>
          <p:nvPr/>
        </p:nvSpPr>
        <p:spPr>
          <a:xfrm>
            <a:off x="850222" y="2250579"/>
            <a:ext cx="1045381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400" b="1" dirty="0" smtClean="0">
                <a:latin typeface="Arial Narrow" panose="020B0606020202030204" pitchFamily="34" charset="0"/>
              </a:rPr>
              <a:t>О, моя больная спина! Обзор </a:t>
            </a:r>
            <a:r>
              <a:rPr lang="ru-RU" sz="4400" b="1" dirty="0" err="1" smtClean="0">
                <a:latin typeface="Arial Narrow" panose="020B0606020202030204" pitchFamily="34" charset="0"/>
              </a:rPr>
              <a:t>дорсопатий</a:t>
            </a:r>
            <a:endParaRPr lang="ru-RU" sz="4400" b="1" dirty="0">
              <a:latin typeface="Arial Narrow" panose="020B0606020202030204" pitchFamily="34" charset="0"/>
            </a:endParaRPr>
          </a:p>
          <a:p>
            <a:r>
              <a:rPr lang="ru-RU" sz="4400" b="1" dirty="0">
                <a:latin typeface="Arial Narrow" panose="020B0606020202030204" pitchFamily="34" charset="0"/>
              </a:rPr>
              <a:t>		Часть </a:t>
            </a:r>
            <a:r>
              <a:rPr lang="ru-RU" sz="4400" b="1" dirty="0" smtClean="0">
                <a:latin typeface="Arial Narrow" panose="020B0606020202030204" pitchFamily="34" charset="0"/>
              </a:rPr>
              <a:t>2</a:t>
            </a:r>
            <a:endParaRPr lang="ru-RU" sz="4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161BE3-B36A-4819-847D-CE373104EB3F}"/>
              </a:ext>
            </a:extLst>
          </p:cNvPr>
          <p:cNvSpPr txBox="1"/>
          <p:nvPr/>
        </p:nvSpPr>
        <p:spPr>
          <a:xfrm>
            <a:off x="850222" y="4635861"/>
            <a:ext cx="3612157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Выполнила: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Ординатор 1 года обучения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специальности Рентгенология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Спугис Я.И.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직선 연결선 7">
            <a:extLst>
              <a:ext uri="{FF2B5EF4-FFF2-40B4-BE49-F238E27FC236}">
                <a16:creationId xmlns:a16="http://schemas.microsoft.com/office/drawing/2014/main" xmlns="" id="{6FB9F72B-60C4-469E-A6F1-75FE9AB93B48}"/>
              </a:ext>
            </a:extLst>
          </p:cNvPr>
          <p:cNvCxnSpPr>
            <a:cxnSpLocks/>
          </p:cNvCxnSpPr>
          <p:nvPr/>
        </p:nvCxnSpPr>
        <p:spPr>
          <a:xfrm>
            <a:off x="850222" y="4635861"/>
            <a:ext cx="66119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3300" y="220035"/>
            <a:ext cx="1166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ФГБОУ ВО «Красноярский государственный медицинский университет им. проф. В. Ф. </a:t>
            </a:r>
            <a:r>
              <a:rPr lang="ru-RU" dirty="0" err="1">
                <a:latin typeface="Arial Narrow" panose="020B0606020202030204" pitchFamily="34" charset="0"/>
              </a:rPr>
              <a:t>Войно-Ясенецкого</a:t>
            </a:r>
            <a:r>
              <a:rPr lang="ru-RU" dirty="0">
                <a:latin typeface="Arial Narrow" panose="020B0606020202030204" pitchFamily="34" charset="0"/>
              </a:rPr>
              <a:t>» Министерства здравоохранения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5648" y="942515"/>
            <a:ext cx="6744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Кафедра Лучевой диагностики ИПО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05842" y="6417785"/>
            <a:ext cx="1547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Красноярск, 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ru-RU" alt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842" y="3807140"/>
            <a:ext cx="6561905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1071948" y="208325"/>
            <a:ext cx="10048102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600" dirty="0" err="1">
                <a:latin typeface="Arial Narrow" panose="020B0606020202030204" pitchFamily="34" charset="0"/>
              </a:rPr>
              <a:t>Интравертебральная</a:t>
            </a:r>
            <a:r>
              <a:rPr lang="ru-RU" altLang="ko-KR" sz="3600" dirty="0">
                <a:latin typeface="Arial Narrow" panose="020B0606020202030204" pitchFamily="34" charset="0"/>
              </a:rPr>
              <a:t> грыжа (узел </a:t>
            </a:r>
            <a:r>
              <a:rPr lang="ru-RU" altLang="ko-KR" sz="3600" dirty="0" err="1">
                <a:latin typeface="Arial Narrow" panose="020B0606020202030204" pitchFamily="34" charset="0"/>
              </a:rPr>
              <a:t>Шморля</a:t>
            </a:r>
            <a:r>
              <a:rPr lang="ru-RU" altLang="ko-KR" sz="3600" dirty="0">
                <a:latin typeface="Arial Narrow" panose="020B0606020202030204" pitchFamily="34" charset="0"/>
              </a:rPr>
              <a:t>)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022889"/>
            <a:ext cx="1085695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parajita" panose="020B0604020202020204" pitchFamily="34" charset="0"/>
              </a:rPr>
              <a:t>Концентрические кольца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cs typeface="Aparajita" panose="020B0604020202020204" pitchFamily="34" charset="0"/>
              </a:rPr>
              <a:t>Отек окружающего костного мозга в процессе острого формирования узла </a:t>
            </a:r>
            <a:r>
              <a:rPr lang="ru-RU" dirty="0" err="1" smtClean="0">
                <a:cs typeface="Aparajita" panose="020B0604020202020204" pitchFamily="34" charset="0"/>
              </a:rPr>
              <a:t>Шморля</a:t>
            </a:r>
            <a:endParaRPr lang="ru-RU" dirty="0" smtClean="0">
              <a:cs typeface="Aparajit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cs typeface="Aparajita" panose="020B0604020202020204" pitchFamily="34" charset="0"/>
              </a:rPr>
              <a:t>Отражает изменения по типу </a:t>
            </a:r>
            <a:r>
              <a:rPr lang="en-US" dirty="0" err="1" smtClean="0">
                <a:cs typeface="Aparajita" panose="020B0604020202020204" pitchFamily="34" charset="0"/>
              </a:rPr>
              <a:t>Modic</a:t>
            </a:r>
            <a:endParaRPr lang="ru-RU" dirty="0" smtClean="0">
              <a:cs typeface="Aparajita" panose="020B0604020202020204" pitchFamily="34" charset="0"/>
            </a:endParaRPr>
          </a:p>
          <a:p>
            <a:endParaRPr lang="en-US" sz="2000" dirty="0" smtClean="0">
              <a:cs typeface="Aparajita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901" y="2102169"/>
            <a:ext cx="8798542" cy="26187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8352" y="4876882"/>
            <a:ext cx="11334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А, В: МРТ Т1-ВИ (А) и </a:t>
            </a:r>
            <a:r>
              <a:rPr lang="en-US" b="1" dirty="0" smtClean="0"/>
              <a:t>STIR </a:t>
            </a:r>
            <a:r>
              <a:rPr lang="ru-RU" b="1" dirty="0" smtClean="0"/>
              <a:t>(В) в сагиттальной плоскости поясничного отдела позвоночника. </a:t>
            </a:r>
            <a:r>
              <a:rPr lang="ru-RU" dirty="0" smtClean="0"/>
              <a:t>Нарушение целостности замыкательной пластинки поясничного позвонка. Окружающий костный мозг </a:t>
            </a:r>
            <a:r>
              <a:rPr lang="ru-RU" dirty="0" err="1" smtClean="0"/>
              <a:t>гиперинтенсивный</a:t>
            </a:r>
            <a:r>
              <a:rPr lang="ru-RU" dirty="0" smtClean="0"/>
              <a:t> на Т1-ВИ и </a:t>
            </a:r>
            <a:r>
              <a:rPr lang="ru-RU" dirty="0" err="1" smtClean="0"/>
              <a:t>гипоинтенсивный</a:t>
            </a:r>
            <a:r>
              <a:rPr lang="ru-RU" dirty="0" smtClean="0"/>
              <a:t> на последовательности </a:t>
            </a:r>
            <a:r>
              <a:rPr lang="en-US" dirty="0" smtClean="0"/>
              <a:t>STIR</a:t>
            </a:r>
            <a:r>
              <a:rPr lang="ru-RU" dirty="0" smtClean="0"/>
              <a:t>, что соответствует жировой дегенерации костного мозга.</a:t>
            </a:r>
          </a:p>
          <a:p>
            <a:r>
              <a:rPr lang="ru-RU" b="1" dirty="0" smtClean="0"/>
              <a:t>С: </a:t>
            </a:r>
            <a:r>
              <a:rPr lang="ru-RU" b="1" dirty="0"/>
              <a:t>МРТ </a:t>
            </a:r>
            <a:r>
              <a:rPr lang="en-US" b="1" dirty="0" smtClean="0"/>
              <a:t>STIR</a:t>
            </a:r>
            <a:r>
              <a:rPr lang="ru-RU" b="1" dirty="0" smtClean="0"/>
              <a:t> </a:t>
            </a:r>
            <a:r>
              <a:rPr lang="ru-RU" b="1" dirty="0"/>
              <a:t>в сагиттальной плоскости поясничного отдела позвоночника. </a:t>
            </a:r>
            <a:r>
              <a:rPr lang="ru-RU" dirty="0" smtClean="0"/>
              <a:t>Концентрические кольца отека окружающие остро сформированный узел </a:t>
            </a:r>
            <a:r>
              <a:rPr lang="ru-RU" dirty="0" err="1" smtClean="0"/>
              <a:t>Шморля</a:t>
            </a:r>
            <a:r>
              <a:rPr lang="ru-RU" dirty="0" smtClean="0"/>
              <a:t>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3525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1071948" y="208325"/>
            <a:ext cx="10048102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600" dirty="0" err="1">
                <a:latin typeface="Arial Narrow" panose="020B0606020202030204" pitchFamily="34" charset="0"/>
              </a:rPr>
              <a:t>Интравертебральная</a:t>
            </a:r>
            <a:r>
              <a:rPr lang="ru-RU" altLang="ko-KR" sz="3600" dirty="0">
                <a:latin typeface="Arial Narrow" panose="020B0606020202030204" pitchFamily="34" charset="0"/>
              </a:rPr>
              <a:t> грыжа (узел </a:t>
            </a:r>
            <a:r>
              <a:rPr lang="ru-RU" altLang="ko-KR" sz="3600" dirty="0" err="1">
                <a:latin typeface="Arial Narrow" panose="020B0606020202030204" pitchFamily="34" charset="0"/>
              </a:rPr>
              <a:t>Шморля</a:t>
            </a:r>
            <a:r>
              <a:rPr lang="ru-RU" altLang="ko-KR" sz="3600" dirty="0">
                <a:latin typeface="Arial Narrow" panose="020B0606020202030204" pitchFamily="34" charset="0"/>
              </a:rPr>
              <a:t>)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258" y="1117935"/>
            <a:ext cx="1051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Aparajita" panose="020B0604020202020204" pitchFamily="34" charset="0"/>
              </a:rPr>
              <a:t>Туннельные узлы </a:t>
            </a:r>
            <a:r>
              <a:rPr lang="ru-RU" dirty="0" err="1" smtClean="0">
                <a:cs typeface="Aparajita" panose="020B0604020202020204" pitchFamily="34" charset="0"/>
              </a:rPr>
              <a:t>Шморля</a:t>
            </a:r>
            <a:r>
              <a:rPr lang="ru-RU" dirty="0" smtClean="0">
                <a:cs typeface="Aparajita" panose="020B0604020202020204" pitchFamily="34" charset="0"/>
              </a:rPr>
              <a:t>: Соединение узлов </a:t>
            </a:r>
            <a:r>
              <a:rPr lang="ru-RU" dirty="0" err="1" smtClean="0">
                <a:cs typeface="Aparajita" panose="020B0604020202020204" pitchFamily="34" charset="0"/>
              </a:rPr>
              <a:t>Шморля</a:t>
            </a:r>
            <a:r>
              <a:rPr lang="ru-RU" dirty="0" smtClean="0">
                <a:cs typeface="Aparajita" panose="020B0604020202020204" pitchFamily="34" charset="0"/>
              </a:rPr>
              <a:t> верхних и нижних замыкательных пластинок образует «туннель» через тело позвонка.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28" y="1865909"/>
            <a:ext cx="6092406" cy="34295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948" y="5474725"/>
            <a:ext cx="10507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D, E</a:t>
            </a:r>
            <a:r>
              <a:rPr lang="ru-RU" b="1" dirty="0" smtClean="0"/>
              <a:t>: МРТ Т2-ВИ (</a:t>
            </a:r>
            <a:r>
              <a:rPr lang="en-US" b="1" dirty="0"/>
              <a:t>D</a:t>
            </a:r>
            <a:r>
              <a:rPr lang="ru-RU" b="1" dirty="0" smtClean="0"/>
              <a:t>) и Т1-ВИ(Е) в сагиттальной плоскости грудного отдела позвоночника. </a:t>
            </a:r>
          </a:p>
          <a:p>
            <a:r>
              <a:rPr lang="ru-RU" dirty="0" smtClean="0"/>
              <a:t>Дефект верхней замыкательной пластинки распространяющийся через тело позвонка до уровня нижней замыкательной пластинки</a:t>
            </a:r>
          </a:p>
        </p:txBody>
      </p:sp>
    </p:spTree>
    <p:extLst>
      <p:ext uri="{BB962C8B-B14F-4D97-AF65-F5344CB8AC3E}">
        <p14:creationId xmlns:p14="http://schemas.microsoft.com/office/powerpoint/2010/main" val="34455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935266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1071946" y="142143"/>
            <a:ext cx="10048102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600" dirty="0" smtClean="0">
                <a:latin typeface="Arial Narrow" panose="020B0606020202030204" pitchFamily="34" charset="0"/>
              </a:rPr>
              <a:t>Классификация </a:t>
            </a:r>
            <a:r>
              <a:rPr lang="en-US" altLang="ko-KR" sz="3600" dirty="0" err="1" smtClean="0">
                <a:latin typeface="Arial Narrow" panose="020B0606020202030204" pitchFamily="34" charset="0"/>
              </a:rPr>
              <a:t>Modic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1347" y="991215"/>
            <a:ext cx="1026279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Изменения связаны с патологическими изменениями, нестабильностью в позвоночном столбе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Изменения </a:t>
            </a:r>
            <a:r>
              <a:rPr lang="en-US" dirty="0" err="1" smtClean="0"/>
              <a:t>Modic</a:t>
            </a:r>
            <a:r>
              <a:rPr lang="en-US" dirty="0" smtClean="0"/>
              <a:t> </a:t>
            </a:r>
            <a:r>
              <a:rPr lang="ru-RU" dirty="0" smtClean="0"/>
              <a:t>типа 1 и 2 связаны с возникновением болевого синдрома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Различные стадии </a:t>
            </a:r>
            <a:r>
              <a:rPr lang="en-US" dirty="0" err="1" smtClean="0"/>
              <a:t>Modic</a:t>
            </a:r>
            <a:r>
              <a:rPr lang="en-US" dirty="0" smtClean="0"/>
              <a:t> </a:t>
            </a:r>
            <a:r>
              <a:rPr lang="ru-RU" dirty="0" smtClean="0"/>
              <a:t>могут сосуществовать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969"/>
          <a:stretch/>
        </p:blipFill>
        <p:spPr>
          <a:xfrm>
            <a:off x="299595" y="2525301"/>
            <a:ext cx="3644756" cy="2080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821" y="2483838"/>
            <a:ext cx="3373809" cy="21271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094" y="2525301"/>
            <a:ext cx="3482568" cy="21036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859" y="2163360"/>
            <a:ext cx="33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Изменения </a:t>
            </a:r>
            <a:r>
              <a:rPr lang="en-US" b="1" dirty="0" err="1" smtClean="0"/>
              <a:t>Modic</a:t>
            </a:r>
            <a:r>
              <a:rPr lang="ru-RU" b="1" dirty="0" smtClean="0"/>
              <a:t> по типу 1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53310" y="2163360"/>
            <a:ext cx="33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Изменения </a:t>
            </a:r>
            <a:r>
              <a:rPr lang="en-US" b="1" dirty="0" err="1" smtClean="0"/>
              <a:t>Modic</a:t>
            </a:r>
            <a:r>
              <a:rPr lang="ru-RU" b="1" dirty="0" smtClean="0"/>
              <a:t> по типу </a:t>
            </a:r>
            <a:r>
              <a:rPr lang="en-US" b="1" dirty="0" smtClean="0"/>
              <a:t>2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52910" y="2163360"/>
            <a:ext cx="33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Изменения </a:t>
            </a:r>
            <a:r>
              <a:rPr lang="en-US" b="1" dirty="0" err="1" smtClean="0"/>
              <a:t>Modic</a:t>
            </a:r>
            <a:r>
              <a:rPr lang="ru-RU" b="1" dirty="0" smtClean="0"/>
              <a:t> по типу </a:t>
            </a:r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0859" y="4587066"/>
            <a:ext cx="125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МРТ Т1-ВИ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4831" y="4587066"/>
            <a:ext cx="125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МРТ Т2-ВИ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26569" y="4598900"/>
            <a:ext cx="125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МРТ Т1-ВИ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90541" y="4598900"/>
            <a:ext cx="125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МРТ Т2-ВИ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1395" y="4587066"/>
            <a:ext cx="125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МРТ Т1-ВИ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367" y="4587066"/>
            <a:ext cx="125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МРТ Т2-ВИ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184821" y="2277668"/>
            <a:ext cx="0" cy="4213748"/>
          </a:xfrm>
          <a:prstGeom prst="line">
            <a:avLst/>
          </a:prstGeom>
          <a:ln>
            <a:solidFill>
              <a:srgbClr val="2F3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011297" y="2199409"/>
            <a:ext cx="0" cy="4213748"/>
          </a:xfrm>
          <a:prstGeom prst="line">
            <a:avLst/>
          </a:prstGeom>
          <a:ln>
            <a:solidFill>
              <a:srgbClr val="2F3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5330" y="5014088"/>
            <a:ext cx="3840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−"/>
            </a:pPr>
            <a:r>
              <a:rPr lang="ru-RU" b="1" dirty="0" smtClean="0"/>
              <a:t>Т1 </a:t>
            </a:r>
            <a:r>
              <a:rPr lang="ru-RU" b="1" dirty="0" err="1" smtClean="0"/>
              <a:t>гипоинтенсивный</a:t>
            </a:r>
            <a:r>
              <a:rPr lang="ru-RU" b="1" dirty="0" smtClean="0"/>
              <a:t> сигнал, Т2 </a:t>
            </a:r>
            <a:r>
              <a:rPr lang="ru-RU" b="1" dirty="0" err="1" smtClean="0"/>
              <a:t>гиперинтенсивный</a:t>
            </a:r>
            <a:r>
              <a:rPr lang="ru-RU" b="1" dirty="0" smtClean="0"/>
              <a:t> сигнал</a:t>
            </a:r>
          </a:p>
          <a:p>
            <a:pPr marL="285750" indent="-285750">
              <a:buFontTx/>
              <a:buChar char="−"/>
            </a:pPr>
            <a:r>
              <a:rPr lang="ru-RU" dirty="0" smtClean="0"/>
              <a:t>Картина схожа с отеком</a:t>
            </a:r>
          </a:p>
          <a:p>
            <a:pPr marL="285750" indent="-285750">
              <a:buFontTx/>
              <a:buChar char="−"/>
            </a:pPr>
            <a:r>
              <a:rPr lang="ru-RU" dirty="0" smtClean="0"/>
              <a:t>Может имитировать инфекцию </a:t>
            </a:r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149602" y="5014088"/>
            <a:ext cx="4069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−"/>
            </a:pPr>
            <a:r>
              <a:rPr lang="ru-RU" b="1" dirty="0"/>
              <a:t>Т1 </a:t>
            </a:r>
            <a:r>
              <a:rPr lang="ru-RU" b="1" dirty="0" err="1" smtClean="0"/>
              <a:t>гиперинтенсивный</a:t>
            </a:r>
            <a:r>
              <a:rPr lang="ru-RU" b="1" dirty="0" smtClean="0"/>
              <a:t> </a:t>
            </a:r>
            <a:r>
              <a:rPr lang="ru-RU" b="1" dirty="0"/>
              <a:t>сигнал, Т2 </a:t>
            </a:r>
            <a:r>
              <a:rPr lang="ru-RU" b="1" dirty="0" err="1"/>
              <a:t>гиперинтенсивный</a:t>
            </a:r>
            <a:r>
              <a:rPr lang="ru-RU" b="1" dirty="0"/>
              <a:t> сигнал</a:t>
            </a:r>
          </a:p>
          <a:p>
            <a:pPr marL="285750" indent="-285750">
              <a:buFontTx/>
              <a:buChar char="−"/>
            </a:pPr>
            <a:r>
              <a:rPr lang="ru-RU" dirty="0"/>
              <a:t>Картина схожа с </a:t>
            </a:r>
            <a:r>
              <a:rPr lang="ru-RU" dirty="0" err="1" smtClean="0"/>
              <a:t>гемангиомой</a:t>
            </a:r>
            <a:endParaRPr lang="ru-RU" dirty="0"/>
          </a:p>
          <a:p>
            <a:pPr marL="285750" indent="-285750">
              <a:buFontTx/>
              <a:buChar char="−"/>
            </a:pPr>
            <a:r>
              <a:rPr lang="ru-RU" dirty="0" smtClean="0"/>
              <a:t>Жировая дегенерация костного мозга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070937" y="5014088"/>
            <a:ext cx="4068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−"/>
            </a:pPr>
            <a:r>
              <a:rPr lang="ru-RU" b="1" dirty="0"/>
              <a:t>Т1 </a:t>
            </a:r>
            <a:r>
              <a:rPr lang="ru-RU" b="1" dirty="0" err="1" smtClean="0"/>
              <a:t>гипоинтенсивный</a:t>
            </a:r>
            <a:r>
              <a:rPr lang="ru-RU" b="1" dirty="0" smtClean="0"/>
              <a:t> </a:t>
            </a:r>
            <a:r>
              <a:rPr lang="ru-RU" b="1" dirty="0"/>
              <a:t>сигнал, Т2 </a:t>
            </a:r>
            <a:r>
              <a:rPr lang="ru-RU" b="1" dirty="0" err="1" smtClean="0"/>
              <a:t>гипоинтенсивный</a:t>
            </a:r>
            <a:r>
              <a:rPr lang="ru-RU" b="1" dirty="0" smtClean="0"/>
              <a:t> </a:t>
            </a:r>
            <a:r>
              <a:rPr lang="ru-RU" b="1" dirty="0"/>
              <a:t>сигнал</a:t>
            </a:r>
          </a:p>
          <a:p>
            <a:pPr marL="285750" indent="-285750">
              <a:buFontTx/>
              <a:buChar char="−"/>
            </a:pPr>
            <a:r>
              <a:rPr lang="ru-RU" dirty="0" smtClean="0"/>
              <a:t>Склероз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1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60961" y="343070"/>
            <a:ext cx="11939450" cy="553998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000" dirty="0" smtClean="0">
                <a:latin typeface="Arial Narrow" panose="020B0606020202030204" pitchFamily="34" charset="0"/>
              </a:rPr>
              <a:t>Диско-</a:t>
            </a:r>
            <a:r>
              <a:rPr lang="ru-RU" altLang="ko-KR" sz="3000" dirty="0" err="1" smtClean="0">
                <a:latin typeface="Arial Narrow" panose="020B0606020202030204" pitchFamily="34" charset="0"/>
              </a:rPr>
              <a:t>остеофитный</a:t>
            </a:r>
            <a:r>
              <a:rPr lang="ru-RU" altLang="ko-KR" sz="3000" dirty="0" smtClean="0">
                <a:latin typeface="Arial Narrow" panose="020B0606020202030204" pitchFamily="34" charset="0"/>
              </a:rPr>
              <a:t> комплекс.</a:t>
            </a:r>
            <a:r>
              <a:rPr lang="ru-RU" altLang="ko-KR" sz="3000" dirty="0">
                <a:latin typeface="Arial Narrow" panose="020B0606020202030204" pitchFamily="34" charset="0"/>
              </a:rPr>
              <a:t> Артроз унковертебральных </a:t>
            </a:r>
            <a:r>
              <a:rPr lang="ru-RU" altLang="ko-KR" sz="3000" dirty="0" smtClean="0">
                <a:latin typeface="Arial Narrow" panose="020B0606020202030204" pitchFamily="34" charset="0"/>
              </a:rPr>
              <a:t>суставов. МРТ</a:t>
            </a:r>
            <a:endParaRPr lang="ko-KR" altLang="en-US" sz="30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68" y="1532709"/>
            <a:ext cx="5054702" cy="26614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4919" y="4439740"/>
            <a:ext cx="96621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А: МРТ Т2-ВИ в сагиттальной плоскости поясничного отдела позвоночника</a:t>
            </a:r>
          </a:p>
          <a:p>
            <a:r>
              <a:rPr lang="ru-RU" b="1" dirty="0" smtClean="0"/>
              <a:t>В: МРТ градиент-эхо в аксиальной плоскости шейного отдела позвоночника</a:t>
            </a:r>
          </a:p>
          <a:p>
            <a:r>
              <a:rPr lang="ru-RU" dirty="0" smtClean="0"/>
              <a:t>Диско-</a:t>
            </a:r>
            <a:r>
              <a:rPr lang="ru-RU" dirty="0" err="1" smtClean="0"/>
              <a:t>остеофитный</a:t>
            </a:r>
            <a:r>
              <a:rPr lang="ru-RU" dirty="0" smtClean="0"/>
              <a:t> комплекс.</a:t>
            </a:r>
          </a:p>
          <a:p>
            <a:endParaRPr lang="ru-RU" b="1" dirty="0" smtClean="0"/>
          </a:p>
          <a:p>
            <a:r>
              <a:rPr lang="ru-RU" b="1" dirty="0" smtClean="0"/>
              <a:t>С</a:t>
            </a:r>
            <a:r>
              <a:rPr lang="ru-RU" b="1" dirty="0"/>
              <a:t>, </a:t>
            </a:r>
            <a:r>
              <a:rPr lang="en-US" b="1" dirty="0"/>
              <a:t>D</a:t>
            </a:r>
            <a:r>
              <a:rPr lang="ru-RU" b="1" dirty="0"/>
              <a:t>: МРТ шейного отдела позвоночника в сагиттальной (С) и аксиальной (</a:t>
            </a:r>
            <a:r>
              <a:rPr lang="en-US" b="1" dirty="0"/>
              <a:t>D</a:t>
            </a:r>
            <a:r>
              <a:rPr lang="ru-RU" b="1" dirty="0"/>
              <a:t>)</a:t>
            </a:r>
            <a:r>
              <a:rPr lang="en-US" b="1" dirty="0"/>
              <a:t> </a:t>
            </a:r>
            <a:r>
              <a:rPr lang="ru-RU" b="1" dirty="0"/>
              <a:t>плоскостях</a:t>
            </a:r>
          </a:p>
          <a:p>
            <a:r>
              <a:rPr lang="ru-RU" dirty="0" smtClean="0"/>
              <a:t>Артроз унковертебральных суставов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50" y="1532709"/>
            <a:ext cx="5797720" cy="26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727563" y="230393"/>
            <a:ext cx="10736873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 smtClean="0">
                <a:latin typeface="Arial Narrow" panose="020B0606020202030204" pitchFamily="34" charset="0"/>
              </a:rPr>
              <a:t>Артроз </a:t>
            </a:r>
            <a:r>
              <a:rPr lang="ru-RU" altLang="ko-KR" dirty="0" err="1" smtClean="0">
                <a:latin typeface="Arial Narrow" panose="020B0606020202030204" pitchFamily="34" charset="0"/>
              </a:rPr>
              <a:t>дугоотросчатых</a:t>
            </a:r>
            <a:r>
              <a:rPr lang="ru-RU" altLang="ko-KR" dirty="0" smtClean="0">
                <a:latin typeface="Arial Narrow" panose="020B0606020202030204" pitchFamily="34" charset="0"/>
              </a:rPr>
              <a:t> суставов. МРТ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72559"/>
            <a:ext cx="4895238" cy="3619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999" y="1272559"/>
            <a:ext cx="2428571" cy="360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7638" y="5138283"/>
            <a:ext cx="10537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E, F</a:t>
            </a:r>
            <a:r>
              <a:rPr lang="ru-RU" b="1" dirty="0" smtClean="0"/>
              <a:t>: КТ в аксиальной плоскости (Е), МРТ </a:t>
            </a:r>
            <a:r>
              <a:rPr lang="en-US" b="1" dirty="0" smtClean="0"/>
              <a:t>STIR (F) </a:t>
            </a:r>
            <a:r>
              <a:rPr lang="ru-RU" b="1" dirty="0" smtClean="0"/>
              <a:t>поясничного отдела позвоночника. </a:t>
            </a:r>
            <a:r>
              <a:rPr lang="ru-RU" dirty="0" smtClean="0"/>
              <a:t>Кисты </a:t>
            </a:r>
            <a:r>
              <a:rPr lang="ru-RU" dirty="0" err="1" smtClean="0"/>
              <a:t>дугоотросчатых</a:t>
            </a:r>
            <a:r>
              <a:rPr lang="ru-RU" dirty="0" smtClean="0"/>
              <a:t> суставов</a:t>
            </a:r>
            <a:endParaRPr lang="ru-RU" b="1" dirty="0" smtClean="0"/>
          </a:p>
          <a:p>
            <a:r>
              <a:rPr lang="en-US" b="1" dirty="0" smtClean="0"/>
              <a:t>G</a:t>
            </a:r>
            <a:r>
              <a:rPr lang="ru-RU" b="1" dirty="0" smtClean="0"/>
              <a:t>: МРТ Т1-ВИ. </a:t>
            </a:r>
            <a:r>
              <a:rPr lang="ru-RU" dirty="0" err="1" smtClean="0"/>
              <a:t>Антелистез</a:t>
            </a:r>
            <a:r>
              <a:rPr lang="ru-RU" dirty="0" smtClean="0"/>
              <a:t>, может быть исходом артроза </a:t>
            </a:r>
            <a:r>
              <a:rPr lang="ru-RU" dirty="0" err="1" smtClean="0"/>
              <a:t>дугоотросчатых</a:t>
            </a:r>
            <a:r>
              <a:rPr lang="ru-RU" dirty="0" smtClean="0"/>
              <a:t> суставов и/или слабости связочного аппарата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1004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727563" y="199615"/>
            <a:ext cx="10736873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600" dirty="0" smtClean="0">
                <a:latin typeface="Arial Narrow" panose="020B0606020202030204" pitchFamily="34" charset="0"/>
              </a:rPr>
              <a:t>Болезнь </a:t>
            </a:r>
            <a:r>
              <a:rPr lang="ru-RU" altLang="ko-KR" sz="3600" dirty="0" err="1" smtClean="0">
                <a:latin typeface="Arial Narrow" panose="020B0606020202030204" pitchFamily="34" charset="0"/>
              </a:rPr>
              <a:t>Бааструпа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363761"/>
            <a:ext cx="1010140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/>
              <a:t>Патофизиология: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/>
              <a:t>Результат </a:t>
            </a:r>
            <a:r>
              <a:rPr lang="ru-RU" dirty="0" smtClean="0"/>
              <a:t>повторяющегося чрезмерного </a:t>
            </a:r>
            <a:r>
              <a:rPr lang="ru-RU" dirty="0"/>
              <a:t>напряжения межостистых связок, </a:t>
            </a:r>
            <a:r>
              <a:rPr lang="ru-RU" dirty="0" smtClean="0"/>
              <a:t>приводящее к их слабости </a:t>
            </a:r>
            <a:r>
              <a:rPr lang="ru-RU" dirty="0"/>
              <a:t>и </a:t>
            </a:r>
            <a:r>
              <a:rPr lang="ru-RU" dirty="0" smtClean="0"/>
              <a:t>коллапсу, при этом происходит сближение остистых отростков позвонков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Происходит дегенерация </a:t>
            </a:r>
            <a:r>
              <a:rPr lang="ru-RU" dirty="0"/>
              <a:t>межостистого промежутка с формированием адвентициальной </a:t>
            </a:r>
            <a:r>
              <a:rPr lang="ru-RU" dirty="0" smtClean="0"/>
              <a:t>бурсы, </a:t>
            </a:r>
            <a:r>
              <a:rPr lang="ru-RU" dirty="0" err="1" smtClean="0"/>
              <a:t>неоартроз</a:t>
            </a:r>
            <a:endParaRPr lang="ru-RU" dirty="0" smtClean="0"/>
          </a:p>
          <a:p>
            <a:pPr algn="just">
              <a:lnSpc>
                <a:spcPct val="90000"/>
              </a:lnSpc>
            </a:pPr>
            <a:endParaRPr lang="ru-RU" dirty="0"/>
          </a:p>
          <a:p>
            <a:pPr algn="just">
              <a:lnSpc>
                <a:spcPct val="90000"/>
              </a:lnSpc>
            </a:pPr>
            <a:r>
              <a:rPr lang="ru-RU" b="1" dirty="0" smtClean="0"/>
              <a:t>Клиническое течение: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Боль в </a:t>
            </a:r>
            <a:r>
              <a:rPr lang="ru-RU" dirty="0"/>
              <a:t>спине, </a:t>
            </a:r>
            <a:r>
              <a:rPr lang="ru-RU" dirty="0" smtClean="0"/>
              <a:t>усиливающаяся </a:t>
            </a:r>
            <a:r>
              <a:rPr lang="ru-RU" dirty="0"/>
              <a:t>при </a:t>
            </a:r>
            <a:r>
              <a:rPr lang="ru-RU" dirty="0" smtClean="0"/>
              <a:t>разгибании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Редко приводит к осложнениям (</a:t>
            </a:r>
            <a:r>
              <a:rPr lang="ru-RU" dirty="0"/>
              <a:t>р</a:t>
            </a:r>
            <a:r>
              <a:rPr lang="ru-RU" dirty="0" smtClean="0"/>
              <a:t>аспространение </a:t>
            </a:r>
            <a:r>
              <a:rPr lang="ru-RU" dirty="0"/>
              <a:t>бурсы в дорзальный отдел </a:t>
            </a:r>
            <a:r>
              <a:rPr lang="ru-RU" dirty="0" err="1"/>
              <a:t>эпидурального</a:t>
            </a:r>
            <a:r>
              <a:rPr lang="ru-RU" dirty="0"/>
              <a:t> пространства в виде </a:t>
            </a:r>
            <a:r>
              <a:rPr lang="ru-RU" dirty="0" err="1"/>
              <a:t>интраспинальных</a:t>
            </a:r>
            <a:r>
              <a:rPr lang="ru-RU" dirty="0"/>
              <a:t> </a:t>
            </a:r>
            <a:r>
              <a:rPr lang="ru-RU" dirty="0" smtClean="0"/>
              <a:t>кист, компрессия позвоночного канала фиброзом)</a:t>
            </a:r>
            <a:endParaRPr lang="ru-RU" dirty="0"/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Лечение консервативное, иссечение остистых отростков не дает значимых результатов</a:t>
            </a:r>
          </a:p>
          <a:p>
            <a:pPr algn="just">
              <a:lnSpc>
                <a:spcPct val="90000"/>
              </a:lnSpc>
            </a:pPr>
            <a:endParaRPr lang="ru-RU" dirty="0" smtClean="0"/>
          </a:p>
          <a:p>
            <a:pPr algn="just">
              <a:lnSpc>
                <a:spcPct val="90000"/>
              </a:lnSpc>
            </a:pPr>
            <a:r>
              <a:rPr lang="ru-RU" b="1" dirty="0" smtClean="0"/>
              <a:t>Лучевая диагностика: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онтакт </a:t>
            </a:r>
            <a:r>
              <a:rPr lang="ru-RU" dirty="0"/>
              <a:t>смежных остистых </a:t>
            </a:r>
            <a:r>
              <a:rPr lang="ru-RU" dirty="0" smtClean="0"/>
              <a:t>отростков </a:t>
            </a:r>
            <a:r>
              <a:rPr lang="ru-RU" dirty="0"/>
              <a:t>со </a:t>
            </a:r>
            <a:r>
              <a:rPr lang="ru-RU" dirty="0" err="1"/>
              <a:t>склерозированием</a:t>
            </a:r>
            <a:r>
              <a:rPr lang="ru-RU" dirty="0"/>
              <a:t> их краев</a:t>
            </a:r>
            <a:r>
              <a:rPr lang="ru-RU" dirty="0" smtClean="0"/>
              <a:t> («целующиеся позвонки»)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Отек костного мозга, межостистые адвентициальные бурсы, возможно их распространение в </a:t>
            </a:r>
            <a:r>
              <a:rPr lang="ru-RU" dirty="0" err="1" smtClean="0"/>
              <a:t>эпидуральное</a:t>
            </a:r>
            <a:r>
              <a:rPr lang="ru-RU" dirty="0" smtClean="0"/>
              <a:t> пространство, </a:t>
            </a:r>
            <a:r>
              <a:rPr lang="ru-RU" dirty="0" err="1" smtClean="0"/>
              <a:t>стенозирование</a:t>
            </a:r>
            <a:r>
              <a:rPr lang="ru-RU" dirty="0" smtClean="0"/>
              <a:t> позвоночного канала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Гиперлордоз</a:t>
            </a:r>
            <a:r>
              <a:rPr lang="ru-RU" dirty="0" smtClean="0"/>
              <a:t> может усиливать стеноз позвоночного канала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7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727563" y="230393"/>
            <a:ext cx="10736873" cy="584775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dirty="0">
                <a:latin typeface="Arial Narrow" panose="020B0606020202030204" pitchFamily="34" charset="0"/>
              </a:rPr>
              <a:t>Болезнь </a:t>
            </a:r>
            <a:r>
              <a:rPr lang="ru-RU" altLang="ko-KR" dirty="0" err="1" smtClean="0">
                <a:latin typeface="Arial Narrow" panose="020B0606020202030204" pitchFamily="34" charset="0"/>
              </a:rPr>
              <a:t>Бааструпа</a:t>
            </a:r>
            <a:r>
              <a:rPr lang="ru-RU" altLang="ko-KR" dirty="0" smtClean="0">
                <a:latin typeface="Arial Narrow" panose="020B0606020202030204" pitchFamily="34" charset="0"/>
              </a:rPr>
              <a:t>. КТ. МРТ</a:t>
            </a:r>
            <a:endParaRPr lang="ko-KR" altLang="en-US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33" y="920525"/>
            <a:ext cx="10922931" cy="33661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9265" y="4392015"/>
            <a:ext cx="113995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А: КТ поясничного отдела позвоночника в сагиттальной плоскости. </a:t>
            </a:r>
          </a:p>
          <a:p>
            <a:r>
              <a:rPr lang="ru-RU" dirty="0" smtClean="0"/>
              <a:t>Гипертрофия остистых отростков</a:t>
            </a:r>
          </a:p>
          <a:p>
            <a:endParaRPr lang="ru-RU" dirty="0" smtClean="0"/>
          </a:p>
          <a:p>
            <a:r>
              <a:rPr lang="ru-RU" b="1" dirty="0" smtClean="0"/>
              <a:t>В, С: МРТ </a:t>
            </a:r>
            <a:r>
              <a:rPr lang="en-US" b="1" dirty="0" smtClean="0"/>
              <a:t>STIR </a:t>
            </a:r>
            <a:r>
              <a:rPr lang="ru-RU" b="1" dirty="0" smtClean="0"/>
              <a:t>поясничного отдела позвоночника в сагиттальной (В) и аксиальной (С) проекциях. </a:t>
            </a:r>
          </a:p>
          <a:p>
            <a:r>
              <a:rPr lang="ru-RU" dirty="0" smtClean="0"/>
              <a:t>Отек межостистой связки</a:t>
            </a:r>
          </a:p>
          <a:p>
            <a:endParaRPr lang="ru-RU" b="1" dirty="0" smtClean="0"/>
          </a:p>
          <a:p>
            <a:r>
              <a:rPr lang="en-US" b="1" dirty="0" smtClean="0"/>
              <a:t>D</a:t>
            </a:r>
            <a:r>
              <a:rPr lang="ru-RU" b="1" dirty="0" smtClean="0"/>
              <a:t>: МРТ </a:t>
            </a:r>
            <a:r>
              <a:rPr lang="ru-RU" b="1" dirty="0" err="1" smtClean="0"/>
              <a:t>постконтрастное</a:t>
            </a:r>
            <a:r>
              <a:rPr lang="ru-RU" b="1" dirty="0" smtClean="0"/>
              <a:t> Т1-ВИ</a:t>
            </a:r>
            <a:r>
              <a:rPr lang="ru-RU" dirty="0"/>
              <a:t> </a:t>
            </a:r>
            <a:r>
              <a:rPr lang="ru-RU" b="1" dirty="0"/>
              <a:t>с</a:t>
            </a:r>
            <a:r>
              <a:rPr lang="ru-RU" dirty="0"/>
              <a:t> </a:t>
            </a:r>
            <a:r>
              <a:rPr lang="ru-RU" b="1" dirty="0"/>
              <a:t>подавлением</a:t>
            </a:r>
            <a:r>
              <a:rPr lang="ru-RU" dirty="0"/>
              <a:t> </a:t>
            </a:r>
            <a:r>
              <a:rPr lang="ru-RU" b="1" dirty="0" smtClean="0"/>
              <a:t>жира в сагиттальной плоскости. </a:t>
            </a:r>
          </a:p>
          <a:p>
            <a:r>
              <a:rPr lang="ru-RU" dirty="0" err="1" smtClean="0"/>
              <a:t>Гиперинтенсивный</a:t>
            </a:r>
            <a:r>
              <a:rPr lang="ru-RU" dirty="0" smtClean="0"/>
              <a:t> сигнал от межостистой связки.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727563" y="199615"/>
            <a:ext cx="10736873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600" dirty="0" err="1" smtClean="0">
                <a:latin typeface="Arial Narrow" panose="020B0606020202030204" pitchFamily="34" charset="0"/>
              </a:rPr>
              <a:t>Оссификация</a:t>
            </a:r>
            <a:r>
              <a:rPr lang="ru-RU" altLang="ko-KR" sz="3600" dirty="0" smtClean="0">
                <a:latin typeface="Arial Narrow" panose="020B0606020202030204" pitchFamily="34" charset="0"/>
              </a:rPr>
              <a:t> задней продольной связки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7563" y="1560258"/>
            <a:ext cx="104475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Патофизиология: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Оссификация</a:t>
            </a:r>
            <a:r>
              <a:rPr lang="ru-RU" dirty="0" smtClean="0"/>
              <a:t> задней продольной связки (ЗПС) может быть связана с клетками в связочном аппарате, имеющими характеристики остеобластов</a:t>
            </a:r>
          </a:p>
          <a:p>
            <a:endParaRPr lang="ru-RU" dirty="0" smtClean="0"/>
          </a:p>
          <a:p>
            <a:r>
              <a:rPr lang="ru-RU" b="1" dirty="0" smtClean="0"/>
              <a:t>Клиническое течение: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ранних стадиях происходит гипертрофия ЗПС, при прогрессировании заболевания происходит ее удлинение и утолщение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Клинически может протекать бессимптомно, с признаками </a:t>
            </a:r>
            <a:r>
              <a:rPr lang="ru-RU" dirty="0" err="1" smtClean="0"/>
              <a:t>миелопатии</a:t>
            </a:r>
            <a:r>
              <a:rPr lang="ru-RU" dirty="0" smtClean="0"/>
              <a:t> или </a:t>
            </a:r>
            <a:r>
              <a:rPr lang="ru-RU" dirty="0" err="1" smtClean="0"/>
              <a:t>радикулопатии</a:t>
            </a:r>
            <a:r>
              <a:rPr lang="ru-RU" dirty="0" smtClean="0"/>
              <a:t>, а так же с другой неврологической симптоматикой</a:t>
            </a:r>
          </a:p>
          <a:p>
            <a:endParaRPr lang="ru-RU" dirty="0" smtClean="0"/>
          </a:p>
          <a:p>
            <a:r>
              <a:rPr lang="ru-RU" b="1" dirty="0" smtClean="0"/>
              <a:t>Лучевая диагностика: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Оссификация</a:t>
            </a:r>
            <a:r>
              <a:rPr lang="ru-RU" dirty="0" smtClean="0"/>
              <a:t> может быть непрерывной, сегментарной, смешанной и локализованной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Сужение позвоночного канала, </a:t>
            </a:r>
            <a:r>
              <a:rPr lang="ru-RU" dirty="0" err="1" smtClean="0"/>
              <a:t>гипоинтенсивная</a:t>
            </a:r>
            <a:r>
              <a:rPr lang="ru-RU" dirty="0" smtClean="0"/>
              <a:t> линия между задней поверхностью тела позвонка и ЗПС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снимках в аксиальной плоскости может иметь форму «гриба» или «горы»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7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727563" y="199615"/>
            <a:ext cx="10736873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600" dirty="0" err="1">
                <a:latin typeface="Arial Narrow" panose="020B0606020202030204" pitchFamily="34" charset="0"/>
              </a:rPr>
              <a:t>Оссификация</a:t>
            </a:r>
            <a:r>
              <a:rPr lang="ru-RU" altLang="ko-KR" sz="3600" dirty="0">
                <a:latin typeface="Arial Narrow" panose="020B0606020202030204" pitchFamily="34" charset="0"/>
              </a:rPr>
              <a:t> задней продольной </a:t>
            </a:r>
            <a:r>
              <a:rPr lang="ru-RU" altLang="ko-KR" sz="3600" dirty="0" smtClean="0">
                <a:latin typeface="Arial Narrow" panose="020B0606020202030204" pitchFamily="34" charset="0"/>
              </a:rPr>
              <a:t>связки. КТ. МРТ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1" y="1323826"/>
            <a:ext cx="2688492" cy="3503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023" y="1440420"/>
            <a:ext cx="6230652" cy="3246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675" y="1323826"/>
            <a:ext cx="2742805" cy="35031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9469" y="5304893"/>
            <a:ext cx="11813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A-D</a:t>
            </a:r>
            <a:r>
              <a:rPr lang="en-US" b="1" dirty="0" smtClean="0"/>
              <a:t>:</a:t>
            </a:r>
            <a:r>
              <a:rPr lang="ru-RU" b="1" dirty="0" smtClean="0"/>
              <a:t> КТ (А,В), </a:t>
            </a:r>
            <a:r>
              <a:rPr lang="ru-RU" b="1" dirty="0"/>
              <a:t>МРТ </a:t>
            </a:r>
            <a:r>
              <a:rPr lang="en-US" b="1" dirty="0"/>
              <a:t>STIR (C,D)</a:t>
            </a:r>
            <a:r>
              <a:rPr lang="ru-RU" b="1" dirty="0" smtClean="0"/>
              <a:t> шейного отдела позвоночника в сагиттальной и аксиальной плоскостях.</a:t>
            </a:r>
          </a:p>
          <a:p>
            <a:r>
              <a:rPr lang="ru-RU" dirty="0" err="1" smtClean="0"/>
              <a:t>Оссификация</a:t>
            </a:r>
            <a:r>
              <a:rPr lang="ru-RU" dirty="0" smtClean="0"/>
              <a:t> ЗПС. </a:t>
            </a:r>
            <a:r>
              <a:rPr lang="ru-RU" dirty="0" err="1" smtClean="0"/>
              <a:t>Гипоинтенсивная</a:t>
            </a:r>
            <a:r>
              <a:rPr lang="ru-RU" dirty="0" smtClean="0"/>
              <a:t> линия между задней поверхностью тела позвонка и </a:t>
            </a:r>
            <a:r>
              <a:rPr lang="ru-RU" dirty="0" err="1" smtClean="0"/>
              <a:t>оссифицированной</a:t>
            </a:r>
            <a:r>
              <a:rPr lang="ru-RU" dirty="0" smtClean="0"/>
              <a:t> ЗПС.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8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727563" y="71775"/>
            <a:ext cx="10912502" cy="954107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400050" lvl="1" algn="ctr"/>
            <a:r>
              <a:rPr lang="ru-RU" sz="2800" b="1" dirty="0" err="1">
                <a:latin typeface="Arial Narrow" panose="020B0606020202030204" pitchFamily="34" charset="0"/>
              </a:rPr>
              <a:t>Анкилозирующий</a:t>
            </a:r>
            <a:r>
              <a:rPr lang="ru-RU" sz="2800" b="1" dirty="0">
                <a:latin typeface="Arial Narrow" panose="020B0606020202030204" pitchFamily="34" charset="0"/>
              </a:rPr>
              <a:t> диффузный идиопатический скелетный </a:t>
            </a:r>
            <a:r>
              <a:rPr lang="ru-RU" sz="2800" b="1" dirty="0" err="1">
                <a:latin typeface="Arial Narrow" panose="020B0606020202030204" pitchFamily="34" charset="0"/>
              </a:rPr>
              <a:t>гиперостоз</a:t>
            </a:r>
            <a:r>
              <a:rPr lang="ru-RU" sz="2800" b="1" dirty="0">
                <a:latin typeface="Arial Narrow" panose="020B0606020202030204" pitchFamily="34" charset="0"/>
              </a:rPr>
              <a:t> (болезнь </a:t>
            </a:r>
            <a:r>
              <a:rPr lang="ru-RU" sz="2800" b="1" dirty="0" err="1">
                <a:latin typeface="Arial Narrow" panose="020B0606020202030204" pitchFamily="34" charset="0"/>
              </a:rPr>
              <a:t>Форестье</a:t>
            </a:r>
            <a:r>
              <a:rPr lang="ru-RU" sz="2800" b="1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8541" y="1495442"/>
            <a:ext cx="106515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Патофизиология: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Этиология не </a:t>
            </a:r>
            <a:r>
              <a:rPr lang="ru-RU" sz="2000" dirty="0" smtClean="0"/>
              <a:t>установлена, не связана с травматическими повреждениями и чрезмерной нагрузкой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Клиническое течение: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При прогрессировании протекает с хронической болью в спине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Может вызывать дисфагию из-за сдавления пищевода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Лучевая диагностика: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Остеофиты, без изменения высоты </a:t>
            </a:r>
            <a:r>
              <a:rPr lang="ru-RU" sz="2000" dirty="0" err="1" smtClean="0"/>
              <a:t>можпозвонкового</a:t>
            </a:r>
            <a:r>
              <a:rPr lang="ru-RU" sz="2000" dirty="0" smtClean="0"/>
              <a:t> диска, периферический </a:t>
            </a:r>
            <a:r>
              <a:rPr lang="ru-RU" sz="2000" dirty="0" err="1" smtClean="0"/>
              <a:t>гиперостоз</a:t>
            </a:r>
            <a:r>
              <a:rPr lang="ru-RU" sz="2000" dirty="0" smtClean="0"/>
              <a:t> соединяющий </a:t>
            </a:r>
            <a:r>
              <a:rPr lang="ru-RU" sz="2000" dirty="0"/>
              <a:t>в виде мостиков четыре и более </a:t>
            </a:r>
            <a:r>
              <a:rPr lang="ru-RU" sz="2000" dirty="0" smtClean="0"/>
              <a:t>позвонков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Болезнь </a:t>
            </a:r>
            <a:r>
              <a:rPr lang="ru-RU" sz="2000" dirty="0" err="1" smtClean="0"/>
              <a:t>Форестье</a:t>
            </a:r>
            <a:r>
              <a:rPr lang="ru-RU" sz="2000" dirty="0" smtClean="0"/>
              <a:t> - единственная патология с образованием остеофитов без уменьшения высоты межпозвонкового диска, однако при присоединении дегенеративных заболеваний возможно уменьшение высоты диска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09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 smtClean="0">
                <a:latin typeface="Arial Narrow" panose="020B0606020202030204" pitchFamily="34" charset="0"/>
              </a:rPr>
              <a:t>План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51" y="1089917"/>
            <a:ext cx="82867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AutoNum type="romanUcPeriod"/>
            </a:pPr>
            <a:r>
              <a:rPr lang="ru-RU" b="1" dirty="0" smtClean="0"/>
              <a:t>Анатомия</a:t>
            </a:r>
            <a:endParaRPr lang="en-US" b="1" dirty="0" smtClean="0"/>
          </a:p>
          <a:p>
            <a:pPr marL="571500" indent="-571500">
              <a:buFont typeface="Arial" pitchFamily="34" charset="0"/>
              <a:buAutoNum type="romanUcPeriod"/>
            </a:pPr>
            <a:r>
              <a:rPr lang="ru-RU" b="1" dirty="0" smtClean="0">
                <a:solidFill>
                  <a:srgbClr val="FF0000"/>
                </a:solidFill>
              </a:rPr>
              <a:t>Дегенеративные заболевания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971550" lvl="1" indent="-571500">
              <a:buFont typeface="+mj-lt"/>
              <a:buAutoNum type="alphaUcPeriod"/>
            </a:pPr>
            <a:r>
              <a:rPr lang="ru-RU" dirty="0" smtClean="0"/>
              <a:t>Дегенеративные заболевания </a:t>
            </a:r>
            <a:r>
              <a:rPr lang="ru-RU" dirty="0" err="1" smtClean="0"/>
              <a:t>межпозвонковыхх</a:t>
            </a:r>
            <a:r>
              <a:rPr lang="ru-RU" dirty="0" smtClean="0"/>
              <a:t> дисков</a:t>
            </a:r>
            <a:endParaRPr lang="en-US" dirty="0" smtClean="0"/>
          </a:p>
          <a:p>
            <a:pPr marL="971550" lvl="1" indent="-571500">
              <a:buFont typeface="+mj-lt"/>
              <a:buAutoNum type="alphaUcPeriod"/>
            </a:pPr>
            <a:r>
              <a:rPr lang="ru-RU" dirty="0" smtClean="0"/>
              <a:t>Болезнь </a:t>
            </a:r>
            <a:r>
              <a:rPr lang="ru-RU" dirty="0" err="1" smtClean="0"/>
              <a:t>Бааструпа</a:t>
            </a:r>
            <a:endParaRPr lang="en-US" dirty="0" smtClean="0"/>
          </a:p>
          <a:p>
            <a:pPr marL="971550" lvl="1" indent="-571500">
              <a:buFont typeface="+mj-lt"/>
              <a:buAutoNum type="alphaUcPeriod"/>
            </a:pPr>
            <a:r>
              <a:rPr lang="ru-RU" dirty="0" err="1" smtClean="0"/>
              <a:t>Оссификация</a:t>
            </a:r>
            <a:r>
              <a:rPr lang="ru-RU" dirty="0" smtClean="0"/>
              <a:t> задней продольной связки</a:t>
            </a:r>
            <a:endParaRPr lang="en-US" dirty="0" smtClean="0"/>
          </a:p>
          <a:p>
            <a:pPr marL="971550" lvl="1" indent="-571500">
              <a:buFont typeface="+mj-lt"/>
              <a:buAutoNum type="alphaUcPeriod"/>
            </a:pPr>
            <a:r>
              <a:rPr lang="ru-RU" dirty="0" err="1" smtClean="0"/>
              <a:t>Анкилозирующий</a:t>
            </a:r>
            <a:r>
              <a:rPr lang="ru-RU" dirty="0" smtClean="0"/>
              <a:t> диффузный идиопатический скелетный </a:t>
            </a:r>
            <a:r>
              <a:rPr lang="ru-RU" dirty="0" err="1" smtClean="0"/>
              <a:t>гиперостоз</a:t>
            </a:r>
            <a:r>
              <a:rPr lang="ru-RU" dirty="0" smtClean="0"/>
              <a:t> </a:t>
            </a:r>
            <a:r>
              <a:rPr lang="ru-RU" dirty="0"/>
              <a:t>(болезнь </a:t>
            </a:r>
            <a:r>
              <a:rPr lang="ru-RU" dirty="0" err="1"/>
              <a:t>Форестье</a:t>
            </a:r>
            <a:r>
              <a:rPr lang="ru-RU" dirty="0" smtClean="0"/>
              <a:t>)</a:t>
            </a:r>
          </a:p>
          <a:p>
            <a:pPr marL="971550" lvl="1" indent="-571500">
              <a:buFont typeface="+mj-lt"/>
              <a:buAutoNum type="alphaUcPeriod"/>
            </a:pPr>
            <a:r>
              <a:rPr lang="ru-RU" dirty="0" smtClean="0"/>
              <a:t>Болезнь </a:t>
            </a:r>
            <a:r>
              <a:rPr lang="ru-RU" dirty="0" err="1" smtClean="0"/>
              <a:t>Шейермана-Мау</a:t>
            </a:r>
            <a:endParaRPr lang="en-US" dirty="0" smtClean="0"/>
          </a:p>
          <a:p>
            <a:pPr marL="571500" indent="-571500">
              <a:buFont typeface="Arial" pitchFamily="34" charset="0"/>
              <a:buAutoNum type="romanUcPeriod"/>
            </a:pPr>
            <a:r>
              <a:rPr lang="ru-RU" b="1" dirty="0" smtClean="0"/>
              <a:t>Эрозивные и воспалительные заболевания</a:t>
            </a:r>
            <a:endParaRPr lang="en-US" b="1" dirty="0" smtClean="0"/>
          </a:p>
          <a:p>
            <a:pPr marL="971550" lvl="1" indent="-571500">
              <a:buFont typeface="Arial" pitchFamily="34" charset="0"/>
              <a:buAutoNum type="alphaUcPeriod"/>
            </a:pPr>
            <a:r>
              <a:rPr lang="ru-RU" dirty="0" smtClean="0"/>
              <a:t>Ревматоидный артрит</a:t>
            </a:r>
            <a:r>
              <a:rPr lang="en-US" dirty="0" smtClean="0"/>
              <a:t> </a:t>
            </a:r>
          </a:p>
          <a:p>
            <a:pPr marL="971550" lvl="1" indent="-571500">
              <a:buFont typeface="+mj-lt"/>
              <a:buAutoNum type="alphaUcPeriod"/>
            </a:pPr>
            <a:r>
              <a:rPr lang="ru-RU" dirty="0" smtClean="0"/>
              <a:t>Ювенильный идиопатический артрит</a:t>
            </a:r>
            <a:endParaRPr lang="en-US" dirty="0" smtClean="0"/>
          </a:p>
          <a:p>
            <a:pPr marL="971550" lvl="1" indent="-571500">
              <a:buFont typeface="Arial" pitchFamily="34" charset="0"/>
              <a:buAutoNum type="alphaUcPeriod"/>
            </a:pPr>
            <a:r>
              <a:rPr lang="ru-RU" dirty="0" err="1" smtClean="0"/>
              <a:t>Серонегативные</a:t>
            </a:r>
            <a:r>
              <a:rPr lang="ru-RU" dirty="0" smtClean="0"/>
              <a:t> </a:t>
            </a:r>
            <a:r>
              <a:rPr lang="ru-RU" dirty="0" err="1" smtClean="0"/>
              <a:t>спондилоартропатии</a:t>
            </a:r>
            <a:endParaRPr lang="en-US" dirty="0" smtClean="0"/>
          </a:p>
          <a:p>
            <a:pPr marL="1371600" lvl="2" indent="-571500">
              <a:buFont typeface="+mj-lt"/>
              <a:buAutoNum type="arabicPeriod"/>
            </a:pPr>
            <a:r>
              <a:rPr lang="ru-RU" dirty="0" err="1" smtClean="0"/>
              <a:t>Анкилозирующий</a:t>
            </a:r>
            <a:r>
              <a:rPr lang="ru-RU" dirty="0" smtClean="0"/>
              <a:t> спондилит</a:t>
            </a:r>
            <a:endParaRPr lang="en-US" dirty="0" smtClean="0"/>
          </a:p>
          <a:p>
            <a:pPr marL="1371600" lvl="2" indent="-571500">
              <a:buFont typeface="+mj-lt"/>
              <a:buAutoNum type="arabicPeriod"/>
            </a:pPr>
            <a:r>
              <a:rPr lang="ru-RU" dirty="0" err="1" smtClean="0"/>
              <a:t>Псориатический</a:t>
            </a:r>
            <a:r>
              <a:rPr lang="ru-RU" dirty="0" smtClean="0"/>
              <a:t> и реактивный артрит</a:t>
            </a:r>
            <a:endParaRPr lang="en-US" dirty="0" smtClean="0"/>
          </a:p>
          <a:p>
            <a:pPr marL="971550" lvl="1" indent="-571500">
              <a:buFont typeface="Arial" pitchFamily="34" charset="0"/>
              <a:buAutoNum type="alphaUcPeriod"/>
            </a:pPr>
            <a:r>
              <a:rPr lang="ru-RU" dirty="0" smtClean="0"/>
              <a:t>Болезни отложения кристаллов</a:t>
            </a:r>
            <a:endParaRPr lang="en-US" dirty="0" smtClean="0"/>
          </a:p>
          <a:p>
            <a:pPr marL="1371600" lvl="2" indent="-571500">
              <a:buFont typeface="+mj-lt"/>
              <a:buAutoNum type="arabicPeriod"/>
            </a:pPr>
            <a:r>
              <a:rPr lang="ru-RU" dirty="0" smtClean="0"/>
              <a:t>Подагра</a:t>
            </a:r>
            <a:r>
              <a:rPr lang="en-US" dirty="0" smtClean="0"/>
              <a:t> </a:t>
            </a:r>
          </a:p>
          <a:p>
            <a:pPr marL="1371600" lvl="2" indent="-571500">
              <a:buFont typeface="+mj-lt"/>
              <a:buAutoNum type="arabicPeriod"/>
            </a:pPr>
            <a:r>
              <a:rPr lang="ru-RU" dirty="0" smtClean="0"/>
              <a:t>Болезнь отложения кристаллов </a:t>
            </a:r>
            <a:r>
              <a:rPr lang="ru-RU" dirty="0" err="1" smtClean="0"/>
              <a:t>пирофосфата</a:t>
            </a:r>
            <a:r>
              <a:rPr lang="ru-RU" dirty="0" smtClean="0"/>
              <a:t> кальция</a:t>
            </a:r>
            <a:endParaRPr lang="en-US" dirty="0" smtClean="0"/>
          </a:p>
          <a:p>
            <a:pPr marL="571500" indent="-571500">
              <a:buFont typeface="Arial" pitchFamily="34" charset="0"/>
              <a:buAutoNum type="romanUcPeriod"/>
            </a:pPr>
            <a:r>
              <a:rPr lang="ru-RU" b="1" dirty="0" smtClean="0"/>
              <a:t>Метаболические заболевания</a:t>
            </a:r>
            <a:r>
              <a:rPr lang="en-US" b="1" dirty="0" smtClean="0"/>
              <a:t>  </a:t>
            </a:r>
          </a:p>
          <a:p>
            <a:pPr marL="971550" lvl="1" indent="-571500">
              <a:buFont typeface="+mj-lt"/>
              <a:buAutoNum type="alphaUcPeriod"/>
            </a:pPr>
            <a:r>
              <a:rPr lang="ru-RU" dirty="0" smtClean="0"/>
              <a:t>Болезнь </a:t>
            </a:r>
            <a:r>
              <a:rPr lang="ru-RU" dirty="0" err="1" smtClean="0"/>
              <a:t>Педжета</a:t>
            </a:r>
            <a:endParaRPr lang="en-US" dirty="0" smtClean="0"/>
          </a:p>
          <a:p>
            <a:pPr marL="971550" lvl="1" indent="-571500">
              <a:buFont typeface="+mj-lt"/>
              <a:buAutoNum type="alphaUcPeriod"/>
            </a:pPr>
            <a:r>
              <a:rPr lang="ru-RU" dirty="0" smtClean="0"/>
              <a:t>Почечная остеодистрофия</a:t>
            </a:r>
            <a:r>
              <a:rPr lang="en-US" dirty="0" smtClean="0"/>
              <a:t> </a:t>
            </a:r>
            <a:r>
              <a:rPr lang="ru-RU" dirty="0" smtClean="0"/>
              <a:t>и амилоидная </a:t>
            </a:r>
            <a:r>
              <a:rPr lang="ru-RU" dirty="0" err="1" smtClean="0"/>
              <a:t>спондилоартропатия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81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727563" y="199615"/>
            <a:ext cx="10736873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3600" dirty="0" smtClean="0">
                <a:latin typeface="Arial Narrow" panose="020B0606020202030204" pitchFamily="34" charset="0"/>
              </a:rPr>
              <a:t>Болезнь </a:t>
            </a:r>
            <a:r>
              <a:rPr lang="ru-RU" sz="3600" dirty="0" err="1">
                <a:latin typeface="Arial Narrow" panose="020B0606020202030204" pitchFamily="34" charset="0"/>
              </a:rPr>
              <a:t>Форестье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36" y="1095551"/>
            <a:ext cx="5733333" cy="5476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45301" y="2518303"/>
            <a:ext cx="5006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А, В: КТ шейного отдела позвоночника в сагиттальной плоскости.</a:t>
            </a:r>
          </a:p>
          <a:p>
            <a:r>
              <a:rPr lang="ru-RU" dirty="0" smtClean="0"/>
              <a:t>Массивные остеофиты, располагающиеся по передней поверхности тел позвонков.</a:t>
            </a:r>
          </a:p>
          <a:p>
            <a:r>
              <a:rPr lang="ru-RU" dirty="0" smtClean="0"/>
              <a:t>Уменьшение высоты межпозвонковых дисков может быть связано с дегенеративными изменениями.</a:t>
            </a:r>
          </a:p>
        </p:txBody>
      </p:sp>
    </p:spTree>
    <p:extLst>
      <p:ext uri="{BB962C8B-B14F-4D97-AF65-F5344CB8AC3E}">
        <p14:creationId xmlns:p14="http://schemas.microsoft.com/office/powerpoint/2010/main" val="42012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1602377" y="1703976"/>
            <a:ext cx="8969828" cy="325845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66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Завершение </a:t>
            </a:r>
            <a:r>
              <a:rPr lang="ru-RU" altLang="ko-KR" sz="6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2-ой </a:t>
            </a:r>
            <a:r>
              <a:rPr lang="ru-RU" altLang="ko-KR" sz="66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части</a:t>
            </a:r>
            <a:endParaRPr lang="ko-KR" altLang="en-US" sz="6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0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710856" y="247938"/>
            <a:ext cx="10770287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600" dirty="0" smtClean="0">
                <a:latin typeface="Arial Narrow" panose="020B0606020202030204" pitchFamily="34" charset="0"/>
              </a:rPr>
              <a:t>Дегенеративные заболевания межпозвонковых дисков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360" y="1157496"/>
            <a:ext cx="11067277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Патофизиология:</a:t>
            </a:r>
          </a:p>
          <a:p>
            <a:r>
              <a:rPr lang="ru-RU" sz="1600" dirty="0" err="1" smtClean="0"/>
              <a:t>Остеоартроз</a:t>
            </a:r>
            <a:r>
              <a:rPr lang="ru-RU" sz="1600" dirty="0" smtClean="0"/>
              <a:t> позвоночного столба характеризуется: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Дегидратацией и уменьшением высоты межпозвонкового диска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Образованием остеофитов и изменениями в замыкательных пластинках позвонков с последующим их </a:t>
            </a:r>
            <a:r>
              <a:rPr lang="ru-RU" sz="1600" dirty="0" err="1" smtClean="0"/>
              <a:t>склерозированием</a:t>
            </a:r>
            <a:endParaRPr lang="ru-RU" sz="1600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Клиническое течение: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Прогрессирование выбухания диска, образование остеофитов, уменьшение высоты межпозвонкового диска приводит к усилению болей в спине, ограничению </a:t>
            </a:r>
            <a:r>
              <a:rPr lang="ru-RU" sz="1600" dirty="0"/>
              <a:t>диапазона </a:t>
            </a:r>
            <a:r>
              <a:rPr lang="ru-RU" sz="1600" dirty="0" smtClean="0"/>
              <a:t>движений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Лучевая диагностика: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Выбухание или грыжа диска, артроз </a:t>
            </a:r>
            <a:r>
              <a:rPr lang="ru-RU" sz="1600" dirty="0" err="1" smtClean="0"/>
              <a:t>дугоотросчатых</a:t>
            </a:r>
            <a:r>
              <a:rPr lang="ru-RU" sz="1600" dirty="0" smtClean="0"/>
              <a:t> суставов, </a:t>
            </a:r>
            <a:r>
              <a:rPr lang="ru-RU" altLang="en-US" sz="1600" dirty="0" smtClean="0"/>
              <a:t>гипертрофия желтых связок, сужение позвоночного канала и межпозвонкового отверстия, что приводит к компрессии спинного мозга и корешков спинного мозга</a:t>
            </a:r>
          </a:p>
          <a:p>
            <a:pPr lvl="2"/>
            <a:r>
              <a:rPr lang="ru-RU" sz="1600" dirty="0" smtClean="0">
                <a:solidFill>
                  <a:srgbClr val="C00000"/>
                </a:solidFill>
              </a:rPr>
              <a:t>Согласно номенклатуре </a:t>
            </a:r>
            <a:r>
              <a:rPr lang="en-US" altLang="en-US" sz="1600" dirty="0" err="1" smtClean="0">
                <a:solidFill>
                  <a:srgbClr val="C00000"/>
                </a:solidFill>
              </a:rPr>
              <a:t>Fardon</a:t>
            </a:r>
            <a:r>
              <a:rPr lang="en-US" altLang="en-US" sz="1600" dirty="0" smtClean="0">
                <a:solidFill>
                  <a:srgbClr val="C00000"/>
                </a:solidFill>
              </a:rPr>
              <a:t> et al</a:t>
            </a:r>
            <a:r>
              <a:rPr lang="ru-RU" altLang="en-US" sz="1600" dirty="0" smtClean="0">
                <a:solidFill>
                  <a:srgbClr val="C00000"/>
                </a:solidFill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Грыжа диска - локальное смещение (меньше 25% окружности диска) дисковой ткани за края апофизов тел позвонков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Выбухание диска – наружные контуры диска смещаются более 25% окружности диска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Субхондральный</a:t>
            </a:r>
            <a:r>
              <a:rPr lang="ru-RU" sz="1600" dirty="0" smtClean="0"/>
              <a:t> отек, </a:t>
            </a:r>
            <a:r>
              <a:rPr lang="ru-RU" sz="1600" dirty="0" err="1" smtClean="0"/>
              <a:t>субхондральные</a:t>
            </a:r>
            <a:r>
              <a:rPr lang="ru-RU" sz="1600" dirty="0" smtClean="0"/>
              <a:t> кисты, </a:t>
            </a:r>
            <a:r>
              <a:rPr lang="ru-RU" sz="1600" dirty="0" err="1" smtClean="0"/>
              <a:t>кистовидная</a:t>
            </a:r>
            <a:r>
              <a:rPr lang="ru-RU" sz="1600" dirty="0" smtClean="0"/>
              <a:t> перестройка </a:t>
            </a:r>
            <a:r>
              <a:rPr lang="ru-RU" sz="1600" dirty="0" err="1" smtClean="0"/>
              <a:t>дугоотросчатых</a:t>
            </a:r>
            <a:r>
              <a:rPr lang="ru-RU" sz="1600" dirty="0" smtClean="0"/>
              <a:t> суставов (характерны на уровне </a:t>
            </a:r>
            <a:r>
              <a:rPr lang="en-US" sz="1600" dirty="0" smtClean="0"/>
              <a:t>L4-5</a:t>
            </a:r>
            <a:r>
              <a:rPr lang="ru-RU" sz="1600" dirty="0" smtClean="0"/>
              <a:t>)</a:t>
            </a:r>
          </a:p>
          <a:p>
            <a:endParaRPr lang="ru-RU" sz="1350" b="1" dirty="0"/>
          </a:p>
        </p:txBody>
      </p:sp>
    </p:spTree>
    <p:extLst>
      <p:ext uri="{BB962C8B-B14F-4D97-AF65-F5344CB8AC3E}">
        <p14:creationId xmlns:p14="http://schemas.microsoft.com/office/powerpoint/2010/main" val="28982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-78260" y="291750"/>
            <a:ext cx="12348518" cy="615553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400" dirty="0" smtClean="0">
                <a:latin typeface="Arial Narrow" panose="020B0606020202030204" pitchFamily="34" charset="0"/>
              </a:rPr>
              <a:t>Дегенеративные заболевания межпозвонковых дисков. МРТ. КТ</a:t>
            </a:r>
            <a:endParaRPr lang="ko-KR" altLang="en-US" sz="34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7" y="1157496"/>
            <a:ext cx="11565924" cy="2723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4928" y="4247288"/>
            <a:ext cx="11154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А, В: КТ в сагиттальной плоскости. </a:t>
            </a:r>
            <a:r>
              <a:rPr lang="ru-RU" sz="2000" dirty="0" err="1" smtClean="0"/>
              <a:t>Некраевые</a:t>
            </a:r>
            <a:r>
              <a:rPr lang="ru-RU" sz="2000" dirty="0" smtClean="0"/>
              <a:t> (А) и краевые (В) остеофиты.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en-US" sz="2000" b="1" dirty="0" smtClean="0"/>
              <a:t>C,</a:t>
            </a:r>
            <a:r>
              <a:rPr lang="ru-RU" sz="2000" b="1" dirty="0" smtClean="0"/>
              <a:t> </a:t>
            </a:r>
            <a:r>
              <a:rPr lang="en-US" sz="2000" b="1" dirty="0" smtClean="0"/>
              <a:t>D</a:t>
            </a:r>
            <a:r>
              <a:rPr lang="ru-RU" sz="2000" b="1" dirty="0" smtClean="0"/>
              <a:t>: МРТ Т2-ВИ поясничного отдела позвоночника в сагиттальной и аксиальной проекциях. </a:t>
            </a:r>
            <a:r>
              <a:rPr lang="ru-RU" sz="2000" dirty="0" smtClean="0"/>
              <a:t>Выбухание межпозвонкового диска.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7156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1353065" y="276361"/>
            <a:ext cx="9485869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600" dirty="0" err="1" smtClean="0">
                <a:latin typeface="Arial Narrow" panose="020B0606020202030204" pitchFamily="34" charset="0"/>
              </a:rPr>
              <a:t>Протрузия</a:t>
            </a:r>
            <a:r>
              <a:rPr lang="ru-RU" altLang="ko-KR" sz="3600" dirty="0" smtClean="0">
                <a:latin typeface="Arial Narrow" panose="020B0606020202030204" pitchFamily="34" charset="0"/>
              </a:rPr>
              <a:t> межпозвонкового диска. МРТ Т2-ВИ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15" y="1262202"/>
            <a:ext cx="7609965" cy="36513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1860" y="5149841"/>
            <a:ext cx="10608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А, В: МРТ Т2-ВИ поясничного отдела позвоночника в сагиттальной и аксиальной плоскостях.</a:t>
            </a:r>
          </a:p>
          <a:p>
            <a:pPr lvl="0"/>
            <a:r>
              <a:rPr lang="ru-RU" dirty="0" err="1" smtClean="0"/>
              <a:t>Протрузия</a:t>
            </a:r>
            <a:r>
              <a:rPr lang="ru-RU" dirty="0" smtClean="0"/>
              <a:t> </a:t>
            </a:r>
            <a:r>
              <a:rPr lang="en-US" dirty="0" smtClean="0"/>
              <a:t>L5-S1 </a:t>
            </a:r>
            <a:r>
              <a:rPr lang="ru-RU" dirty="0" smtClean="0"/>
              <a:t>межпозвонкового диска – ширина </a:t>
            </a:r>
            <a:r>
              <a:rPr lang="ru-RU" dirty="0"/>
              <a:t>между краями грыжи </a:t>
            </a:r>
            <a:r>
              <a:rPr lang="ru-RU" dirty="0" smtClean="0"/>
              <a:t>диска </a:t>
            </a:r>
            <a:r>
              <a:rPr lang="ru-RU" dirty="0"/>
              <a:t>меньше ширины у основания </a:t>
            </a:r>
            <a:r>
              <a:rPr lang="ru-RU" dirty="0" smtClean="0"/>
              <a:t>грыжи. Разрыв фиброзного кольца на уровне </a:t>
            </a:r>
            <a:r>
              <a:rPr lang="en-US" dirty="0" smtClean="0"/>
              <a:t>L4-5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13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1353065" y="276361"/>
            <a:ext cx="9485869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600" dirty="0" smtClean="0">
                <a:latin typeface="Arial Narrow" panose="020B0606020202030204" pitchFamily="34" charset="0"/>
              </a:rPr>
              <a:t>Экструзия межпозвонкового диска. МРТ Т2-ВИ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323" y="1211451"/>
            <a:ext cx="6285097" cy="4003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5504" y="5400119"/>
            <a:ext cx="10000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</a:t>
            </a:r>
            <a:r>
              <a:rPr lang="ru-RU" b="1" dirty="0" smtClean="0"/>
              <a:t>, </a:t>
            </a:r>
            <a:r>
              <a:rPr lang="en-US" b="1" dirty="0" smtClean="0"/>
              <a:t>D</a:t>
            </a:r>
            <a:r>
              <a:rPr lang="ru-RU" b="1" dirty="0" smtClean="0"/>
              <a:t>: МРТ Т2-ВИ поясничного отдела позвоночника в сагиттальной и аксиальной плоскостях.</a:t>
            </a:r>
          </a:p>
          <a:p>
            <a:r>
              <a:rPr lang="ru-RU" dirty="0" smtClean="0"/>
              <a:t>Экструзия межпозвонкового диска </a:t>
            </a:r>
            <a:r>
              <a:rPr lang="en-US" dirty="0" smtClean="0"/>
              <a:t>L4-5</a:t>
            </a:r>
            <a:r>
              <a:rPr lang="ru-RU" dirty="0" smtClean="0"/>
              <a:t> - </a:t>
            </a:r>
            <a:r>
              <a:rPr lang="ru-RU" dirty="0"/>
              <a:t>ширина между краями грыжи </a:t>
            </a:r>
            <a:r>
              <a:rPr lang="ru-RU" dirty="0" smtClean="0"/>
              <a:t>диска </a:t>
            </a:r>
            <a:r>
              <a:rPr lang="ru-RU" dirty="0"/>
              <a:t>больше ширины у основания </a:t>
            </a:r>
            <a:r>
              <a:rPr lang="ru-RU" dirty="0" smtClean="0"/>
              <a:t>грыжи</a:t>
            </a:r>
          </a:p>
        </p:txBody>
      </p:sp>
    </p:spTree>
    <p:extLst>
      <p:ext uri="{BB962C8B-B14F-4D97-AF65-F5344CB8AC3E}">
        <p14:creationId xmlns:p14="http://schemas.microsoft.com/office/powerpoint/2010/main" val="6346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1071948" y="208325"/>
            <a:ext cx="10048102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600" dirty="0" smtClean="0">
                <a:latin typeface="Arial Narrow" panose="020B0606020202030204" pitchFamily="34" charset="0"/>
              </a:rPr>
              <a:t>Секвестрация межпозвонкового диска. МРТ Т2-ВИ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26" y="1287176"/>
            <a:ext cx="8011189" cy="3622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9937" y="5171044"/>
            <a:ext cx="9800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Е, </a:t>
            </a:r>
            <a:r>
              <a:rPr lang="en-US" b="1" dirty="0" smtClean="0"/>
              <a:t>F</a:t>
            </a:r>
            <a:r>
              <a:rPr lang="ru-RU" b="1" dirty="0" smtClean="0"/>
              <a:t>: МРТ Т2-ВИ шейного отдела позвоночника в сагиттальной и аксиальной плоскостях.</a:t>
            </a:r>
          </a:p>
          <a:p>
            <a:r>
              <a:rPr lang="ru-RU" dirty="0" smtClean="0"/>
              <a:t>Секвестрированная грыжа межпозвонкового диска </a:t>
            </a:r>
            <a:r>
              <a:rPr lang="ru-RU" dirty="0" smtClean="0"/>
              <a:t>– отделение участка </a:t>
            </a:r>
            <a:r>
              <a:rPr lang="ru-RU" dirty="0" err="1" smtClean="0"/>
              <a:t>пульпозного</a:t>
            </a:r>
            <a:r>
              <a:rPr lang="ru-RU" dirty="0" smtClean="0"/>
              <a:t> ядра от остальной его части со смещением в позвоночный канал, в проекции левого межпозвонкового отверстия</a:t>
            </a:r>
          </a:p>
        </p:txBody>
      </p:sp>
    </p:spTree>
    <p:extLst>
      <p:ext uri="{BB962C8B-B14F-4D97-AF65-F5344CB8AC3E}">
        <p14:creationId xmlns:p14="http://schemas.microsoft.com/office/powerpoint/2010/main" val="12864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1071949" y="208325"/>
            <a:ext cx="10048102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600" dirty="0" err="1" smtClean="0">
                <a:latin typeface="Arial Narrow" panose="020B0606020202030204" pitchFamily="34" charset="0"/>
              </a:rPr>
              <a:t>Интравертебральная</a:t>
            </a:r>
            <a:r>
              <a:rPr lang="ru-RU" altLang="ko-KR" sz="3600" dirty="0" smtClean="0">
                <a:latin typeface="Arial Narrow" panose="020B0606020202030204" pitchFamily="34" charset="0"/>
              </a:rPr>
              <a:t> грыжа (узел </a:t>
            </a:r>
            <a:r>
              <a:rPr lang="ru-RU" altLang="ko-KR" sz="3600" dirty="0" err="1" smtClean="0">
                <a:latin typeface="Arial Narrow" panose="020B0606020202030204" pitchFamily="34" charset="0"/>
              </a:rPr>
              <a:t>Шморля</a:t>
            </a:r>
            <a:r>
              <a:rPr lang="ru-RU" altLang="ko-KR" sz="3600" dirty="0" smtClean="0">
                <a:latin typeface="Arial Narrow" panose="020B0606020202030204" pitchFamily="34" charset="0"/>
              </a:rPr>
              <a:t>)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031" y="1320100"/>
            <a:ext cx="109645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Этиология: идиопатическая, травматическая, ослабление замыкательных пластинок (</a:t>
            </a:r>
            <a:r>
              <a:rPr lang="ru-RU" dirty="0" err="1"/>
              <a:t>остеопения</a:t>
            </a:r>
            <a:r>
              <a:rPr lang="ru-RU" dirty="0"/>
              <a:t>, новообразования, инфекции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 и дегенерация краевых пластинок узел </a:t>
            </a:r>
            <a:r>
              <a:rPr lang="ru-RU" dirty="0" err="1" smtClean="0"/>
              <a:t>Шморля</a:t>
            </a:r>
            <a:r>
              <a:rPr lang="ru-RU" dirty="0" smtClean="0"/>
              <a:t> имеет постепенное развитие (данные патологии могут сочетаться)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Локальное вдавление краевой пластинки и ассоциированная дегидратация </a:t>
            </a:r>
            <a:r>
              <a:rPr lang="ru-RU" dirty="0" smtClean="0"/>
              <a:t>диска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Округлой формы, </a:t>
            </a:r>
            <a:r>
              <a:rPr lang="ru-RU" dirty="0"/>
              <a:t>может симулировать злокачественное новообразование, может </a:t>
            </a:r>
            <a:r>
              <a:rPr lang="ru-RU" dirty="0" smtClean="0"/>
              <a:t>быть окружена отеком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Доброкачественные узлы </a:t>
            </a:r>
            <a:r>
              <a:rPr lang="ru-RU" dirty="0" err="1" smtClean="0"/>
              <a:t>Шморля</a:t>
            </a:r>
            <a:r>
              <a:rPr lang="ru-RU" dirty="0" smtClean="0"/>
              <a:t> зачастую регрессируют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Злокачественные новообразования имеют один или более признаков: </a:t>
            </a:r>
          </a:p>
          <a:p>
            <a:pPr marL="1200150" lvl="2" indent="-285750">
              <a:buFontTx/>
              <a:buChar char="−"/>
            </a:pPr>
            <a:r>
              <a:rPr lang="ru-RU" dirty="0" smtClean="0"/>
              <a:t>деструкция костной структуры, </a:t>
            </a:r>
          </a:p>
          <a:p>
            <a:pPr marL="1200150" lvl="2" indent="-285750">
              <a:buFontTx/>
              <a:buChar char="−"/>
            </a:pPr>
            <a:r>
              <a:rPr lang="ru-RU" dirty="0" smtClean="0"/>
              <a:t>инфильтрация, </a:t>
            </a:r>
          </a:p>
          <a:p>
            <a:pPr marL="1200150" lvl="2" indent="-285750">
              <a:buFontTx/>
              <a:buChar char="−"/>
            </a:pPr>
            <a:r>
              <a:rPr lang="ru-RU" dirty="0" smtClean="0"/>
              <a:t>опухоль в теле позвонка или окружающих мягких тканях</a:t>
            </a:r>
          </a:p>
          <a:p>
            <a:pPr marL="1200150" lvl="2" indent="-285750">
              <a:buFontTx/>
              <a:buChar char="−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375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622472" y="208325"/>
            <a:ext cx="10947055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3600" dirty="0" err="1">
                <a:latin typeface="Arial Narrow" panose="020B0606020202030204" pitchFamily="34" charset="0"/>
              </a:rPr>
              <a:t>Интравертебральная</a:t>
            </a:r>
            <a:r>
              <a:rPr lang="ru-RU" altLang="ko-KR" sz="3600" dirty="0">
                <a:latin typeface="Arial Narrow" panose="020B0606020202030204" pitchFamily="34" charset="0"/>
              </a:rPr>
              <a:t> грыжа (узел </a:t>
            </a:r>
            <a:r>
              <a:rPr lang="ru-RU" altLang="ko-KR" sz="3600" dirty="0" err="1">
                <a:latin typeface="Arial Narrow" panose="020B0606020202030204" pitchFamily="34" charset="0"/>
              </a:rPr>
              <a:t>Шморля</a:t>
            </a:r>
            <a:r>
              <a:rPr lang="ru-RU" altLang="ko-KR" sz="3600" dirty="0" smtClean="0">
                <a:latin typeface="Arial Narrow" panose="020B0606020202030204" pitchFamily="34" charset="0"/>
              </a:rPr>
              <a:t>). МРТ. ПЭТ КТ</a:t>
            </a:r>
            <a:endParaRPr lang="ko-KR" altLang="en-US" sz="36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16" y="1385464"/>
            <a:ext cx="11069676" cy="28570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4871" y="4602066"/>
            <a:ext cx="10931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А, В: </a:t>
            </a:r>
            <a:r>
              <a:rPr lang="ru-RU" dirty="0"/>
              <a:t>У</a:t>
            </a:r>
            <a:r>
              <a:rPr lang="ru-RU" dirty="0" smtClean="0"/>
              <a:t>злы </a:t>
            </a:r>
            <a:r>
              <a:rPr lang="ru-RU" dirty="0" err="1" smtClean="0"/>
              <a:t>Шморля</a:t>
            </a:r>
            <a:r>
              <a:rPr lang="ru-RU" dirty="0" smtClean="0"/>
              <a:t> в поясничном отделе позвоночника</a:t>
            </a:r>
          </a:p>
          <a:p>
            <a:endParaRPr lang="ru-RU" dirty="0" smtClean="0"/>
          </a:p>
          <a:p>
            <a:r>
              <a:rPr lang="en-US" b="1" dirty="0" smtClean="0"/>
              <a:t>C, D</a:t>
            </a:r>
            <a:r>
              <a:rPr lang="ru-RU" b="1" dirty="0" smtClean="0"/>
              <a:t>: </a:t>
            </a:r>
            <a:r>
              <a:rPr lang="ru-RU" dirty="0" smtClean="0"/>
              <a:t>Узлы </a:t>
            </a:r>
            <a:r>
              <a:rPr lang="ru-RU" dirty="0" err="1" smtClean="0"/>
              <a:t>шморля</a:t>
            </a:r>
            <a:r>
              <a:rPr lang="ru-RU" dirty="0" smtClean="0"/>
              <a:t> больших размеров могут имитировать злокачественные новообразования</a:t>
            </a:r>
          </a:p>
          <a:p>
            <a:endParaRPr lang="ru-RU" dirty="0" smtClean="0"/>
          </a:p>
          <a:p>
            <a:r>
              <a:rPr lang="ru-RU" b="1" dirty="0" smtClean="0"/>
              <a:t>Е: </a:t>
            </a:r>
            <a:r>
              <a:rPr lang="ru-RU" dirty="0" smtClean="0"/>
              <a:t>В острой стадии формирования узлы </a:t>
            </a:r>
            <a:r>
              <a:rPr lang="ru-RU" dirty="0" err="1" smtClean="0"/>
              <a:t>Шморля</a:t>
            </a:r>
            <a:r>
              <a:rPr lang="ru-RU" dirty="0" smtClean="0"/>
              <a:t> могут имитировать злокачественные новообразования с усиленным накоплением </a:t>
            </a:r>
            <a:r>
              <a:rPr lang="ru-RU" dirty="0"/>
              <a:t>18</a:t>
            </a:r>
            <a:r>
              <a:rPr lang="en-US" dirty="0"/>
              <a:t>F</a:t>
            </a:r>
            <a:r>
              <a:rPr lang="ru-RU" dirty="0" smtClean="0"/>
              <a:t>-</a:t>
            </a:r>
            <a:r>
              <a:rPr lang="ru-RU" dirty="0" err="1" smtClean="0"/>
              <a:t>фтордизоксиглюкозы</a:t>
            </a:r>
            <a:r>
              <a:rPr lang="ru-RU" dirty="0" smtClean="0"/>
              <a:t> на ПЭТ.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4970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re Baskerville - Poppins Light">
      <a:majorFont>
        <a:latin typeface="Libre Baskervill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1">
                <a:alpha val="15000"/>
              </a:schemeClr>
            </a:gs>
            <a:gs pos="100000">
              <a:schemeClr val="bg1">
                <a:alpha val="0"/>
              </a:schemeClr>
            </a:gs>
          </a:gsLst>
          <a:lin ang="5400000" scaled="1"/>
        </a:gradFill>
        <a:ln w="6350">
          <a:solidFill>
            <a:schemeClr val="tx1"/>
          </a:solidFill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F383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2" id="{DE807B50-1302-4CE2-A994-8CC01FC64E98}" vid="{45AB5F8C-564A-4F9F-9818-5D938F8327F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1410</TotalTime>
  <Words>1305</Words>
  <Application>Microsoft Office PowerPoint</Application>
  <PresentationFormat>Широкоэкранный</PresentationFormat>
  <Paragraphs>176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 Unicode MS</vt:lpstr>
      <vt:lpstr>Aparajita</vt:lpstr>
      <vt:lpstr>Arial</vt:lpstr>
      <vt:lpstr>Arial Narrow</vt:lpstr>
      <vt:lpstr>Calibri</vt:lpstr>
      <vt:lpstr>Poppins Light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Спугис</dc:creator>
  <cp:lastModifiedBy>Яна Спугис</cp:lastModifiedBy>
  <cp:revision>115</cp:revision>
  <dcterms:created xsi:type="dcterms:W3CDTF">2023-06-06T08:34:50Z</dcterms:created>
  <dcterms:modified xsi:type="dcterms:W3CDTF">2023-06-18T09:39:51Z</dcterms:modified>
</cp:coreProperties>
</file>