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316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47" r:id="rId34"/>
    <p:sldId id="348" r:id="rId35"/>
    <p:sldId id="349" r:id="rId36"/>
    <p:sldId id="350" r:id="rId37"/>
    <p:sldId id="351" r:id="rId38"/>
    <p:sldId id="352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F7F440B-67A1-4CC0-AF56-CE5881402928}">
          <p14:sldIdLst>
            <p14:sldId id="256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87752" autoAdjust="0"/>
  </p:normalViewPr>
  <p:slideViewPr>
    <p:cSldViewPr snapToGrid="0">
      <p:cViewPr varScale="1">
        <p:scale>
          <a:sx n="74" d="100"/>
          <a:sy n="74" d="100"/>
        </p:scale>
        <p:origin x="1056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41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A22DC-288B-4D5F-8852-D4D10C078569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A0ADD-54A4-4BA1-87EF-15582CA71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782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увеличенный </a:t>
            </a:r>
            <a:r>
              <a:rPr lang="ru-RU" dirty="0" err="1" smtClean="0"/>
              <a:t>гипоэхогенный</a:t>
            </a:r>
            <a:r>
              <a:rPr lang="ru-RU" dirty="0" smtClean="0"/>
              <a:t>, неоднородный и плохо </a:t>
            </a:r>
            <a:r>
              <a:rPr lang="ru-RU" dirty="0" err="1" smtClean="0"/>
              <a:t>перфузируемый</a:t>
            </a:r>
            <a:r>
              <a:rPr lang="ru-RU" dirty="0" smtClean="0"/>
              <a:t> правый семенной канатик (белые стрелки) с гиперемией прилегающих структур. ИК (черные стрелки) слегка увеличен.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A0ADD-54A4-4BA1-87EF-15582CA71A7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916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(d) Сагиттальное цветное ультразвуковое допплеровское изображение у 30-летнего мужчины показывает тяжелое воспаление семенного канатика (S) и растяжение IC (стрелки).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A0ADD-54A4-4BA1-87EF-15582CA71A7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74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12-летнего мальчика с болью в правом яичке.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A0ADD-54A4-4BA1-87EF-15582CA71A7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91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серой шкале показывает растяжение левой ВС, которое содержит большую хорошо очерченную </a:t>
            </a:r>
            <a:r>
              <a:rPr lang="ru-RU" dirty="0" err="1" smtClean="0"/>
              <a:t>эхогенную</a:t>
            </a:r>
            <a:r>
              <a:rPr lang="ru-RU" dirty="0" smtClean="0"/>
              <a:t> бессосудистую массу (*) с линейной </a:t>
            </a:r>
            <a:r>
              <a:rPr lang="ru-RU" dirty="0" err="1" smtClean="0"/>
              <a:t>эхогенностью</a:t>
            </a:r>
            <a:r>
              <a:rPr lang="ru-RU" dirty="0" smtClean="0"/>
              <a:t> (черная стрелка), которая представляет собой поверхность раздела фиброзных перегородок. Никакой связи липомы с забрюшинным жиром при УЗИ в реальном времени не наблюдалось.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A0ADD-54A4-4BA1-87EF-15582CA71A7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939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Масса простиралась от мошонки и сместила правое яичко в сторону и вверх (не показано)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A0ADD-54A4-4BA1-87EF-15582CA71A73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624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простирающуюся в правую IC и смещающую правое яичко (T) вверх.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A0ADD-54A4-4BA1-87EF-15582CA71A73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0516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Поверхностные паховые лимфатические узлы можно разделить на три группы: </a:t>
            </a:r>
            <a:r>
              <a:rPr lang="ru-RU" dirty="0" err="1" smtClean="0"/>
              <a:t>суперомедиальные</a:t>
            </a:r>
            <a:r>
              <a:rPr lang="ru-RU" dirty="0" smtClean="0"/>
              <a:t> (1), </a:t>
            </a:r>
            <a:r>
              <a:rPr lang="ru-RU" dirty="0" err="1" smtClean="0"/>
              <a:t>надолатеральные</a:t>
            </a:r>
            <a:r>
              <a:rPr lang="ru-RU" dirty="0" smtClean="0"/>
              <a:t> (2) и нижние паховые (3). Глубокие паховые лимфатические узлы (4) расположены у бедренного кольца, </a:t>
            </a:r>
            <a:r>
              <a:rPr lang="ru-RU" dirty="0" err="1" smtClean="0"/>
              <a:t>медиальнее</a:t>
            </a:r>
            <a:r>
              <a:rPr lang="ru-RU" dirty="0" smtClean="0"/>
              <a:t> бедренной вены, ниже соединения с большой подкожной веной. а. = артерия, v. = вена.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A0ADD-54A4-4BA1-87EF-15582CA71A73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290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увеличенные диффузно </a:t>
            </a:r>
            <a:r>
              <a:rPr lang="ru-RU" dirty="0" err="1" smtClean="0"/>
              <a:t>гипоэхогенные</a:t>
            </a:r>
            <a:r>
              <a:rPr lang="ru-RU" dirty="0" smtClean="0"/>
              <a:t> паховые лимфатические узлы (стрелка) с кистозными компонентами Присутствует минимальная нерегулярная </a:t>
            </a:r>
            <a:r>
              <a:rPr lang="ru-RU" dirty="0" err="1" smtClean="0"/>
              <a:t>васкуляризация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A0ADD-54A4-4BA1-87EF-15582CA71A73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46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Цветное допплеровское ультразвуковое изображение ИК показывает увеличенные круглые сосудистые аномальные лимфатические узлы (M) с кистозными изменениями (стрелка) и без жировой ткани.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A0ADD-54A4-4BA1-87EF-15582CA71A73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243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Поглощение фтор-18 </a:t>
            </a:r>
            <a:r>
              <a:rPr lang="ru-RU" dirty="0" err="1" smtClean="0"/>
              <a:t>фтордезоксиглюкозы</a:t>
            </a:r>
            <a:r>
              <a:rPr lang="ru-RU" dirty="0" smtClean="0"/>
              <a:t> (стрелка) вдоль правой IC. </a:t>
            </a:r>
            <a:r>
              <a:rPr lang="ru-RU" dirty="0" err="1" smtClean="0"/>
              <a:t>Метастазическая</a:t>
            </a:r>
            <a:r>
              <a:rPr lang="ru-RU" dirty="0" smtClean="0"/>
              <a:t> </a:t>
            </a:r>
            <a:r>
              <a:rPr lang="ru-RU" dirty="0" err="1" smtClean="0"/>
              <a:t>тимома</a:t>
            </a:r>
            <a:r>
              <a:rPr lang="ru-RU" dirty="0" smtClean="0"/>
              <a:t> подтверждена биопсией.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A0ADD-54A4-4BA1-87EF-15582CA71A73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0095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увеличенный и удлиненный доброкачественный лимфатический узел с характерным </a:t>
            </a:r>
            <a:r>
              <a:rPr lang="ru-RU" dirty="0" err="1" smtClean="0"/>
              <a:t>эхогенным</a:t>
            </a:r>
            <a:r>
              <a:rPr lang="ru-RU" dirty="0" smtClean="0"/>
              <a:t> воротом (H).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A0ADD-54A4-4BA1-87EF-15582CA71A73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15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вывихнутом яичке присутствуют нормальные формы волны с низким сопротивлением, указывающие на нормальную перфузию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A0ADD-54A4-4BA1-87EF-15582CA71A7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420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КТ таза с усилением аксиального контраста показывает переломы левой вертлужной впадины и левое яичко (T), смещенное в IC. Виден </a:t>
            </a:r>
            <a:r>
              <a:rPr lang="ru-RU" dirty="0" err="1" smtClean="0"/>
              <a:t>оскольчатый</a:t>
            </a:r>
            <a:r>
              <a:rPr lang="ru-RU" dirty="0" smtClean="0"/>
              <a:t> перелом левой вертлужной впадины (стрелка).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A0ADD-54A4-4BA1-87EF-15582CA71A7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75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показывает плохо определяемое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гипоэхогенное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поражение (стрелка) в IC. Это поражение имеет внутреннюю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васкуляризацию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Аномальная область соответствует области боли.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A0ADD-54A4-4BA1-87EF-15582CA71A7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183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Осевое Т1-взвешенное МРТ-изображение показывает интенсивность сигнала в паховом поражении от средней до высокой (стрелка). Обратите внимание на сопутствующую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эндометриому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большого таза (E).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A0ADD-54A4-4BA1-87EF-15582CA71A7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222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/>
              <a:t>Увеличенный в диаметре семявыносящий проток (белая стрелка)</a:t>
            </a:r>
          </a:p>
          <a:p>
            <a:r>
              <a:rPr lang="ru-RU" sz="1200" b="1" dirty="0" smtClean="0"/>
              <a:t>Жировая клетчатка повышенной </a:t>
            </a:r>
            <a:r>
              <a:rPr lang="ru-RU" sz="1200" b="1" dirty="0" err="1" smtClean="0"/>
              <a:t>эхогенности</a:t>
            </a:r>
            <a:r>
              <a:rPr lang="ru-RU" sz="1200" b="1" dirty="0" smtClean="0"/>
              <a:t> (F), что соответствует воспалению</a:t>
            </a:r>
          </a:p>
          <a:p>
            <a:r>
              <a:rPr lang="ru-RU" sz="1200" b="1" dirty="0" smtClean="0"/>
              <a:t>Отек окружающих мягких тканей (черные стрелки)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A0ADD-54A4-4BA1-87EF-15582CA71A7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227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Придаток яичка (E) увеличен и гиперемирован.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A0ADD-54A4-4BA1-87EF-15582CA71A7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293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мужчины показывают умеренную степень воспаления семенного канатика (S). Обратите внимание на увеличенный и гиперемированный семенной канатик, воспаленный жир (F) в IC и слегка растянутый IC (стрелки).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A0ADD-54A4-4BA1-87EF-15582CA71A7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78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мужчины показывают умеренную степень воспаления семенного канатика (S). Обратите внимание на увеличенный и гиперемированный семенной канатик, воспаленный жир (F) в IC и слегка растянутый IC (стрелки).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A0ADD-54A4-4BA1-87EF-15582CA71A7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696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B017-B256-4BA7-849F-248493781F2A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ADF7-7481-4974-A36C-E27972699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153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B017-B256-4BA7-849F-248493781F2A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ADF7-7481-4974-A36C-E27972699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3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B017-B256-4BA7-849F-248493781F2A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ADF7-7481-4974-A36C-E2797269936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4837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B017-B256-4BA7-849F-248493781F2A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ADF7-7481-4974-A36C-E27972699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122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B017-B256-4BA7-849F-248493781F2A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ADF7-7481-4974-A36C-E2797269936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5866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B017-B256-4BA7-849F-248493781F2A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ADF7-7481-4974-A36C-E27972699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096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B017-B256-4BA7-849F-248493781F2A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ADF7-7481-4974-A36C-E27972699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712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B017-B256-4BA7-849F-248493781F2A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ADF7-7481-4974-A36C-E27972699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70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B017-B256-4BA7-849F-248493781F2A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ADF7-7481-4974-A36C-E27972699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91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B017-B256-4BA7-849F-248493781F2A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ADF7-7481-4974-A36C-E27972699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421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B017-B256-4BA7-849F-248493781F2A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ADF7-7481-4974-A36C-E27972699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60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B017-B256-4BA7-849F-248493781F2A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ADF7-7481-4974-A36C-E27972699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460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B017-B256-4BA7-849F-248493781F2A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ADF7-7481-4974-A36C-E27972699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1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B017-B256-4BA7-849F-248493781F2A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ADF7-7481-4974-A36C-E27972699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60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B017-B256-4BA7-849F-248493781F2A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ADF7-7481-4974-A36C-E27972699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512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B017-B256-4BA7-849F-248493781F2A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ADF7-7481-4974-A36C-E27972699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48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EB017-B256-4BA7-849F-248493781F2A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2F1ADF7-7481-4974-A36C-E27972699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69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2466" y="1715092"/>
            <a:ext cx="9967964" cy="2375894"/>
          </a:xfrm>
        </p:spPr>
        <p:txBody>
          <a:bodyPr/>
          <a:lstStyle/>
          <a:p>
            <a:pPr algn="ctr"/>
            <a:r>
              <a:rPr lang="ru-RU" sz="4400" b="1" dirty="0" smtClean="0"/>
              <a:t>Ультразвуковая диагностика патологических процессов пахового канала. </a:t>
            </a:r>
            <a:r>
              <a:rPr lang="ru-RU" sz="4400" b="1" smtClean="0"/>
              <a:t>Часть 3</a:t>
            </a:r>
            <a:endParaRPr lang="ru-RU" sz="4400" b="1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04559" y="86946"/>
            <a:ext cx="952976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dirty="0">
                <a:solidFill>
                  <a:schemeClr val="tx1"/>
                </a:solidFill>
                <a:latin typeface="Arial" panose="020B0604020202020204" pitchFamily="34" charset="0"/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</a:t>
            </a:r>
            <a:r>
              <a:rPr lang="ru-RU" altLang="ru-RU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Войно-Ясенецкого</a:t>
            </a:r>
            <a:r>
              <a:rPr lang="ru-RU" altLang="ru-RU" sz="2400" dirty="0">
                <a:solidFill>
                  <a:schemeClr val="tx1"/>
                </a:solidFill>
                <a:latin typeface="Arial" panose="020B0604020202020204" pitchFamily="34" charset="0"/>
              </a:rPr>
              <a:t>" Министерства здравоохранения Российской Федерации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6469684" y="5730875"/>
            <a:ext cx="5608637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92278F"/>
              </a:buClr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Выполнила:</a:t>
            </a:r>
            <a:endParaRPr kumimoji="0" lang="en-US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92278F"/>
              </a:buClr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alt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Коноплёва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Маргарита Андреевна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5276"/>
            <a:ext cx="7204668" cy="275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8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21103"/>
            <a:ext cx="8596668" cy="388077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Образование неправильной формы дольчатой структуры пониженной </a:t>
            </a:r>
            <a:r>
              <a:rPr lang="ru-RU" sz="2400" b="1" dirty="0" err="1" smtClean="0"/>
              <a:t>эхогенности</a:t>
            </a:r>
            <a:r>
              <a:rPr lang="ru-RU" sz="2400" b="1" dirty="0" smtClean="0"/>
              <a:t> </a:t>
            </a:r>
          </a:p>
          <a:p>
            <a:r>
              <a:rPr lang="ru-RU" sz="2400" b="1" dirty="0" smtClean="0"/>
              <a:t>При ЦДК наличие локусов кровотока </a:t>
            </a:r>
            <a:r>
              <a:rPr lang="ru-RU" sz="2400" b="1" dirty="0"/>
              <a:t>зависит от </a:t>
            </a:r>
            <a:r>
              <a:rPr lang="ru-RU" sz="2400" b="1" dirty="0" smtClean="0"/>
              <a:t>активности </a:t>
            </a:r>
            <a:r>
              <a:rPr lang="ru-RU" sz="2400" b="1" dirty="0" err="1" smtClean="0"/>
              <a:t>эндометриоза</a:t>
            </a:r>
            <a:endParaRPr lang="ru-RU" sz="2400" b="1" dirty="0" smtClean="0"/>
          </a:p>
          <a:p>
            <a:r>
              <a:rPr lang="ru-RU" sz="2400" b="1" dirty="0" smtClean="0"/>
              <a:t>Результаты </a:t>
            </a:r>
            <a:r>
              <a:rPr lang="ru-RU" sz="2400" b="1" dirty="0"/>
              <a:t>УЗИ неспецифичны и могут </a:t>
            </a:r>
            <a:r>
              <a:rPr lang="ru-RU" sz="2400" b="1" dirty="0" smtClean="0"/>
              <a:t>имитировать новообразование </a:t>
            </a:r>
          </a:p>
          <a:p>
            <a:r>
              <a:rPr lang="ru-RU" sz="2400" b="1" dirty="0" smtClean="0"/>
              <a:t>Визуализация </a:t>
            </a:r>
            <a:r>
              <a:rPr lang="ru-RU" sz="2400" b="1" dirty="0" err="1"/>
              <a:t>эндометриоза</a:t>
            </a:r>
            <a:r>
              <a:rPr lang="ru-RU" sz="2400" b="1" dirty="0"/>
              <a:t> зависит от степени геморрагического изменения и степени </a:t>
            </a:r>
            <a:r>
              <a:rPr lang="ru-RU" sz="2400" b="1" dirty="0" smtClean="0"/>
              <a:t>фиброза</a:t>
            </a:r>
            <a:r>
              <a:rPr lang="ru-RU" sz="2400" b="1" dirty="0"/>
              <a:t> 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77334" y="250371"/>
            <a:ext cx="8934752" cy="1382485"/>
          </a:xfrm>
        </p:spPr>
        <p:txBody>
          <a:bodyPr/>
          <a:lstStyle/>
          <a:p>
            <a:pPr algn="ctr"/>
            <a:r>
              <a:rPr lang="ru-RU" b="1" dirty="0" smtClean="0"/>
              <a:t>Ультразвуковые признаки </a:t>
            </a:r>
            <a:r>
              <a:rPr lang="ru-RU" b="1" dirty="0" err="1" smtClean="0"/>
              <a:t>эндометриоза</a:t>
            </a:r>
            <a:r>
              <a:rPr lang="ru-RU" b="1" dirty="0" smtClean="0"/>
              <a:t> пахового канала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4450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Характерными </a:t>
            </a:r>
            <a:r>
              <a:rPr lang="ru-RU" sz="2400" b="1" dirty="0"/>
              <a:t>результатами МРТ являются высокая интенсивность сигнала на </a:t>
            </a:r>
            <a:r>
              <a:rPr lang="ru-RU" sz="2400" b="1" dirty="0" smtClean="0"/>
              <a:t>T1-ВИ с </a:t>
            </a:r>
            <a:r>
              <a:rPr lang="ru-RU" sz="2400" b="1" dirty="0" err="1" smtClean="0"/>
              <a:t>подавленнием</a:t>
            </a:r>
            <a:r>
              <a:rPr lang="ru-RU" sz="2400" b="1" dirty="0" smtClean="0"/>
              <a:t> жира </a:t>
            </a:r>
            <a:r>
              <a:rPr lang="ru-RU" sz="2400" b="1" dirty="0"/>
              <a:t>и низкая интенсивность сигнала на </a:t>
            </a:r>
            <a:r>
              <a:rPr lang="ru-RU" sz="2400" b="1" dirty="0" smtClean="0"/>
              <a:t>T2-ВИ</a:t>
            </a:r>
            <a:endParaRPr lang="ru-RU" sz="2400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77334" y="250371"/>
            <a:ext cx="8934752" cy="1382485"/>
          </a:xfrm>
        </p:spPr>
        <p:txBody>
          <a:bodyPr/>
          <a:lstStyle/>
          <a:p>
            <a:pPr algn="ctr"/>
            <a:r>
              <a:rPr lang="ru-RU" b="1" dirty="0" smtClean="0"/>
              <a:t>Признаки </a:t>
            </a:r>
            <a:r>
              <a:rPr lang="ru-RU" b="1" dirty="0" err="1" smtClean="0"/>
              <a:t>эндометриоза</a:t>
            </a:r>
            <a:r>
              <a:rPr lang="ru-RU" b="1" dirty="0" smtClean="0"/>
              <a:t> пахового канала на МРТ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3513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1" cy="145868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УЗИ пахового канала.</a:t>
            </a:r>
            <a:r>
              <a:rPr lang="ru-RU" b="1" dirty="0"/>
              <a:t> Продольное </a:t>
            </a:r>
            <a:r>
              <a:rPr lang="ru-RU" b="1" dirty="0" smtClean="0"/>
              <a:t>сканирование. </a:t>
            </a:r>
            <a:r>
              <a:rPr lang="ru-RU" b="1" dirty="0" err="1" smtClean="0"/>
              <a:t>Эндометриоз</a:t>
            </a:r>
            <a:r>
              <a:rPr lang="ru-RU" b="1" dirty="0" smtClean="0"/>
              <a:t> пахового канала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90"/>
            <a:ext cx="4482495" cy="3597954"/>
          </a:xfrm>
        </p:spPr>
        <p:txBody>
          <a:bodyPr>
            <a:normAutofit/>
          </a:bodyPr>
          <a:lstStyle/>
          <a:p>
            <a:r>
              <a:rPr lang="ru-RU" sz="2400" b="1" dirty="0" err="1" smtClean="0"/>
              <a:t>Эндометриоз</a:t>
            </a:r>
            <a:r>
              <a:rPr lang="ru-RU" sz="2400" b="1" dirty="0" smtClean="0"/>
              <a:t> (стрелка</a:t>
            </a:r>
            <a:r>
              <a:rPr lang="ru-RU" sz="2400" b="1" dirty="0"/>
              <a:t>) </a:t>
            </a:r>
          </a:p>
          <a:p>
            <a:r>
              <a:rPr lang="ru-RU" sz="2400" b="1" dirty="0" err="1" smtClean="0"/>
              <a:t>Интранодулярный</a:t>
            </a:r>
            <a:r>
              <a:rPr lang="ru-RU" sz="2400" b="1" dirty="0" smtClean="0"/>
              <a:t> кровоток </a:t>
            </a:r>
          </a:p>
          <a:p>
            <a:r>
              <a:rPr lang="ru-RU" sz="2400" b="1" dirty="0" smtClean="0"/>
              <a:t>Аномальная </a:t>
            </a:r>
            <a:r>
              <a:rPr lang="ru-RU" sz="2400" b="1" dirty="0"/>
              <a:t>область соответствует области </a:t>
            </a:r>
            <a:r>
              <a:rPr lang="ru-RU" sz="2400" b="1" dirty="0" smtClean="0"/>
              <a:t>боли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887" y="1727116"/>
            <a:ext cx="6466114" cy="51027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83739" y="5974024"/>
            <a:ext cx="2362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Режим-ЦДК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8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636951"/>
            <a:ext cx="4547809" cy="3663268"/>
          </a:xfrm>
        </p:spPr>
        <p:txBody>
          <a:bodyPr/>
          <a:lstStyle/>
          <a:p>
            <a:r>
              <a:rPr lang="ru-RU" sz="2400" b="1" dirty="0" err="1" smtClean="0"/>
              <a:t>Эндометриоз</a:t>
            </a:r>
            <a:r>
              <a:rPr lang="ru-RU" sz="2400" b="1" dirty="0" smtClean="0"/>
              <a:t> пахового канала (стрелка)</a:t>
            </a:r>
          </a:p>
          <a:p>
            <a:r>
              <a:rPr lang="ru-RU" sz="2400" b="1" dirty="0"/>
              <a:t>С</a:t>
            </a:r>
            <a:r>
              <a:rPr lang="ru-RU" sz="2400" b="1" dirty="0" smtClean="0"/>
              <a:t>опутствующая </a:t>
            </a:r>
            <a:r>
              <a:rPr lang="ru-RU" sz="2400" b="1" dirty="0" err="1" smtClean="0"/>
              <a:t>эндометриома</a:t>
            </a:r>
            <a:r>
              <a:rPr lang="ru-RU" sz="2400" b="1" dirty="0" smtClean="0"/>
              <a:t> </a:t>
            </a:r>
            <a:r>
              <a:rPr lang="ru-RU" sz="2400" b="1" dirty="0"/>
              <a:t>таза (E</a:t>
            </a:r>
            <a:r>
              <a:rPr lang="ru-RU" sz="2400" b="1" dirty="0" smtClean="0"/>
              <a:t>)</a:t>
            </a:r>
            <a:endParaRPr lang="ru-RU" sz="2400" b="1" dirty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77334" y="20682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/>
              <a:t>Эндометриоз</a:t>
            </a:r>
            <a:r>
              <a:rPr lang="ru-RU" b="1" dirty="0" smtClean="0"/>
              <a:t> пахового канала. МРТ, аксиальная проекция, Т1-ВИ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969" y="2079171"/>
            <a:ext cx="6443953" cy="477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9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8600"/>
            <a:ext cx="8596668" cy="1320800"/>
          </a:xfrm>
        </p:spPr>
        <p:txBody>
          <a:bodyPr/>
          <a:lstStyle/>
          <a:p>
            <a:pPr algn="ctr"/>
            <a:r>
              <a:rPr lang="ru-RU" b="1" dirty="0" err="1" smtClean="0"/>
              <a:t>Фуникулит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248" y="1549400"/>
            <a:ext cx="9435495" cy="3799114"/>
          </a:xfrm>
        </p:spPr>
        <p:txBody>
          <a:bodyPr>
            <a:normAutofit/>
          </a:bodyPr>
          <a:lstStyle/>
          <a:p>
            <a:r>
              <a:rPr lang="ru-RU" sz="2400" b="1" dirty="0" err="1"/>
              <a:t>Фуникулит</a:t>
            </a:r>
            <a:r>
              <a:rPr lang="ru-RU" sz="2400" b="1" dirty="0"/>
              <a:t> - это воспаление </a:t>
            </a:r>
            <a:r>
              <a:rPr lang="ru-RU" sz="2400" b="1" dirty="0" smtClean="0"/>
              <a:t>семенного канатика</a:t>
            </a:r>
          </a:p>
          <a:p>
            <a:r>
              <a:rPr lang="ru-RU" sz="2400" b="1" dirty="0" smtClean="0"/>
              <a:t>Возникает </a:t>
            </a:r>
            <a:r>
              <a:rPr lang="ru-RU" sz="2400" b="1" dirty="0"/>
              <a:t>в результате ретроградного распространения </a:t>
            </a:r>
            <a:r>
              <a:rPr lang="ru-RU" sz="2400" b="1" dirty="0" err="1" smtClean="0"/>
              <a:t>патогеной</a:t>
            </a:r>
            <a:r>
              <a:rPr lang="ru-RU" sz="2400" b="1" dirty="0" smtClean="0"/>
              <a:t> микрофлоры </a:t>
            </a:r>
            <a:r>
              <a:rPr lang="ru-RU" sz="2400" b="1" dirty="0"/>
              <a:t>из </a:t>
            </a:r>
            <a:r>
              <a:rPr lang="ru-RU" sz="2400" b="1" dirty="0" smtClean="0"/>
              <a:t>простатического отдела </a:t>
            </a:r>
            <a:r>
              <a:rPr lang="ru-RU" sz="2400" b="1" dirty="0"/>
              <a:t>уретры, предстательной железы или семенных </a:t>
            </a:r>
            <a:r>
              <a:rPr lang="ru-RU" sz="2400" b="1" dirty="0" smtClean="0"/>
              <a:t>пузырьков</a:t>
            </a:r>
          </a:p>
          <a:p>
            <a:r>
              <a:rPr lang="ru-RU" sz="2400" b="1" dirty="0" smtClean="0"/>
              <a:t>Наиболее </a:t>
            </a:r>
            <a:r>
              <a:rPr lang="ru-RU" sz="2400" b="1" dirty="0"/>
              <a:t>частыми возбудителями являются </a:t>
            </a:r>
            <a:r>
              <a:rPr lang="ru-RU" sz="2400" b="1" dirty="0" err="1"/>
              <a:t>Escherichia</a:t>
            </a:r>
            <a:r>
              <a:rPr lang="ru-RU" sz="2400" b="1" dirty="0"/>
              <a:t> </a:t>
            </a:r>
            <a:r>
              <a:rPr lang="ru-RU" sz="2400" b="1" dirty="0" err="1"/>
              <a:t>coli</a:t>
            </a:r>
            <a:r>
              <a:rPr lang="ru-RU" sz="2400" b="1" dirty="0"/>
              <a:t> и </a:t>
            </a:r>
            <a:r>
              <a:rPr lang="ru-RU" sz="2400" b="1" dirty="0" err="1"/>
              <a:t>Haemophilus</a:t>
            </a:r>
            <a:r>
              <a:rPr lang="ru-RU" sz="2400" b="1" dirty="0"/>
              <a:t> </a:t>
            </a:r>
            <a:r>
              <a:rPr lang="ru-RU" sz="2400" b="1" dirty="0" err="1"/>
              <a:t>influenzae</a:t>
            </a:r>
            <a:r>
              <a:rPr lang="ru-RU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096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229" y="130627"/>
            <a:ext cx="9459685" cy="175260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УЗИ органов мошонки и пахового </a:t>
            </a:r>
            <a:r>
              <a:rPr lang="ru-RU" b="1" dirty="0"/>
              <a:t>канала</a:t>
            </a:r>
            <a:r>
              <a:rPr lang="ru-RU" b="1" dirty="0" smtClean="0"/>
              <a:t>. </a:t>
            </a:r>
            <a:r>
              <a:rPr lang="ru-RU" b="1" dirty="0"/>
              <a:t>Поперечное </a:t>
            </a:r>
            <a:r>
              <a:rPr lang="ru-RU" b="1" dirty="0" smtClean="0"/>
              <a:t>сканирование.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err="1"/>
              <a:t>Ф</a:t>
            </a:r>
            <a:r>
              <a:rPr lang="ru-RU" b="1" dirty="0" err="1" smtClean="0"/>
              <a:t>уникулит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392" y="2144487"/>
            <a:ext cx="4547809" cy="45667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/>
              <a:t>М</a:t>
            </a:r>
            <a:r>
              <a:rPr lang="ru-RU" sz="2400" b="1" dirty="0" smtClean="0"/>
              <a:t>ужчина </a:t>
            </a:r>
            <a:r>
              <a:rPr lang="ru-RU" sz="2400" b="1" dirty="0"/>
              <a:t>44 </a:t>
            </a:r>
            <a:r>
              <a:rPr lang="ru-RU" sz="2400" b="1" dirty="0" smtClean="0"/>
              <a:t>года </a:t>
            </a:r>
            <a:r>
              <a:rPr lang="ru-RU" sz="2400" b="1" dirty="0"/>
              <a:t>с </a:t>
            </a:r>
            <a:r>
              <a:rPr lang="ru-RU" sz="2400" b="1" dirty="0" smtClean="0"/>
              <a:t>СД 1 </a:t>
            </a:r>
            <a:r>
              <a:rPr lang="ru-RU" sz="2400" b="1" dirty="0"/>
              <a:t>типа и болевым синдромом в </a:t>
            </a:r>
            <a:r>
              <a:rPr lang="ru-RU" sz="2400" b="1" dirty="0" smtClean="0"/>
              <a:t>паховой области</a:t>
            </a:r>
          </a:p>
          <a:p>
            <a:endParaRPr lang="ru-RU" sz="2400" b="1" dirty="0"/>
          </a:p>
          <a:p>
            <a:r>
              <a:rPr lang="ru-RU" sz="2400" b="1" dirty="0" smtClean="0"/>
              <a:t>Семенной </a:t>
            </a:r>
            <a:r>
              <a:rPr lang="ru-RU" sz="2400" b="1" dirty="0"/>
              <a:t>канатик (овальный контур) </a:t>
            </a:r>
            <a:endParaRPr lang="ru-RU" sz="2400" b="1" dirty="0" smtClean="0"/>
          </a:p>
          <a:p>
            <a:r>
              <a:rPr lang="ru-RU" sz="2400" b="1" dirty="0" smtClean="0"/>
              <a:t>Семявыносящий проток </a:t>
            </a:r>
            <a:r>
              <a:rPr lang="ru-RU" sz="2400" b="1" dirty="0"/>
              <a:t>(белая </a:t>
            </a:r>
            <a:r>
              <a:rPr lang="ru-RU" sz="2400" b="1" dirty="0" smtClean="0"/>
              <a:t>стрелка)</a:t>
            </a:r>
          </a:p>
          <a:p>
            <a:r>
              <a:rPr lang="ru-RU" sz="2400" b="1" dirty="0" smtClean="0"/>
              <a:t>Жировая клетчатка (F)</a:t>
            </a:r>
          </a:p>
          <a:p>
            <a:r>
              <a:rPr lang="ru-RU" sz="2400" b="1" dirty="0" smtClean="0"/>
              <a:t>Отек </a:t>
            </a:r>
            <a:r>
              <a:rPr lang="ru-RU" sz="2400" b="1" dirty="0"/>
              <a:t>окружающих мягких тканей (черные стрелки)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651" y="2144487"/>
            <a:ext cx="6938350" cy="4713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35718" y="6249605"/>
            <a:ext cx="1741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 - режим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20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960" y="2351262"/>
            <a:ext cx="6998040" cy="4506738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77333" y="130628"/>
            <a:ext cx="9337524" cy="17961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/>
              <a:t>УЗИ органов мошонки и пахового канала. Поперечное </a:t>
            </a:r>
            <a:r>
              <a:rPr lang="ru-RU" b="1" dirty="0" smtClean="0"/>
              <a:t>сканирование, ЦДК.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err="1"/>
              <a:t>Фуникулит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77334" y="2160590"/>
            <a:ext cx="4547809" cy="3663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18848" y="2280281"/>
            <a:ext cx="4547809" cy="3663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/>
              <a:t>гиперемированный семенной канатик (овальный контур)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25143" y="6362478"/>
            <a:ext cx="2362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Режим-ЦДК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1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87086"/>
            <a:ext cx="9416144" cy="1915885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УЗИ органов мошонки и пахового канала. </a:t>
            </a:r>
            <a:r>
              <a:rPr lang="ru-RU" b="1" dirty="0" smtClean="0"/>
              <a:t>Продольное </a:t>
            </a:r>
            <a:r>
              <a:rPr lang="ru-RU" b="1" dirty="0"/>
              <a:t>сканирование.</a:t>
            </a:r>
            <a:br>
              <a:rPr lang="ru-RU" b="1" dirty="0"/>
            </a:br>
            <a:r>
              <a:rPr lang="ru-RU" b="1" dirty="0" err="1"/>
              <a:t>Фуникулит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391" y="2434263"/>
            <a:ext cx="3883780" cy="4294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Мальчик 13 лет</a:t>
            </a:r>
          </a:p>
          <a:p>
            <a:pPr marL="0" indent="0">
              <a:buNone/>
            </a:pPr>
            <a:endParaRPr lang="ru-RU" sz="2400" dirty="0" smtClean="0"/>
          </a:p>
          <a:p>
            <a:r>
              <a:rPr lang="ru-RU" sz="2400" b="1" dirty="0" smtClean="0"/>
              <a:t>умеренная гиперемия </a:t>
            </a:r>
            <a:r>
              <a:rPr lang="ru-RU" sz="2400" b="1" dirty="0"/>
              <a:t>семенного </a:t>
            </a:r>
            <a:r>
              <a:rPr lang="ru-RU" sz="2400" b="1" dirty="0" smtClean="0"/>
              <a:t>канатика</a:t>
            </a:r>
            <a:endParaRPr lang="ru-RU" sz="2400" b="1" dirty="0"/>
          </a:p>
          <a:p>
            <a:r>
              <a:rPr lang="ru-RU" sz="2400" b="1" dirty="0" smtClean="0"/>
              <a:t>Придаток </a:t>
            </a:r>
            <a:r>
              <a:rPr lang="ru-RU" sz="2400" b="1" dirty="0"/>
              <a:t>яичка (E) </a:t>
            </a:r>
            <a:endParaRPr lang="ru-RU" sz="2400" b="1" dirty="0" smtClean="0"/>
          </a:p>
          <a:p>
            <a:r>
              <a:rPr lang="ru-RU" sz="2400" b="1" dirty="0" smtClean="0"/>
              <a:t>Границы пахового канала (стрелки)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800" y="2434263"/>
            <a:ext cx="7444200" cy="44237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55028" y="6267238"/>
            <a:ext cx="2362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Режим-ЦДК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04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5" y="2160589"/>
            <a:ext cx="3992636" cy="3532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Мужчина 62 года</a:t>
            </a:r>
          </a:p>
          <a:p>
            <a:pPr marL="0" indent="0">
              <a:buNone/>
            </a:pPr>
            <a:endParaRPr lang="ru-RU" sz="2400" b="1" dirty="0"/>
          </a:p>
          <a:p>
            <a:r>
              <a:rPr lang="ru-RU" sz="2400" b="1" dirty="0" smtClean="0"/>
              <a:t>Семенной канатик </a:t>
            </a:r>
            <a:r>
              <a:rPr lang="ru-RU" sz="2400" b="1" dirty="0"/>
              <a:t>(</a:t>
            </a:r>
            <a:r>
              <a:rPr lang="ru-RU" sz="2400" b="1" dirty="0" smtClean="0"/>
              <a:t>S)</a:t>
            </a:r>
          </a:p>
          <a:p>
            <a:r>
              <a:rPr lang="ru-RU" sz="2400" b="1" dirty="0" smtClean="0"/>
              <a:t>Жировая клетчатка (F</a:t>
            </a:r>
            <a:r>
              <a:rPr lang="ru-RU" sz="2400" b="1" dirty="0"/>
              <a:t>) </a:t>
            </a:r>
            <a:endParaRPr lang="ru-RU" sz="2400" b="1" dirty="0" smtClean="0"/>
          </a:p>
          <a:p>
            <a:r>
              <a:rPr lang="ru-RU" sz="2400" b="1" dirty="0" smtClean="0"/>
              <a:t>Паховый канал </a:t>
            </a:r>
            <a:r>
              <a:rPr lang="ru-RU" sz="2400" b="1" dirty="0"/>
              <a:t>(стрелки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9720943" cy="155098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УЗИ органов мошонки и пахового канала. Продольное сканирование.</a:t>
            </a:r>
            <a:br>
              <a:rPr lang="ru-RU" b="1" dirty="0"/>
            </a:br>
            <a:r>
              <a:rPr lang="ru-RU" b="1" dirty="0" err="1" smtClean="0"/>
              <a:t>Фуникулит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342" y="1414534"/>
            <a:ext cx="6128657" cy="54434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64317" y="6255589"/>
            <a:ext cx="1741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 - режим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4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71" y="1887959"/>
            <a:ext cx="5159829" cy="4970042"/>
          </a:xfr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221621" y="2863696"/>
            <a:ext cx="3992636" cy="3532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/>
              <a:t>С</a:t>
            </a:r>
            <a:r>
              <a:rPr lang="ru-RU" sz="2400" b="1" dirty="0" smtClean="0"/>
              <a:t>еменной канатик (S)</a:t>
            </a:r>
          </a:p>
          <a:p>
            <a:r>
              <a:rPr lang="ru-RU" sz="2400" b="1" dirty="0" smtClean="0"/>
              <a:t>Жировая клетчатка (F) </a:t>
            </a:r>
          </a:p>
          <a:p>
            <a:r>
              <a:rPr lang="ru-RU" sz="2400" b="1" dirty="0" smtClean="0"/>
              <a:t>Паховый канал (стрелки)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28112" y="6396336"/>
            <a:ext cx="2362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Режим-ЦДК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9459687" cy="155098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УЗИ органов мошонки и пахового канала. Продольное </a:t>
            </a:r>
            <a:r>
              <a:rPr lang="ru-RU" b="1" dirty="0" smtClean="0"/>
              <a:t>сканирование, ЦДК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err="1" smtClean="0"/>
              <a:t>Фуникулит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204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963" y="217715"/>
            <a:ext cx="8596668" cy="1320800"/>
          </a:xfrm>
        </p:spPr>
        <p:txBody>
          <a:bodyPr/>
          <a:lstStyle/>
          <a:p>
            <a:pPr algn="ctr"/>
            <a:r>
              <a:rPr lang="ru-RU" b="1" dirty="0" smtClean="0"/>
              <a:t>Крипторхизм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883229"/>
            <a:ext cx="9348409" cy="4158133"/>
          </a:xfrm>
        </p:spPr>
        <p:txBody>
          <a:bodyPr>
            <a:normAutofit/>
          </a:bodyPr>
          <a:lstStyle/>
          <a:p>
            <a:r>
              <a:rPr lang="ru-RU" sz="2400" b="1" dirty="0" err="1" smtClean="0"/>
              <a:t>Неопущение</a:t>
            </a:r>
            <a:r>
              <a:rPr lang="ru-RU" sz="2400" b="1" dirty="0" smtClean="0"/>
              <a:t> яичка </a:t>
            </a:r>
            <a:r>
              <a:rPr lang="ru-RU" sz="2400" b="1" dirty="0"/>
              <a:t>или крипторхизм </a:t>
            </a:r>
            <a:r>
              <a:rPr lang="ru-RU" sz="2400" b="1" dirty="0" smtClean="0"/>
              <a:t>– результат нарушения нормального </a:t>
            </a:r>
            <a:r>
              <a:rPr lang="ru-RU" sz="2400" b="1" dirty="0"/>
              <a:t>опускания </a:t>
            </a:r>
            <a:r>
              <a:rPr lang="ru-RU" sz="2400" b="1" dirty="0" smtClean="0"/>
              <a:t>яичек </a:t>
            </a:r>
            <a:r>
              <a:rPr lang="ru-RU" sz="2400" b="1" dirty="0"/>
              <a:t>в </a:t>
            </a:r>
            <a:r>
              <a:rPr lang="ru-RU" sz="2400" b="1" dirty="0" smtClean="0"/>
              <a:t>мошонку в эмбриогенезе (встречается </a:t>
            </a:r>
            <a:r>
              <a:rPr lang="ru-RU" sz="2400" b="1" dirty="0"/>
              <a:t>у 30% недоношенных </a:t>
            </a:r>
            <a:r>
              <a:rPr lang="ru-RU" sz="2400" b="1" dirty="0" smtClean="0"/>
              <a:t>детей)</a:t>
            </a:r>
          </a:p>
          <a:p>
            <a:r>
              <a:rPr lang="ru-RU" sz="2400" b="1" dirty="0"/>
              <a:t>Пальпируется около 80% </a:t>
            </a:r>
            <a:r>
              <a:rPr lang="ru-RU" sz="2400" b="1" dirty="0" err="1"/>
              <a:t>неопущенных</a:t>
            </a:r>
            <a:r>
              <a:rPr lang="ru-RU" sz="2400" b="1" dirty="0"/>
              <a:t> </a:t>
            </a:r>
            <a:r>
              <a:rPr lang="ru-RU" sz="2400" b="1" dirty="0" smtClean="0"/>
              <a:t>яичек</a:t>
            </a:r>
          </a:p>
          <a:p>
            <a:r>
              <a:rPr lang="ru-RU" sz="2400" b="1" dirty="0" smtClean="0"/>
              <a:t>Чувствительность, специфичность, точность локализации ультразвукового исследования </a:t>
            </a:r>
            <a:r>
              <a:rPr lang="ru-RU" sz="2400" b="1" dirty="0" err="1"/>
              <a:t>неопущенного</a:t>
            </a:r>
            <a:r>
              <a:rPr lang="ru-RU" sz="2400" b="1" dirty="0"/>
              <a:t> </a:t>
            </a:r>
            <a:r>
              <a:rPr lang="ru-RU" sz="2400" b="1" dirty="0" smtClean="0"/>
              <a:t>яичка 45%, 78%, 88% соответственно</a:t>
            </a:r>
          </a:p>
        </p:txBody>
      </p:sp>
    </p:spTree>
    <p:extLst>
      <p:ext uri="{BB962C8B-B14F-4D97-AF65-F5344CB8AC3E}">
        <p14:creationId xmlns:p14="http://schemas.microsoft.com/office/powerpoint/2010/main" val="293276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4057952" cy="3968068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Мужчина 30 лет</a:t>
            </a:r>
          </a:p>
          <a:p>
            <a:endParaRPr lang="ru-RU" sz="2400" b="1" dirty="0"/>
          </a:p>
          <a:p>
            <a:r>
              <a:rPr lang="ru-RU" sz="2400" b="1" dirty="0" smtClean="0"/>
              <a:t>Семенной канатик </a:t>
            </a:r>
            <a:r>
              <a:rPr lang="ru-RU" sz="2400" b="1" dirty="0"/>
              <a:t>(S) </a:t>
            </a:r>
            <a:endParaRPr lang="ru-RU" sz="2400" b="1" dirty="0" smtClean="0"/>
          </a:p>
          <a:p>
            <a:r>
              <a:rPr lang="ru-RU" sz="2400" b="1" dirty="0" smtClean="0"/>
              <a:t>Паховый канал (стрелки)</a:t>
            </a:r>
            <a:endParaRPr lang="ru-RU" sz="2400" b="1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26838"/>
            <a:ext cx="6705600" cy="53311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6400" y="6128657"/>
            <a:ext cx="2362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Режим-ЦДК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9546771" cy="155098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УЗИ органов мошонки и пахового канала. Продольное </a:t>
            </a:r>
            <a:r>
              <a:rPr lang="ru-RU" b="1" dirty="0" smtClean="0"/>
              <a:t>сканирование, ЦДК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err="1" smtClean="0"/>
              <a:t>Фуникулит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32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8728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УЗИ органов мошонки и пахового канала</a:t>
            </a:r>
            <a:r>
              <a:rPr lang="ru-RU" b="1" dirty="0"/>
              <a:t>. Продольное </a:t>
            </a:r>
            <a:r>
              <a:rPr lang="ru-RU" b="1" dirty="0" smtClean="0"/>
              <a:t>сканирование. </a:t>
            </a:r>
            <a:r>
              <a:rPr lang="ru-RU" b="1" dirty="0" err="1"/>
              <a:t>Перекрут</a:t>
            </a:r>
            <a:r>
              <a:rPr lang="ru-RU" b="1" dirty="0"/>
              <a:t> семенного </a:t>
            </a:r>
            <a:r>
              <a:rPr lang="ru-RU" b="1" dirty="0" smtClean="0"/>
              <a:t>канатика</a:t>
            </a:r>
            <a:endParaRPr lang="ru-RU" b="1" dirty="0"/>
          </a:p>
        </p:txBody>
      </p:sp>
      <p:pic>
        <p:nvPicPr>
          <p:cNvPr id="4" name="rg150181suppm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70414" y="1869622"/>
            <a:ext cx="6651171" cy="498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6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2" y="348342"/>
            <a:ext cx="8629953" cy="751115"/>
          </a:xfrm>
        </p:spPr>
        <p:txBody>
          <a:bodyPr/>
          <a:lstStyle/>
          <a:p>
            <a:pPr algn="ctr"/>
            <a:r>
              <a:rPr lang="ru-RU" b="1" dirty="0" smtClean="0"/>
              <a:t>Новообразования пахового канала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505857"/>
            <a:ext cx="9021837" cy="4535505"/>
          </a:xfrm>
        </p:spPr>
        <p:txBody>
          <a:bodyPr>
            <a:normAutofit/>
          </a:bodyPr>
          <a:lstStyle/>
          <a:p>
            <a:r>
              <a:rPr lang="ru-RU" sz="2400" b="1" dirty="0"/>
              <a:t>Первичные новообразования могут возникать из любых структур </a:t>
            </a:r>
            <a:r>
              <a:rPr lang="ru-RU" sz="2400" b="1" dirty="0" smtClean="0"/>
              <a:t>пахового канала: </a:t>
            </a:r>
            <a:r>
              <a:rPr lang="ru-RU" sz="2400" b="1" dirty="0"/>
              <a:t>соединительная ткань, </a:t>
            </a:r>
            <a:r>
              <a:rPr lang="ru-RU" sz="2400" b="1" dirty="0" smtClean="0"/>
              <a:t>миелиновая оболочка, мышечная ткань, жировая клетчатка, </a:t>
            </a:r>
            <a:r>
              <a:rPr lang="ru-RU" sz="2400" b="1" dirty="0"/>
              <a:t>кровеносные сосуды и лимфоидная </a:t>
            </a:r>
            <a:r>
              <a:rPr lang="ru-RU" sz="2400" b="1" dirty="0" smtClean="0"/>
              <a:t>ткань</a:t>
            </a:r>
          </a:p>
          <a:p>
            <a:r>
              <a:rPr lang="ru-RU" sz="2400" b="1" dirty="0" smtClean="0"/>
              <a:t>Доброкачественные новообразования: липома, </a:t>
            </a:r>
            <a:r>
              <a:rPr lang="ru-RU" sz="2400" b="1" dirty="0" err="1" smtClean="0"/>
              <a:t>лейомиома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лимфангиома</a:t>
            </a:r>
            <a:r>
              <a:rPr lang="ru-RU" sz="2400" b="1" dirty="0" smtClean="0"/>
              <a:t> и </a:t>
            </a:r>
            <a:r>
              <a:rPr lang="ru-RU" sz="2400" b="1" dirty="0" err="1" smtClean="0"/>
              <a:t>цистаденома</a:t>
            </a:r>
            <a:endParaRPr lang="ru-RU" sz="2400" b="1" dirty="0" smtClean="0"/>
          </a:p>
          <a:p>
            <a:r>
              <a:rPr lang="ru-RU" sz="2400" b="1" dirty="0" smtClean="0"/>
              <a:t>Злокачественные </a:t>
            </a:r>
            <a:r>
              <a:rPr lang="ru-RU" sz="2400" b="1" dirty="0" err="1" smtClean="0"/>
              <a:t>новобразования</a:t>
            </a:r>
            <a:r>
              <a:rPr lang="ru-RU" sz="2400" b="1" dirty="0" smtClean="0"/>
              <a:t>: саркому</a:t>
            </a:r>
            <a:r>
              <a:rPr lang="ru-RU" sz="2400" b="1" dirty="0"/>
              <a:t>, </a:t>
            </a:r>
            <a:r>
              <a:rPr lang="ru-RU" sz="2400" b="1" dirty="0" err="1"/>
              <a:t>лейомиосаркому</a:t>
            </a:r>
            <a:r>
              <a:rPr lang="ru-RU" sz="2400" b="1" dirty="0"/>
              <a:t>, </a:t>
            </a:r>
            <a:r>
              <a:rPr lang="ru-RU" sz="2400" b="1" dirty="0" err="1" smtClean="0"/>
              <a:t>липосаркому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рабдосаркому</a:t>
            </a:r>
            <a:r>
              <a:rPr lang="ru-RU" sz="2400" b="1" dirty="0" smtClean="0"/>
              <a:t> </a:t>
            </a:r>
            <a:r>
              <a:rPr lang="ru-RU" sz="2400" b="1" dirty="0"/>
              <a:t>и </a:t>
            </a:r>
            <a:r>
              <a:rPr lang="ru-RU" sz="2400" b="1" dirty="0" err="1" smtClean="0"/>
              <a:t>лимфому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6262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05" y="152399"/>
            <a:ext cx="9468153" cy="155098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УЗИ пахового канала.</a:t>
            </a:r>
            <a:r>
              <a:rPr lang="ru-RU" b="1" dirty="0"/>
              <a:t> Продольное </a:t>
            </a:r>
            <a:r>
              <a:rPr lang="ru-RU" b="1" dirty="0" smtClean="0"/>
              <a:t>сканирование. Липома пахового канала</a:t>
            </a:r>
            <a:r>
              <a:rPr lang="ru-RU" b="1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05" y="2400076"/>
            <a:ext cx="5527523" cy="3641497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Мужчина 50лет с </a:t>
            </a:r>
            <a:r>
              <a:rPr lang="ru-RU" sz="2400" b="1" dirty="0"/>
              <a:t>опухолью левого </a:t>
            </a:r>
            <a:r>
              <a:rPr lang="ru-RU" sz="2400" b="1" dirty="0" smtClean="0"/>
              <a:t>яичка</a:t>
            </a:r>
          </a:p>
          <a:p>
            <a:pPr marL="0" indent="0">
              <a:buNone/>
            </a:pPr>
            <a:endParaRPr lang="ru-RU" sz="2400" b="1" dirty="0" smtClean="0"/>
          </a:p>
          <a:p>
            <a:r>
              <a:rPr lang="ru-RU" sz="2400" b="1" dirty="0" err="1" smtClean="0"/>
              <a:t>Изоэхогенное</a:t>
            </a:r>
            <a:r>
              <a:rPr lang="ru-RU" sz="2400" b="1" dirty="0" smtClean="0"/>
              <a:t> образование (*) </a:t>
            </a:r>
          </a:p>
          <a:p>
            <a:r>
              <a:rPr lang="ru-RU" sz="2400" b="1" dirty="0" smtClean="0"/>
              <a:t>Линейные </a:t>
            </a:r>
            <a:r>
              <a:rPr lang="ru-RU" sz="2400" b="1" dirty="0" err="1" smtClean="0"/>
              <a:t>гиперэхогенные</a:t>
            </a:r>
            <a:r>
              <a:rPr lang="ru-RU" sz="2400" b="1" dirty="0" smtClean="0"/>
              <a:t> включения (черная стрелка)</a:t>
            </a:r>
          </a:p>
          <a:p>
            <a:r>
              <a:rPr lang="ru-RU" sz="2400" b="1" dirty="0" smtClean="0"/>
              <a:t>Морфологически подтвержденная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917" y="2122715"/>
            <a:ext cx="6323083" cy="4735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24689" y="6299132"/>
            <a:ext cx="1741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 - режим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15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843" y="0"/>
            <a:ext cx="9780814" cy="204651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УЗИ пахового </a:t>
            </a:r>
            <a:r>
              <a:rPr lang="ru-RU" b="1" dirty="0"/>
              <a:t>канала. Продольное </a:t>
            </a:r>
            <a:r>
              <a:rPr lang="ru-RU" b="1" dirty="0" smtClean="0"/>
              <a:t>сканирование. Атипичная </a:t>
            </a:r>
            <a:r>
              <a:rPr lang="ru-RU" b="1" dirty="0" err="1" smtClean="0"/>
              <a:t>лейомиома</a:t>
            </a:r>
            <a:r>
              <a:rPr lang="ru-RU" b="1" dirty="0" smtClean="0"/>
              <a:t> пахового канала 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629" y="2046514"/>
            <a:ext cx="5497286" cy="4615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Женщина 18 лет с </a:t>
            </a:r>
            <a:r>
              <a:rPr lang="ru-RU" sz="2400" b="1" dirty="0"/>
              <a:t>увеличивающимся образованием в паховой области </a:t>
            </a:r>
            <a:r>
              <a:rPr lang="ru-RU" sz="2400" b="1" dirty="0" smtClean="0"/>
              <a:t>слева</a:t>
            </a:r>
          </a:p>
          <a:p>
            <a:endParaRPr lang="ru-RU" sz="2400" b="1" dirty="0" smtClean="0"/>
          </a:p>
          <a:p>
            <a:r>
              <a:rPr lang="ru-RU" sz="2400" b="1" dirty="0" err="1" smtClean="0"/>
              <a:t>Гипоэхогенное</a:t>
            </a:r>
            <a:r>
              <a:rPr lang="ru-RU" sz="2400" b="1" dirty="0" smtClean="0"/>
              <a:t> образование дольчатой структуры </a:t>
            </a:r>
            <a:r>
              <a:rPr lang="ru-RU" sz="2400" b="1" dirty="0"/>
              <a:t>(M) </a:t>
            </a:r>
            <a:endParaRPr lang="ru-RU" sz="2400" b="1" dirty="0" smtClean="0"/>
          </a:p>
          <a:p>
            <a:r>
              <a:rPr lang="ru-RU" sz="2400" b="1" dirty="0" smtClean="0"/>
              <a:t>Повышенной </a:t>
            </a:r>
            <a:r>
              <a:rPr lang="ru-RU" sz="2400" b="1" dirty="0" err="1" smtClean="0"/>
              <a:t>васкуляризация</a:t>
            </a:r>
            <a:r>
              <a:rPr lang="ru-RU" sz="2400" b="1" dirty="0" smtClean="0"/>
              <a:t> в паховом канале (стрелки)</a:t>
            </a:r>
          </a:p>
          <a:p>
            <a:r>
              <a:rPr lang="ru-RU" sz="2400" b="1" dirty="0" smtClean="0"/>
              <a:t>Биопсия </a:t>
            </a:r>
            <a:r>
              <a:rPr lang="ru-RU" sz="2400" b="1" dirty="0"/>
              <a:t>выявила атипичную </a:t>
            </a:r>
            <a:r>
              <a:rPr lang="ru-RU" sz="2400" b="1" dirty="0" err="1" smtClean="0"/>
              <a:t>лейомиому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571" y="2170858"/>
            <a:ext cx="5388429" cy="4670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77743" y="6052457"/>
            <a:ext cx="2362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Режим-ЦДК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6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706" y="97971"/>
            <a:ext cx="10143066" cy="155098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УЗИ </a:t>
            </a:r>
            <a:r>
              <a:rPr lang="ru-RU" b="1" dirty="0"/>
              <a:t>пахового </a:t>
            </a:r>
            <a:r>
              <a:rPr lang="ru-RU" b="1" dirty="0" smtClean="0"/>
              <a:t>канала. Продольное сканирование, ЭДК. </a:t>
            </a:r>
            <a:r>
              <a:rPr lang="ru-RU" b="1" dirty="0" err="1" smtClean="0"/>
              <a:t>Лимфангиома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849" y="2242457"/>
            <a:ext cx="5233608" cy="4125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Женщина 59 лет с </a:t>
            </a:r>
            <a:r>
              <a:rPr lang="ru-RU" sz="2400" b="1" dirty="0"/>
              <a:t>опухолевым образованием в правой паховой </a:t>
            </a:r>
            <a:r>
              <a:rPr lang="ru-RU" sz="2400" b="1" dirty="0" smtClean="0"/>
              <a:t>области</a:t>
            </a:r>
          </a:p>
          <a:p>
            <a:endParaRPr lang="ru-RU" sz="2400" b="1" dirty="0"/>
          </a:p>
          <a:p>
            <a:r>
              <a:rPr lang="ru-RU" sz="2400" b="1" dirty="0" smtClean="0"/>
              <a:t>Гетерогенное кистозное образование с </a:t>
            </a:r>
            <a:r>
              <a:rPr lang="ru-RU" sz="2400" b="1" dirty="0"/>
              <a:t>множественными </a:t>
            </a:r>
            <a:r>
              <a:rPr lang="ru-RU" sz="2400" b="1" dirty="0" smtClean="0"/>
              <a:t>перегородками </a:t>
            </a:r>
            <a:r>
              <a:rPr lang="ru-RU" sz="2400" b="1" dirty="0"/>
              <a:t>(стрелки) </a:t>
            </a:r>
            <a:endParaRPr lang="ru-RU" sz="2400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9" y="1884922"/>
            <a:ext cx="5660571" cy="49730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77743" y="6052457"/>
            <a:ext cx="2362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Режим-ЭДК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53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792" y="141513"/>
            <a:ext cx="9315752" cy="155098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МРТ органов таза. Аксиальная проекция, Т2-ВИ. </a:t>
            </a:r>
            <a:r>
              <a:rPr lang="ru-RU" b="1" dirty="0" err="1" smtClean="0"/>
              <a:t>Лимфангиома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362" y="2345646"/>
            <a:ext cx="5571066" cy="3216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Женщина 59 лет с </a:t>
            </a:r>
            <a:r>
              <a:rPr lang="ru-RU" sz="2400" b="1" dirty="0"/>
              <a:t>опухолевым образованием в правой паховой области</a:t>
            </a:r>
          </a:p>
          <a:p>
            <a:endParaRPr lang="ru-RU" sz="2400" b="1" dirty="0"/>
          </a:p>
          <a:p>
            <a:r>
              <a:rPr lang="ru-RU" sz="2400" b="1" dirty="0" smtClean="0"/>
              <a:t>Кистозное образование (</a:t>
            </a:r>
            <a:r>
              <a:rPr lang="ru-RU" sz="2400" b="1" dirty="0"/>
              <a:t>стрелка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1" y="1569900"/>
            <a:ext cx="3918857" cy="52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61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87084"/>
            <a:ext cx="8804124" cy="153488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УЗИ органов мошонки и пахового канала</a:t>
            </a:r>
            <a:r>
              <a:rPr lang="ru-RU" b="1" dirty="0"/>
              <a:t>. Продольное </a:t>
            </a:r>
            <a:r>
              <a:rPr lang="ru-RU" b="1" dirty="0" smtClean="0"/>
              <a:t>сканирование.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err="1"/>
              <a:t>Л</a:t>
            </a:r>
            <a:r>
              <a:rPr lang="ru-RU" b="1" dirty="0" err="1" smtClean="0"/>
              <a:t>ипосаркома</a:t>
            </a:r>
            <a:r>
              <a:rPr lang="ru-RU" b="1" dirty="0" smtClean="0"/>
              <a:t> пахового канала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606903"/>
            <a:ext cx="4199466" cy="40986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Мужчина 66 лет с </a:t>
            </a:r>
            <a:r>
              <a:rPr lang="ru-RU" sz="2400" b="1" dirty="0"/>
              <a:t>образованием </a:t>
            </a:r>
            <a:r>
              <a:rPr lang="ru-RU" sz="2400" b="1" dirty="0" smtClean="0"/>
              <a:t>мошонки</a:t>
            </a:r>
            <a:r>
              <a:rPr lang="ru-RU" sz="2400" b="1" dirty="0"/>
              <a:t> </a:t>
            </a:r>
            <a:endParaRPr lang="ru-RU" sz="2400" b="1" dirty="0" smtClean="0"/>
          </a:p>
          <a:p>
            <a:endParaRPr lang="ru-RU" sz="2400" b="1" dirty="0"/>
          </a:p>
          <a:p>
            <a:r>
              <a:rPr lang="ru-RU" sz="2400" b="1" dirty="0" err="1" smtClean="0"/>
              <a:t>Липосаркома</a:t>
            </a:r>
            <a:r>
              <a:rPr lang="ru-RU" sz="2400" b="1" dirty="0" smtClean="0"/>
              <a:t> (*)</a:t>
            </a:r>
          </a:p>
          <a:p>
            <a:r>
              <a:rPr lang="ru-RU" sz="2400" b="1" dirty="0" smtClean="0"/>
              <a:t>Расширенный паховый канал справа (стрелки)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43" y="1893416"/>
            <a:ext cx="5442857" cy="49645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24689" y="6299132"/>
            <a:ext cx="1741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 - режим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527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6420" y="2889932"/>
            <a:ext cx="3437466" cy="360884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Жировая масса </a:t>
            </a:r>
            <a:r>
              <a:rPr lang="ru-RU" sz="2400" b="1" dirty="0"/>
              <a:t>(M</a:t>
            </a:r>
            <a:r>
              <a:rPr lang="ru-RU" sz="2400" b="1" dirty="0" smtClean="0"/>
              <a:t>)</a:t>
            </a:r>
          </a:p>
          <a:p>
            <a:r>
              <a:rPr lang="ru-RU" sz="2400" b="1" dirty="0" smtClean="0"/>
              <a:t>Правое </a:t>
            </a:r>
            <a:r>
              <a:rPr lang="ru-RU" sz="2400" b="1" dirty="0"/>
              <a:t>яичко (T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77333" y="87084"/>
            <a:ext cx="8804124" cy="153488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КТ с </a:t>
            </a:r>
            <a:r>
              <a:rPr lang="ru-RU" b="1" dirty="0"/>
              <a:t>контрастным </a:t>
            </a:r>
            <a:r>
              <a:rPr lang="ru-RU" b="1" dirty="0" smtClean="0"/>
              <a:t>усилением органов мошонки. Фронтальная проекция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489" y="1644938"/>
            <a:ext cx="4740511" cy="521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710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963" y="348342"/>
            <a:ext cx="8596668" cy="1320800"/>
          </a:xfrm>
        </p:spPr>
        <p:txBody>
          <a:bodyPr/>
          <a:lstStyle/>
          <a:p>
            <a:pPr algn="ctr"/>
            <a:r>
              <a:rPr lang="ru-RU" b="1" dirty="0"/>
              <a:t>Метастатическая </a:t>
            </a:r>
            <a:r>
              <a:rPr lang="ru-RU" b="1" dirty="0" err="1"/>
              <a:t>лимфаденопатия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Паховый канал </a:t>
            </a:r>
            <a:r>
              <a:rPr lang="ru-RU" sz="2400" b="1" dirty="0"/>
              <a:t>является распространенным путем метастазирования отдаленных злокачественных новообразований, которые могут возникать </a:t>
            </a:r>
            <a:r>
              <a:rPr lang="ru-RU" sz="2400" b="1" dirty="0" err="1"/>
              <a:t>гематогенно</a:t>
            </a:r>
            <a:r>
              <a:rPr lang="ru-RU" sz="2400" b="1" dirty="0"/>
              <a:t>, </a:t>
            </a:r>
            <a:r>
              <a:rPr lang="ru-RU" sz="2400" b="1" dirty="0" err="1" smtClean="0"/>
              <a:t>лимфогенно</a:t>
            </a:r>
            <a:r>
              <a:rPr lang="ru-RU" sz="2400" b="1" dirty="0" smtClean="0"/>
              <a:t> или </a:t>
            </a:r>
            <a:r>
              <a:rPr lang="ru-RU" sz="2400" b="1" dirty="0"/>
              <a:t>путем местной инвазии из соседних </a:t>
            </a:r>
            <a:r>
              <a:rPr lang="ru-RU" sz="2400" b="1" dirty="0" smtClean="0"/>
              <a:t>структур</a:t>
            </a:r>
          </a:p>
          <a:p>
            <a:r>
              <a:rPr lang="ru-RU" sz="2400" b="1" dirty="0" smtClean="0"/>
              <a:t>Лимфатическая система </a:t>
            </a:r>
            <a:r>
              <a:rPr lang="ru-RU" sz="2400" b="1" dirty="0"/>
              <a:t>в паховой области включает поверхностные и глубокие паховые лимфатические </a:t>
            </a:r>
            <a:r>
              <a:rPr lang="ru-RU" sz="2400" b="1" dirty="0" smtClean="0"/>
              <a:t>узлы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32227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420" y="174171"/>
            <a:ext cx="8596668" cy="1320800"/>
          </a:xfrm>
        </p:spPr>
        <p:txBody>
          <a:bodyPr/>
          <a:lstStyle/>
          <a:p>
            <a:pPr algn="ctr"/>
            <a:r>
              <a:rPr lang="ru-RU" b="1" dirty="0" smtClean="0"/>
              <a:t>Ультразвуковые признаки крипторхизма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96143"/>
            <a:ext cx="8847666" cy="4245219"/>
          </a:xfrm>
        </p:spPr>
        <p:txBody>
          <a:bodyPr/>
          <a:lstStyle/>
          <a:p>
            <a:r>
              <a:rPr lang="ru-RU" sz="2400" b="1" dirty="0" smtClean="0"/>
              <a:t>Яички </a:t>
            </a:r>
            <a:r>
              <a:rPr lang="ru-RU" sz="2400" b="1" dirty="0" err="1" smtClean="0"/>
              <a:t>гипоэхогенные</a:t>
            </a:r>
            <a:r>
              <a:rPr lang="ru-RU" sz="2400" b="1" dirty="0"/>
              <a:t>, однако </a:t>
            </a:r>
            <a:r>
              <a:rPr lang="ru-RU" sz="2400" b="1" dirty="0" smtClean="0"/>
              <a:t>могут </a:t>
            </a:r>
            <a:r>
              <a:rPr lang="ru-RU" sz="2400" b="1" dirty="0"/>
              <a:t>быть </a:t>
            </a:r>
            <a:r>
              <a:rPr lang="ru-RU" sz="2400" b="1" dirty="0" smtClean="0"/>
              <a:t>однородными повышенной </a:t>
            </a:r>
            <a:r>
              <a:rPr lang="ru-RU" sz="2400" b="1" dirty="0" err="1" smtClean="0"/>
              <a:t>эхогенности</a:t>
            </a:r>
            <a:r>
              <a:rPr lang="ru-RU" sz="2400" b="1" dirty="0" smtClean="0"/>
              <a:t>, с </a:t>
            </a:r>
            <a:r>
              <a:rPr lang="ru-RU" sz="2400" b="1" dirty="0" err="1" smtClean="0"/>
              <a:t>кальцинатами</a:t>
            </a:r>
            <a:r>
              <a:rPr lang="ru-RU" sz="2400" b="1" dirty="0" smtClean="0"/>
              <a:t> или без них</a:t>
            </a:r>
          </a:p>
          <a:p>
            <a:r>
              <a:rPr lang="ru-RU" sz="2400" b="1" dirty="0" smtClean="0"/>
              <a:t>Неоднородность </a:t>
            </a:r>
            <a:r>
              <a:rPr lang="ru-RU" sz="2400" b="1" dirty="0"/>
              <a:t>паренхимы яичка может быть связана с наличием новообразования </a:t>
            </a:r>
            <a:endParaRPr lang="ru-RU" sz="2400" b="1" dirty="0" smtClean="0"/>
          </a:p>
          <a:p>
            <a:r>
              <a:rPr lang="ru-RU" sz="2400" b="1" dirty="0" smtClean="0"/>
              <a:t>В </a:t>
            </a:r>
            <a:r>
              <a:rPr lang="ru-RU" sz="2400" b="1" dirty="0"/>
              <a:t>этих случаях паренхима должна быть тщательно оценена с </a:t>
            </a:r>
            <a:r>
              <a:rPr lang="ru-RU" sz="2400" b="1" dirty="0" smtClean="0"/>
              <a:t>помощью ЦДК и ЭДК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172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2122714"/>
            <a:ext cx="7143750" cy="473528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087" y="2253342"/>
            <a:ext cx="4925191" cy="4212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Поверхностные </a:t>
            </a:r>
            <a:r>
              <a:rPr lang="ru-RU" sz="2400" b="1" dirty="0"/>
              <a:t>паховые лимфатические </a:t>
            </a:r>
            <a:r>
              <a:rPr lang="ru-RU" sz="2400" b="1" dirty="0" smtClean="0"/>
              <a:t>узлы:</a:t>
            </a:r>
          </a:p>
          <a:p>
            <a:r>
              <a:rPr lang="ru-RU" sz="2400" b="1" dirty="0" smtClean="0"/>
              <a:t>Верхнемедиальные (1) </a:t>
            </a:r>
          </a:p>
          <a:p>
            <a:r>
              <a:rPr lang="ru-RU" sz="2400" b="1" dirty="0" smtClean="0"/>
              <a:t>Верхнелатеральные (2</a:t>
            </a:r>
            <a:r>
              <a:rPr lang="ru-RU" sz="2400" b="1" dirty="0"/>
              <a:t>) </a:t>
            </a:r>
            <a:endParaRPr lang="ru-RU" sz="2400" b="1" dirty="0" smtClean="0"/>
          </a:p>
          <a:p>
            <a:r>
              <a:rPr lang="ru-RU" sz="2400" b="1" dirty="0" smtClean="0"/>
              <a:t>Нижние (3)</a:t>
            </a:r>
          </a:p>
          <a:p>
            <a:pPr marL="0" indent="0">
              <a:buNone/>
            </a:pPr>
            <a:r>
              <a:rPr lang="ru-RU" sz="2400" b="1" dirty="0" smtClean="0"/>
              <a:t>Глубокие </a:t>
            </a:r>
            <a:r>
              <a:rPr lang="ru-RU" sz="2400" b="1" dirty="0"/>
              <a:t>паховые лимфатические узлы (4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77334" y="228599"/>
            <a:ext cx="8596668" cy="1320800"/>
          </a:xfrm>
        </p:spPr>
        <p:txBody>
          <a:bodyPr/>
          <a:lstStyle/>
          <a:p>
            <a:pPr algn="ctr"/>
            <a:r>
              <a:rPr lang="ru-RU" b="1" dirty="0"/>
              <a:t>Схема лимфатических узлов паховой </a:t>
            </a:r>
            <a:r>
              <a:rPr lang="ru-RU" b="1" dirty="0" smtClean="0"/>
              <a:t>области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324777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704" y="130629"/>
            <a:ext cx="8891209" cy="16655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УЗИ органов мошонки и пахового канала. Продольное </a:t>
            </a:r>
            <a:r>
              <a:rPr lang="ru-RU" b="1" dirty="0" smtClean="0"/>
              <a:t>сканирование. </a:t>
            </a:r>
            <a:r>
              <a:rPr lang="ru-RU" b="1" dirty="0"/>
              <a:t>Метастазы пахового канала при раке полового члена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24289"/>
            <a:ext cx="3820886" cy="4734533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увеличенные </a:t>
            </a:r>
            <a:r>
              <a:rPr lang="ru-RU" sz="2400" b="1" dirty="0"/>
              <a:t>диффузно </a:t>
            </a:r>
            <a:r>
              <a:rPr lang="ru-RU" sz="2400" b="1" dirty="0" err="1"/>
              <a:t>гипоэхогенные</a:t>
            </a:r>
            <a:r>
              <a:rPr lang="ru-RU" sz="2400" b="1" dirty="0"/>
              <a:t> паховые лимфатические узлы </a:t>
            </a:r>
            <a:r>
              <a:rPr lang="ru-RU" sz="2400" b="1" dirty="0" smtClean="0"/>
              <a:t>с </a:t>
            </a:r>
            <a:r>
              <a:rPr lang="ru-RU" sz="2400" b="1" dirty="0"/>
              <a:t>кистозными компонентами (стрелка) </a:t>
            </a:r>
            <a:endParaRPr lang="ru-RU" sz="2400" b="1" dirty="0" smtClean="0"/>
          </a:p>
          <a:p>
            <a:r>
              <a:rPr lang="ru-RU" sz="2400" b="1" dirty="0" smtClean="0"/>
              <a:t>Присутствует </a:t>
            </a:r>
            <a:r>
              <a:rPr lang="ru-RU" sz="2400" b="1" dirty="0"/>
              <a:t>минимальная </a:t>
            </a:r>
            <a:r>
              <a:rPr lang="ru-RU" sz="2400" b="1" dirty="0" err="1" smtClean="0"/>
              <a:t>васкуляризация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86" y="2029959"/>
            <a:ext cx="4122850" cy="42385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736" y="3156857"/>
            <a:ext cx="4248264" cy="37011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32571" y="6302828"/>
            <a:ext cx="2362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Режим-ЦДК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20886" y="5319417"/>
            <a:ext cx="1741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 - режим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8291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174172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Метастазы пахового канала при раке полового члена</a:t>
            </a:r>
            <a:r>
              <a:rPr lang="ru-RU" dirty="0" smtClean="0"/>
              <a:t>. </a:t>
            </a:r>
            <a:r>
              <a:rPr lang="ru-RU" b="1" dirty="0" smtClean="0"/>
              <a:t>ПЭТ КТ, фронтальная проекция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639561"/>
            <a:ext cx="5712581" cy="3597953"/>
          </a:xfrm>
        </p:spPr>
        <p:txBody>
          <a:bodyPr/>
          <a:lstStyle/>
          <a:p>
            <a:r>
              <a:rPr lang="ru-RU" sz="2400" b="1" dirty="0" smtClean="0"/>
              <a:t>Повышенное </a:t>
            </a:r>
            <a:r>
              <a:rPr lang="ru-RU" sz="2400" b="1" dirty="0"/>
              <a:t>поглощение радиоактивных индикаторов </a:t>
            </a:r>
            <a:r>
              <a:rPr lang="ru-RU" sz="2400" b="1" dirty="0" smtClean="0"/>
              <a:t>в паховых областях с обеих сторон и </a:t>
            </a:r>
            <a:r>
              <a:rPr lang="ru-RU" sz="2400" b="1" dirty="0"/>
              <a:t>дистальной части полового </a:t>
            </a:r>
            <a:r>
              <a:rPr lang="ru-RU" sz="2400" b="1" dirty="0" smtClean="0"/>
              <a:t>члена </a:t>
            </a:r>
            <a:r>
              <a:rPr lang="ru-RU" sz="2400" b="1" dirty="0"/>
              <a:t>(стрелки)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371" y="1685108"/>
            <a:ext cx="4702629" cy="517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311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486" y="163284"/>
            <a:ext cx="9622971" cy="151311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УЗИ пахового канала. Продольное сканирование, ЦДК. Метастатическая </a:t>
            </a:r>
            <a:r>
              <a:rPr lang="ru-RU" b="1" dirty="0" err="1" smtClean="0"/>
              <a:t>тимома</a:t>
            </a:r>
            <a:r>
              <a:rPr lang="ru-RU" b="1" dirty="0" smtClean="0"/>
              <a:t> в паховом канале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944360"/>
            <a:ext cx="4297437" cy="4381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Мужчина 60 лет</a:t>
            </a:r>
          </a:p>
          <a:p>
            <a:endParaRPr lang="ru-RU" sz="2400" b="1" dirty="0"/>
          </a:p>
          <a:p>
            <a:r>
              <a:rPr lang="ru-RU" sz="2400" b="1" dirty="0" smtClean="0"/>
              <a:t>Аномальные </a:t>
            </a:r>
            <a:r>
              <a:rPr lang="ru-RU" sz="2400" b="1" dirty="0"/>
              <a:t>лимфатические узлы (M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86" y="1886761"/>
            <a:ext cx="6618514" cy="4971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80171" y="6080649"/>
            <a:ext cx="2362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Режим-ЦДК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5146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824617"/>
            <a:ext cx="4558695" cy="3870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Мужчина 60 лет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Неоднородное </a:t>
            </a:r>
            <a:r>
              <a:rPr lang="ru-RU" sz="2400" b="1" dirty="0"/>
              <a:t>образование мягких тканей (M) в </a:t>
            </a:r>
            <a:r>
              <a:rPr lang="ru-RU" sz="2400" b="1" dirty="0" smtClean="0"/>
              <a:t>средостении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77334" y="163285"/>
            <a:ext cx="8760580" cy="16110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Метастатическая </a:t>
            </a:r>
            <a:r>
              <a:rPr lang="ru-RU" b="1" dirty="0" err="1" smtClean="0"/>
              <a:t>тимома</a:t>
            </a:r>
            <a:r>
              <a:rPr lang="ru-RU" b="1" dirty="0" smtClean="0"/>
              <a:t> </a:t>
            </a:r>
            <a:r>
              <a:rPr lang="ru-RU" b="1" dirty="0"/>
              <a:t>в </a:t>
            </a:r>
            <a:r>
              <a:rPr lang="ru-RU" b="1" dirty="0" smtClean="0"/>
              <a:t>паховом канале. КТ с контрастным усилением, аксиальная проекция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829" y="2017582"/>
            <a:ext cx="6651171" cy="484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78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5677" y="2650448"/>
            <a:ext cx="4896152" cy="3750354"/>
          </a:xfrm>
        </p:spPr>
        <p:txBody>
          <a:bodyPr/>
          <a:lstStyle/>
          <a:p>
            <a:r>
              <a:rPr lang="ru-RU" sz="2400" b="1" dirty="0" smtClean="0"/>
              <a:t>Поглощение </a:t>
            </a:r>
            <a:r>
              <a:rPr lang="ru-RU" sz="2400" b="1" dirty="0"/>
              <a:t>фтор-18 </a:t>
            </a:r>
            <a:r>
              <a:rPr lang="ru-RU" sz="2400" b="1" dirty="0" err="1" smtClean="0"/>
              <a:t>фтордезоксиглюкозы</a:t>
            </a:r>
            <a:r>
              <a:rPr lang="ru-RU" sz="2400" b="1" dirty="0" smtClean="0"/>
              <a:t> (</a:t>
            </a:r>
            <a:r>
              <a:rPr lang="ru-RU" sz="2400" b="1" dirty="0"/>
              <a:t>стрелка) </a:t>
            </a:r>
            <a:endParaRPr lang="ru-RU" sz="2400" b="1" dirty="0" smtClean="0"/>
          </a:p>
          <a:p>
            <a:r>
              <a:rPr lang="ru-RU" sz="2400" b="1" dirty="0" smtClean="0"/>
              <a:t>Морфологически подтвержденная</a:t>
            </a:r>
            <a:endParaRPr lang="ru-RU" sz="2400" b="1" dirty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77334" y="163285"/>
            <a:ext cx="8760580" cy="16110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Метастатическая </a:t>
            </a:r>
            <a:r>
              <a:rPr lang="ru-RU" b="1" dirty="0" err="1" smtClean="0"/>
              <a:t>тимома</a:t>
            </a:r>
            <a:r>
              <a:rPr lang="ru-RU" b="1" dirty="0" smtClean="0"/>
              <a:t> в паховом канале. ПЭТ КТ, фронтальная проекция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1506165"/>
            <a:ext cx="4136571" cy="535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22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104" y="108856"/>
            <a:ext cx="9489925" cy="15675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УЗИ пахового канала. </a:t>
            </a:r>
            <a:r>
              <a:rPr lang="ru-RU" b="1" dirty="0"/>
              <a:t>Поперечное </a:t>
            </a:r>
            <a:r>
              <a:rPr lang="ru-RU" b="1" dirty="0" smtClean="0"/>
              <a:t>сканирование.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Реактивный лимфаденит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1" y="2242457"/>
            <a:ext cx="4376058" cy="3809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М</a:t>
            </a:r>
            <a:r>
              <a:rPr lang="ru-RU" sz="2400" b="1" dirty="0" smtClean="0"/>
              <a:t>ужчина </a:t>
            </a:r>
            <a:r>
              <a:rPr lang="ru-RU" sz="2400" b="1" dirty="0"/>
              <a:t>51 </a:t>
            </a:r>
            <a:r>
              <a:rPr lang="ru-RU" sz="2400" b="1" dirty="0" smtClean="0"/>
              <a:t>год </a:t>
            </a:r>
            <a:r>
              <a:rPr lang="ru-RU" sz="2400" b="1" dirty="0"/>
              <a:t>с целлюлитом нижних </a:t>
            </a:r>
            <a:r>
              <a:rPr lang="ru-RU" sz="2400" b="1" dirty="0" smtClean="0"/>
              <a:t>конечностей</a:t>
            </a:r>
          </a:p>
          <a:p>
            <a:endParaRPr lang="ru-RU" sz="2400" b="1" dirty="0"/>
          </a:p>
          <a:p>
            <a:r>
              <a:rPr lang="ru-RU" sz="2400" b="1" dirty="0" smtClean="0"/>
              <a:t>увеличенный в размерах лимфатический узел (</a:t>
            </a:r>
            <a:r>
              <a:rPr lang="ru-RU" sz="2400" b="1" dirty="0"/>
              <a:t>H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734875"/>
            <a:ext cx="3864427" cy="512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967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312057"/>
            <a:ext cx="8596668" cy="1320800"/>
          </a:xfrm>
        </p:spPr>
        <p:txBody>
          <a:bodyPr/>
          <a:lstStyle/>
          <a:p>
            <a:pPr algn="ctr"/>
            <a:r>
              <a:rPr lang="ru-RU" b="1" dirty="0"/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632857"/>
            <a:ext cx="9174237" cy="4408505"/>
          </a:xfrm>
        </p:spPr>
        <p:txBody>
          <a:bodyPr>
            <a:normAutofit/>
          </a:bodyPr>
          <a:lstStyle/>
          <a:p>
            <a:r>
              <a:rPr lang="ru-RU" sz="2400" b="1" dirty="0"/>
              <a:t>Для точной интерпретации результатов и постановки правильного диагноза </a:t>
            </a:r>
            <a:r>
              <a:rPr lang="ru-RU" sz="2400" b="1" dirty="0" smtClean="0"/>
              <a:t>необходимы знания топографической и ультразвуковой анатомии, оптимальных методов </a:t>
            </a:r>
            <a:r>
              <a:rPr lang="ru-RU" sz="2400" b="1" dirty="0"/>
              <a:t>и особенностей УЗИ различных доброкачественных и злокачественных патологических состояний, которые могут возникать в </a:t>
            </a:r>
            <a:r>
              <a:rPr lang="ru-RU" sz="2400" b="1" dirty="0" smtClean="0"/>
              <a:t>паховом канале</a:t>
            </a:r>
          </a:p>
          <a:p>
            <a:r>
              <a:rPr lang="ru-RU" sz="2400" b="1" dirty="0" smtClean="0"/>
              <a:t>Корреляционные </a:t>
            </a:r>
            <a:r>
              <a:rPr lang="ru-RU" sz="2400" b="1" dirty="0"/>
              <a:t>методы визуализации, такие как КТ и МРТ, играют дополнительную роль в оценке </a:t>
            </a:r>
            <a:r>
              <a:rPr lang="ru-RU" sz="2400" b="1" dirty="0" smtClean="0"/>
              <a:t>пахового канала </a:t>
            </a:r>
            <a:r>
              <a:rPr lang="ru-RU" sz="2400" b="1" dirty="0"/>
              <a:t>и помогают в оценке степени </a:t>
            </a:r>
            <a:r>
              <a:rPr lang="ru-RU" sz="2400" b="1" dirty="0" smtClean="0"/>
              <a:t>патологического процесса</a:t>
            </a:r>
            <a:endParaRPr lang="ru-RU" sz="2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0838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24543"/>
            <a:ext cx="8596668" cy="1320800"/>
          </a:xfrm>
        </p:spPr>
        <p:txBody>
          <a:bodyPr/>
          <a:lstStyle/>
          <a:p>
            <a:pPr algn="ctr"/>
            <a:r>
              <a:rPr lang="ru-RU" b="1" dirty="0" smtClean="0"/>
              <a:t>Литература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3019" y="1589315"/>
            <a:ext cx="8967409" cy="4441162"/>
          </a:xfrm>
        </p:spPr>
        <p:txBody>
          <a:bodyPr>
            <a:normAutofit/>
          </a:bodyPr>
          <a:lstStyle/>
          <a:p>
            <a:endParaRPr lang="ru-RU" sz="2400" b="1" dirty="0" smtClean="0"/>
          </a:p>
          <a:p>
            <a:pPr marL="0" indent="0">
              <a:buNone/>
            </a:pPr>
            <a:r>
              <a:rPr lang="en-US" sz="2400" b="1" dirty="0" smtClean="0"/>
              <a:t>Radio Graphics</a:t>
            </a:r>
            <a:r>
              <a:rPr lang="ru-RU" sz="2400" b="1" dirty="0" smtClean="0"/>
              <a:t> </a:t>
            </a:r>
            <a:r>
              <a:rPr lang="en-US" sz="2400" b="1" dirty="0" smtClean="0"/>
              <a:t>Vol</a:t>
            </a:r>
            <a:r>
              <a:rPr lang="en-US" sz="2400" b="1" dirty="0"/>
              <a:t>. 36, No. 7</a:t>
            </a:r>
            <a:endParaRPr lang="ru-RU" sz="2400" b="1" dirty="0"/>
          </a:p>
          <a:p>
            <a:pPr marL="0" indent="0">
              <a:buNone/>
            </a:pPr>
            <a:r>
              <a:rPr lang="en-US" sz="2400" b="1" dirty="0"/>
              <a:t>Published </a:t>
            </a:r>
            <a:r>
              <a:rPr lang="en-US" sz="2400" b="1" dirty="0" smtClean="0"/>
              <a:t>Online</a:t>
            </a:r>
            <a:r>
              <a:rPr lang="ru-RU" sz="2400" b="1" dirty="0" smtClean="0"/>
              <a:t> </a:t>
            </a:r>
            <a:r>
              <a:rPr lang="en-US" sz="2400" b="1" dirty="0" smtClean="0"/>
              <a:t>Oct </a:t>
            </a:r>
            <a:r>
              <a:rPr lang="en-US" sz="2400" b="1" dirty="0"/>
              <a:t>7 2016</a:t>
            </a:r>
            <a:endParaRPr lang="ru-RU" sz="2400" b="1" dirty="0" smtClean="0"/>
          </a:p>
          <a:p>
            <a:pPr marL="0" indent="0">
              <a:buNone/>
            </a:pPr>
            <a:r>
              <a:rPr lang="en-US" sz="2400" b="1" dirty="0" smtClean="0"/>
              <a:t>US </a:t>
            </a:r>
            <a:r>
              <a:rPr lang="en-US" sz="2400" b="1" dirty="0"/>
              <a:t>of the Inguinal Canal: Comprehensive Review of Pathologic Processes with CT and MR Imaging Correlation</a:t>
            </a:r>
          </a:p>
          <a:p>
            <a:pPr marL="0" indent="0">
              <a:buNone/>
            </a:pPr>
            <a:r>
              <a:rPr lang="en-US" sz="2400" b="1" dirty="0" smtClean="0"/>
              <a:t>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148738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1"/>
            <a:ext cx="8738808" cy="14260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УЗИ органов мошонки и пахового </a:t>
            </a:r>
            <a:r>
              <a:rPr lang="ru-RU" b="1" dirty="0"/>
              <a:t>канала. Продольное </a:t>
            </a:r>
            <a:r>
              <a:rPr lang="ru-RU" b="1" dirty="0" smtClean="0"/>
              <a:t>сканирование.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 </a:t>
            </a:r>
            <a:r>
              <a:rPr lang="ru-RU" b="1" dirty="0" err="1" smtClean="0"/>
              <a:t>Перекрут</a:t>
            </a:r>
            <a:r>
              <a:rPr lang="ru-RU" b="1" dirty="0" smtClean="0"/>
              <a:t> </a:t>
            </a:r>
            <a:r>
              <a:rPr lang="ru-RU" b="1" dirty="0"/>
              <a:t>левого </a:t>
            </a:r>
            <a:r>
              <a:rPr lang="ru-RU" b="1" dirty="0" err="1"/>
              <a:t>неопущенного</a:t>
            </a:r>
            <a:r>
              <a:rPr lang="ru-RU" b="1" dirty="0"/>
              <a:t> </a:t>
            </a:r>
            <a:r>
              <a:rPr lang="ru-RU" b="1" dirty="0" smtClean="0"/>
              <a:t>яичка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763" y="2539356"/>
            <a:ext cx="5200952" cy="40442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М</a:t>
            </a:r>
            <a:r>
              <a:rPr lang="ru-RU" sz="2400" b="1" dirty="0" smtClean="0"/>
              <a:t>альчик </a:t>
            </a:r>
            <a:r>
              <a:rPr lang="ru-RU" sz="2400" b="1" dirty="0"/>
              <a:t>5 </a:t>
            </a:r>
            <a:r>
              <a:rPr lang="ru-RU" sz="2400" b="1" dirty="0" smtClean="0"/>
              <a:t>лет</a:t>
            </a:r>
          </a:p>
          <a:p>
            <a:endParaRPr lang="ru-RU" sz="2400" b="1" dirty="0"/>
          </a:p>
          <a:p>
            <a:r>
              <a:rPr lang="ru-RU" sz="2400" b="1" dirty="0" smtClean="0"/>
              <a:t>паховый канал слева (стрелки</a:t>
            </a:r>
            <a:r>
              <a:rPr lang="ru-RU" sz="2400" b="1" dirty="0"/>
              <a:t>) </a:t>
            </a:r>
            <a:endParaRPr lang="ru-RU" sz="2400" b="1" dirty="0" smtClean="0"/>
          </a:p>
          <a:p>
            <a:r>
              <a:rPr lang="ru-RU" sz="2400" b="1" dirty="0" err="1" smtClean="0"/>
              <a:t>неопущенное</a:t>
            </a:r>
            <a:r>
              <a:rPr lang="ru-RU" sz="2400" b="1" dirty="0" smtClean="0"/>
              <a:t> яичко с признаками атрофии </a:t>
            </a:r>
            <a:r>
              <a:rPr lang="ru-RU" sz="2400" b="1" dirty="0"/>
              <a:t>(*) </a:t>
            </a:r>
            <a:endParaRPr lang="ru-RU" sz="2400" b="1" dirty="0" smtClean="0"/>
          </a:p>
          <a:p>
            <a:r>
              <a:rPr lang="ru-RU" sz="2400" b="1" dirty="0"/>
              <a:t>а</a:t>
            </a:r>
            <a:r>
              <a:rPr lang="ru-RU" sz="2400" b="1" dirty="0" smtClean="0"/>
              <a:t>васкулярная паренхима яичка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888" y="1665514"/>
            <a:ext cx="6428112" cy="51924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83739" y="5974024"/>
            <a:ext cx="2362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Режим-ЦДК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18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962" y="239485"/>
            <a:ext cx="8596668" cy="1320800"/>
          </a:xfrm>
        </p:spPr>
        <p:txBody>
          <a:bodyPr/>
          <a:lstStyle/>
          <a:p>
            <a:pPr algn="ctr"/>
            <a:r>
              <a:rPr lang="ru-RU" b="1" dirty="0"/>
              <a:t>Травматическая дислокация</a:t>
            </a:r>
            <a:r>
              <a:rPr lang="ru-RU" dirty="0"/>
              <a:t> </a:t>
            </a:r>
            <a:r>
              <a:rPr lang="ru-RU" b="1" dirty="0"/>
              <a:t>яичка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560285"/>
            <a:ext cx="9130695" cy="4481077"/>
          </a:xfrm>
        </p:spPr>
        <p:txBody>
          <a:bodyPr>
            <a:normAutofit/>
          </a:bodyPr>
          <a:lstStyle/>
          <a:p>
            <a:r>
              <a:rPr lang="ru-RU" sz="2400" b="1" dirty="0"/>
              <a:t>Травматическая дислокация </a:t>
            </a:r>
            <a:r>
              <a:rPr lang="ru-RU" sz="2400" b="1" dirty="0" smtClean="0"/>
              <a:t>яичка может </a:t>
            </a:r>
            <a:r>
              <a:rPr lang="ru-RU" sz="2400" b="1" dirty="0"/>
              <a:t>быть результатом тяжелой травмы </a:t>
            </a:r>
            <a:r>
              <a:rPr lang="ru-RU" sz="2400" b="1" dirty="0" smtClean="0"/>
              <a:t>таза</a:t>
            </a:r>
          </a:p>
          <a:p>
            <a:r>
              <a:rPr lang="ru-RU" sz="2400" b="1" dirty="0"/>
              <a:t>УЗИ </a:t>
            </a:r>
            <a:r>
              <a:rPr lang="ru-RU" sz="2400" b="1" dirty="0" smtClean="0"/>
              <a:t>с использованием ЦДК является методом </a:t>
            </a:r>
            <a:r>
              <a:rPr lang="ru-RU" sz="2400" b="1" dirty="0"/>
              <a:t>выбора для постановки диагноза и оценки жизнеспособности </a:t>
            </a:r>
            <a:r>
              <a:rPr lang="ru-RU" sz="2400" b="1" dirty="0" smtClean="0"/>
              <a:t>яичек</a:t>
            </a:r>
          </a:p>
          <a:p>
            <a:r>
              <a:rPr lang="ru-RU" sz="2400" b="1" dirty="0" smtClean="0"/>
              <a:t>Когда травматическая дислокация яичка обнаружена с </a:t>
            </a:r>
            <a:r>
              <a:rPr lang="ru-RU" sz="2400" b="1" dirty="0"/>
              <a:t>одной стороны, следует оценить и контралатеральную </a:t>
            </a:r>
            <a:r>
              <a:rPr lang="ru-RU" sz="2400" b="1" dirty="0" smtClean="0"/>
              <a:t>сторону</a:t>
            </a:r>
          </a:p>
          <a:p>
            <a:r>
              <a:rPr lang="ru-RU" sz="2400" b="1" dirty="0" smtClean="0"/>
              <a:t>Если </a:t>
            </a:r>
            <a:r>
              <a:rPr lang="ru-RU" sz="2400" b="1" dirty="0"/>
              <a:t>яичко не удается идентифицировать с помощью УЗИ, </a:t>
            </a:r>
            <a:r>
              <a:rPr lang="ru-RU" sz="2400" b="1" dirty="0" smtClean="0"/>
              <a:t>необходимо </a:t>
            </a:r>
            <a:r>
              <a:rPr lang="ru-RU" sz="2400" b="1" dirty="0"/>
              <a:t>выполнить </a:t>
            </a:r>
            <a:r>
              <a:rPr lang="ru-RU" sz="2400" b="1" dirty="0" smtClean="0"/>
              <a:t>КТ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469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0222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3000" b="1" dirty="0" smtClean="0"/>
              <a:t>УЗИ органов мошонки и пахового канала. Поперечное сканирование </a:t>
            </a:r>
            <a:r>
              <a:rPr lang="ru-RU" sz="3000" b="1" dirty="0"/>
              <a:t>с использованием </a:t>
            </a:r>
            <a:r>
              <a:rPr lang="ru-RU" sz="3000" b="1" dirty="0" smtClean="0"/>
              <a:t>ЦДК. Травматическая </a:t>
            </a:r>
            <a:r>
              <a:rPr lang="ru-RU" sz="3000" b="1" dirty="0"/>
              <a:t>дислокация </a:t>
            </a:r>
            <a:r>
              <a:rPr lang="ru-RU" sz="3000" b="1" dirty="0" smtClean="0"/>
              <a:t>яичка с </a:t>
            </a:r>
            <a:r>
              <a:rPr lang="ru-RU" sz="3000" b="1" dirty="0"/>
              <a:t>повреждением семенного </a:t>
            </a:r>
            <a:r>
              <a:rPr lang="ru-RU" sz="3000" b="1" dirty="0" smtClean="0"/>
              <a:t>канатика</a:t>
            </a:r>
            <a:endParaRPr lang="ru-RU" sz="3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942" y="2547256"/>
            <a:ext cx="5791200" cy="4027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Мужчина 44 года </a:t>
            </a:r>
            <a:r>
              <a:rPr lang="ru-RU" sz="2400" b="1" dirty="0"/>
              <a:t>после </a:t>
            </a:r>
            <a:r>
              <a:rPr lang="ru-RU" sz="2400" b="1" dirty="0" err="1"/>
              <a:t>дтп</a:t>
            </a:r>
            <a:r>
              <a:rPr lang="ru-RU" sz="2400" b="1" dirty="0"/>
              <a:t> на мотоцикле</a:t>
            </a:r>
            <a:endParaRPr lang="ru-RU" sz="2400" b="1" dirty="0" smtClean="0"/>
          </a:p>
          <a:p>
            <a:endParaRPr lang="ru-RU" sz="2400" b="1" dirty="0"/>
          </a:p>
          <a:p>
            <a:r>
              <a:rPr lang="ru-RU" sz="2400" b="1" dirty="0" smtClean="0"/>
              <a:t>правый </a:t>
            </a:r>
            <a:r>
              <a:rPr lang="ru-RU" sz="2400" b="1" dirty="0"/>
              <a:t>семенной канатик (белые стрелки</a:t>
            </a:r>
            <a:r>
              <a:rPr lang="ru-RU" sz="2400" b="1" dirty="0" smtClean="0"/>
              <a:t>)</a:t>
            </a:r>
          </a:p>
          <a:p>
            <a:r>
              <a:rPr lang="ru-RU" sz="2400" b="1" dirty="0" smtClean="0"/>
              <a:t>паховый канал (черные </a:t>
            </a:r>
            <a:r>
              <a:rPr lang="ru-RU" sz="2400" b="1" dirty="0"/>
              <a:t>стрелки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56" y="2035629"/>
            <a:ext cx="5805444" cy="482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9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220" y="2715762"/>
            <a:ext cx="4221237" cy="363061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контралатеральное яичко, смещенное в паховый канал </a:t>
            </a:r>
            <a:r>
              <a:rPr lang="ru-RU" sz="2400" b="1" dirty="0"/>
              <a:t>(T</a:t>
            </a:r>
            <a:r>
              <a:rPr lang="ru-RU" sz="2400" b="1" dirty="0" smtClean="0"/>
              <a:t>)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251857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b="1" dirty="0"/>
              <a:t>УЗИ органов мошонки и пахового канала. </a:t>
            </a:r>
            <a:r>
              <a:rPr lang="ru-RU" b="1" dirty="0" smtClean="0"/>
              <a:t>Продольное </a:t>
            </a:r>
            <a:r>
              <a:rPr lang="ru-RU" b="1" dirty="0"/>
              <a:t>сканирование с использованием ЦДК.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629" y="1407971"/>
            <a:ext cx="5965372" cy="545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7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220685"/>
            <a:ext cx="5135637" cy="3494315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левое яичко, смещенное в паховый канал </a:t>
            </a:r>
            <a:r>
              <a:rPr lang="ru-RU" sz="2400" b="1" dirty="0"/>
              <a:t>(</a:t>
            </a:r>
            <a:r>
              <a:rPr lang="ru-RU" sz="2400" b="1" dirty="0" smtClean="0"/>
              <a:t>T)</a:t>
            </a:r>
          </a:p>
          <a:p>
            <a:r>
              <a:rPr lang="ru-RU" sz="2400" b="1" dirty="0" err="1" smtClean="0"/>
              <a:t>оскольчатый</a:t>
            </a:r>
            <a:r>
              <a:rPr lang="ru-RU" sz="2400" b="1" dirty="0" smtClean="0"/>
              <a:t> </a:t>
            </a:r>
            <a:r>
              <a:rPr lang="ru-RU" sz="2400" b="1" dirty="0"/>
              <a:t>перелом левой вертлужной впадины (стрелка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152399"/>
            <a:ext cx="9448800" cy="1295401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КТ </a:t>
            </a:r>
            <a:r>
              <a:rPr lang="ru-RU" b="1" dirty="0" smtClean="0"/>
              <a:t>с контрастным усилением органов малого таза. Аксиальная проекция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114" y="1449243"/>
            <a:ext cx="6868886" cy="540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2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0372"/>
            <a:ext cx="8596668" cy="1320800"/>
          </a:xfrm>
        </p:spPr>
        <p:txBody>
          <a:bodyPr/>
          <a:lstStyle/>
          <a:p>
            <a:pPr algn="ctr"/>
            <a:r>
              <a:rPr lang="ru-RU" b="1" dirty="0" err="1" smtClean="0"/>
              <a:t>Эндометриоз</a:t>
            </a:r>
            <a:r>
              <a:rPr lang="ru-RU" b="1" dirty="0" smtClean="0"/>
              <a:t> пахового канала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393371"/>
            <a:ext cx="9032723" cy="4647991"/>
          </a:xfrm>
        </p:spPr>
        <p:txBody>
          <a:bodyPr>
            <a:noAutofit/>
          </a:bodyPr>
          <a:lstStyle/>
          <a:p>
            <a:r>
              <a:rPr lang="ru-RU" sz="2400" b="1" dirty="0" err="1" smtClean="0"/>
              <a:t>Эндометриоз</a:t>
            </a:r>
            <a:r>
              <a:rPr lang="ru-RU" sz="2400" b="1" dirty="0" smtClean="0"/>
              <a:t> возникает </a:t>
            </a:r>
            <a:r>
              <a:rPr lang="ru-RU" sz="2400" b="1" dirty="0"/>
              <a:t>в результате эктопии </a:t>
            </a:r>
            <a:r>
              <a:rPr lang="ru-RU" sz="2400" b="1" dirty="0" smtClean="0"/>
              <a:t>эндометрия в паховый канал</a:t>
            </a:r>
          </a:p>
          <a:p>
            <a:r>
              <a:rPr lang="ru-RU" sz="2400" b="1" dirty="0" smtClean="0"/>
              <a:t>Частая локализация - вдоль </a:t>
            </a:r>
            <a:r>
              <a:rPr lang="ru-RU" sz="2400" b="1" dirty="0"/>
              <a:t>круглой связки </a:t>
            </a:r>
            <a:r>
              <a:rPr lang="ru-RU" sz="2400" b="1" dirty="0" smtClean="0"/>
              <a:t>матки, </a:t>
            </a:r>
            <a:r>
              <a:rPr lang="ru-RU" sz="2400" b="1" dirty="0"/>
              <a:t>в паховых лимфатических узлах или в стенках </a:t>
            </a:r>
            <a:r>
              <a:rPr lang="ru-RU" sz="2400" b="1" dirty="0" smtClean="0"/>
              <a:t>грыжевого </a:t>
            </a:r>
            <a:r>
              <a:rPr lang="ru-RU" sz="2400" b="1" dirty="0"/>
              <a:t>мешка </a:t>
            </a:r>
          </a:p>
          <a:p>
            <a:r>
              <a:rPr lang="ru-RU" sz="2400" b="1" dirty="0" smtClean="0"/>
              <a:t>Хирургическое лечение </a:t>
            </a:r>
            <a:r>
              <a:rPr lang="ru-RU" sz="2400" b="1" dirty="0"/>
              <a:t>является методом выбора, так как </a:t>
            </a:r>
            <a:r>
              <a:rPr lang="ru-RU" sz="2400" b="1" dirty="0" smtClean="0"/>
              <a:t>существует риск малигнизации</a:t>
            </a:r>
          </a:p>
          <a:p>
            <a:r>
              <a:rPr lang="ru-RU" sz="2400" b="1" dirty="0"/>
              <a:t>Пациенты обращаются с </a:t>
            </a:r>
            <a:r>
              <a:rPr lang="ru-RU" sz="2400" b="1" dirty="0" smtClean="0"/>
              <a:t>опухолевидным пальпируемым образованием в </a:t>
            </a:r>
            <a:r>
              <a:rPr lang="ru-RU" sz="2400" b="1" dirty="0"/>
              <a:t>​​</a:t>
            </a:r>
            <a:r>
              <a:rPr lang="ru-RU" sz="2400" b="1" dirty="0" smtClean="0"/>
              <a:t>паховой области, болезненностью и/или отеком, связанными с менструальным циклом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4942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7015</TotalTime>
  <Words>1474</Words>
  <Application>Microsoft Office PowerPoint</Application>
  <PresentationFormat>Широкоэкранный</PresentationFormat>
  <Paragraphs>212</Paragraphs>
  <Slides>38</Slides>
  <Notes>19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4" baseType="lpstr">
      <vt:lpstr>Arial</vt:lpstr>
      <vt:lpstr>Calibri</vt:lpstr>
      <vt:lpstr>Century Gothic</vt:lpstr>
      <vt:lpstr>Trebuchet MS</vt:lpstr>
      <vt:lpstr>Wingdings 3</vt:lpstr>
      <vt:lpstr>Аспект</vt:lpstr>
      <vt:lpstr>Ультразвуковая диагностика патологических процессов пахового канала. Часть 3</vt:lpstr>
      <vt:lpstr>Крипторхизм</vt:lpstr>
      <vt:lpstr>Ультразвуковые признаки крипторхизма</vt:lpstr>
      <vt:lpstr>УЗИ органов мошонки и пахового канала. Продольное сканирование.  Перекрут левого неопущенного яичка</vt:lpstr>
      <vt:lpstr>Травматическая дислокация яичка</vt:lpstr>
      <vt:lpstr>УЗИ органов мошонки и пахового канала. Поперечное сканирование с использованием ЦДК. Травматическая дислокация яичка с повреждением семенного канатика</vt:lpstr>
      <vt:lpstr>УЗИ органов мошонки и пахового канала. Продольное сканирование с использованием ЦДК.</vt:lpstr>
      <vt:lpstr>КТ с контрастным усилением органов малого таза. Аксиальная проекция</vt:lpstr>
      <vt:lpstr>Эндометриоз пахового канала</vt:lpstr>
      <vt:lpstr>Ультразвуковые признаки эндометриоза пахового канала</vt:lpstr>
      <vt:lpstr>Признаки эндометриоза пахового канала на МРТ</vt:lpstr>
      <vt:lpstr>УЗИ пахового канала. Продольное сканирование. Эндометриоз пахового канала</vt:lpstr>
      <vt:lpstr>Эндометриоз пахового канала. МРТ, аксиальная проекция, Т1-ВИ</vt:lpstr>
      <vt:lpstr>Фуникулит</vt:lpstr>
      <vt:lpstr>УЗИ органов мошонки и пахового канала. Поперечное сканирование. Фуникулит</vt:lpstr>
      <vt:lpstr>Презентация PowerPoint</vt:lpstr>
      <vt:lpstr>УЗИ органов мошонки и пахового канала. Продольное сканирование. Фуникулит</vt:lpstr>
      <vt:lpstr>УЗИ органов мошонки и пахового канала. Продольное сканирование. Фуникулит</vt:lpstr>
      <vt:lpstr>УЗИ органов мошонки и пахового канала. Продольное сканирование, ЦДК Фуникулит</vt:lpstr>
      <vt:lpstr>УЗИ органов мошонки и пахового канала. Продольное сканирование, ЦДК Фуникулит</vt:lpstr>
      <vt:lpstr>УЗИ органов мошонки и пахового канала. Продольное сканирование. Перекрут семенного канатика</vt:lpstr>
      <vt:lpstr>Новообразования пахового канала</vt:lpstr>
      <vt:lpstr>УЗИ пахового канала. Продольное сканирование. Липома пахового канала </vt:lpstr>
      <vt:lpstr>УЗИ пахового канала. Продольное сканирование. Атипичная лейомиома пахового канала  </vt:lpstr>
      <vt:lpstr>УЗИ пахового канала. Продольное сканирование, ЭДК. Лимфангиома</vt:lpstr>
      <vt:lpstr>МРТ органов таза. Аксиальная проекция, Т2-ВИ. Лимфангиома</vt:lpstr>
      <vt:lpstr>УЗИ органов мошонки и пахового канала. Продольное сканирование. Липосаркома пахового канала</vt:lpstr>
      <vt:lpstr>КТ с контрастным усилением органов мошонки. Фронтальная проекция</vt:lpstr>
      <vt:lpstr>Метастатическая лимфаденопатия</vt:lpstr>
      <vt:lpstr>Схема лимфатических узлов паховой области</vt:lpstr>
      <vt:lpstr>УЗИ органов мошонки и пахового канала. Продольное сканирование. Метастазы пахового канала при раке полового члена</vt:lpstr>
      <vt:lpstr>Метастазы пахового канала при раке полового члена. ПЭТ КТ, фронтальная проекция</vt:lpstr>
      <vt:lpstr>УЗИ пахового канала. Продольное сканирование, ЦДК. Метастатическая тимома в паховом канале</vt:lpstr>
      <vt:lpstr>Метастатическая тимома в паховом канале. КТ с контрастным усилением, аксиальная проекция</vt:lpstr>
      <vt:lpstr>Метастатическая тимома в паховом канале. ПЭТ КТ, фронтальная проекция</vt:lpstr>
      <vt:lpstr>УЗИ пахового канала. Поперечное сканирование. Реактивный лимфаденит</vt:lpstr>
      <vt:lpstr>Заключение</vt:lpstr>
      <vt:lpstr>Литература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79082</dc:creator>
  <cp:lastModifiedBy>79082</cp:lastModifiedBy>
  <cp:revision>189</cp:revision>
  <dcterms:created xsi:type="dcterms:W3CDTF">2021-05-03T04:00:06Z</dcterms:created>
  <dcterms:modified xsi:type="dcterms:W3CDTF">2021-05-25T09:52:26Z</dcterms:modified>
</cp:coreProperties>
</file>