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4" r:id="rId10"/>
    <p:sldId id="257" r:id="rId11"/>
    <p:sldId id="266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8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9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3354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3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465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4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3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5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2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5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8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3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64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71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7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761" y="5125319"/>
            <a:ext cx="4523619" cy="15633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2000">
                <a:latin typeface="Times New Roman"/>
                <a:cs typeface="Times New Roman"/>
              </a:rPr>
              <a:t> </a:t>
            </a:r>
            <a:br>
              <a:rPr lang="ru-RU" sz="2000">
                <a:latin typeface="Times New Roman"/>
                <a:cs typeface="Times New Roman"/>
              </a:rPr>
            </a:br>
            <a:r>
              <a:rPr lang="ru-RU" sz="2000">
                <a:latin typeface="Times New Roman"/>
                <a:cs typeface="Times New Roman"/>
              </a:rPr>
              <a:t>Выполнила:</a:t>
            </a:r>
            <a:r>
              <a:rPr lang="ru-RU" sz="2000" u="sng">
                <a:latin typeface="Times New Roman"/>
                <a:cs typeface="Times New Roman"/>
              </a:rPr>
              <a:t> </a:t>
            </a:r>
            <a:r>
              <a:rPr lang="ru-RU" sz="2000">
                <a:latin typeface="Times New Roman"/>
                <a:cs typeface="Times New Roman"/>
              </a:rPr>
              <a:t>Дербенева А.С.          </a:t>
            </a:r>
            <a:br>
              <a:rPr lang="ru-RU" sz="2000">
                <a:latin typeface="Times New Roman"/>
                <a:cs typeface="Times New Roman"/>
              </a:rPr>
            </a:br>
            <a:r>
              <a:rPr lang="ru-RU" sz="2000">
                <a:latin typeface="Times New Roman"/>
                <a:ea typeface="+mn-lt"/>
                <a:cs typeface="Times New Roman"/>
              </a:rPr>
              <a:t>Руководитель: Казакова Е.Н</a:t>
            </a:r>
            <a:endParaRPr lang="ru-RU" sz="200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49FAA0-AE2C-42FD-BDEE-81D9C00F5BD6}"/>
              </a:ext>
            </a:extLst>
          </p:cNvPr>
          <p:cNvSpPr txBox="1"/>
          <p:nvPr/>
        </p:nvSpPr>
        <p:spPr>
          <a:xfrm>
            <a:off x="1295400" y="76200"/>
            <a:ext cx="100774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>
                <a:latin typeface="Times New Roman"/>
                <a:ea typeface="+mn-lt"/>
                <a:cs typeface="+mn-lt"/>
              </a:rPr>
              <a:t>ФГБОУ ВО "</a:t>
            </a:r>
            <a:r>
              <a:rPr lang="ru-RU" sz="2400" err="1">
                <a:latin typeface="Times New Roman"/>
                <a:ea typeface="+mn-lt"/>
                <a:cs typeface="+mn-lt"/>
              </a:rPr>
              <a:t>КрасГМУ</a:t>
            </a:r>
            <a:r>
              <a:rPr lang="ru-RU" sz="2400">
                <a:latin typeface="Times New Roman"/>
                <a:ea typeface="+mn-lt"/>
                <a:cs typeface="+mn-lt"/>
              </a:rPr>
              <a:t> имени профессора В.Ф. Войно-Ясенецкого" Минздрава России</a:t>
            </a:r>
          </a:p>
          <a:p>
            <a:pPr algn="ctr"/>
            <a:r>
              <a:rPr lang="ru-RU" sz="2400">
                <a:latin typeface="Times New Roman"/>
                <a:cs typeface="Calibri" panose="020F0502020204030204"/>
              </a:rPr>
              <a:t>Фармацевтический колледж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910B2-940E-4540-BDC4-7B379FE01A23}"/>
              </a:ext>
            </a:extLst>
          </p:cNvPr>
          <p:cNvSpPr txBox="1"/>
          <p:nvPr/>
        </p:nvSpPr>
        <p:spPr>
          <a:xfrm>
            <a:off x="1438275" y="2474892"/>
            <a:ext cx="9315450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600" dirty="0">
                <a:latin typeface="Times New Roman"/>
                <a:cs typeface="Calibri"/>
              </a:rPr>
              <a:t>Презентация по производственной практике</a:t>
            </a:r>
          </a:p>
          <a:p>
            <a:pPr algn="ctr"/>
            <a:r>
              <a:rPr lang="ru-RU" sz="2600" dirty="0">
                <a:latin typeface="Times New Roman"/>
                <a:cs typeface="Calibri"/>
              </a:rPr>
              <a:t>Тема</a:t>
            </a:r>
            <a:r>
              <a:rPr lang="ru-RU" sz="2600" dirty="0">
                <a:latin typeface="Times New Roman"/>
                <a:ea typeface="+mn-lt"/>
                <a:cs typeface="+mn-lt"/>
              </a:rPr>
              <a:t>: Прием товара аптеке</a:t>
            </a:r>
          </a:p>
          <a:p>
            <a:pPr algn="ctr"/>
            <a:r>
              <a:rPr lang="ru-RU" sz="2200" dirty="0">
                <a:latin typeface="Times New Roman"/>
                <a:ea typeface="+mn-lt"/>
                <a:cs typeface="+mn-lt"/>
              </a:rPr>
              <a:t>МДК 03.01 Организация деятельности аптеки и ее структурных подразделений</a:t>
            </a:r>
          </a:p>
          <a:p>
            <a:pPr algn="ctr"/>
            <a:r>
              <a:rPr lang="ru-RU" sz="2200" dirty="0">
                <a:latin typeface="Times New Roman"/>
                <a:ea typeface="+mn-lt"/>
                <a:cs typeface="+mn-lt"/>
              </a:rPr>
              <a:t>по специальности 33.02.01 Фармация </a:t>
            </a:r>
            <a:endParaRPr lang="ru-RU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634B1-FB18-0743-A6A6-98FF393F27B2}"/>
              </a:ext>
            </a:extLst>
          </p:cNvPr>
          <p:cNvSpPr txBox="1"/>
          <p:nvPr/>
        </p:nvSpPr>
        <p:spPr>
          <a:xfrm>
            <a:off x="4731657" y="6270610"/>
            <a:ext cx="272868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2022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AA22F1-6090-4C28-9218-6FAC3714D982}"/>
              </a:ext>
            </a:extLst>
          </p:cNvPr>
          <p:cNvSpPr txBox="1"/>
          <p:nvPr/>
        </p:nvSpPr>
        <p:spPr>
          <a:xfrm>
            <a:off x="6096000" y="2080514"/>
            <a:ext cx="551980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При проверке по показателю </a:t>
            </a:r>
            <a:r>
              <a:rPr lang="ru-RU" sz="2400" b="1">
                <a:latin typeface="Times New Roman"/>
                <a:ea typeface="+mn-lt"/>
                <a:cs typeface="+mn-lt"/>
              </a:rPr>
              <a:t>"Упаковка"</a:t>
            </a:r>
            <a:r>
              <a:rPr lang="ru-RU" sz="2400">
                <a:latin typeface="Times New Roman"/>
                <a:ea typeface="+mn-lt"/>
                <a:cs typeface="+mn-lt"/>
              </a:rPr>
              <a:t> особое внимание обращается на ее целостность и соответствие физико-химическим свойствам лекарственных средств.</a:t>
            </a:r>
            <a:endParaRPr lang="ru-RU"/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121AD108-B8CB-374F-ADDD-E07F00260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3" y="907556"/>
            <a:ext cx="4575479" cy="5606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367A70-DFCA-4D7C-9DBA-343269027ED3}"/>
              </a:ext>
            </a:extLst>
          </p:cNvPr>
          <p:cNvSpPr txBox="1"/>
          <p:nvPr/>
        </p:nvSpPr>
        <p:spPr>
          <a:xfrm>
            <a:off x="4922729" y="204592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latin typeface="Times New Roman"/>
                <a:cs typeface="Calibri"/>
              </a:rPr>
              <a:t>Упаковка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F90BE3-4B43-457E-A228-2A7E5504B43F}"/>
              </a:ext>
            </a:extLst>
          </p:cNvPr>
          <p:cNvSpPr txBox="1"/>
          <p:nvPr/>
        </p:nvSpPr>
        <p:spPr>
          <a:xfrm>
            <a:off x="6008317" y="1655524"/>
            <a:ext cx="578076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При контроле по показателю </a:t>
            </a:r>
            <a:r>
              <a:rPr lang="ru-RU" sz="2400" b="1">
                <a:latin typeface="Times New Roman"/>
                <a:ea typeface="+mn-lt"/>
                <a:cs typeface="+mn-lt"/>
              </a:rPr>
              <a:t>"Маркировка"</a:t>
            </a:r>
            <a:r>
              <a:rPr lang="ru-RU" sz="2400">
                <a:latin typeface="Times New Roman"/>
                <a:ea typeface="+mn-lt"/>
                <a:cs typeface="+mn-lt"/>
              </a:rPr>
              <a:t> проверяется соответствие маркировки первичной, вторичной упаковки лекарственного средства требованиям документа в области контроля качества, наличие листовки-вкладыша на русском языке в упаковке (или отдельно в пачке на все количество готовых лекарственных препаратов).</a:t>
            </a:r>
            <a:endParaRPr lang="ru-RU"/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5E1AA294-F4F9-5242-980D-030702580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9" y="1254343"/>
            <a:ext cx="5101228" cy="41159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6DD78B-8A37-412E-9506-424BEAEA6631}"/>
              </a:ext>
            </a:extLst>
          </p:cNvPr>
          <p:cNvSpPr txBox="1"/>
          <p:nvPr/>
        </p:nvSpPr>
        <p:spPr>
          <a:xfrm>
            <a:off x="4651332" y="267222"/>
            <a:ext cx="32442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latin typeface="Times New Roman"/>
                <a:cs typeface="Calibri"/>
              </a:rPr>
              <a:t>Маркировка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24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00B7F4-42E2-4106-B1CF-1E5FEAC72EDA}"/>
              </a:ext>
            </a:extLst>
          </p:cNvPr>
          <p:cNvSpPr txBox="1"/>
          <p:nvPr/>
        </p:nvSpPr>
        <p:spPr>
          <a:xfrm>
            <a:off x="2819400" y="2781300"/>
            <a:ext cx="67818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latin typeface="Times New Roman"/>
                <a:cs typeface="Calibri"/>
              </a:rPr>
              <a:t>Спасибо за внимание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37302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72B5B9-4975-4D84-A604-A653B5E4C3C9}"/>
              </a:ext>
            </a:extLst>
          </p:cNvPr>
          <p:cNvSpPr txBox="1"/>
          <p:nvPr/>
        </p:nvSpPr>
        <p:spPr>
          <a:xfrm>
            <a:off x="903961" y="862208"/>
            <a:ext cx="10947746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Основное назначение строгого контроля всех поступающих лекарств – не допустить попадание к потребителям контрафакта, который может навредить здоровью. Но, кроме того, проверка помогает уже на этапе получения от поставщика отследить брак, который так же, как и подделка, опасен для людей.</a:t>
            </a:r>
          </a:p>
          <a:p>
            <a:pPr algn="just"/>
            <a:endParaRPr lang="ru-RU" sz="2400">
              <a:latin typeface="Times New Roman"/>
              <a:ea typeface="+mn-lt"/>
              <a:cs typeface="+mn-lt"/>
            </a:endParaRPr>
          </a:p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Что касается стадий приемочного контроля, он включает в себя поочередно:</a:t>
            </a:r>
            <a:endParaRPr lang="ru-RU" sz="24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+mn-lt"/>
              </a:rPr>
              <a:t>Изучение сопроводительной документации, деклараций.</a:t>
            </a:r>
            <a:endParaRPr lang="ru-RU" sz="24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+mn-lt"/>
              </a:rPr>
              <a:t>Исследование внешнего вида, запаха, цвета каждого медикамента.</a:t>
            </a:r>
            <a:endParaRPr lang="ru-RU" sz="2400">
              <a:latin typeface="Times New Roman"/>
              <a:cs typeface="Times New Roman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+mn-lt"/>
              </a:rPr>
              <a:t>Проверку целостности упаковки, в том числе вторичной, а также маркировки, нанесенной на нее.</a:t>
            </a:r>
            <a:endParaRPr lang="ru-RU">
              <a:latin typeface="Times New Roman"/>
            </a:endParaRPr>
          </a:p>
          <a:p>
            <a:pPr marL="285750" indent="-285750" algn="just">
              <a:buFont typeface="Arial"/>
              <a:buChar char="•"/>
            </a:pPr>
            <a:endParaRPr lang="ru-RU" sz="2400">
              <a:latin typeface="Times New Roman"/>
              <a:cs typeface="Calibri" panose="020F0502020204030204"/>
            </a:endParaRPr>
          </a:p>
          <a:p>
            <a:pPr algn="just"/>
            <a:r>
              <a:rPr lang="ru-RU" sz="2400">
                <a:latin typeface="Times New Roman"/>
                <a:cs typeface="Calibri" panose="020F0502020204030204"/>
              </a:rPr>
              <a:t>Которая проводится на основании приказа Минздрава</a:t>
            </a:r>
            <a:r>
              <a:rPr lang="ru-RU" sz="2400">
                <a:latin typeface="Times New Roman"/>
                <a:ea typeface="+mn-lt"/>
                <a:cs typeface="+mn-lt"/>
              </a:rPr>
              <a:t> РФ от 26.10.2015 № 751н </a:t>
            </a:r>
            <a:r>
              <a:rPr lang="ru-RU" sz="2400" b="1">
                <a:latin typeface="Times New Roman"/>
                <a:ea typeface="+mn-lt"/>
                <a:cs typeface="+mn-lt"/>
              </a:rPr>
              <a:t>«</a:t>
            </a:r>
            <a:r>
              <a:rPr lang="ru-RU" sz="2400">
                <a:latin typeface="Times New Roman"/>
                <a:ea typeface="+mn-lt"/>
                <a:cs typeface="+mn-lt"/>
              </a:rPr>
              <a:t>Об утверждении правил изготовления и отпуска лекарственных препаратов для медицинского применения аптечными организациями, индивидуальными предпринимателями, имеющими лицензию на фармацевтическую деятельность</a:t>
            </a:r>
            <a:r>
              <a:rPr lang="ru-RU" sz="2400" b="1">
                <a:latin typeface="Times New Roman"/>
                <a:ea typeface="+mn-lt"/>
                <a:cs typeface="+mn-lt"/>
              </a:rPr>
              <a:t>»</a:t>
            </a:r>
            <a:endParaRPr lang="ru-RU" sz="2400">
              <a:latin typeface="Times New Roman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2718AB-E3D4-4031-A2F0-9114E781A728}"/>
              </a:ext>
            </a:extLst>
          </p:cNvPr>
          <p:cNvSpPr txBox="1"/>
          <p:nvPr/>
        </p:nvSpPr>
        <p:spPr>
          <a:xfrm>
            <a:off x="3426782" y="170014"/>
            <a:ext cx="53423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latin typeface="Times New Roman"/>
                <a:cs typeface="Times New Roman"/>
              </a:rPr>
              <a:t>Главная цель приемки</a:t>
            </a:r>
          </a:p>
          <a:p>
            <a:pPr algn="l"/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96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51A4EC-CE5A-40EA-BB26-2FC85B8CD292}"/>
              </a:ext>
            </a:extLst>
          </p:cNvPr>
          <p:cNvSpPr txBox="1"/>
          <p:nvPr/>
        </p:nvSpPr>
        <p:spPr>
          <a:xfrm>
            <a:off x="2292264" y="413359"/>
            <a:ext cx="76179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latin typeface="Times New Roman"/>
                <a:cs typeface="Calibri"/>
              </a:rPr>
              <a:t>Сопроводительная документация </a:t>
            </a:r>
            <a:endParaRPr lang="ru-RU" sz="36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A6ABB-A76E-4B9F-8470-C2801563F7A4}"/>
              </a:ext>
            </a:extLst>
          </p:cNvPr>
          <p:cNvSpPr txBox="1"/>
          <p:nvPr/>
        </p:nvSpPr>
        <p:spPr>
          <a:xfrm>
            <a:off x="924838" y="1311057"/>
            <a:ext cx="10519774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Обязательные сопроводительные документы:</a:t>
            </a:r>
          </a:p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1.Товарная накладная – является основанием для приемки и оприходовании товара</a:t>
            </a:r>
          </a:p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2.Счет-фактура – для оплаты товара и принятии к налоговому вычету суммы НДС. Регистрируется в бухгалтерии в книге покупок</a:t>
            </a:r>
          </a:p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3.Протокол согласования цен</a:t>
            </a:r>
          </a:p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4.Документы, удостоверяющие качество товара</a:t>
            </a:r>
          </a:p>
          <a:p>
            <a:pPr algn="just"/>
            <a:endParaRPr lang="ru-RU" sz="2400">
              <a:latin typeface="Times New Roman"/>
              <a:ea typeface="+mn-lt"/>
              <a:cs typeface="+mn-lt"/>
            </a:endParaRPr>
          </a:p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В зависимости от особенности товара прилагается документ, подтверждающий количество товара (упаковочный ярлык) при приемке в упакованном виде.</a:t>
            </a:r>
          </a:p>
          <a:p>
            <a:pPr algn="just"/>
            <a:endParaRPr lang="ru-RU" sz="2400">
              <a:latin typeface="Times New Roman"/>
              <a:cs typeface="Calibri"/>
            </a:endParaRPr>
          </a:p>
          <a:p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07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44AD2F93-0798-4931-82B9-17DE0295D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03961" y="610090"/>
            <a:ext cx="4121065" cy="5700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AEC41C-E3C1-437D-B4B0-9E7A01AF19B6}"/>
              </a:ext>
            </a:extLst>
          </p:cNvPr>
          <p:cNvSpPr txBox="1"/>
          <p:nvPr/>
        </p:nvSpPr>
        <p:spPr>
          <a:xfrm>
            <a:off x="3523989" y="215030"/>
            <a:ext cx="51440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latin typeface="Times New Roman"/>
                <a:cs typeface="Calibri"/>
              </a:rPr>
              <a:t>Товарная-накладная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7848F-A6BB-4DAD-93D7-5287F7E1B523}"/>
              </a:ext>
            </a:extLst>
          </p:cNvPr>
          <p:cNvSpPr txBox="1"/>
          <p:nvPr/>
        </p:nvSpPr>
        <p:spPr>
          <a:xfrm>
            <a:off x="5809992" y="747386"/>
            <a:ext cx="6135660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Times New Roman"/>
              </a:rPr>
              <a:t>наименование самой документации и день составления;</a:t>
            </a:r>
            <a:endParaRPr lang="ru-RU" sz="2400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Times New Roman"/>
              </a:rPr>
              <a:t>название фирмы-поставщика или персональные данные предпринимателя;</a:t>
            </a:r>
            <a:endParaRPr lang="en-US" sz="2400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Times New Roman"/>
              </a:rPr>
              <a:t>название и адрес грузоотправителя и грузополучателя;</a:t>
            </a:r>
            <a:endParaRPr lang="en-US" sz="2400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Times New Roman"/>
              </a:rPr>
              <a:t>число грузовых позиций;</a:t>
            </a:r>
            <a:endParaRPr lang="en-US" sz="2400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Times New Roman"/>
              </a:rPr>
              <a:t>должностные характеристики лиц, несущих ответственность;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Times New Roman"/>
              </a:rPr>
              <a:t>персональные подписи участников;</a:t>
            </a:r>
            <a:endParaRPr lang="en-US" sz="2400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Times New Roman"/>
              </a:rPr>
              <a:t>данные о плательщике;</a:t>
            </a:r>
            <a:endParaRPr lang="en-US" sz="2400">
              <a:ea typeface="+mn-lt"/>
              <a:cs typeface="+mn-lt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Times New Roman"/>
              </a:rPr>
              <a:t>информация о продукции: наименование, код, единицы измерения, количество, вес, цена и общая стоимость товара.</a:t>
            </a:r>
            <a:endParaRPr lang="ru-RU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809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79751-3273-4177-9576-496B7057794B}"/>
              </a:ext>
            </a:extLst>
          </p:cNvPr>
          <p:cNvSpPr txBox="1"/>
          <p:nvPr/>
        </p:nvSpPr>
        <p:spPr>
          <a:xfrm>
            <a:off x="4515633" y="215030"/>
            <a:ext cx="31607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latin typeface="Times New Roman"/>
                <a:cs typeface="Calibri"/>
              </a:rPr>
              <a:t>Счет-фактура</a:t>
            </a:r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1D30F-97D8-4045-84A4-0F8105C823C8}"/>
              </a:ext>
            </a:extLst>
          </p:cNvPr>
          <p:cNvSpPr txBox="1"/>
          <p:nvPr/>
        </p:nvSpPr>
        <p:spPr>
          <a:xfrm>
            <a:off x="6050071" y="778701"/>
            <a:ext cx="5874704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Arial"/>
                <a:cs typeface="Arial"/>
              </a:rPr>
              <a:t>номер и дата составления; </a:t>
            </a:r>
            <a:r>
              <a:rPr lang="en-US" sz="2400">
                <a:latin typeface="Times New Roman"/>
                <a:ea typeface="Arial"/>
                <a:cs typeface="Arial"/>
              </a:rPr>
              <a:t>​</a:t>
            </a:r>
            <a:endParaRPr lang="ru-RU">
              <a:cs typeface="Calibri" panose="020F0502020204030204"/>
            </a:endParaRP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Arial"/>
                <a:cs typeface="Arial"/>
              </a:rPr>
              <a:t>название и адрес грузоотправителя и грузополучателя; </a:t>
            </a:r>
            <a:r>
              <a:rPr lang="en-US" sz="2400">
                <a:latin typeface="Times New Roman"/>
                <a:ea typeface="Arial"/>
                <a:cs typeface="Arial"/>
              </a:rPr>
              <a:t>​</a:t>
            </a: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Arial"/>
                <a:cs typeface="Arial"/>
              </a:rPr>
              <a:t>номер платежного документа;</a:t>
            </a:r>
            <a:r>
              <a:rPr lang="en-US" sz="2400">
                <a:latin typeface="Times New Roman"/>
                <a:ea typeface="Arial"/>
                <a:cs typeface="Arial"/>
              </a:rPr>
              <a:t>​</a:t>
            </a: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Arial"/>
                <a:cs typeface="Arial"/>
              </a:rPr>
              <a:t>поставщик и плательщик;</a:t>
            </a:r>
            <a:r>
              <a:rPr lang="en-US" sz="2400">
                <a:latin typeface="Times New Roman"/>
                <a:ea typeface="Arial"/>
                <a:cs typeface="Arial"/>
              </a:rPr>
              <a:t>​</a:t>
            </a: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Arial"/>
                <a:cs typeface="Arial"/>
              </a:rPr>
              <a:t>наименование товара и единицы измерения, масса, его количество;</a:t>
            </a:r>
            <a:r>
              <a:rPr lang="en-US" sz="2400">
                <a:latin typeface="Times New Roman"/>
                <a:ea typeface="Arial"/>
                <a:cs typeface="Arial"/>
              </a:rPr>
              <a:t>​</a:t>
            </a: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Arial"/>
                <a:cs typeface="Arial"/>
              </a:rPr>
              <a:t>цена за единицу и сумма без учета налога; </a:t>
            </a:r>
            <a:r>
              <a:rPr lang="en-US" sz="2400">
                <a:latin typeface="Times New Roman"/>
                <a:ea typeface="Arial"/>
                <a:cs typeface="Arial"/>
              </a:rPr>
              <a:t>​</a:t>
            </a: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Arial"/>
                <a:cs typeface="Arial"/>
              </a:rPr>
              <a:t>сумма налога с учетом действующей ставки; </a:t>
            </a:r>
            <a:r>
              <a:rPr lang="en-US" sz="2400">
                <a:latin typeface="Times New Roman"/>
                <a:ea typeface="Arial"/>
                <a:cs typeface="Arial"/>
              </a:rPr>
              <a:t>​</a:t>
            </a: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Arial"/>
                <a:cs typeface="Arial"/>
              </a:rPr>
              <a:t>общая стоимость с учетом суммы налога; </a:t>
            </a:r>
            <a:r>
              <a:rPr lang="en-US" sz="2400">
                <a:latin typeface="Times New Roman"/>
                <a:ea typeface="Arial"/>
                <a:cs typeface="Arial"/>
              </a:rPr>
              <a:t>​</a:t>
            </a: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Arial"/>
                <a:cs typeface="Arial"/>
              </a:rPr>
              <a:t>подписи директора и главного бухгалтера.</a:t>
            </a:r>
            <a:endParaRPr lang="ru-RU" sz="2400">
              <a:latin typeface="Times New Roman"/>
              <a:ea typeface="+mn-lt"/>
              <a:cs typeface="+mn-l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2172D33-5AC9-3B44-89CD-143F3043D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 b="5915"/>
          <a:stretch/>
        </p:blipFill>
        <p:spPr>
          <a:xfrm>
            <a:off x="182558" y="1436648"/>
            <a:ext cx="5636381" cy="43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3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EFA05D-2EBE-4A4D-94C4-130A85A2095E}"/>
              </a:ext>
            </a:extLst>
          </p:cNvPr>
          <p:cNvSpPr txBox="1"/>
          <p:nvPr/>
        </p:nvSpPr>
        <p:spPr>
          <a:xfrm>
            <a:off x="2970756" y="194153"/>
            <a:ext cx="62504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latin typeface="Times New Roman"/>
                <a:cs typeface="Times New Roman"/>
              </a:rPr>
              <a:t>Протокол согласования цен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218C1-693B-4DAA-BD4A-54578E426A1D}"/>
              </a:ext>
            </a:extLst>
          </p:cNvPr>
          <p:cNvSpPr txBox="1"/>
          <p:nvPr/>
        </p:nvSpPr>
        <p:spPr>
          <a:xfrm>
            <a:off x="4995797" y="653441"/>
            <a:ext cx="53841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Symbol,Sans-Serif"/>
              <a:buChar char="•"/>
            </a:pP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40B13D5-C172-450C-B44F-885F8690A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81412" y="460365"/>
            <a:ext cx="4110624" cy="5926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E96B0D-B0C2-4B79-9A9C-27AC22630515}"/>
              </a:ext>
            </a:extLst>
          </p:cNvPr>
          <p:cNvSpPr txBox="1"/>
          <p:nvPr/>
        </p:nvSpPr>
        <p:spPr>
          <a:xfrm>
            <a:off x="6394537" y="1164920"/>
            <a:ext cx="5091829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наименование документа;</a:t>
            </a:r>
            <a:endParaRPr lang="ru-RU">
              <a:cs typeface="Calibri" panose="020F0502020204030204"/>
            </a:endParaRP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номер;</a:t>
            </a: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дату;</a:t>
            </a: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полные название предприятий, между которыми заключен договор;</a:t>
            </a: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вписать точную стоимость товаров, услуг или работ, предусмотренных договором, в котором: наименование товара, серия, производитель, дата реализации, надбавка, сумма цен, НДС, количество; </a:t>
            </a:r>
          </a:p>
          <a:p>
            <a:pPr marL="342900" lvl="0" indent="-342900" algn="just" rtl="0">
              <a:buFont typeface="Arial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</a:rPr>
              <a:t>закрепляется подписями. </a:t>
            </a:r>
          </a:p>
        </p:txBody>
      </p:sp>
    </p:spTree>
    <p:extLst>
      <p:ext uri="{BB962C8B-B14F-4D97-AF65-F5344CB8AC3E}">
        <p14:creationId xmlns:p14="http://schemas.microsoft.com/office/powerpoint/2010/main" val="313907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6DDB3-B80F-4B3A-9549-F3C9CF2FEF1B}"/>
              </a:ext>
            </a:extLst>
          </p:cNvPr>
          <p:cNvSpPr txBox="1"/>
          <p:nvPr/>
        </p:nvSpPr>
        <p:spPr>
          <a:xfrm>
            <a:off x="1530264" y="173277"/>
            <a:ext cx="941330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latin typeface="Times New Roman"/>
                <a:ea typeface="+mn-lt"/>
                <a:cs typeface="Times New Roman"/>
              </a:rPr>
              <a:t>Реестр документов, подтверждающих соответствие товара</a:t>
            </a:r>
          </a:p>
          <a:p>
            <a:pPr algn="l"/>
            <a:endParaRPr lang="ru-RU">
              <a:cs typeface="Calibri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225BD361-EC27-42AD-BE21-95978BD1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1076195" y="804917"/>
            <a:ext cx="4037555" cy="57074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E0FDB2-ECF0-4CA2-AE16-F53393222BA0}"/>
              </a:ext>
            </a:extLst>
          </p:cNvPr>
          <p:cNvSpPr txBox="1"/>
          <p:nvPr/>
        </p:nvSpPr>
        <p:spPr>
          <a:xfrm>
            <a:off x="6091824" y="1363249"/>
            <a:ext cx="5718131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+mn-lt"/>
              </a:rPr>
              <a:t>номер, дата;</a:t>
            </a:r>
            <a:endParaRPr lang="ru-RU">
              <a:cs typeface="Calibri" panose="020F0502020204030204"/>
            </a:endParaRPr>
          </a:p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+mn-lt"/>
              </a:rPr>
              <a:t>грузоотправитель и грузополучатель, их адрес, ИНН и телефон грузоотправителя;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+mn-lt"/>
              </a:rPr>
              <a:t>наименование, его код, изготовитель, серия, количество, единицы измерения, срок годности, поставщик и № сертификата соответствия (или декларации), держатель сертификата, срок его действия, регистрационный номер и дата, орган выдавший сертификат;</a:t>
            </a:r>
          </a:p>
          <a:p>
            <a:pPr marL="342900" indent="-342900" algn="just">
              <a:buFont typeface="Arial"/>
              <a:buChar char="•"/>
            </a:pPr>
            <a:r>
              <a:rPr lang="ru-RU" sz="2400">
                <a:latin typeface="Times New Roman"/>
                <a:ea typeface="+mn-lt"/>
                <a:cs typeface="+mn-lt"/>
              </a:rPr>
              <a:t>заверяется подписями и печатями.</a:t>
            </a:r>
          </a:p>
          <a:p>
            <a:pPr algn="l"/>
            <a:endParaRPr lang="ru-RU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44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7E4AF-0AF5-4868-835F-5DF92D4B6C53}"/>
              </a:ext>
            </a:extLst>
          </p:cNvPr>
          <p:cNvSpPr txBox="1"/>
          <p:nvPr/>
        </p:nvSpPr>
        <p:spPr>
          <a:xfrm>
            <a:off x="6091825" y="1874728"/>
            <a:ext cx="5415418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>
                <a:latin typeface="Times New Roman"/>
                <a:cs typeface="Times New Roman"/>
              </a:rPr>
              <a:t>Лекарственные препараты и медицинские изделия до подачи в торговый зал должны пройти предпродажную подготовку, которая включает распаковку, рассортировку и осмотр товара; проверку качества товара (по внешним признакам) и наличия необходимой информации о товаре и его изготовителе (поставщике)</a:t>
            </a:r>
            <a:endParaRPr lang="ru-RU" sz="2400">
              <a:ea typeface="+mn-lt"/>
              <a:cs typeface="+mn-lt"/>
            </a:endParaRPr>
          </a:p>
          <a:p>
            <a:pPr algn="l"/>
            <a:endParaRPr lang="ru-RU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5F5A3-8618-4DCE-8970-D0D35CAD9007}"/>
              </a:ext>
            </a:extLst>
          </p:cNvPr>
          <p:cNvSpPr txBox="1"/>
          <p:nvPr/>
        </p:nvSpPr>
        <p:spPr>
          <a:xfrm>
            <a:off x="1592894" y="-4175"/>
            <a:ext cx="951769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latin typeface="Times New Roman"/>
                <a:ea typeface="+mn-lt"/>
                <a:cs typeface="+mn-lt"/>
              </a:rPr>
              <a:t>Прием товара по показателям: «Описание», «Упаковка», «Маркировка»</a:t>
            </a:r>
            <a:endParaRPr lang="ru-RU" sz="3600">
              <a:latin typeface="Times New Roman"/>
              <a:cs typeface="Calibri" panose="020F0502020204030204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655595D-DD38-554D-8C0E-B476658BC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645541"/>
            <a:ext cx="5535589" cy="415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3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032DE0-C4C1-4792-A1E0-745D7236E38A}"/>
              </a:ext>
            </a:extLst>
          </p:cNvPr>
          <p:cNvSpPr txBox="1"/>
          <p:nvPr/>
        </p:nvSpPr>
        <p:spPr>
          <a:xfrm>
            <a:off x="643004" y="267222"/>
            <a:ext cx="108224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600" b="1">
                <a:latin typeface="Times New Roman"/>
                <a:ea typeface="+mn-lt"/>
                <a:cs typeface="+mn-lt"/>
              </a:rPr>
              <a:t>Описание</a:t>
            </a:r>
            <a:endParaRPr lang="ru-RU" sz="3600" b="1">
              <a:latin typeface="Times New Roman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2E5F6D-F357-47D9-935A-FB473202CA9A}"/>
              </a:ext>
            </a:extLst>
          </p:cNvPr>
          <p:cNvSpPr txBox="1"/>
          <p:nvPr/>
        </p:nvSpPr>
        <p:spPr>
          <a:xfrm>
            <a:off x="6050071" y="1154481"/>
            <a:ext cx="5749445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В контроль по показателю </a:t>
            </a:r>
            <a:r>
              <a:rPr lang="ru-RU" sz="2400" b="1">
                <a:latin typeface="Times New Roman"/>
                <a:ea typeface="+mn-lt"/>
                <a:cs typeface="+mn-lt"/>
              </a:rPr>
              <a:t>"Описание"</a:t>
            </a:r>
            <a:r>
              <a:rPr lang="ru-RU" sz="2400">
                <a:latin typeface="Times New Roman"/>
                <a:ea typeface="+mn-lt"/>
                <a:cs typeface="+mn-lt"/>
              </a:rPr>
              <a:t> включается проверка внешнего вида, агрегатного состояния, цвета, запаха лекарственного средства. В случае возникновения сомнений в качестве</a:t>
            </a:r>
            <a:endParaRPr lang="ru-RU">
              <a:cs typeface="Calibri" panose="020F0502020204030204"/>
            </a:endParaRPr>
          </a:p>
          <a:p>
            <a:pPr algn="just"/>
            <a:r>
              <a:rPr lang="ru-RU" sz="2400">
                <a:latin typeface="Times New Roman"/>
                <a:ea typeface="+mn-lt"/>
                <a:cs typeface="+mn-lt"/>
              </a:rPr>
              <a:t>образцы направляются в аккредитованную испытательную лабораторию (центр) для проведения дополнительных испытаний. Такие лекарственные средства с обозначением "Забраковано при приемочном контроле" хранятся в карантинной зоне помещения хранения изолированно от других лекарственных средств.</a:t>
            </a:r>
            <a:endParaRPr lang="ru-RU">
              <a:cs typeface="Calibri" panose="020F0502020204030204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40402E9-DEA4-42EB-87BB-0290EBAA8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21" y="1669577"/>
            <a:ext cx="5404980" cy="397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4700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Ти Лун</cp:lastModifiedBy>
  <cp:revision>6</cp:revision>
  <dcterms:created xsi:type="dcterms:W3CDTF">2021-05-20T18:53:18Z</dcterms:created>
  <dcterms:modified xsi:type="dcterms:W3CDTF">2022-03-29T02:42:18Z</dcterms:modified>
</cp:coreProperties>
</file>