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16861" y="461594"/>
            <a:ext cx="4510277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5758" y="107696"/>
            <a:ext cx="7012482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320" y="1864613"/>
            <a:ext cx="8849360" cy="3830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321" y="65353"/>
            <a:ext cx="79070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Федеральное </a:t>
            </a:r>
            <a:r>
              <a:rPr sz="1800" spc="-10" dirty="0">
                <a:latin typeface="Times New Roman"/>
                <a:cs typeface="Times New Roman"/>
              </a:rPr>
              <a:t>государственное </a:t>
            </a:r>
            <a:r>
              <a:rPr sz="1800" spc="-15" dirty="0">
                <a:latin typeface="Times New Roman"/>
                <a:cs typeface="Times New Roman"/>
              </a:rPr>
              <a:t>бюджетное </a:t>
            </a:r>
            <a:r>
              <a:rPr sz="1800" spc="-5" dirty="0">
                <a:latin typeface="Times New Roman"/>
                <a:cs typeface="Times New Roman"/>
              </a:rPr>
              <a:t>образовательное </a:t>
            </a:r>
            <a:r>
              <a:rPr sz="1800" dirty="0">
                <a:latin typeface="Times New Roman"/>
                <a:cs typeface="Times New Roman"/>
              </a:rPr>
              <a:t>учреждение </a:t>
            </a:r>
            <a:r>
              <a:rPr sz="1800" spc="-10" dirty="0">
                <a:latin typeface="Times New Roman"/>
                <a:cs typeface="Times New Roman"/>
              </a:rPr>
              <a:t>высшего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образования «Красноярский </a:t>
            </a:r>
            <a:r>
              <a:rPr sz="1800" spc="-10" dirty="0">
                <a:latin typeface="Times New Roman"/>
                <a:cs typeface="Times New Roman"/>
              </a:rPr>
              <a:t>государственный медицинский </a:t>
            </a:r>
            <a:r>
              <a:rPr sz="1800" dirty="0">
                <a:latin typeface="Times New Roman"/>
                <a:cs typeface="Times New Roman"/>
              </a:rPr>
              <a:t>университет </a:t>
            </a:r>
            <a:r>
              <a:rPr sz="1800" spc="-5" dirty="0">
                <a:latin typeface="Times New Roman"/>
                <a:cs typeface="Times New Roman"/>
              </a:rPr>
              <a:t>имени </a:t>
            </a:r>
            <a:r>
              <a:rPr sz="1800" dirty="0">
                <a:latin typeface="Times New Roman"/>
                <a:cs typeface="Times New Roman"/>
              </a:rPr>
              <a:t> профессора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В.Ф.</a:t>
            </a:r>
            <a:r>
              <a:rPr sz="1800" spc="-5" dirty="0">
                <a:latin typeface="Times New Roman"/>
                <a:cs typeface="Times New Roman"/>
              </a:rPr>
              <a:t> Войно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Ясенецкого»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5801" y="5412763"/>
            <a:ext cx="3799840" cy="982344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30"/>
              </a:spcBef>
            </a:pPr>
            <a:r>
              <a:rPr sz="1900" spc="-10" dirty="0">
                <a:latin typeface="Times New Roman"/>
                <a:cs typeface="Times New Roman"/>
              </a:rPr>
              <a:t>Выполнила:</a:t>
            </a:r>
            <a:endParaRPr sz="1900">
              <a:latin typeface="Times New Roman"/>
              <a:cs typeface="Times New Roman"/>
            </a:endParaRPr>
          </a:p>
          <a:p>
            <a:pPr marL="12700" marR="5080" indent="2037714" algn="r">
              <a:lnSpc>
                <a:spcPct val="110000"/>
              </a:lnSpc>
              <a:spcBef>
                <a:spcPts val="5"/>
              </a:spcBef>
            </a:pPr>
            <a:r>
              <a:rPr sz="1900" spc="-15" dirty="0">
                <a:latin typeface="Times New Roman"/>
                <a:cs typeface="Times New Roman"/>
              </a:rPr>
              <a:t>ординатор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2</a:t>
            </a:r>
            <a:r>
              <a:rPr sz="1900" spc="-35" dirty="0">
                <a:latin typeface="Times New Roman"/>
                <a:cs typeface="Times New Roman"/>
              </a:rPr>
              <a:t> года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кафедры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лучевой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диагностики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ИПО.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5230" y="6400800"/>
            <a:ext cx="2358770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900" spc="-20" dirty="0" smtClean="0">
                <a:latin typeface="Times New Roman"/>
                <a:cs typeface="Times New Roman"/>
              </a:rPr>
              <a:t>          </a:t>
            </a:r>
            <a:r>
              <a:rPr lang="ru-RU" sz="1900" spc="-20" dirty="0" err="1" smtClean="0">
                <a:latin typeface="Times New Roman"/>
                <a:cs typeface="Times New Roman"/>
              </a:rPr>
              <a:t>Тепляшина</a:t>
            </a:r>
            <a:r>
              <a:rPr sz="1900" spc="-65" smtClean="0">
                <a:latin typeface="Times New Roman"/>
                <a:cs typeface="Times New Roman"/>
              </a:rPr>
              <a:t> </a:t>
            </a:r>
            <a:r>
              <a:rPr lang="ru-RU" sz="1900" spc="-10" dirty="0">
                <a:latin typeface="Times New Roman"/>
                <a:cs typeface="Times New Roman"/>
              </a:rPr>
              <a:t>Ю</a:t>
            </a:r>
            <a:r>
              <a:rPr sz="1900" spc="-10" smtClean="0">
                <a:latin typeface="Times New Roman"/>
                <a:cs typeface="Times New Roman"/>
              </a:rPr>
              <a:t>.</a:t>
            </a:r>
            <a:r>
              <a:rPr lang="ru-RU" sz="1900" spc="-10" dirty="0" smtClean="0">
                <a:latin typeface="Times New Roman"/>
                <a:cs typeface="Times New Roman"/>
              </a:rPr>
              <a:t>К</a:t>
            </a:r>
            <a:r>
              <a:rPr sz="1900" spc="-10" smtClean="0"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121" y="1282541"/>
            <a:ext cx="7250691" cy="221846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40383" y="3956126"/>
            <a:ext cx="7061834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57450" marR="5080" indent="-244475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latin typeface="Times New Roman"/>
                <a:cs typeface="Times New Roman"/>
              </a:rPr>
              <a:t>Внематочная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беременность: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яичниковые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образования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184" y="1268730"/>
            <a:ext cx="4968875" cy="36004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5063" y="111633"/>
            <a:ext cx="48583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5365" marR="5080" indent="-10033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Шеечная</a:t>
            </a:r>
            <a:r>
              <a:rPr sz="3600" spc="-75" dirty="0"/>
              <a:t> </a:t>
            </a:r>
            <a:r>
              <a:rPr sz="3600" spc="-5" dirty="0"/>
              <a:t>беременность </a:t>
            </a:r>
            <a:r>
              <a:rPr sz="3600" spc="-885" dirty="0"/>
              <a:t> </a:t>
            </a:r>
            <a:r>
              <a:rPr sz="3600" spc="-20" dirty="0"/>
              <a:t>УЗ-</a:t>
            </a:r>
            <a:r>
              <a:rPr sz="3600" spc="-10" dirty="0"/>
              <a:t> </a:t>
            </a:r>
            <a:r>
              <a:rPr sz="3600" spc="-5" dirty="0"/>
              <a:t>признаки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8739" y="4701285"/>
            <a:ext cx="6895465" cy="21475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Times New Roman"/>
                <a:cs typeface="Times New Roman"/>
              </a:rPr>
              <a:t>-Отсутствие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плодного</a:t>
            </a:r>
            <a:r>
              <a:rPr sz="2400" dirty="0">
                <a:latin typeface="Times New Roman"/>
                <a:cs typeface="Times New Roman"/>
              </a:rPr>
              <a:t> яйца в </a:t>
            </a:r>
            <a:r>
              <a:rPr sz="2400" spc="-20" dirty="0">
                <a:latin typeface="Times New Roman"/>
                <a:cs typeface="Times New Roman"/>
              </a:rPr>
              <a:t>матки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15" dirty="0">
                <a:latin typeface="Times New Roman"/>
                <a:cs typeface="Times New Roman"/>
              </a:rPr>
              <a:t>-Бочкообразная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шейка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матки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latin typeface="Times New Roman"/>
                <a:cs typeface="Times New Roman"/>
              </a:rPr>
              <a:t>-Плодное</a:t>
            </a:r>
            <a:r>
              <a:rPr sz="2400" dirty="0">
                <a:latin typeface="Times New Roman"/>
                <a:cs typeface="Times New Roman"/>
              </a:rPr>
              <a:t> яйцо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ниже</a:t>
            </a:r>
            <a:r>
              <a:rPr sz="2400" dirty="0">
                <a:latin typeface="Times New Roman"/>
                <a:cs typeface="Times New Roman"/>
              </a:rPr>
              <a:t> уровня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внутреннего </a:t>
            </a:r>
            <a:r>
              <a:rPr sz="2400" spc="-10" dirty="0">
                <a:latin typeface="Times New Roman"/>
                <a:cs typeface="Times New Roman"/>
              </a:rPr>
              <a:t>зева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шейки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матки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-Отсутствие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кровотока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вокруг </a:t>
            </a:r>
            <a:r>
              <a:rPr sz="2400" spc="-20" dirty="0">
                <a:latin typeface="Times New Roman"/>
                <a:cs typeface="Times New Roman"/>
              </a:rPr>
              <a:t>плодного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мешка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34" y="1196721"/>
            <a:ext cx="3548761" cy="33844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4648" y="544195"/>
            <a:ext cx="4856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Шеечная</a:t>
            </a:r>
            <a:r>
              <a:rPr sz="3600" spc="-75" dirty="0"/>
              <a:t> </a:t>
            </a:r>
            <a:r>
              <a:rPr sz="3600" spc="-5" dirty="0"/>
              <a:t>беременность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6" y="1705203"/>
            <a:ext cx="6336665" cy="40849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6352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Шеечная</a:t>
            </a:r>
            <a:r>
              <a:rPr sz="3600" spc="-35" dirty="0"/>
              <a:t> </a:t>
            </a:r>
            <a:r>
              <a:rPr sz="3600" spc="-10" dirty="0"/>
              <a:t>беременность</a:t>
            </a:r>
            <a:endParaRPr sz="3600"/>
          </a:p>
          <a:p>
            <a:pPr marL="635" algn="ctr">
              <a:lnSpc>
                <a:spcPct val="100000"/>
              </a:lnSpc>
            </a:pPr>
            <a:r>
              <a:rPr sz="3600" i="1" spc="-65" dirty="0">
                <a:latin typeface="Times New Roman"/>
                <a:cs typeface="Times New Roman"/>
              </a:rPr>
              <a:t>ТВУЗИ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8" y="1700860"/>
            <a:ext cx="6552692" cy="42461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765" y="368300"/>
            <a:ext cx="8425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УЗ-</a:t>
            </a:r>
            <a:r>
              <a:rPr sz="3600" spc="-25" dirty="0"/>
              <a:t> </a:t>
            </a:r>
            <a:r>
              <a:rPr sz="3600" spc="-5" dirty="0"/>
              <a:t>признаки</a:t>
            </a:r>
            <a:r>
              <a:rPr sz="3600" spc="-25" dirty="0"/>
              <a:t> </a:t>
            </a:r>
            <a:r>
              <a:rPr sz="3600" spc="-20" dirty="0"/>
              <a:t>яичниковой </a:t>
            </a:r>
            <a:r>
              <a:rPr sz="3600" spc="-5" dirty="0"/>
              <a:t>беременности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739" y="1242821"/>
            <a:ext cx="8076565" cy="281495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727200" marR="5080" indent="-807720">
              <a:lnSpc>
                <a:spcPts val="3240"/>
              </a:lnSpc>
              <a:spcBef>
                <a:spcPts val="505"/>
              </a:spcBef>
            </a:pPr>
            <a:r>
              <a:rPr sz="3000" dirty="0">
                <a:solidFill>
                  <a:srgbClr val="1F487C"/>
                </a:solidFill>
                <a:latin typeface="Times New Roman"/>
                <a:cs typeface="Times New Roman"/>
              </a:rPr>
              <a:t>Для диагностики </a:t>
            </a:r>
            <a:r>
              <a:rPr sz="3000" spc="-20" dirty="0">
                <a:solidFill>
                  <a:srgbClr val="1F487C"/>
                </a:solidFill>
                <a:latin typeface="Times New Roman"/>
                <a:cs typeface="Times New Roman"/>
              </a:rPr>
              <a:t>яичниковой </a:t>
            </a:r>
            <a:r>
              <a:rPr sz="3000" dirty="0">
                <a:solidFill>
                  <a:srgbClr val="1F487C"/>
                </a:solidFill>
                <a:latin typeface="Times New Roman"/>
                <a:cs typeface="Times New Roman"/>
              </a:rPr>
              <a:t>беременности </a:t>
            </a:r>
            <a:r>
              <a:rPr sz="3000" spc="-73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3000" spc="5" dirty="0">
                <a:solidFill>
                  <a:srgbClr val="1F487C"/>
                </a:solidFill>
                <a:latin typeface="Times New Roman"/>
                <a:cs typeface="Times New Roman"/>
              </a:rPr>
              <a:t>специфических</a:t>
            </a:r>
            <a:r>
              <a:rPr sz="3000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1F487C"/>
                </a:solidFill>
                <a:latin typeface="Times New Roman"/>
                <a:cs typeface="Times New Roman"/>
              </a:rPr>
              <a:t>УЗ-критериев</a:t>
            </a:r>
            <a:r>
              <a:rPr sz="3000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нет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Отсутствие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плодного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яйца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в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полости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матки</a:t>
            </a:r>
            <a:endParaRPr sz="3000">
              <a:latin typeface="Times New Roman"/>
              <a:cs typeface="Times New Roman"/>
            </a:endParaRPr>
          </a:p>
          <a:p>
            <a:pPr marL="355600" marR="655320" indent="-342900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Times New Roman"/>
                <a:cs typeface="Times New Roman"/>
              </a:rPr>
              <a:t>Плодное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яйцо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неотделимо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от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прилегающей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паренхимы</a:t>
            </a:r>
            <a:r>
              <a:rPr sz="3000" spc="-10" dirty="0">
                <a:latin typeface="Times New Roman"/>
                <a:cs typeface="Times New Roman"/>
              </a:rPr>
              <a:t> яичника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16017" y="3717035"/>
            <a:ext cx="4428490" cy="3141345"/>
            <a:chOff x="4716017" y="3717035"/>
            <a:chExt cx="4428490" cy="31413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7" y="3717035"/>
              <a:ext cx="4427981" cy="31409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6017" y="3737457"/>
              <a:ext cx="4427981" cy="31205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7530" y="35509"/>
            <a:ext cx="6513195" cy="166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УЗ </a:t>
            </a:r>
            <a:r>
              <a:rPr sz="3600" spc="-5" dirty="0"/>
              <a:t>признаки </a:t>
            </a:r>
            <a:r>
              <a:rPr sz="3600" spc="-10" dirty="0"/>
              <a:t>гетеротопической </a:t>
            </a:r>
            <a:r>
              <a:rPr sz="3600" spc="-885" dirty="0"/>
              <a:t> </a:t>
            </a:r>
            <a:r>
              <a:rPr sz="3600" spc="-5" dirty="0"/>
              <a:t>беременности</a:t>
            </a:r>
            <a:endParaRPr sz="3600"/>
          </a:p>
          <a:p>
            <a:pPr algn="ctr">
              <a:lnSpc>
                <a:spcPts val="4240"/>
              </a:lnSpc>
            </a:pPr>
            <a:r>
              <a:rPr sz="3600" i="1" spc="-60" dirty="0">
                <a:latin typeface="Times New Roman"/>
                <a:cs typeface="Times New Roman"/>
              </a:rPr>
              <a:t>ТВУЗИ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9794" y="5878474"/>
            <a:ext cx="6744334" cy="84899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234565" marR="5080" indent="-2222500">
              <a:lnSpc>
                <a:spcPct val="80000"/>
              </a:lnSpc>
              <a:spcBef>
                <a:spcPts val="819"/>
              </a:spcBef>
            </a:pPr>
            <a:r>
              <a:rPr sz="3000" spc="-5" dirty="0">
                <a:latin typeface="Times New Roman"/>
                <a:cs typeface="Times New Roman"/>
              </a:rPr>
              <a:t>Признаки</a:t>
            </a:r>
            <a:r>
              <a:rPr sz="3000" spc="-20" dirty="0">
                <a:latin typeface="Times New Roman"/>
                <a:cs typeface="Times New Roman"/>
              </a:rPr>
              <a:t> как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у </a:t>
            </a:r>
            <a:r>
              <a:rPr sz="3000" spc="-30" dirty="0">
                <a:latin typeface="Times New Roman"/>
                <a:cs typeface="Times New Roman"/>
              </a:rPr>
              <a:t>маточной</a:t>
            </a:r>
            <a:r>
              <a:rPr sz="3000" dirty="0">
                <a:latin typeface="Times New Roman"/>
                <a:cs typeface="Times New Roman"/>
              </a:rPr>
              <a:t> и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эктопической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беременности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4" y="2276855"/>
            <a:ext cx="4361688" cy="25923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7691" y="2270251"/>
            <a:ext cx="4316857" cy="25989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297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Двойная</a:t>
            </a:r>
            <a:r>
              <a:rPr spc="-25" dirty="0"/>
              <a:t> </a:t>
            </a:r>
            <a:r>
              <a:rPr spc="-20" dirty="0"/>
              <a:t>внематочная</a:t>
            </a:r>
            <a:r>
              <a:rPr spc="-30" dirty="0"/>
              <a:t> </a:t>
            </a:r>
            <a:r>
              <a:rPr spc="-10" dirty="0"/>
              <a:t>беременность</a:t>
            </a: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3200" i="1" spc="-55" dirty="0">
                <a:latin typeface="Times New Roman"/>
                <a:cs typeface="Times New Roman"/>
              </a:rPr>
              <a:t>ТВУЗИ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74875" y="1844801"/>
            <a:ext cx="5118100" cy="3912235"/>
            <a:chOff x="2174875" y="1844801"/>
            <a:chExt cx="5118100" cy="39122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750" y="1844801"/>
              <a:ext cx="4762500" cy="36861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4875" y="1844840"/>
              <a:ext cx="5117592" cy="39117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342" y="237871"/>
            <a:ext cx="71158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8680" marR="5080" indent="-2126615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УЗ- </a:t>
            </a:r>
            <a:r>
              <a:rPr sz="3600" spc="-5" dirty="0"/>
              <a:t>признаки </a:t>
            </a:r>
            <a:r>
              <a:rPr sz="3600" dirty="0"/>
              <a:t>угрозы </a:t>
            </a:r>
            <a:r>
              <a:rPr sz="3600" spc="-5" dirty="0"/>
              <a:t>прерывания </a:t>
            </a:r>
            <a:r>
              <a:rPr sz="3600" spc="-885" dirty="0"/>
              <a:t> </a:t>
            </a:r>
            <a:r>
              <a:rPr sz="3600" spc="-5" dirty="0"/>
              <a:t>беременности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11604"/>
            <a:ext cx="7755890" cy="402526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Не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прикрепленный </a:t>
            </a:r>
            <a:r>
              <a:rPr sz="3200" spc="-20" dirty="0">
                <a:latin typeface="Calibri"/>
                <a:cs typeface="Calibri"/>
              </a:rPr>
              <a:t>желточный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мешок</a:t>
            </a:r>
            <a:endParaRPr sz="3200">
              <a:latin typeface="Calibri"/>
              <a:cs typeface="Calibri"/>
            </a:endParaRPr>
          </a:p>
          <a:p>
            <a:pPr marL="355600" marR="371475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Желточный </a:t>
            </a:r>
            <a:r>
              <a:rPr sz="3200" dirty="0">
                <a:latin typeface="Calibri"/>
                <a:cs typeface="Calibri"/>
              </a:rPr>
              <a:t>мешок с деформированным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контуром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Кровь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брюшной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полости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Шаровидная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увеличенная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матка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Плохая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визуализация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плода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Отсутствие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сердечной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деятельности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плода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975" y="44576"/>
            <a:ext cx="3311016" cy="313410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61152" y="3553409"/>
            <a:ext cx="3237230" cy="31127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25"/>
              </a:spcBef>
            </a:pPr>
            <a:r>
              <a:rPr sz="2700" dirty="0">
                <a:latin typeface="Times New Roman"/>
                <a:cs typeface="Times New Roman"/>
              </a:rPr>
              <a:t>Деформированное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плодное</a:t>
            </a:r>
            <a:r>
              <a:rPr sz="2700" spc="-5" dirty="0">
                <a:latin typeface="Times New Roman"/>
                <a:cs typeface="Times New Roman"/>
              </a:rPr>
              <a:t> яйцо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в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цервикальном канале.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Открыт </a:t>
            </a:r>
            <a:r>
              <a:rPr sz="2700" dirty="0">
                <a:latin typeface="Times New Roman"/>
                <a:cs typeface="Times New Roman"/>
              </a:rPr>
              <a:t>внутренний и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наружный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зев.</a:t>
            </a:r>
            <a:endParaRPr sz="2700">
              <a:latin typeface="Times New Roman"/>
              <a:cs typeface="Times New Roman"/>
            </a:endParaRPr>
          </a:p>
          <a:p>
            <a:pPr marL="12700" marR="5080">
              <a:lnSpc>
                <a:spcPct val="90000"/>
              </a:lnSpc>
              <a:spcBef>
                <a:spcPts val="650"/>
              </a:spcBef>
            </a:pPr>
            <a:r>
              <a:rPr sz="2700" dirty="0">
                <a:latin typeface="Times New Roman"/>
                <a:cs typeface="Times New Roman"/>
              </a:rPr>
              <a:t>Кровь в полости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эндометрия</a:t>
            </a:r>
            <a:r>
              <a:rPr sz="2700" dirty="0">
                <a:latin typeface="Times New Roman"/>
                <a:cs typeface="Times New Roman"/>
              </a:rPr>
              <a:t> и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цервикальном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канале.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8340" y="0"/>
              <a:ext cx="5145659" cy="35730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142058"/>
              <a:ext cx="5554726" cy="37159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533400"/>
            <a:ext cx="365988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smtClean="0"/>
              <a:t>Вы</a:t>
            </a:r>
            <a:r>
              <a:rPr sz="4400" spc="-20" smtClean="0"/>
              <a:t>в</a:t>
            </a:r>
            <a:r>
              <a:rPr lang="ru-RU" sz="4400" spc="-125" dirty="0" smtClean="0"/>
              <a:t>о</a:t>
            </a:r>
            <a:r>
              <a:rPr lang="ru-RU" sz="4400" spc="-125" dirty="0" smtClean="0"/>
              <a:t>ды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47320" y="1864613"/>
            <a:ext cx="8849360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 marR="132715">
              <a:lnSpc>
                <a:spcPct val="100000"/>
              </a:lnSpc>
              <a:spcBef>
                <a:spcPts val="105"/>
              </a:spcBef>
              <a:buFont typeface="Arial" pitchFamily="34" charset="0"/>
              <a:buChar char="•"/>
            </a:pPr>
            <a:r>
              <a:rPr spc="-5" dirty="0"/>
              <a:t>Для </a:t>
            </a:r>
            <a:r>
              <a:rPr spc="5" dirty="0"/>
              <a:t>диагностики </a:t>
            </a:r>
            <a:r>
              <a:rPr spc="-10" dirty="0"/>
              <a:t>требуется </a:t>
            </a:r>
            <a:r>
              <a:rPr spc="-5" dirty="0"/>
              <a:t>исследование </a:t>
            </a:r>
            <a:r>
              <a:rPr spc="-15" dirty="0"/>
              <a:t>малого </a:t>
            </a:r>
            <a:r>
              <a:rPr spc="-785" dirty="0"/>
              <a:t> </a:t>
            </a:r>
            <a:r>
              <a:rPr spc="10" dirty="0"/>
              <a:t>таза</a:t>
            </a:r>
            <a:r>
              <a:rPr spc="-5" dirty="0"/>
              <a:t> </a:t>
            </a:r>
            <a:r>
              <a:rPr spc="-15" dirty="0"/>
              <a:t>как</a:t>
            </a:r>
            <a:r>
              <a:rPr spc="-20" dirty="0"/>
              <a:t> </a:t>
            </a:r>
            <a:r>
              <a:rPr spc="-5" dirty="0"/>
              <a:t>абдоминальное,</a:t>
            </a:r>
            <a:r>
              <a:rPr spc="-35" dirty="0"/>
              <a:t> </a:t>
            </a:r>
            <a:r>
              <a:rPr spc="10" dirty="0"/>
              <a:t>так</a:t>
            </a:r>
            <a:r>
              <a:rPr spc="-5" dirty="0"/>
              <a:t> </a:t>
            </a:r>
            <a:r>
              <a:rPr/>
              <a:t>и </a:t>
            </a:r>
            <a:r>
              <a:rPr smtClean="0"/>
              <a:t>вагинальное</a:t>
            </a:r>
            <a:endParaRPr lang="ru-RU" dirty="0" smtClean="0"/>
          </a:p>
          <a:p>
            <a:pPr marL="194945">
              <a:lnSpc>
                <a:spcPct val="100000"/>
              </a:lnSpc>
              <a:buFont typeface="Arial" pitchFamily="34" charset="0"/>
              <a:buChar char="•"/>
            </a:pPr>
            <a:r>
              <a:rPr spc="5" smtClean="0"/>
              <a:t>Клиническая</a:t>
            </a:r>
            <a:r>
              <a:rPr spc="-30" smtClean="0"/>
              <a:t> </a:t>
            </a:r>
            <a:r>
              <a:rPr spc="-10" dirty="0"/>
              <a:t>картина</a:t>
            </a:r>
            <a:r>
              <a:rPr spc="-55" dirty="0"/>
              <a:t> </a:t>
            </a:r>
            <a:r>
              <a:rPr spc="-25"/>
              <a:t>может</a:t>
            </a:r>
            <a:r>
              <a:rPr spc="-30"/>
              <a:t> </a:t>
            </a:r>
            <a:r>
              <a:rPr spc="-10" smtClean="0"/>
              <a:t>отсутствовать</a:t>
            </a:r>
            <a:endParaRPr sz="4650"/>
          </a:p>
          <a:p>
            <a:pPr marL="194945" marR="5080">
              <a:lnSpc>
                <a:spcPct val="100000"/>
              </a:lnSpc>
              <a:buFont typeface="Arial" pitchFamily="34" charset="0"/>
              <a:buChar char="•"/>
            </a:pPr>
            <a:r>
              <a:rPr dirty="0"/>
              <a:t>Знание </a:t>
            </a:r>
            <a:r>
              <a:rPr spc="5" dirty="0"/>
              <a:t>специфических </a:t>
            </a:r>
            <a:r>
              <a:rPr spc="-5" dirty="0"/>
              <a:t>УЗ-критериев </a:t>
            </a:r>
            <a:r>
              <a:rPr dirty="0"/>
              <a:t>, имеет </a:t>
            </a:r>
            <a:r>
              <a:rPr spc="5" dirty="0"/>
              <a:t> </a:t>
            </a:r>
            <a:r>
              <a:rPr dirty="0"/>
              <a:t>решающее</a:t>
            </a:r>
            <a:r>
              <a:rPr spc="-35" dirty="0"/>
              <a:t> </a:t>
            </a:r>
            <a:r>
              <a:rPr spc="-20" dirty="0"/>
              <a:t>значение</a:t>
            </a:r>
            <a:r>
              <a:rPr spc="15" dirty="0"/>
              <a:t> </a:t>
            </a:r>
            <a:r>
              <a:rPr spc="-5" dirty="0"/>
              <a:t>для</a:t>
            </a:r>
            <a:r>
              <a:rPr spc="10" dirty="0"/>
              <a:t> </a:t>
            </a:r>
            <a:r>
              <a:rPr dirty="0"/>
              <a:t>правильной</a:t>
            </a:r>
            <a:r>
              <a:rPr spc="-5" dirty="0"/>
              <a:t> </a:t>
            </a:r>
            <a:r>
              <a:rPr spc="5" dirty="0"/>
              <a:t>диагностики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9855" y="3212972"/>
            <a:ext cx="5715634" cy="36450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7050" y="30302"/>
            <a:ext cx="29546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Актуальность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3383" y="712165"/>
            <a:ext cx="8780780" cy="6041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В 97,7-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99%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случаев </a:t>
            </a:r>
            <a:r>
              <a:rPr sz="3200" spc="-5" dirty="0">
                <a:latin typeface="Times New Roman"/>
                <a:cs typeface="Times New Roman"/>
              </a:rPr>
              <a:t>эктопическая</a:t>
            </a:r>
            <a:endParaRPr sz="3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3200" spc="5" dirty="0">
                <a:latin typeface="Times New Roman"/>
                <a:cs typeface="Times New Roman"/>
              </a:rPr>
              <a:t>беременность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возникает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 </a:t>
            </a:r>
            <a:r>
              <a:rPr sz="3200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маточной</a:t>
            </a:r>
            <a:r>
              <a:rPr sz="32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трубе</a:t>
            </a:r>
            <a:r>
              <a:rPr sz="3200" spc="-1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3200" spc="-10" dirty="0">
                <a:latin typeface="Times New Roman"/>
                <a:cs typeface="Times New Roman"/>
              </a:rPr>
              <a:t>Большинство </a:t>
            </a:r>
            <a:r>
              <a:rPr sz="3200" dirty="0">
                <a:latin typeface="Times New Roman"/>
                <a:cs typeface="Times New Roman"/>
              </a:rPr>
              <a:t>случаев </a:t>
            </a:r>
            <a:r>
              <a:rPr sz="3200" spc="-5" dirty="0">
                <a:latin typeface="Times New Roman"/>
                <a:cs typeface="Times New Roman"/>
              </a:rPr>
              <a:t>трубной </a:t>
            </a:r>
            <a:r>
              <a:rPr sz="3200" dirty="0">
                <a:latin typeface="Times New Roman"/>
                <a:cs typeface="Times New Roman"/>
              </a:rPr>
              <a:t>беременности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возникает </a:t>
            </a:r>
            <a:r>
              <a:rPr sz="3200" dirty="0">
                <a:latin typeface="Times New Roman"/>
                <a:cs typeface="Times New Roman"/>
              </a:rPr>
              <a:t>в </a:t>
            </a:r>
            <a:r>
              <a:rPr sz="32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ампулярном </a:t>
            </a:r>
            <a:r>
              <a:rPr sz="3200" spc="-10" dirty="0">
                <a:latin typeface="Times New Roman"/>
                <a:cs typeface="Times New Roman"/>
              </a:rPr>
              <a:t>отделе </a:t>
            </a:r>
            <a:r>
              <a:rPr sz="3200" spc="-25" dirty="0">
                <a:latin typeface="Times New Roman"/>
                <a:cs typeface="Times New Roman"/>
              </a:rPr>
              <a:t>маточной </a:t>
            </a:r>
            <a:r>
              <a:rPr sz="3200" spc="-5" dirty="0">
                <a:latin typeface="Times New Roman"/>
                <a:cs typeface="Times New Roman"/>
              </a:rPr>
              <a:t>трубы;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12%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—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истмическом</a:t>
            </a:r>
            <a:r>
              <a:rPr sz="32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 </a:t>
            </a:r>
            <a:r>
              <a:rPr sz="3200" spc="5" dirty="0">
                <a:latin typeface="Times New Roman"/>
                <a:cs typeface="Times New Roman"/>
              </a:rPr>
              <a:t>5%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—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фимбриальном </a:t>
            </a:r>
            <a:r>
              <a:rPr sz="3200" b="1" spc="-7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отделе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трубы.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 marL="47625" marR="5520690">
              <a:lnSpc>
                <a:spcPct val="100000"/>
              </a:lnSpc>
              <a:spcBef>
                <a:spcPts val="3010"/>
              </a:spcBef>
            </a:pPr>
            <a:r>
              <a:rPr sz="2400" spc="-5" dirty="0">
                <a:latin typeface="Times New Roman"/>
                <a:cs typeface="Times New Roman"/>
              </a:rPr>
              <a:t>Имплантация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плодного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яйца </a:t>
            </a:r>
            <a:r>
              <a:rPr sz="2400" spc="-20" dirty="0">
                <a:latin typeface="Times New Roman"/>
                <a:cs typeface="Times New Roman"/>
              </a:rPr>
              <a:t>может </a:t>
            </a:r>
            <a:r>
              <a:rPr sz="2400" spc="-25" dirty="0">
                <a:latin typeface="Times New Roman"/>
                <a:cs typeface="Times New Roman"/>
              </a:rPr>
              <a:t>происходить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также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яичнике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шейке</a:t>
            </a:r>
            <a:r>
              <a:rPr sz="2400" spc="-20" dirty="0">
                <a:latin typeface="Times New Roman"/>
                <a:cs typeface="Times New Roman"/>
              </a:rPr>
              <a:t> матки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(&lt;1%),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endParaRPr sz="2400">
              <a:latin typeface="Times New Roman"/>
              <a:cs typeface="Times New Roman"/>
            </a:endParaRPr>
          </a:p>
          <a:p>
            <a:pPr marL="47625" marR="560197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брюшной полости (до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1,4%)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кишке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т.д.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789" rIns="0" bIns="0" rtlCol="0">
            <a:spAutoFit/>
          </a:bodyPr>
          <a:lstStyle/>
          <a:p>
            <a:pPr marL="2084705" marR="5080" indent="-1609725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Факторы </a:t>
            </a:r>
            <a:r>
              <a:rPr sz="3600" spc="-15" dirty="0"/>
              <a:t>риска </a:t>
            </a:r>
            <a:r>
              <a:rPr sz="3600" spc="-30" dirty="0"/>
              <a:t>внематочной </a:t>
            </a:r>
            <a:r>
              <a:rPr sz="3600" spc="-885" dirty="0"/>
              <a:t> </a:t>
            </a:r>
            <a:r>
              <a:rPr sz="3600" spc="-10" dirty="0"/>
              <a:t>беременности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6334" y="1479774"/>
            <a:ext cx="8273415" cy="509841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Предыдущая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внематочная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беременность</a:t>
            </a:r>
            <a:endParaRPr sz="3200">
              <a:latin typeface="Times New Roman"/>
              <a:cs typeface="Times New Roman"/>
            </a:endParaRPr>
          </a:p>
          <a:p>
            <a:pPr marL="354965" marR="26289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Хирургические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вмешательства </a:t>
            </a:r>
            <a:r>
              <a:rPr sz="3200" dirty="0">
                <a:latin typeface="Times New Roman"/>
                <a:cs typeface="Times New Roman"/>
              </a:rPr>
              <a:t>на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маточных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трубах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5" dirty="0">
                <a:latin typeface="Times New Roman"/>
                <a:cs typeface="Times New Roman"/>
              </a:rPr>
              <a:t>Воспалительные </a:t>
            </a:r>
            <a:r>
              <a:rPr sz="3200" spc="-10" dirty="0">
                <a:latin typeface="Times New Roman"/>
                <a:cs typeface="Times New Roman"/>
              </a:rPr>
              <a:t>заболевания </a:t>
            </a:r>
            <a:r>
              <a:rPr sz="3200" dirty="0">
                <a:latin typeface="Times New Roman"/>
                <a:cs typeface="Times New Roman"/>
              </a:rPr>
              <a:t>органов </a:t>
            </a:r>
            <a:r>
              <a:rPr sz="3200" spc="-15" dirty="0">
                <a:latin typeface="Times New Roman"/>
                <a:cs typeface="Times New Roman"/>
              </a:rPr>
              <a:t>малого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10" dirty="0">
                <a:latin typeface="Times New Roman"/>
                <a:cs typeface="Times New Roman"/>
              </a:rPr>
              <a:t>таза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0" dirty="0">
                <a:latin typeface="Times New Roman"/>
                <a:cs typeface="Times New Roman"/>
              </a:rPr>
              <a:t>Аномалии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развития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половых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органов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Эндометриоз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35" dirty="0">
                <a:latin typeface="Times New Roman"/>
                <a:cs typeface="Times New Roman"/>
              </a:rPr>
              <a:t>Курение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5" dirty="0">
                <a:latin typeface="Times New Roman"/>
                <a:cs typeface="Times New Roman"/>
              </a:rPr>
              <a:t>Внутриматочная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контрацепция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790" rIns="0" bIns="0" rtlCol="0">
            <a:spAutoFit/>
          </a:bodyPr>
          <a:lstStyle/>
          <a:p>
            <a:pPr marL="2095500" marR="5080" indent="-139827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УЗ</a:t>
            </a:r>
            <a:r>
              <a:rPr sz="3600" spc="-55" dirty="0"/>
              <a:t> </a:t>
            </a:r>
            <a:r>
              <a:rPr sz="3600" dirty="0"/>
              <a:t>признаки</a:t>
            </a:r>
            <a:r>
              <a:rPr sz="3600" spc="-55" dirty="0"/>
              <a:t> </a:t>
            </a:r>
            <a:r>
              <a:rPr sz="3600" spc="-5" dirty="0"/>
              <a:t>эктопической </a:t>
            </a:r>
            <a:r>
              <a:rPr sz="3600" spc="-885" dirty="0"/>
              <a:t> </a:t>
            </a:r>
            <a:r>
              <a:rPr sz="3600" spc="-5" dirty="0"/>
              <a:t>беременности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6334" y="2055660"/>
            <a:ext cx="8007350" cy="275717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-"/>
              <a:tabLst>
                <a:tab pos="354965" algn="l"/>
                <a:tab pos="355600" algn="l"/>
              </a:tabLst>
            </a:pPr>
            <a:r>
              <a:rPr sz="3200" spc="5" dirty="0">
                <a:latin typeface="Times New Roman"/>
                <a:cs typeface="Times New Roman"/>
              </a:rPr>
              <a:t>Отсутствие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плодного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яйца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полости</a:t>
            </a:r>
            <a:r>
              <a:rPr sz="3200" spc="-25" dirty="0">
                <a:latin typeface="Times New Roman"/>
                <a:cs typeface="Times New Roman"/>
              </a:rPr>
              <a:t> матки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65"/>
              </a:spcBef>
              <a:buChar char="-"/>
              <a:tabLst>
                <a:tab pos="354965" algn="l"/>
                <a:tab pos="355600" algn="l"/>
              </a:tabLst>
            </a:pPr>
            <a:r>
              <a:rPr sz="3200" spc="-40" dirty="0">
                <a:latin typeface="Times New Roman"/>
                <a:cs typeface="Times New Roman"/>
              </a:rPr>
              <a:t>Увеличение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придатков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матки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или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скопление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жидкости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позади</a:t>
            </a:r>
            <a:r>
              <a:rPr sz="3200" spc="-20" dirty="0">
                <a:latin typeface="Times New Roman"/>
                <a:cs typeface="Times New Roman"/>
              </a:rPr>
              <a:t> матки</a:t>
            </a:r>
            <a:endParaRPr sz="3200">
              <a:latin typeface="Times New Roman"/>
              <a:cs typeface="Times New Roman"/>
            </a:endParaRPr>
          </a:p>
          <a:p>
            <a:pPr marL="354965" marR="1377950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Признаки </a:t>
            </a:r>
            <a:r>
              <a:rPr sz="3200" dirty="0">
                <a:latin typeface="Times New Roman"/>
                <a:cs typeface="Times New Roman"/>
              </a:rPr>
              <a:t>гравидарной </a:t>
            </a:r>
            <a:r>
              <a:rPr sz="3200" spc="-5" dirty="0">
                <a:latin typeface="Times New Roman"/>
                <a:cs typeface="Times New Roman"/>
              </a:rPr>
              <a:t>гиперплазии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эндометрия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3685" y="107696"/>
            <a:ext cx="652335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Эктопическая</a:t>
            </a:r>
            <a:r>
              <a:rPr sz="3600" spc="-5" dirty="0"/>
              <a:t> </a:t>
            </a:r>
            <a:r>
              <a:rPr sz="3600" spc="-10" dirty="0"/>
              <a:t>(трубная, </a:t>
            </a:r>
            <a:r>
              <a:rPr sz="3600" spc="-5" dirty="0"/>
              <a:t> интерстициальная) </a:t>
            </a:r>
            <a:r>
              <a:rPr sz="3600" dirty="0"/>
              <a:t>и </a:t>
            </a:r>
            <a:r>
              <a:rPr sz="3600" spc="-40" dirty="0"/>
              <a:t>маточная </a:t>
            </a:r>
            <a:r>
              <a:rPr sz="3600" spc="-885" dirty="0"/>
              <a:t> </a:t>
            </a:r>
            <a:r>
              <a:rPr sz="3600" spc="-10" dirty="0"/>
              <a:t>беременность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0" y="2060790"/>
            <a:ext cx="4163187" cy="36724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45" y="2065870"/>
            <a:ext cx="4176522" cy="36673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7507" y="5974486"/>
            <a:ext cx="84874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УЗИ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признаки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трубной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беременности-</a:t>
            </a:r>
            <a:r>
              <a:rPr sz="2000" spc="-5" dirty="0">
                <a:latin typeface="Times New Roman"/>
                <a:cs typeface="Times New Roman"/>
              </a:rPr>
              <a:t>в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области </a:t>
            </a:r>
            <a:r>
              <a:rPr sz="2000" spc="-20" dirty="0">
                <a:latin typeface="Times New Roman"/>
                <a:cs typeface="Times New Roman"/>
              </a:rPr>
              <a:t>придатков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визуализируется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5" dirty="0">
                <a:latin typeface="Times New Roman"/>
                <a:cs typeface="Times New Roman"/>
              </a:rPr>
              <a:t>обьемное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образование,</a:t>
            </a:r>
            <a:r>
              <a:rPr sz="2000" spc="-15" dirty="0">
                <a:latin typeface="Times New Roman"/>
                <a:cs typeface="Times New Roman"/>
              </a:rPr>
              <a:t> которое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подвижно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пальпации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датчиком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206" y="93979"/>
            <a:ext cx="7011034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Times New Roman"/>
                <a:cs typeface="Times New Roman"/>
              </a:rPr>
              <a:t>Эктопическая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(трубная, </a:t>
            </a:r>
            <a:r>
              <a:rPr sz="3600" b="1" spc="-5" dirty="0">
                <a:latin typeface="Times New Roman"/>
                <a:cs typeface="Times New Roman"/>
              </a:rPr>
              <a:t> интерстициальная) беременность </a:t>
            </a:r>
            <a:r>
              <a:rPr sz="3600" b="1" spc="-885" dirty="0">
                <a:latin typeface="Times New Roman"/>
                <a:cs typeface="Times New Roman"/>
              </a:rPr>
              <a:t> </a:t>
            </a:r>
            <a:r>
              <a:rPr sz="3600" b="1" i="1" spc="-65" dirty="0">
                <a:latin typeface="Times New Roman"/>
                <a:cs typeface="Times New Roman"/>
              </a:rPr>
              <a:t>ТВУЗИ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5309717"/>
            <a:ext cx="128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2" y="1932647"/>
            <a:ext cx="7238873" cy="40166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Эктопическая</a:t>
            </a:r>
            <a:r>
              <a:rPr sz="3600" spc="-5" dirty="0"/>
              <a:t> </a:t>
            </a:r>
            <a:r>
              <a:rPr sz="3600" spc="-10" dirty="0"/>
              <a:t>(трубная, </a:t>
            </a:r>
            <a:r>
              <a:rPr sz="3600" spc="-5" dirty="0"/>
              <a:t> интерстициальная) беременность </a:t>
            </a:r>
            <a:r>
              <a:rPr sz="3600" spc="-885" dirty="0"/>
              <a:t> </a:t>
            </a:r>
            <a:r>
              <a:rPr sz="3600" i="1" spc="-65" dirty="0">
                <a:latin typeface="Times New Roman"/>
                <a:cs typeface="Times New Roman"/>
              </a:rPr>
              <a:t>ТВУЗИ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37932" y="1700745"/>
            <a:ext cx="6685280" cy="4177029"/>
            <a:chOff x="1237932" y="1700745"/>
            <a:chExt cx="6685280" cy="41770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9636" y="1700745"/>
              <a:ext cx="6663055" cy="4104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7932" y="1772754"/>
              <a:ext cx="6684772" cy="41045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3970" marR="5080" indent="991869">
              <a:lnSpc>
                <a:spcPts val="4240"/>
              </a:lnSpc>
              <a:spcBef>
                <a:spcPts val="275"/>
              </a:spcBef>
            </a:pPr>
            <a:r>
              <a:rPr sz="3600" spc="-10" dirty="0"/>
              <a:t>Эктопическая</a:t>
            </a:r>
            <a:r>
              <a:rPr sz="3600" spc="-5" dirty="0"/>
              <a:t> </a:t>
            </a:r>
            <a:r>
              <a:rPr sz="3600" spc="-10" dirty="0"/>
              <a:t>(трубная, </a:t>
            </a:r>
            <a:r>
              <a:rPr sz="3600" spc="-5" dirty="0"/>
              <a:t> интерстициальная)</a:t>
            </a:r>
            <a:r>
              <a:rPr sz="3600" spc="-50" dirty="0"/>
              <a:t> </a:t>
            </a:r>
            <a:r>
              <a:rPr sz="3600" spc="-5" dirty="0"/>
              <a:t>беременность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1331594" y="1514436"/>
            <a:ext cx="6109970" cy="4147185"/>
            <a:chOff x="1331594" y="1514436"/>
            <a:chExt cx="6109970" cy="41471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1594" y="1514436"/>
              <a:ext cx="6016752" cy="4146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594" y="1514436"/>
              <a:ext cx="6109588" cy="41468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9328" y="0"/>
            <a:ext cx="61658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5080" indent="-2032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УЗ- </a:t>
            </a:r>
            <a:r>
              <a:rPr sz="3600" spc="-5" dirty="0"/>
              <a:t>признаки беременности </a:t>
            </a:r>
            <a:r>
              <a:rPr sz="3600" dirty="0"/>
              <a:t>в </a:t>
            </a:r>
            <a:r>
              <a:rPr sz="3600" spc="-890" dirty="0"/>
              <a:t> </a:t>
            </a:r>
            <a:r>
              <a:rPr sz="3600" spc="-25" dirty="0"/>
              <a:t>рудиментарном</a:t>
            </a:r>
            <a:r>
              <a:rPr sz="3600" spc="-20" dirty="0"/>
              <a:t> роге</a:t>
            </a:r>
            <a:r>
              <a:rPr sz="3600" spc="-15" dirty="0"/>
              <a:t> </a:t>
            </a:r>
            <a:r>
              <a:rPr sz="3600" spc="-30" dirty="0"/>
              <a:t>матки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975353" y="874267"/>
            <a:ext cx="4745990" cy="4872990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14"/>
              </a:spcBef>
            </a:pPr>
            <a:r>
              <a:rPr sz="2900" b="1" i="1" spc="-50" dirty="0">
                <a:latin typeface="Times New Roman"/>
                <a:cs typeface="Times New Roman"/>
              </a:rPr>
              <a:t>ТВУЗИ</a:t>
            </a:r>
            <a:endParaRPr sz="2900">
              <a:latin typeface="Times New Roman"/>
              <a:cs typeface="Times New Roman"/>
            </a:endParaRPr>
          </a:p>
          <a:p>
            <a:pPr marL="760730" marR="805180">
              <a:lnSpc>
                <a:spcPct val="100000"/>
              </a:lnSpc>
              <a:spcBef>
                <a:spcPts val="1675"/>
              </a:spcBef>
            </a:pPr>
            <a:r>
              <a:rPr sz="3200" dirty="0">
                <a:latin typeface="Times New Roman"/>
                <a:cs typeface="Times New Roman"/>
              </a:rPr>
              <a:t>-В </a:t>
            </a:r>
            <a:r>
              <a:rPr sz="3200" spc="5" dirty="0">
                <a:latin typeface="Times New Roman"/>
                <a:cs typeface="Times New Roman"/>
              </a:rPr>
              <a:t>полости </a:t>
            </a:r>
            <a:r>
              <a:rPr sz="3200" spc="-25" dirty="0">
                <a:latin typeface="Times New Roman"/>
                <a:cs typeface="Times New Roman"/>
              </a:rPr>
              <a:t>матки 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визуализируется </a:t>
            </a:r>
            <a:r>
              <a:rPr sz="3200" spc="-5" dirty="0">
                <a:latin typeface="Times New Roman"/>
                <a:cs typeface="Times New Roman"/>
              </a:rPr>
              <a:t> инте</a:t>
            </a:r>
            <a:r>
              <a:rPr sz="3200" spc="5" dirty="0">
                <a:latin typeface="Times New Roman"/>
                <a:cs typeface="Times New Roman"/>
              </a:rPr>
              <a:t>р</a:t>
            </a:r>
            <a:r>
              <a:rPr sz="3200" dirty="0">
                <a:latin typeface="Times New Roman"/>
                <a:cs typeface="Times New Roman"/>
              </a:rPr>
              <a:t>стици</a:t>
            </a:r>
            <a:r>
              <a:rPr sz="3200" spc="35" dirty="0">
                <a:latin typeface="Times New Roman"/>
                <a:cs typeface="Times New Roman"/>
              </a:rPr>
              <a:t>а</a:t>
            </a:r>
            <a:r>
              <a:rPr sz="3200" spc="-5" dirty="0">
                <a:latin typeface="Times New Roman"/>
                <a:cs typeface="Times New Roman"/>
              </a:rPr>
              <a:t>льная</a:t>
            </a:r>
            <a:endParaRPr sz="3200">
              <a:latin typeface="Times New Roman"/>
              <a:cs typeface="Times New Roman"/>
            </a:endParaRPr>
          </a:p>
          <a:p>
            <a:pPr marL="76073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часть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маточной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трубы</a:t>
            </a:r>
            <a:endParaRPr sz="3200">
              <a:latin typeface="Times New Roman"/>
              <a:cs typeface="Times New Roman"/>
            </a:endParaRPr>
          </a:p>
          <a:p>
            <a:pPr marL="760730">
              <a:lnSpc>
                <a:spcPct val="100000"/>
              </a:lnSpc>
              <a:spcBef>
                <a:spcPts val="770"/>
              </a:spcBef>
            </a:pPr>
            <a:r>
              <a:rPr sz="3200" spc="-10" dirty="0">
                <a:latin typeface="Times New Roman"/>
                <a:cs typeface="Times New Roman"/>
              </a:rPr>
              <a:t>-Плодное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яйцо</a:t>
            </a:r>
            <a:endParaRPr sz="3200">
              <a:latin typeface="Times New Roman"/>
              <a:cs typeface="Times New Roman"/>
            </a:endParaRPr>
          </a:p>
          <a:p>
            <a:pPr marL="760730" marR="5080">
              <a:lnSpc>
                <a:spcPct val="100000"/>
              </a:lnSpc>
            </a:pPr>
            <a:r>
              <a:rPr sz="3200" spc="-10" dirty="0">
                <a:latin typeface="Times New Roman"/>
                <a:cs typeface="Times New Roman"/>
              </a:rPr>
              <a:t>подвижно,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отделено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от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матки </a:t>
            </a:r>
            <a:r>
              <a:rPr sz="3200" dirty="0">
                <a:latin typeface="Times New Roman"/>
                <a:cs typeface="Times New Roman"/>
              </a:rPr>
              <a:t>и </a:t>
            </a:r>
            <a:r>
              <a:rPr sz="3200" spc="5" dirty="0">
                <a:latin typeface="Times New Roman"/>
                <a:cs typeface="Times New Roman"/>
              </a:rPr>
              <a:t>полностью 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окружено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миометрием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4" y="1844801"/>
            <a:ext cx="4295902" cy="34564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381</Words>
  <PresentationFormat>Экран (4:3)</PresentationFormat>
  <Paragraphs>68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Wingdings</vt:lpstr>
      <vt:lpstr>Calibri</vt:lpstr>
      <vt:lpstr>Office Theme</vt:lpstr>
      <vt:lpstr>Слайд 1</vt:lpstr>
      <vt:lpstr>Актуальность</vt:lpstr>
      <vt:lpstr>Факторы риска внематочной  беременности</vt:lpstr>
      <vt:lpstr>УЗ признаки эктопической  беременности</vt:lpstr>
      <vt:lpstr>Эктопическая (трубная,  интерстициальная) и маточная  беременность</vt:lpstr>
      <vt:lpstr>Слайд 6</vt:lpstr>
      <vt:lpstr>Эктопическая (трубная,  интерстициальная) беременность  ТВУЗИ</vt:lpstr>
      <vt:lpstr>Эктопическая (трубная,  интерстициальная) беременность</vt:lpstr>
      <vt:lpstr>УЗ- признаки беременности в  рудиментарном роге матки</vt:lpstr>
      <vt:lpstr>Шеечная беременность  УЗ- признаки</vt:lpstr>
      <vt:lpstr>Шеечная беременность</vt:lpstr>
      <vt:lpstr>Шеечная беременность ТВУЗИ</vt:lpstr>
      <vt:lpstr>УЗ- признаки яичниковой беременности</vt:lpstr>
      <vt:lpstr>УЗ признаки гетеротопической  беременности ТВУЗИ</vt:lpstr>
      <vt:lpstr>Двойная внематочная беременность ТВУЗИ</vt:lpstr>
      <vt:lpstr>УЗ- признаки угрозы прерывания  беременности</vt:lpstr>
      <vt:lpstr>Слайд 17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 - Ясенецкого»</dc:title>
  <dc:creator>Ксения</dc:creator>
  <cp:lastModifiedBy>User</cp:lastModifiedBy>
  <cp:revision>2</cp:revision>
  <dcterms:created xsi:type="dcterms:W3CDTF">2021-05-22T01:49:22Z</dcterms:created>
  <dcterms:modified xsi:type="dcterms:W3CDTF">2021-05-24T16:08:09Z</dcterms:modified>
</cp:coreProperties>
</file>