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96" r:id="rId3"/>
    <p:sldId id="257" r:id="rId4"/>
    <p:sldId id="284" r:id="rId5"/>
    <p:sldId id="259" r:id="rId6"/>
    <p:sldId id="258" r:id="rId7"/>
    <p:sldId id="266" r:id="rId8"/>
    <p:sldId id="267" r:id="rId9"/>
    <p:sldId id="268" r:id="rId10"/>
    <p:sldId id="269" r:id="rId11"/>
    <p:sldId id="285" r:id="rId12"/>
    <p:sldId id="286" r:id="rId13"/>
    <p:sldId id="265" r:id="rId14"/>
    <p:sldId id="270" r:id="rId15"/>
    <p:sldId id="287" r:id="rId16"/>
    <p:sldId id="275" r:id="rId17"/>
    <p:sldId id="276" r:id="rId18"/>
    <p:sldId id="277" r:id="rId19"/>
    <p:sldId id="280" r:id="rId20"/>
    <p:sldId id="271" r:id="rId21"/>
    <p:sldId id="272" r:id="rId22"/>
    <p:sldId id="288" r:id="rId23"/>
    <p:sldId id="289" r:id="rId24"/>
    <p:sldId id="279" r:id="rId25"/>
    <p:sldId id="294" r:id="rId26"/>
    <p:sldId id="295" r:id="rId27"/>
    <p:sldId id="292" r:id="rId28"/>
    <p:sldId id="293"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541DDC-0208-4057-9531-79E979BA9EC2}" type="slidenum">
              <a:rPr lang="ru-RU" smtClean="0"/>
              <a:pPr/>
              <a:t>‹#›</a:t>
            </a:fld>
            <a:endParaRPr lang="ru-RU"/>
          </a:p>
        </p:txBody>
      </p:sp>
    </p:spTree>
    <p:extLst>
      <p:ext uri="{BB962C8B-B14F-4D97-AF65-F5344CB8AC3E}">
        <p14:creationId xmlns:p14="http://schemas.microsoft.com/office/powerpoint/2010/main" val="293444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F8EDA28-166E-4E34-93D5-9E13280D5826}" type="slidenum">
              <a:rPr lang="ru-RU" smtClean="0"/>
              <a:pPr/>
              <a:t>‹#›</a:t>
            </a:fld>
            <a:endParaRPr lang="ru-RU"/>
          </a:p>
        </p:txBody>
      </p:sp>
    </p:spTree>
    <p:extLst>
      <p:ext uri="{BB962C8B-B14F-4D97-AF65-F5344CB8AC3E}">
        <p14:creationId xmlns:p14="http://schemas.microsoft.com/office/powerpoint/2010/main" val="53275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8EDA28-166E-4E34-93D5-9E13280D5826}" type="slidenum">
              <a:rPr lang="ru-RU" smtClean="0"/>
              <a:pPr/>
              <a:t>‹#›</a:t>
            </a:fld>
            <a:endParaRPr lang="ru-RU"/>
          </a:p>
        </p:txBody>
      </p:sp>
    </p:spTree>
    <p:extLst>
      <p:ext uri="{BB962C8B-B14F-4D97-AF65-F5344CB8AC3E}">
        <p14:creationId xmlns:p14="http://schemas.microsoft.com/office/powerpoint/2010/main" val="2540969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8EDA28-166E-4E34-93D5-9E13280D5826}" type="slidenum">
              <a:rPr lang="ru-RU" smtClean="0"/>
              <a:pPr/>
              <a:t>‹#›</a:t>
            </a:fld>
            <a:endParaRPr lang="ru-RU"/>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719992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8EDA28-166E-4E34-93D5-9E13280D5826}" type="slidenum">
              <a:rPr lang="ru-RU" smtClean="0"/>
              <a:pPr/>
              <a:t>‹#›</a:t>
            </a:fld>
            <a:endParaRPr lang="ru-RU"/>
          </a:p>
        </p:txBody>
      </p:sp>
    </p:spTree>
    <p:extLst>
      <p:ext uri="{BB962C8B-B14F-4D97-AF65-F5344CB8AC3E}">
        <p14:creationId xmlns:p14="http://schemas.microsoft.com/office/powerpoint/2010/main" val="3933342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8EDA28-166E-4E34-93D5-9E13280D5826}" type="slidenum">
              <a:rPr lang="ru-RU" smtClean="0"/>
              <a:pPr/>
              <a:t>‹#›</a:t>
            </a:fld>
            <a:endParaRPr lang="ru-RU"/>
          </a:p>
        </p:txBody>
      </p:sp>
    </p:spTree>
    <p:extLst>
      <p:ext uri="{BB962C8B-B14F-4D97-AF65-F5344CB8AC3E}">
        <p14:creationId xmlns:p14="http://schemas.microsoft.com/office/powerpoint/2010/main" val="3664781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8EDA28-166E-4E34-93D5-9E13280D5826}" type="slidenum">
              <a:rPr lang="ru-RU" smtClean="0"/>
              <a:pPr/>
              <a:t>‹#›</a:t>
            </a:fld>
            <a:endParaRPr lang="ru-RU"/>
          </a:p>
        </p:txBody>
      </p:sp>
    </p:spTree>
    <p:extLst>
      <p:ext uri="{BB962C8B-B14F-4D97-AF65-F5344CB8AC3E}">
        <p14:creationId xmlns:p14="http://schemas.microsoft.com/office/powerpoint/2010/main" val="3624388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F17CFD-CDD0-4973-95AC-1AB0311E673D}" type="slidenum">
              <a:rPr lang="ru-RU" smtClean="0"/>
              <a:pPr/>
              <a:t>‹#›</a:t>
            </a:fld>
            <a:endParaRPr lang="ru-RU"/>
          </a:p>
        </p:txBody>
      </p:sp>
    </p:spTree>
    <p:extLst>
      <p:ext uri="{BB962C8B-B14F-4D97-AF65-F5344CB8AC3E}">
        <p14:creationId xmlns:p14="http://schemas.microsoft.com/office/powerpoint/2010/main" val="1661212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8473477-AEE4-427E-A0AF-0C9241A08CE1}" type="slidenum">
              <a:rPr lang="ru-RU" smtClean="0"/>
              <a:pPr/>
              <a:t>‹#›</a:t>
            </a:fld>
            <a:endParaRPr lang="ru-RU"/>
          </a:p>
        </p:txBody>
      </p:sp>
    </p:spTree>
    <p:extLst>
      <p:ext uri="{BB962C8B-B14F-4D97-AF65-F5344CB8AC3E}">
        <p14:creationId xmlns:p14="http://schemas.microsoft.com/office/powerpoint/2010/main" val="47238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94C8E2-3B8C-4453-A2EF-7A8FEA45337C}" type="slidenum">
              <a:rPr lang="ru-RU" smtClean="0"/>
              <a:pPr/>
              <a:t>‹#›</a:t>
            </a:fld>
            <a:endParaRPr lang="ru-RU"/>
          </a:p>
        </p:txBody>
      </p:sp>
    </p:spTree>
    <p:extLst>
      <p:ext uri="{BB962C8B-B14F-4D97-AF65-F5344CB8AC3E}">
        <p14:creationId xmlns:p14="http://schemas.microsoft.com/office/powerpoint/2010/main" val="3040806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57F2D4-31B5-4D24-9172-5D7F764E2DF1}" type="slidenum">
              <a:rPr lang="ru-RU" smtClean="0"/>
              <a:pPr/>
              <a:t>‹#›</a:t>
            </a:fld>
            <a:endParaRPr lang="ru-RU"/>
          </a:p>
        </p:txBody>
      </p:sp>
    </p:spTree>
    <p:extLst>
      <p:ext uri="{BB962C8B-B14F-4D97-AF65-F5344CB8AC3E}">
        <p14:creationId xmlns:p14="http://schemas.microsoft.com/office/powerpoint/2010/main" val="71579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8565E9-FF8A-4E22-8EDE-5BA1FDB83119}" type="slidenum">
              <a:rPr lang="ru-RU" smtClean="0"/>
              <a:pPr/>
              <a:t>‹#›</a:t>
            </a:fld>
            <a:endParaRPr lang="ru-RU"/>
          </a:p>
        </p:txBody>
      </p:sp>
    </p:spTree>
    <p:extLst>
      <p:ext uri="{BB962C8B-B14F-4D97-AF65-F5344CB8AC3E}">
        <p14:creationId xmlns:p14="http://schemas.microsoft.com/office/powerpoint/2010/main" val="160020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E5B971F-DBB5-4C88-B845-6576E14CF7EF}" type="slidenum">
              <a:rPr lang="ru-RU" smtClean="0"/>
              <a:pPr/>
              <a:t>‹#›</a:t>
            </a:fld>
            <a:endParaRPr lang="ru-RU"/>
          </a:p>
        </p:txBody>
      </p:sp>
    </p:spTree>
    <p:extLst>
      <p:ext uri="{BB962C8B-B14F-4D97-AF65-F5344CB8AC3E}">
        <p14:creationId xmlns:p14="http://schemas.microsoft.com/office/powerpoint/2010/main" val="1347167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EF074BEB-BF0F-427F-AE6C-446307CFEE85}" type="slidenum">
              <a:rPr lang="ru-RU" smtClean="0"/>
              <a:pPr/>
              <a:t>‹#›</a:t>
            </a:fld>
            <a:endParaRPr lang="ru-RU"/>
          </a:p>
        </p:txBody>
      </p:sp>
    </p:spTree>
    <p:extLst>
      <p:ext uri="{BB962C8B-B14F-4D97-AF65-F5344CB8AC3E}">
        <p14:creationId xmlns:p14="http://schemas.microsoft.com/office/powerpoint/2010/main" val="158139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034211CB-8864-4B05-ABDF-BD33CF4E2322}" type="slidenum">
              <a:rPr lang="ru-RU" smtClean="0"/>
              <a:pPr/>
              <a:t>‹#›</a:t>
            </a:fld>
            <a:endParaRPr lang="ru-RU"/>
          </a:p>
        </p:txBody>
      </p:sp>
    </p:spTree>
    <p:extLst>
      <p:ext uri="{BB962C8B-B14F-4D97-AF65-F5344CB8AC3E}">
        <p14:creationId xmlns:p14="http://schemas.microsoft.com/office/powerpoint/2010/main" val="310501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ECE9022E-416D-4EBD-8585-FCF6DE3C10A5}" type="slidenum">
              <a:rPr lang="ru-RU" smtClean="0"/>
              <a:pPr/>
              <a:t>‹#›</a:t>
            </a:fld>
            <a:endParaRPr lang="ru-RU"/>
          </a:p>
        </p:txBody>
      </p:sp>
    </p:spTree>
    <p:extLst>
      <p:ext uri="{BB962C8B-B14F-4D97-AF65-F5344CB8AC3E}">
        <p14:creationId xmlns:p14="http://schemas.microsoft.com/office/powerpoint/2010/main" val="323615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FDB546-14FD-4E40-90BB-D389B1926532}" type="slidenum">
              <a:rPr lang="ru-RU" smtClean="0"/>
              <a:pPr/>
              <a:t>‹#›</a:t>
            </a:fld>
            <a:endParaRPr lang="ru-RU"/>
          </a:p>
        </p:txBody>
      </p:sp>
    </p:spTree>
    <p:extLst>
      <p:ext uri="{BB962C8B-B14F-4D97-AF65-F5344CB8AC3E}">
        <p14:creationId xmlns:p14="http://schemas.microsoft.com/office/powerpoint/2010/main" val="205615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ru-R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F8EDA28-166E-4E34-93D5-9E13280D5826}" type="slidenum">
              <a:rPr lang="ru-RU" smtClean="0"/>
              <a:pPr/>
              <a:t>‹#›</a:t>
            </a:fld>
            <a:endParaRPr lang="ru-RU"/>
          </a:p>
        </p:txBody>
      </p:sp>
    </p:spTree>
    <p:extLst>
      <p:ext uri="{BB962C8B-B14F-4D97-AF65-F5344CB8AC3E}">
        <p14:creationId xmlns:p14="http://schemas.microsoft.com/office/powerpoint/2010/main" val="3523871832"/>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krasgmu.ru/sys/files/ebooks/el_ort_stom/360.html" TargetMode="External"/><Relationship Id="rId2" Type="http://schemas.openxmlformats.org/officeDocument/2006/relationships/hyperlink" Target="http://krasgmu.ru/sys/files/ebooks/el_ort_stom/490.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87624" y="2276872"/>
            <a:ext cx="6620968" cy="973087"/>
          </a:xfrm>
        </p:spPr>
        <p:txBody>
          <a:bodyPr/>
          <a:lstStyle/>
          <a:p>
            <a:r>
              <a:rPr lang="ru-RU" sz="2800" dirty="0" smtClean="0"/>
              <a:t>Клинико-лабораторные этапы изготовления съёмных протезов. </a:t>
            </a:r>
            <a:endParaRPr lang="ru-RU" sz="2800" dirty="0"/>
          </a:p>
        </p:txBody>
      </p:sp>
      <p:sp>
        <p:nvSpPr>
          <p:cNvPr id="2051" name="Rectangle 3"/>
          <p:cNvSpPr>
            <a:spLocks noGrp="1" noChangeArrowheads="1"/>
          </p:cNvSpPr>
          <p:nvPr>
            <p:ph type="subTitle" idx="1"/>
          </p:nvPr>
        </p:nvSpPr>
        <p:spPr>
          <a:xfrm>
            <a:off x="2627784" y="3765625"/>
            <a:ext cx="6227778" cy="1417712"/>
          </a:xfrm>
        </p:spPr>
        <p:txBody>
          <a:bodyPr>
            <a:noAutofit/>
          </a:bodyPr>
          <a:lstStyle/>
          <a:p>
            <a:pPr algn="r">
              <a:buClr>
                <a:srgbClr val="000000"/>
              </a:buClr>
              <a:buSzPts val="1800"/>
            </a:pPr>
            <a:r>
              <a:rPr lang="en-US" sz="1400" dirty="0" err="1">
                <a:solidFill>
                  <a:schemeClr val="tx1"/>
                </a:solidFill>
                <a:latin typeface="Calibri" panose="020F0502020204030204" pitchFamily="34" charset="0"/>
                <a:cs typeface="Calibri" panose="020F0502020204030204" pitchFamily="34" charset="0"/>
                <a:sym typeface="Calibri" panose="020F0502020204030204" pitchFamily="34" charset="0"/>
              </a:rPr>
              <a:t>Выполнил</a:t>
            </a:r>
            <a:r>
              <a:rPr lang="en-US" sz="1400" dirty="0">
                <a:solidFill>
                  <a:schemeClr val="tx1"/>
                </a:solidFill>
                <a:latin typeface="Calibri" panose="020F0502020204030204" pitchFamily="34" charset="0"/>
                <a:cs typeface="Calibri" panose="020F0502020204030204" pitchFamily="34" charset="0"/>
                <a:sym typeface="Calibri" panose="020F0502020204030204" pitchFamily="34" charset="0"/>
              </a:rPr>
              <a:t> </a:t>
            </a:r>
            <a:r>
              <a:rPr lang="en-US" sz="1400" dirty="0" err="1">
                <a:solidFill>
                  <a:schemeClr val="tx1"/>
                </a:solidFill>
                <a:latin typeface="Calibri" panose="020F0502020204030204" pitchFamily="34" charset="0"/>
                <a:cs typeface="Calibri" panose="020F0502020204030204" pitchFamily="34" charset="0"/>
                <a:sym typeface="Calibri" panose="020F0502020204030204" pitchFamily="34" charset="0"/>
              </a:rPr>
              <a:t>ординатор</a:t>
            </a:r>
            <a:r>
              <a:rPr lang="en-US" sz="1400" dirty="0">
                <a:solidFill>
                  <a:schemeClr val="tx1"/>
                </a:solidFill>
                <a:latin typeface="Calibri" panose="020F0502020204030204" pitchFamily="34" charset="0"/>
                <a:cs typeface="Calibri" panose="020F0502020204030204" pitchFamily="34" charset="0"/>
                <a:sym typeface="Calibri" panose="020F0502020204030204" pitchFamily="34" charset="0"/>
              </a:rPr>
              <a:t> </a:t>
            </a:r>
            <a:r>
              <a:rPr lang="en-US" sz="1400" dirty="0" err="1" smtClean="0">
                <a:solidFill>
                  <a:schemeClr val="tx1"/>
                </a:solidFill>
                <a:latin typeface="Calibri" panose="020F0502020204030204" pitchFamily="34" charset="0"/>
                <a:cs typeface="Calibri" panose="020F0502020204030204" pitchFamily="34" charset="0"/>
                <a:sym typeface="Calibri" panose="020F0502020204030204" pitchFamily="34" charset="0"/>
              </a:rPr>
              <a:t>кафедры</a:t>
            </a:r>
            <a:r>
              <a:rPr lang="en-US" sz="1400" dirty="0" smtClean="0">
                <a:solidFill>
                  <a:schemeClr val="tx1"/>
                </a:solidFill>
                <a:latin typeface="Calibri" panose="020F0502020204030204" pitchFamily="34" charset="0"/>
                <a:cs typeface="Calibri" panose="020F0502020204030204" pitchFamily="34" charset="0"/>
                <a:sym typeface="Calibri" panose="020F0502020204030204" pitchFamily="34" charset="0"/>
              </a:rPr>
              <a:t> </a:t>
            </a:r>
            <a:r>
              <a:rPr lang="en-US" sz="1400" dirty="0" err="1">
                <a:solidFill>
                  <a:schemeClr val="tx1"/>
                </a:solidFill>
                <a:latin typeface="Calibri" panose="020F0502020204030204" pitchFamily="34" charset="0"/>
                <a:cs typeface="Calibri" panose="020F0502020204030204" pitchFamily="34" charset="0"/>
                <a:sym typeface="Calibri" panose="020F0502020204030204" pitchFamily="34" charset="0"/>
              </a:rPr>
              <a:t>стоматологии</a:t>
            </a:r>
            <a:r>
              <a:rPr lang="en-US" sz="1400" dirty="0">
                <a:solidFill>
                  <a:schemeClr val="tx1"/>
                </a:solidFill>
                <a:latin typeface="Calibri" panose="020F0502020204030204" pitchFamily="34" charset="0"/>
                <a:cs typeface="Calibri" panose="020F0502020204030204" pitchFamily="34" charset="0"/>
                <a:sym typeface="Calibri" panose="020F0502020204030204" pitchFamily="34" charset="0"/>
              </a:rPr>
              <a:t> ИПО</a:t>
            </a:r>
            <a:endParaRPr lang="ru-RU" sz="1400" dirty="0">
              <a:solidFill>
                <a:schemeClr val="tx1"/>
              </a:solidFill>
            </a:endParaRPr>
          </a:p>
          <a:p>
            <a:pPr algn="r">
              <a:buClr>
                <a:srgbClr val="000000"/>
              </a:buClr>
              <a:buSzPts val="1800"/>
            </a:pPr>
            <a:r>
              <a:rPr lang="en-US" sz="1400" dirty="0" err="1">
                <a:solidFill>
                  <a:schemeClr val="tx1"/>
                </a:solidFill>
                <a:latin typeface="Calibri" panose="020F0502020204030204" pitchFamily="34" charset="0"/>
                <a:cs typeface="Calibri" panose="020F0502020204030204" pitchFamily="34" charset="0"/>
                <a:sym typeface="Calibri" panose="020F0502020204030204" pitchFamily="34" charset="0"/>
              </a:rPr>
              <a:t>по</a:t>
            </a:r>
            <a:r>
              <a:rPr lang="en-US" sz="1400" dirty="0">
                <a:solidFill>
                  <a:schemeClr val="tx1"/>
                </a:solidFill>
                <a:latin typeface="Calibri" panose="020F0502020204030204" pitchFamily="34" charset="0"/>
                <a:cs typeface="Calibri" panose="020F0502020204030204" pitchFamily="34" charset="0"/>
                <a:sym typeface="Calibri" panose="020F0502020204030204" pitchFamily="34" charset="0"/>
              </a:rPr>
              <a:t> </a:t>
            </a:r>
            <a:r>
              <a:rPr lang="en-US" sz="1400" dirty="0" err="1">
                <a:solidFill>
                  <a:schemeClr val="tx1"/>
                </a:solidFill>
                <a:latin typeface="Calibri" panose="020F0502020204030204" pitchFamily="34" charset="0"/>
                <a:cs typeface="Calibri" panose="020F0502020204030204" pitchFamily="34" charset="0"/>
                <a:sym typeface="Calibri" panose="020F0502020204030204" pitchFamily="34" charset="0"/>
              </a:rPr>
              <a:t>специальности</a:t>
            </a:r>
            <a:r>
              <a:rPr lang="en-US" sz="1400" dirty="0">
                <a:solidFill>
                  <a:schemeClr val="tx1"/>
                </a:solidFill>
                <a:latin typeface="Calibri" panose="020F0502020204030204" pitchFamily="34" charset="0"/>
                <a:cs typeface="Calibri" panose="020F0502020204030204" pitchFamily="34" charset="0"/>
                <a:sym typeface="Calibri" panose="020F0502020204030204" pitchFamily="34" charset="0"/>
              </a:rPr>
              <a:t> «</a:t>
            </a:r>
            <a:r>
              <a:rPr lang="en-US" sz="1400" dirty="0" err="1">
                <a:solidFill>
                  <a:schemeClr val="tx1"/>
                </a:solidFill>
                <a:latin typeface="Calibri" panose="020F0502020204030204" pitchFamily="34" charset="0"/>
                <a:cs typeface="Calibri" panose="020F0502020204030204" pitchFamily="34" charset="0"/>
                <a:sym typeface="Calibri" panose="020F0502020204030204" pitchFamily="34" charset="0"/>
              </a:rPr>
              <a:t>стоматология</a:t>
            </a:r>
            <a:r>
              <a:rPr lang="en-US" sz="1400" dirty="0">
                <a:solidFill>
                  <a:schemeClr val="tx1"/>
                </a:solidFill>
                <a:latin typeface="Calibri" panose="020F0502020204030204" pitchFamily="34" charset="0"/>
                <a:cs typeface="Calibri" panose="020F0502020204030204" pitchFamily="34" charset="0"/>
                <a:sym typeface="Calibri" panose="020F0502020204030204" pitchFamily="34" charset="0"/>
              </a:rPr>
              <a:t> </a:t>
            </a:r>
            <a:r>
              <a:rPr lang="ru-RU" sz="1400" dirty="0">
                <a:solidFill>
                  <a:schemeClr val="tx1"/>
                </a:solidFill>
                <a:latin typeface="Calibri" panose="020F0502020204030204" pitchFamily="34" charset="0"/>
                <a:cs typeface="Calibri" panose="020F0502020204030204" pitchFamily="34" charset="0"/>
                <a:sym typeface="Calibri" panose="020F0502020204030204" pitchFamily="34" charset="0"/>
              </a:rPr>
              <a:t>ортопедическая</a:t>
            </a:r>
            <a:r>
              <a:rPr lang="en-US" sz="1400" dirty="0">
                <a:solidFill>
                  <a:schemeClr val="tx1"/>
                </a:solidFill>
                <a:latin typeface="Calibri" panose="020F0502020204030204" pitchFamily="34" charset="0"/>
                <a:cs typeface="Calibri" panose="020F0502020204030204" pitchFamily="34" charset="0"/>
                <a:sym typeface="Calibri" panose="020F0502020204030204" pitchFamily="34" charset="0"/>
              </a:rPr>
              <a:t>»</a:t>
            </a:r>
            <a:endParaRPr lang="ru-RU" sz="1400" dirty="0">
              <a:solidFill>
                <a:schemeClr val="tx1"/>
              </a:solidFill>
            </a:endParaRPr>
          </a:p>
          <a:p>
            <a:pPr algn="r">
              <a:buClr>
                <a:srgbClr val="000000"/>
              </a:buClr>
              <a:buSzPts val="1800"/>
            </a:pPr>
            <a:r>
              <a:rPr lang="ru-RU" sz="1400" dirty="0">
                <a:solidFill>
                  <a:schemeClr val="tx1"/>
                </a:solidFill>
                <a:latin typeface="Calibri" panose="020F0502020204030204" pitchFamily="34" charset="0"/>
                <a:cs typeface="Calibri" panose="020F0502020204030204" pitchFamily="34" charset="0"/>
                <a:sym typeface="Calibri" panose="020F0502020204030204" pitchFamily="34" charset="0"/>
              </a:rPr>
              <a:t>Осипов Глеб Сергеевич</a:t>
            </a:r>
            <a:endParaRPr lang="ru-RU" sz="1400" dirty="0">
              <a:solidFill>
                <a:schemeClr val="tx1"/>
              </a:solidFill>
            </a:endParaRPr>
          </a:p>
          <a:p>
            <a:pPr algn="r">
              <a:buClr>
                <a:srgbClr val="000000"/>
              </a:buClr>
              <a:buSzPts val="1800"/>
            </a:pPr>
            <a:r>
              <a:rPr lang="en-US" sz="1400" dirty="0" err="1">
                <a:solidFill>
                  <a:schemeClr val="tx1"/>
                </a:solidFill>
                <a:latin typeface="Calibri" panose="020F0502020204030204" pitchFamily="34" charset="0"/>
                <a:cs typeface="Calibri" panose="020F0502020204030204" pitchFamily="34" charset="0"/>
                <a:sym typeface="Calibri" panose="020F0502020204030204" pitchFamily="34" charset="0"/>
              </a:rPr>
              <a:t>рецензент</a:t>
            </a:r>
            <a:r>
              <a:rPr lang="en-US" sz="1400" dirty="0">
                <a:solidFill>
                  <a:schemeClr val="tx1"/>
                </a:solidFill>
                <a:latin typeface="Calibri" panose="020F0502020204030204" pitchFamily="34" charset="0"/>
                <a:cs typeface="Calibri" panose="020F0502020204030204" pitchFamily="34" charset="0"/>
                <a:sym typeface="Calibri" panose="020F0502020204030204" pitchFamily="34" charset="0"/>
              </a:rPr>
              <a:t> </a:t>
            </a:r>
            <a:r>
              <a:rPr lang="en-US" sz="1400" dirty="0" err="1">
                <a:solidFill>
                  <a:schemeClr val="tx1"/>
                </a:solidFill>
                <a:latin typeface="Calibri" panose="020F0502020204030204" pitchFamily="34" charset="0"/>
                <a:cs typeface="Calibri" panose="020F0502020204030204" pitchFamily="34" charset="0"/>
                <a:sym typeface="Calibri" panose="020F0502020204030204" pitchFamily="34" charset="0"/>
              </a:rPr>
              <a:t>к.м.н</a:t>
            </a:r>
            <a:r>
              <a:rPr lang="en-US" sz="1400" dirty="0">
                <a:solidFill>
                  <a:schemeClr val="tx1"/>
                </a:solidFill>
                <a:latin typeface="Calibri" panose="020F0502020204030204" pitchFamily="34" charset="0"/>
                <a:cs typeface="Calibri" panose="020F0502020204030204" pitchFamily="34" charset="0"/>
                <a:sym typeface="Calibri" panose="020F0502020204030204" pitchFamily="34" charset="0"/>
              </a:rPr>
              <a:t>.,  </a:t>
            </a:r>
            <a:r>
              <a:rPr lang="ru-RU" sz="1400" dirty="0">
                <a:solidFill>
                  <a:schemeClr val="tx1"/>
                </a:solidFill>
                <a:latin typeface="Calibri" panose="020F0502020204030204" pitchFamily="34" charset="0"/>
                <a:cs typeface="Calibri" panose="020F0502020204030204" pitchFamily="34" charset="0"/>
                <a:sym typeface="Calibri" panose="020F0502020204030204" pitchFamily="34" charset="0"/>
              </a:rPr>
              <a:t>Курочкин Вячеслав Николаевич.</a:t>
            </a:r>
            <a:endParaRPr lang="ru-RU" sz="1400" dirty="0">
              <a:solidFill>
                <a:schemeClr val="tx1"/>
              </a:solidFill>
            </a:endParaRPr>
          </a:p>
          <a:p>
            <a:endParaRPr lang="ru-RU" sz="1400" dirty="0"/>
          </a:p>
        </p:txBody>
      </p:sp>
      <p:sp>
        <p:nvSpPr>
          <p:cNvPr id="2" name="Прямоугольник 1"/>
          <p:cNvSpPr/>
          <p:nvPr/>
        </p:nvSpPr>
        <p:spPr>
          <a:xfrm>
            <a:off x="539552" y="0"/>
            <a:ext cx="7848872" cy="1754326"/>
          </a:xfrm>
          <a:prstGeom prst="rect">
            <a:avLst/>
          </a:prstGeom>
        </p:spPr>
        <p:txBody>
          <a:bodyPr wrap="square">
            <a:spAutoFit/>
          </a:bodyPr>
          <a:lstStyle/>
          <a:p>
            <a:pPr algn="ctr">
              <a:buClr>
                <a:srgbClr val="000000"/>
              </a:buClr>
              <a:buSzPts val="1800"/>
            </a:pPr>
            <a:r>
              <a:rPr lang="ru-RU" dirty="0">
                <a:latin typeface="Calibri" panose="020F0502020204030204" pitchFamily="34" charset="0"/>
                <a:cs typeface="Calibri" panose="020F0502020204030204" pitchFamily="34" charset="0"/>
                <a:sym typeface="Calibri" panose="020F0502020204030204" pitchFamily="34" charset="0"/>
              </a:rPr>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a:t>
            </a:r>
            <a:r>
              <a:rPr lang="ru-RU" dirty="0" err="1">
                <a:latin typeface="Calibri" panose="020F0502020204030204" pitchFamily="34" charset="0"/>
                <a:cs typeface="Calibri" panose="020F0502020204030204" pitchFamily="34" charset="0"/>
                <a:sym typeface="Calibri" panose="020F0502020204030204" pitchFamily="34" charset="0"/>
              </a:rPr>
              <a:t>Войно-Ясенецкого</a:t>
            </a:r>
            <a:r>
              <a:rPr lang="ru-RU" dirty="0">
                <a:latin typeface="Calibri" panose="020F0502020204030204" pitchFamily="34" charset="0"/>
                <a:cs typeface="Calibri" panose="020F0502020204030204" pitchFamily="34" charset="0"/>
                <a:sym typeface="Calibri" panose="020F0502020204030204" pitchFamily="34" charset="0"/>
              </a:rPr>
              <a:t>» </a:t>
            </a:r>
            <a:br>
              <a:rPr lang="ru-RU" dirty="0">
                <a:latin typeface="Calibri" panose="020F0502020204030204" pitchFamily="34" charset="0"/>
                <a:cs typeface="Calibri" panose="020F0502020204030204" pitchFamily="34" charset="0"/>
                <a:sym typeface="Calibri" panose="020F0502020204030204" pitchFamily="34" charset="0"/>
              </a:rPr>
            </a:br>
            <a:r>
              <a:rPr lang="ru-RU" dirty="0">
                <a:latin typeface="Calibri" panose="020F0502020204030204" pitchFamily="34" charset="0"/>
                <a:cs typeface="Calibri" panose="020F0502020204030204" pitchFamily="34" charset="0"/>
                <a:sym typeface="Calibri" panose="020F0502020204030204" pitchFamily="34" charset="0"/>
              </a:rPr>
              <a:t>Министерства здравоохранения Российской Федерации</a:t>
            </a:r>
            <a:br>
              <a:rPr lang="ru-RU" dirty="0">
                <a:latin typeface="Calibri" panose="020F0502020204030204" pitchFamily="34" charset="0"/>
                <a:cs typeface="Calibri" panose="020F0502020204030204" pitchFamily="34" charset="0"/>
                <a:sym typeface="Calibri" panose="020F0502020204030204" pitchFamily="34" charset="0"/>
              </a:rPr>
            </a:br>
            <a:r>
              <a:rPr lang="ru-RU" dirty="0">
                <a:latin typeface="Calibri" panose="020F0502020204030204" pitchFamily="34" charset="0"/>
                <a:cs typeface="Calibri" panose="020F0502020204030204" pitchFamily="34" charset="0"/>
                <a:sym typeface="Calibri" panose="020F0502020204030204" pitchFamily="34" charset="0"/>
              </a:rPr>
              <a:t>Кафедра стоматологии ИПО</a:t>
            </a:r>
            <a:endParaRPr lang="ru-RU" sz="3600" dirty="0"/>
          </a:p>
        </p:txBody>
      </p:sp>
      <p:sp>
        <p:nvSpPr>
          <p:cNvPr id="3" name="Прямоугольник 2"/>
          <p:cNvSpPr/>
          <p:nvPr/>
        </p:nvSpPr>
        <p:spPr>
          <a:xfrm>
            <a:off x="3635896" y="6165304"/>
            <a:ext cx="1899879" cy="369332"/>
          </a:xfrm>
          <a:prstGeom prst="rect">
            <a:avLst/>
          </a:prstGeom>
        </p:spPr>
        <p:txBody>
          <a:bodyPr wrap="none">
            <a:spAutoFit/>
          </a:bodyPr>
          <a:lstStyle/>
          <a:p>
            <a:pPr algn="ctr" eaLnBrk="1" hangingPunct="1">
              <a:buClr>
                <a:srgbClr val="000000"/>
              </a:buClr>
              <a:buSzPts val="1800"/>
            </a:pPr>
            <a:r>
              <a:rPr lang="en-US" dirty="0" err="1">
                <a:latin typeface="Calibri" panose="020F0502020204030204" pitchFamily="34" charset="0"/>
                <a:cs typeface="Calibri" panose="020F0502020204030204" pitchFamily="34" charset="0"/>
                <a:sym typeface="Calibri" panose="020F0502020204030204" pitchFamily="34" charset="0"/>
              </a:rPr>
              <a:t>Красноярск</a:t>
            </a:r>
            <a:r>
              <a:rPr lang="en-US" dirty="0">
                <a:latin typeface="Calibri" panose="020F0502020204030204" pitchFamily="34" charset="0"/>
                <a:cs typeface="Calibri" panose="020F0502020204030204" pitchFamily="34" charset="0"/>
                <a:sym typeface="Calibri" panose="020F0502020204030204" pitchFamily="34" charset="0"/>
              </a:rPr>
              <a:t>, 202</a:t>
            </a:r>
            <a:r>
              <a:rPr lang="ru-RU" dirty="0">
                <a:latin typeface="Calibri" panose="020F0502020204030204" pitchFamily="34" charset="0"/>
                <a:cs typeface="Calibri" panose="020F0502020204030204" pitchFamily="34" charset="0"/>
                <a:sym typeface="Calibri" panose="020F0502020204030204" pitchFamily="34" charset="0"/>
              </a:rPr>
              <a:t>1</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5329" y="476672"/>
            <a:ext cx="4032448" cy="400110"/>
          </a:xfrm>
          <a:prstGeom prst="rect">
            <a:avLst/>
          </a:prstGeom>
          <a:noFill/>
        </p:spPr>
        <p:txBody>
          <a:bodyPr wrap="square" rtlCol="0">
            <a:spAutoFit/>
          </a:bodyPr>
          <a:lstStyle/>
          <a:p>
            <a:r>
              <a:rPr lang="ru-RU" sz="2000" b="1" dirty="0" smtClean="0"/>
              <a:t>Оттиски</a:t>
            </a:r>
            <a:endParaRPr lang="ru-RU" sz="2000" b="1" dirty="0"/>
          </a:p>
        </p:txBody>
      </p:sp>
      <p:pic>
        <p:nvPicPr>
          <p:cNvPr id="22529" name="Picture 1" descr="E:\ZSN\YandexDisk\Фотокамера\Скан_20140228.jpg"/>
          <p:cNvPicPr>
            <a:picLocks noChangeAspect="1" noChangeArrowheads="1"/>
          </p:cNvPicPr>
          <p:nvPr/>
        </p:nvPicPr>
        <p:blipFill>
          <a:blip r:embed="rId2" cstate="print"/>
          <a:srcRect l="4737" t="1350" r="51053" b="73003"/>
          <a:stretch>
            <a:fillRect/>
          </a:stretch>
        </p:blipFill>
        <p:spPr bwMode="auto">
          <a:xfrm>
            <a:off x="899592" y="1252791"/>
            <a:ext cx="2016224" cy="1368152"/>
          </a:xfrm>
          <a:prstGeom prst="rect">
            <a:avLst/>
          </a:prstGeom>
          <a:noFill/>
        </p:spPr>
      </p:pic>
      <p:pic>
        <p:nvPicPr>
          <p:cNvPr id="22531" name="Picture 3" descr="E:\ZSN\YandexDisk\Фотокамера\Скан_20140228.jpg"/>
          <p:cNvPicPr>
            <a:picLocks noChangeAspect="1" noChangeArrowheads="1"/>
          </p:cNvPicPr>
          <p:nvPr/>
        </p:nvPicPr>
        <p:blipFill>
          <a:blip r:embed="rId3" cstate="print"/>
          <a:srcRect l="3194" t="70481" r="50488" b="3576"/>
          <a:stretch>
            <a:fillRect/>
          </a:stretch>
        </p:blipFill>
        <p:spPr bwMode="auto">
          <a:xfrm>
            <a:off x="3529353" y="1252791"/>
            <a:ext cx="2088232" cy="1368152"/>
          </a:xfrm>
          <a:prstGeom prst="rect">
            <a:avLst/>
          </a:prstGeom>
          <a:noFill/>
        </p:spPr>
      </p:pic>
      <p:pic>
        <p:nvPicPr>
          <p:cNvPr id="22532" name="Picture 4" descr="E:\ZSN\YandexDisk\Фотокамера\Скан_20140228.jpg"/>
          <p:cNvPicPr>
            <a:picLocks noChangeAspect="1" noChangeArrowheads="1"/>
          </p:cNvPicPr>
          <p:nvPr/>
        </p:nvPicPr>
        <p:blipFill>
          <a:blip r:embed="rId3" cstate="print"/>
          <a:srcRect l="51597" t="70481" r="2085" b="3576"/>
          <a:stretch>
            <a:fillRect/>
          </a:stretch>
        </p:blipFill>
        <p:spPr bwMode="auto">
          <a:xfrm>
            <a:off x="6012160" y="1252791"/>
            <a:ext cx="2088232" cy="1368152"/>
          </a:xfrm>
          <a:prstGeom prst="rect">
            <a:avLst/>
          </a:prstGeom>
          <a:noFill/>
        </p:spPr>
      </p:pic>
      <p:sp>
        <p:nvSpPr>
          <p:cNvPr id="8" name="TextBox 7"/>
          <p:cNvSpPr txBox="1"/>
          <p:nvPr/>
        </p:nvSpPr>
        <p:spPr>
          <a:xfrm>
            <a:off x="973069" y="3284984"/>
            <a:ext cx="7200800" cy="1477328"/>
          </a:xfrm>
          <a:prstGeom prst="rect">
            <a:avLst/>
          </a:prstGeom>
          <a:noFill/>
        </p:spPr>
        <p:txBody>
          <a:bodyPr wrap="square" rtlCol="0">
            <a:spAutoFit/>
          </a:bodyPr>
          <a:lstStyle/>
          <a:p>
            <a:r>
              <a:rPr lang="ru-RU" dirty="0" smtClean="0"/>
              <a:t>1. Предварительный </a:t>
            </a:r>
            <a:r>
              <a:rPr lang="ru-RU" dirty="0" err="1" smtClean="0"/>
              <a:t>альгинатный</a:t>
            </a:r>
            <a:r>
              <a:rPr lang="ru-RU" dirty="0" smtClean="0"/>
              <a:t> или силиконовый оттиск для изготовления </a:t>
            </a:r>
            <a:r>
              <a:rPr lang="ru-RU" dirty="0" err="1" smtClean="0"/>
              <a:t>прикусных</a:t>
            </a:r>
            <a:r>
              <a:rPr lang="ru-RU" dirty="0" smtClean="0"/>
              <a:t> валиков и индивидуальных ложек.</a:t>
            </a:r>
          </a:p>
          <a:p>
            <a:r>
              <a:rPr lang="ru-RU" dirty="0" smtClean="0"/>
              <a:t>2. Окантовка функционального рабочего оттиска из термопластических или силиконовых материалов.</a:t>
            </a:r>
          </a:p>
          <a:p>
            <a:r>
              <a:rPr lang="ru-RU" dirty="0" smtClean="0"/>
              <a:t>3. Функциональный оттиск с </a:t>
            </a:r>
            <a:r>
              <a:rPr lang="ru-RU" dirty="0" err="1" smtClean="0"/>
              <a:t>коррегирующей</a:t>
            </a:r>
            <a:r>
              <a:rPr lang="ru-RU" dirty="0" smtClean="0"/>
              <a:t> оттискной массой. </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Лабораторный этап 1</a:t>
            </a:r>
            <a:endParaRPr lang="ru-RU" dirty="0"/>
          </a:p>
        </p:txBody>
      </p:sp>
      <p:sp>
        <p:nvSpPr>
          <p:cNvPr id="3" name="Объект 2"/>
          <p:cNvSpPr>
            <a:spLocks noGrp="1"/>
          </p:cNvSpPr>
          <p:nvPr>
            <p:ph idx="1"/>
          </p:nvPr>
        </p:nvSpPr>
        <p:spPr/>
        <p:txBody>
          <a:bodyPr/>
          <a:lstStyle/>
          <a:p>
            <a:r>
              <a:rPr lang="ru-RU" dirty="0" smtClean="0"/>
              <a:t>Отливка гипсовых моделей по анатомическим оттискам</a:t>
            </a:r>
          </a:p>
          <a:p>
            <a:r>
              <a:rPr lang="ru-RU" dirty="0" smtClean="0"/>
              <a:t>Изготовление индивидуальных ложек</a:t>
            </a:r>
            <a:endParaRPr lang="ru-RU" dirty="0"/>
          </a:p>
        </p:txBody>
      </p:sp>
      <p:pic>
        <p:nvPicPr>
          <p:cNvPr id="1026" name="Picture 2" descr="156_large.jpg (488×3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789040"/>
            <a:ext cx="372867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bs.twimg.com/media/EIoogKAXYAcoQC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361" y="3789040"/>
            <a:ext cx="3580058"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11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Клинический этап 2</a:t>
            </a:r>
            <a:endParaRPr lang="ru-RU" dirty="0"/>
          </a:p>
        </p:txBody>
      </p:sp>
      <p:sp>
        <p:nvSpPr>
          <p:cNvPr id="3" name="Объект 2"/>
          <p:cNvSpPr>
            <a:spLocks noGrp="1"/>
          </p:cNvSpPr>
          <p:nvPr>
            <p:ph idx="1"/>
          </p:nvPr>
        </p:nvSpPr>
        <p:spPr/>
        <p:txBody>
          <a:bodyPr/>
          <a:lstStyle/>
          <a:p>
            <a:r>
              <a:rPr lang="ru-RU" dirty="0" smtClean="0"/>
              <a:t>Припасовка индивидуальных ложек с применение проб по </a:t>
            </a:r>
            <a:r>
              <a:rPr lang="ru-RU" dirty="0" err="1" smtClean="0"/>
              <a:t>Гербсту</a:t>
            </a:r>
            <a:r>
              <a:rPr lang="ru-RU" dirty="0" smtClean="0"/>
              <a:t>.</a:t>
            </a:r>
          </a:p>
          <a:p>
            <a:r>
              <a:rPr lang="ru-RU" dirty="0" smtClean="0"/>
              <a:t>Окантовка индивидуальной ложки термопластической </a:t>
            </a:r>
            <a:r>
              <a:rPr lang="ru-RU" dirty="0"/>
              <a:t>или </a:t>
            </a:r>
            <a:r>
              <a:rPr lang="ru-RU" dirty="0" smtClean="0"/>
              <a:t>силиконовой массой.</a:t>
            </a:r>
            <a:endParaRPr lang="ru-RU" dirty="0"/>
          </a:p>
          <a:p>
            <a:r>
              <a:rPr lang="ru-RU" dirty="0" smtClean="0"/>
              <a:t>Функциональный </a:t>
            </a:r>
            <a:r>
              <a:rPr lang="ru-RU" dirty="0"/>
              <a:t>оттиск с </a:t>
            </a:r>
            <a:r>
              <a:rPr lang="ru-RU" dirty="0" err="1"/>
              <a:t>коррегирующей</a:t>
            </a:r>
            <a:r>
              <a:rPr lang="ru-RU" dirty="0"/>
              <a:t> оттискной массой. </a:t>
            </a:r>
          </a:p>
          <a:p>
            <a:endParaRPr lang="ru-RU" dirty="0"/>
          </a:p>
        </p:txBody>
      </p:sp>
    </p:spTree>
    <p:extLst>
      <p:ext uri="{BB962C8B-B14F-4D97-AF65-F5344CB8AC3E}">
        <p14:creationId xmlns:p14="http://schemas.microsoft.com/office/powerpoint/2010/main" val="337730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1520" y="260648"/>
            <a:ext cx="7055380" cy="915345"/>
          </a:xfrm>
        </p:spPr>
        <p:txBody>
          <a:bodyPr/>
          <a:lstStyle/>
          <a:p>
            <a:r>
              <a:rPr lang="ru-RU" dirty="0" smtClean="0"/>
              <a:t>Лабораторный этап 2</a:t>
            </a:r>
            <a:endParaRPr lang="ru-RU" dirty="0"/>
          </a:p>
        </p:txBody>
      </p:sp>
      <p:pic>
        <p:nvPicPr>
          <p:cNvPr id="26626" name="Picture 2" descr="E:\ZSN\YandexDisk\Фотокамера\Скан_20140228 (3).jpg"/>
          <p:cNvPicPr>
            <a:picLocks noChangeAspect="1" noChangeArrowheads="1"/>
          </p:cNvPicPr>
          <p:nvPr/>
        </p:nvPicPr>
        <p:blipFill>
          <a:blip r:embed="rId2" cstate="print"/>
          <a:srcRect t="2597" r="51194" b="67536"/>
          <a:stretch>
            <a:fillRect/>
          </a:stretch>
        </p:blipFill>
        <p:spPr bwMode="auto">
          <a:xfrm>
            <a:off x="2483768" y="4077072"/>
            <a:ext cx="3456384" cy="2484276"/>
          </a:xfrm>
          <a:prstGeom prst="rect">
            <a:avLst/>
          </a:prstGeom>
          <a:noFill/>
        </p:spPr>
      </p:pic>
      <p:sp>
        <p:nvSpPr>
          <p:cNvPr id="10" name="TextBox 9"/>
          <p:cNvSpPr txBox="1"/>
          <p:nvPr/>
        </p:nvSpPr>
        <p:spPr>
          <a:xfrm>
            <a:off x="251520" y="1412776"/>
            <a:ext cx="8424936" cy="2800767"/>
          </a:xfrm>
          <a:prstGeom prst="rect">
            <a:avLst/>
          </a:prstGeom>
          <a:noFill/>
        </p:spPr>
        <p:txBody>
          <a:bodyPr wrap="square" rtlCol="0">
            <a:spAutoFit/>
          </a:bodyPr>
          <a:lstStyle/>
          <a:p>
            <a:r>
              <a:rPr lang="ru-RU" sz="1600" dirty="0" smtClean="0"/>
              <a:t>Изготовление </a:t>
            </a:r>
            <a:r>
              <a:rPr lang="ru-RU" sz="1600" dirty="0" err="1" smtClean="0"/>
              <a:t>прикусных</a:t>
            </a:r>
            <a:r>
              <a:rPr lang="ru-RU" sz="1600" dirty="0" smtClean="0"/>
              <a:t> валиков.</a:t>
            </a:r>
          </a:p>
          <a:p>
            <a:endParaRPr lang="ru-RU" sz="1600" dirty="0" smtClean="0"/>
          </a:p>
          <a:p>
            <a:endParaRPr lang="ru-RU" sz="1600" dirty="0"/>
          </a:p>
          <a:p>
            <a:r>
              <a:rPr lang="ru-RU" sz="1600" dirty="0" smtClean="0"/>
              <a:t>Во фронтальном отделе вестибулярная часть валика должна выступать по отношению преддверию в соответствии с атрофией костной ткани.</a:t>
            </a:r>
          </a:p>
          <a:p>
            <a:r>
              <a:rPr lang="ru-RU" sz="1600" dirty="0"/>
              <a:t>Толщина валика во фронтальном отделе составляет 6 мм и постепенно расширяется к боковым до 8 мм</a:t>
            </a:r>
            <a:r>
              <a:rPr lang="ru-RU" sz="1600" dirty="0" smtClean="0"/>
              <a:t>.</a:t>
            </a:r>
          </a:p>
          <a:p>
            <a:r>
              <a:rPr lang="ru-RU" sz="1600" dirty="0"/>
              <a:t>Жевательная поверхность нижнего от режущего края будущих зубов до </a:t>
            </a:r>
            <a:r>
              <a:rPr lang="ru-RU" sz="1600" dirty="0" err="1"/>
              <a:t>ретромолярного</a:t>
            </a:r>
            <a:r>
              <a:rPr lang="ru-RU" sz="1600" dirty="0"/>
              <a:t> треугольника, параллельно основанию модели.</a:t>
            </a:r>
          </a:p>
          <a:p>
            <a:endParaRPr lang="ru-RU" sz="1600" dirty="0"/>
          </a:p>
          <a:p>
            <a:endParaRPr lang="ru-RU"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08720"/>
            <a:ext cx="7848872" cy="5355312"/>
          </a:xfrm>
          <a:prstGeom prst="rect">
            <a:avLst/>
          </a:prstGeom>
          <a:noFill/>
        </p:spPr>
        <p:txBody>
          <a:bodyPr wrap="square" rtlCol="0">
            <a:spAutoFit/>
          </a:bodyPr>
          <a:lstStyle/>
          <a:p>
            <a:r>
              <a:rPr lang="ru-RU" dirty="0" smtClean="0"/>
              <a:t>Требования к </a:t>
            </a:r>
            <a:r>
              <a:rPr lang="ru-RU" dirty="0" err="1" smtClean="0"/>
              <a:t>прикусным</a:t>
            </a:r>
            <a:r>
              <a:rPr lang="ru-RU" dirty="0" smtClean="0"/>
              <a:t> шаблонам (восковым валикам):</a:t>
            </a:r>
          </a:p>
          <a:p>
            <a:pPr marL="342900" indent="-342900">
              <a:buAutoNum type="arabicPeriod"/>
            </a:pPr>
            <a:r>
              <a:rPr lang="ru-RU" dirty="0" smtClean="0"/>
              <a:t>Изготовление кромок </a:t>
            </a:r>
            <a:r>
              <a:rPr lang="ru-RU" dirty="0" err="1" smtClean="0"/>
              <a:t>прикусных</a:t>
            </a:r>
            <a:r>
              <a:rPr lang="ru-RU" dirty="0" smtClean="0"/>
              <a:t> шаблонов производится с учётом функциональных краёв, отображённых на модели - тяжи и уздечки, и места прикрепления мышц остаются свободными.</a:t>
            </a:r>
          </a:p>
          <a:p>
            <a:pPr marL="342900" indent="-342900">
              <a:buAutoNum type="arabicPeriod"/>
            </a:pPr>
            <a:r>
              <a:rPr lang="ru-RU" dirty="0" smtClean="0"/>
              <a:t>Восковые валики должны располагаться на срединной линии альвеолярного гребня. При атрофии альвеолярного отростка на верхней челюсти во фронтальном отделе из эстетических соображений в области передних зубов валик выдвигают немного вперёд.</a:t>
            </a:r>
          </a:p>
          <a:p>
            <a:pPr marL="342900" indent="-342900">
              <a:buFontTx/>
              <a:buAutoNum type="arabicPeriod"/>
            </a:pPr>
            <a:r>
              <a:rPr lang="ru-RU" dirty="0" smtClean="0"/>
              <a:t>Толщина валика во фронтальном отделе составляет 6 мм и постепенно расширяется к боковым до 8 мм.</a:t>
            </a:r>
          </a:p>
          <a:p>
            <a:pPr marL="342900" indent="-342900">
              <a:buAutoNum type="arabicPeriod"/>
            </a:pPr>
            <a:r>
              <a:rPr lang="ru-RU" dirty="0" smtClean="0"/>
              <a:t>Высота верхнего валика должна составлять около 20-22 мм от самого глубокого места переходной складки рядом с уздечкой верхней губы до верхней границы базиса валика. </a:t>
            </a:r>
          </a:p>
          <a:p>
            <a:pPr marL="342900" indent="-342900">
              <a:buAutoNum type="arabicPeriod"/>
            </a:pPr>
            <a:r>
              <a:rPr lang="ru-RU" dirty="0" smtClean="0"/>
              <a:t>Высота нижнего </a:t>
            </a:r>
            <a:r>
              <a:rPr lang="ru-RU" dirty="0" err="1" smtClean="0"/>
              <a:t>прикусного</a:t>
            </a:r>
            <a:r>
              <a:rPr lang="ru-RU" dirty="0" smtClean="0"/>
              <a:t> валика должна составлять 18-20 мм от нижней точки переходной складки рядом с тяжом слизистой до верхнего края </a:t>
            </a:r>
            <a:r>
              <a:rPr lang="ru-RU" dirty="0" err="1" smtClean="0"/>
              <a:t>прикусного</a:t>
            </a:r>
            <a:r>
              <a:rPr lang="ru-RU" dirty="0" smtClean="0"/>
              <a:t> валика.</a:t>
            </a:r>
          </a:p>
          <a:p>
            <a:pPr marL="342900" indent="-342900">
              <a:buAutoNum type="arabicPeriod"/>
            </a:pPr>
            <a:r>
              <a:rPr lang="ru-RU" dirty="0" smtClean="0"/>
              <a:t>Общая высота </a:t>
            </a:r>
            <a:r>
              <a:rPr lang="ru-RU" dirty="0" err="1" smtClean="0"/>
              <a:t>прикусных</a:t>
            </a:r>
            <a:r>
              <a:rPr lang="ru-RU" dirty="0" smtClean="0"/>
              <a:t> шаблонов не превышает 40 мм.</a:t>
            </a:r>
          </a:p>
          <a:p>
            <a:pPr marL="342900" indent="-342900">
              <a:buAutoNum type="arabicPeriod"/>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Клинический этап 3</a:t>
            </a:r>
            <a:endParaRPr lang="ru-RU" dirty="0"/>
          </a:p>
        </p:txBody>
      </p:sp>
      <p:sp>
        <p:nvSpPr>
          <p:cNvPr id="3" name="Объект 2"/>
          <p:cNvSpPr>
            <a:spLocks noGrp="1"/>
          </p:cNvSpPr>
          <p:nvPr>
            <p:ph idx="1"/>
          </p:nvPr>
        </p:nvSpPr>
        <p:spPr/>
        <p:txBody>
          <a:bodyPr/>
          <a:lstStyle/>
          <a:p>
            <a:r>
              <a:rPr lang="ru-RU" sz="4400" b="1" dirty="0"/>
              <a:t>Определение и фиксация центрального соотношения челюстей. </a:t>
            </a:r>
            <a:endParaRPr lang="ru-RU" sz="4400" dirty="0"/>
          </a:p>
          <a:p>
            <a:endParaRPr lang="ru-RU" dirty="0"/>
          </a:p>
        </p:txBody>
      </p:sp>
    </p:spTree>
    <p:extLst>
      <p:ext uri="{BB962C8B-B14F-4D97-AF65-F5344CB8AC3E}">
        <p14:creationId xmlns:p14="http://schemas.microsoft.com/office/powerpoint/2010/main" val="157422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ZSN\YandexDisk\Фотокамера\Скан_20140228 (2).jpg"/>
          <p:cNvPicPr>
            <a:picLocks noChangeAspect="1" noChangeArrowheads="1"/>
          </p:cNvPicPr>
          <p:nvPr/>
        </p:nvPicPr>
        <p:blipFill>
          <a:blip r:embed="rId2" cstate="print"/>
          <a:srcRect/>
          <a:stretch>
            <a:fillRect/>
          </a:stretch>
        </p:blipFill>
        <p:spPr bwMode="auto">
          <a:xfrm>
            <a:off x="755576" y="2204864"/>
            <a:ext cx="2387600" cy="3117850"/>
          </a:xfrm>
          <a:prstGeom prst="rect">
            <a:avLst/>
          </a:prstGeom>
          <a:noFill/>
        </p:spPr>
      </p:pic>
      <p:sp>
        <p:nvSpPr>
          <p:cNvPr id="4" name="TextBox 3"/>
          <p:cNvSpPr txBox="1"/>
          <p:nvPr/>
        </p:nvSpPr>
        <p:spPr>
          <a:xfrm>
            <a:off x="3203848" y="908720"/>
            <a:ext cx="5688632" cy="4278094"/>
          </a:xfrm>
          <a:prstGeom prst="rect">
            <a:avLst/>
          </a:prstGeom>
          <a:noFill/>
        </p:spPr>
        <p:txBody>
          <a:bodyPr wrap="square" rtlCol="0">
            <a:spAutoFit/>
          </a:bodyPr>
          <a:lstStyle/>
          <a:p>
            <a:r>
              <a:rPr lang="ru-RU" sz="1600" dirty="0" smtClean="0"/>
              <a:t>1</a:t>
            </a:r>
            <a:r>
              <a:rPr lang="ru-RU" sz="1600" dirty="0" smtClean="0">
                <a:latin typeface="+mj-lt"/>
              </a:rPr>
              <a:t>. Анатомический основан на осмотре конфигурации лица.</a:t>
            </a:r>
            <a:br>
              <a:rPr lang="ru-RU" sz="1600" dirty="0" smtClean="0">
                <a:latin typeface="+mj-lt"/>
              </a:rPr>
            </a:br>
            <a:r>
              <a:rPr lang="ru-RU" sz="1600" dirty="0" smtClean="0">
                <a:latin typeface="+mj-lt"/>
              </a:rPr>
              <a:t>2. Антропометрический основан на данных о пропорциях отдельных частей лица (</a:t>
            </a:r>
            <a:r>
              <a:rPr lang="ru-RU" sz="1600" dirty="0" err="1" smtClean="0">
                <a:latin typeface="+mj-lt"/>
              </a:rPr>
              <a:t>Водсворта</a:t>
            </a:r>
            <a:r>
              <a:rPr lang="ru-RU" sz="1600" dirty="0" smtClean="0">
                <a:latin typeface="+mj-lt"/>
              </a:rPr>
              <a:t> –Уайта (расстояние между углом глаза и углом рта равняется расстоянию между кончиком носа и подбородком в положении центральной окклюзии), </a:t>
            </a:r>
            <a:r>
              <a:rPr lang="ru-RU" sz="1600" dirty="0" err="1" smtClean="0">
                <a:latin typeface="+mj-lt"/>
              </a:rPr>
              <a:t>Юпитца</a:t>
            </a:r>
            <a:r>
              <a:rPr lang="ru-RU" sz="1600" dirty="0" smtClean="0">
                <a:latin typeface="+mj-lt"/>
              </a:rPr>
              <a:t> с применением циркуля </a:t>
            </a:r>
            <a:r>
              <a:rPr lang="ru-RU" sz="1600" dirty="0" err="1" smtClean="0">
                <a:latin typeface="+mj-lt"/>
              </a:rPr>
              <a:t>Герингера</a:t>
            </a:r>
            <a:r>
              <a:rPr lang="ru-RU" sz="1600" dirty="0" smtClean="0">
                <a:latin typeface="+mj-lt"/>
              </a:rPr>
              <a:t> по методу золотого сечения </a:t>
            </a:r>
            <a:r>
              <a:rPr lang="ru-RU" sz="1600" dirty="0" err="1" smtClean="0">
                <a:latin typeface="+mj-lt"/>
              </a:rPr>
              <a:t>Цейзинга</a:t>
            </a:r>
            <a:r>
              <a:rPr lang="ru-RU" sz="1600" dirty="0" smtClean="0">
                <a:latin typeface="+mj-lt"/>
              </a:rPr>
              <a:t> и др.).</a:t>
            </a:r>
            <a:br>
              <a:rPr lang="ru-RU" sz="1600" dirty="0" smtClean="0">
                <a:latin typeface="+mj-lt"/>
              </a:rPr>
            </a:br>
            <a:r>
              <a:rPr lang="ru-RU" sz="1600" dirty="0" smtClean="0">
                <a:latin typeface="+mj-lt"/>
              </a:rPr>
              <a:t>3. Анатомо-физиологический основан на определении состояния относительного физиологического покоя нижней челюсти, т.е. такого положения нижней челюсти, при котором жевательная мускулатура находится в состоянии минимального напряжения (тонуса), губы касаются друг друга на всем протяжении свободно, без напряжения, углы рта слегка приподняты, носогубные и подбородочная складки ясно выражены, зубные ряды разомкнуты (</a:t>
            </a:r>
            <a:r>
              <a:rPr lang="ru-RU" sz="1600" dirty="0" err="1" smtClean="0">
                <a:latin typeface="+mj-lt"/>
              </a:rPr>
              <a:t>межокклюзионныи</a:t>
            </a:r>
            <a:r>
              <a:rPr lang="ru-RU" sz="1600" dirty="0" smtClean="0">
                <a:latin typeface="+mj-lt"/>
              </a:rPr>
              <a:t> промежуток в среднем 2-4 мм), суставные головки находятся у основания ската суставного бугорка.</a:t>
            </a:r>
            <a:endParaRPr lang="ru-RU" sz="1600" dirty="0">
              <a:latin typeface="+mj-lt"/>
            </a:endParaRPr>
          </a:p>
        </p:txBody>
      </p:sp>
      <p:sp>
        <p:nvSpPr>
          <p:cNvPr id="5" name="TextBox 4"/>
          <p:cNvSpPr txBox="1"/>
          <p:nvPr/>
        </p:nvSpPr>
        <p:spPr>
          <a:xfrm>
            <a:off x="755576" y="1556792"/>
            <a:ext cx="2232248" cy="646331"/>
          </a:xfrm>
          <a:prstGeom prst="rect">
            <a:avLst/>
          </a:prstGeom>
          <a:noFill/>
        </p:spPr>
        <p:txBody>
          <a:bodyPr wrap="square" rtlCol="0">
            <a:spAutoFit/>
          </a:bodyPr>
          <a:lstStyle/>
          <a:p>
            <a:r>
              <a:rPr lang="ru-RU" b="1" dirty="0" smtClean="0"/>
              <a:t>Определение высоты прикуса</a:t>
            </a:r>
            <a:endParaRPr lang="ru-RU"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mordovnik.ru/mrd/images/ris__50a_zuboprotez.gif"/>
          <p:cNvPicPr>
            <a:picLocks noChangeAspect="1" noChangeArrowheads="1"/>
          </p:cNvPicPr>
          <p:nvPr/>
        </p:nvPicPr>
        <p:blipFill>
          <a:blip r:embed="rId2" cstate="print"/>
          <a:srcRect/>
          <a:stretch>
            <a:fillRect/>
          </a:stretch>
        </p:blipFill>
        <p:spPr bwMode="auto">
          <a:xfrm>
            <a:off x="683568" y="1700808"/>
            <a:ext cx="2219325" cy="2381250"/>
          </a:xfrm>
          <a:prstGeom prst="rect">
            <a:avLst/>
          </a:prstGeom>
          <a:noFill/>
        </p:spPr>
      </p:pic>
      <p:sp>
        <p:nvSpPr>
          <p:cNvPr id="4" name="TextBox 3"/>
          <p:cNvSpPr txBox="1"/>
          <p:nvPr/>
        </p:nvSpPr>
        <p:spPr>
          <a:xfrm>
            <a:off x="3059832" y="2060848"/>
            <a:ext cx="5688632" cy="1477328"/>
          </a:xfrm>
          <a:prstGeom prst="rect">
            <a:avLst/>
          </a:prstGeom>
          <a:noFill/>
        </p:spPr>
        <p:txBody>
          <a:bodyPr wrap="square" rtlCol="0">
            <a:spAutoFit/>
          </a:bodyPr>
          <a:lstStyle/>
          <a:p>
            <a:r>
              <a:rPr lang="ru-RU" dirty="0" smtClean="0">
                <a:latin typeface="+mj-lt"/>
              </a:rPr>
              <a:t>Во время нахождения во рту восковых шаблонов с валиками при сомкнутых челюстях конфигурация лица должна быть нормальной, губы спокойно сложенными, углы рта поднятыми и </a:t>
            </a:r>
            <a:r>
              <a:rPr lang="ru-RU" dirty="0" err="1" smtClean="0">
                <a:latin typeface="+mj-lt"/>
              </a:rPr>
              <a:t>носо-губные</a:t>
            </a:r>
            <a:r>
              <a:rPr lang="ru-RU" dirty="0" smtClean="0">
                <a:latin typeface="+mj-lt"/>
              </a:rPr>
              <a:t> складки выровненными </a:t>
            </a:r>
            <a:endParaRPr lang="ru-RU" dirty="0">
              <a:latin typeface="+mj-lt"/>
            </a:endParaRPr>
          </a:p>
        </p:txBody>
      </p:sp>
      <p:pic>
        <p:nvPicPr>
          <p:cNvPr id="29698" name="Picture 2" descr="http://www.mordovnik.ru/mrd/images/ris__50b_zuboprotez.gif"/>
          <p:cNvPicPr>
            <a:picLocks noChangeAspect="1" noChangeArrowheads="1"/>
          </p:cNvPicPr>
          <p:nvPr/>
        </p:nvPicPr>
        <p:blipFill>
          <a:blip r:embed="rId3" cstate="print"/>
          <a:srcRect/>
          <a:stretch>
            <a:fillRect/>
          </a:stretch>
        </p:blipFill>
        <p:spPr bwMode="auto">
          <a:xfrm>
            <a:off x="6444208" y="4077072"/>
            <a:ext cx="2228850" cy="2381250"/>
          </a:xfrm>
          <a:prstGeom prst="rect">
            <a:avLst/>
          </a:prstGeom>
          <a:noFill/>
        </p:spPr>
      </p:pic>
      <p:sp>
        <p:nvSpPr>
          <p:cNvPr id="6" name="TextBox 5"/>
          <p:cNvSpPr txBox="1"/>
          <p:nvPr/>
        </p:nvSpPr>
        <p:spPr>
          <a:xfrm>
            <a:off x="899592" y="4149080"/>
            <a:ext cx="5616624" cy="2308324"/>
          </a:xfrm>
          <a:prstGeom prst="rect">
            <a:avLst/>
          </a:prstGeom>
          <a:noFill/>
        </p:spPr>
        <p:txBody>
          <a:bodyPr wrap="square" rtlCol="0">
            <a:spAutoFit/>
          </a:bodyPr>
          <a:lstStyle/>
          <a:p>
            <a:r>
              <a:rPr lang="ru-RU" sz="1600" dirty="0" smtClean="0">
                <a:latin typeface="+mj-lt"/>
              </a:rPr>
              <a:t>При более высоких валиках лицо становится вытянутым, напряженным. При большой высоте наблюдается ограничение бокового и переднего движения челюсти. При чтении и разговоре искусственные </a:t>
            </a:r>
            <a:r>
              <a:rPr lang="ru-RU" sz="1600" b="1" dirty="0" smtClean="0">
                <a:latin typeface="+mj-lt"/>
              </a:rPr>
              <a:t>зубные ряды</a:t>
            </a:r>
            <a:r>
              <a:rPr lang="ru-RU" sz="1600" dirty="0" smtClean="0">
                <a:latin typeface="+mj-lt"/>
              </a:rPr>
              <a:t> сталкиваются между собой, издают неприятный звук, кроме того, наблюдается общее утомление жевательной мускулатуры. При низких </a:t>
            </a:r>
            <a:r>
              <a:rPr lang="ru-RU" sz="1600" dirty="0" err="1" smtClean="0">
                <a:latin typeface="+mj-lt"/>
              </a:rPr>
              <a:t>прикусных</a:t>
            </a:r>
            <a:r>
              <a:rPr lang="ru-RU" sz="1600" dirty="0" smtClean="0">
                <a:latin typeface="+mj-lt"/>
              </a:rPr>
              <a:t> валиках лицо получается сморщенным, углы рта опущены; подбородок приближается к носу</a:t>
            </a:r>
            <a:endParaRPr lang="ru-RU" sz="1600" dirty="0">
              <a:latin typeface="+mj-lt"/>
            </a:endParaRPr>
          </a:p>
        </p:txBody>
      </p:sp>
      <p:sp>
        <p:nvSpPr>
          <p:cNvPr id="7" name="TextBox 6"/>
          <p:cNvSpPr txBox="1"/>
          <p:nvPr/>
        </p:nvSpPr>
        <p:spPr>
          <a:xfrm>
            <a:off x="3059832" y="1556792"/>
            <a:ext cx="5688632" cy="369332"/>
          </a:xfrm>
          <a:prstGeom prst="rect">
            <a:avLst/>
          </a:prstGeom>
          <a:noFill/>
        </p:spPr>
        <p:txBody>
          <a:bodyPr wrap="square" rtlCol="0">
            <a:spAutoFit/>
          </a:bodyPr>
          <a:lstStyle/>
          <a:p>
            <a:r>
              <a:rPr lang="ru-RU" b="1" dirty="0" smtClean="0"/>
              <a:t>Анатомический метод</a:t>
            </a:r>
            <a:endParaRPr lang="ru-RU"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9792" y="1772816"/>
            <a:ext cx="5688632" cy="369332"/>
          </a:xfrm>
          <a:prstGeom prst="rect">
            <a:avLst/>
          </a:prstGeom>
          <a:noFill/>
        </p:spPr>
        <p:txBody>
          <a:bodyPr wrap="square" rtlCol="0">
            <a:spAutoFit/>
          </a:bodyPr>
          <a:lstStyle/>
          <a:p>
            <a:r>
              <a:rPr lang="ru-RU" b="1" dirty="0" smtClean="0"/>
              <a:t>Антропометрический метод</a:t>
            </a:r>
            <a:endParaRPr lang="ru-RU" b="1" dirty="0"/>
          </a:p>
        </p:txBody>
      </p:sp>
      <p:pic>
        <p:nvPicPr>
          <p:cNvPr id="34818" name="Picture 2" descr="http://www.mordovnik.ru/mrd/images/ris__51_zuboprotez.gif"/>
          <p:cNvPicPr>
            <a:picLocks noChangeAspect="1" noChangeArrowheads="1"/>
          </p:cNvPicPr>
          <p:nvPr/>
        </p:nvPicPr>
        <p:blipFill>
          <a:blip r:embed="rId2" cstate="print"/>
          <a:srcRect/>
          <a:stretch>
            <a:fillRect/>
          </a:stretch>
        </p:blipFill>
        <p:spPr bwMode="auto">
          <a:xfrm>
            <a:off x="755576" y="2636912"/>
            <a:ext cx="3810000" cy="2495551"/>
          </a:xfrm>
          <a:prstGeom prst="rect">
            <a:avLst/>
          </a:prstGeom>
          <a:noFill/>
        </p:spPr>
      </p:pic>
      <p:sp>
        <p:nvSpPr>
          <p:cNvPr id="6" name="TextBox 5"/>
          <p:cNvSpPr txBox="1"/>
          <p:nvPr/>
        </p:nvSpPr>
        <p:spPr>
          <a:xfrm>
            <a:off x="5004048" y="2276872"/>
            <a:ext cx="3528392" cy="3170099"/>
          </a:xfrm>
          <a:prstGeom prst="rect">
            <a:avLst/>
          </a:prstGeom>
          <a:noFill/>
        </p:spPr>
        <p:txBody>
          <a:bodyPr wrap="square" rtlCol="0">
            <a:spAutoFit/>
          </a:bodyPr>
          <a:lstStyle/>
          <a:p>
            <a:r>
              <a:rPr lang="ru-RU" sz="2000" dirty="0" smtClean="0">
                <a:latin typeface="+mj-lt"/>
              </a:rPr>
              <a:t>Высота нижней трети лица определяется двумя измерениями: первое — от середины зрачков до разреза губ при сомкнутых челюстях; найденное расстояние должно быть равно второму измерению от </a:t>
            </a:r>
            <a:r>
              <a:rPr lang="ru-RU" sz="2000" dirty="0" err="1" smtClean="0">
                <a:latin typeface="+mj-lt"/>
              </a:rPr>
              <a:t>подносовой</a:t>
            </a:r>
            <a:r>
              <a:rPr lang="ru-RU" sz="2000" dirty="0" smtClean="0">
                <a:latin typeface="+mj-lt"/>
              </a:rPr>
              <a:t> точки до нижней части подбородка. </a:t>
            </a:r>
            <a:endParaRPr lang="ru-RU" sz="2000"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mordovnik.ru/mrd/images/ris__52_zuboprotez.gif"/>
          <p:cNvPicPr>
            <a:picLocks noChangeAspect="1" noChangeArrowheads="1"/>
          </p:cNvPicPr>
          <p:nvPr/>
        </p:nvPicPr>
        <p:blipFill>
          <a:blip r:embed="rId2" cstate="print"/>
          <a:srcRect/>
          <a:stretch>
            <a:fillRect/>
          </a:stretch>
        </p:blipFill>
        <p:spPr bwMode="auto">
          <a:xfrm>
            <a:off x="827584" y="2420888"/>
            <a:ext cx="2177522" cy="3240360"/>
          </a:xfrm>
          <a:prstGeom prst="rect">
            <a:avLst/>
          </a:prstGeom>
          <a:noFill/>
        </p:spPr>
      </p:pic>
      <p:sp>
        <p:nvSpPr>
          <p:cNvPr id="4" name="TextBox 3"/>
          <p:cNvSpPr txBox="1"/>
          <p:nvPr/>
        </p:nvSpPr>
        <p:spPr>
          <a:xfrm>
            <a:off x="3275856" y="1044600"/>
            <a:ext cx="5400600" cy="4616648"/>
          </a:xfrm>
          <a:prstGeom prst="rect">
            <a:avLst/>
          </a:prstGeom>
          <a:noFill/>
        </p:spPr>
        <p:txBody>
          <a:bodyPr wrap="square" rtlCol="0">
            <a:spAutoFit/>
          </a:bodyPr>
          <a:lstStyle/>
          <a:p>
            <a:r>
              <a:rPr lang="ru-RU" sz="1400" dirty="0" smtClean="0">
                <a:latin typeface="+mj-lt"/>
              </a:rPr>
              <a:t>После введения </a:t>
            </a:r>
            <a:r>
              <a:rPr lang="ru-RU" sz="1400" dirty="0" err="1" smtClean="0">
                <a:latin typeface="+mj-lt"/>
              </a:rPr>
              <a:t>прикусных</a:t>
            </a:r>
            <a:r>
              <a:rPr lang="ru-RU" sz="1400" dirty="0" smtClean="0">
                <a:latin typeface="+mj-lt"/>
              </a:rPr>
              <a:t> шаблонов в </a:t>
            </a:r>
            <a:r>
              <a:rPr lang="ru-RU" sz="1400" b="1" dirty="0" smtClean="0">
                <a:latin typeface="+mj-lt"/>
              </a:rPr>
              <a:t>полость рта</a:t>
            </a:r>
            <a:r>
              <a:rPr lang="ru-RU" sz="1400" dirty="0" smtClean="0">
                <a:latin typeface="+mj-lt"/>
              </a:rPr>
              <a:t> больному предлагается произнести несколько слов: «патефон», «телефон» и т. п. При этом расстояние между </a:t>
            </a:r>
            <a:r>
              <a:rPr lang="ru-RU" sz="1400" dirty="0" err="1" smtClean="0">
                <a:latin typeface="+mj-lt"/>
              </a:rPr>
              <a:t>прикусными</a:t>
            </a:r>
            <a:r>
              <a:rPr lang="ru-RU" sz="1400" dirty="0" smtClean="0">
                <a:latin typeface="+mj-lt"/>
              </a:rPr>
              <a:t> валиками должно быть не менее 2-5 мм. Это будет соответствовать физиологическому положению зубных рядов во время разговора.</a:t>
            </a:r>
          </a:p>
          <a:p>
            <a:r>
              <a:rPr lang="ru-RU" sz="1400" dirty="0" smtClean="0">
                <a:latin typeface="+mj-lt"/>
              </a:rPr>
              <a:t>Второй функциональной пробой проверяется физиологическое состояние нижней челюсти в покое, когда зубные ряды находятся вне окклюзии. Для этой цели предлагают больному закрыть рот и, если высота нижней трети лица при центральной окклюзии правильна, губы должны несколько раньше сомкнуться, чем восковые валики.</a:t>
            </a:r>
          </a:p>
          <a:p>
            <a:r>
              <a:rPr lang="ru-RU" sz="1400" dirty="0" smtClean="0">
                <a:latin typeface="+mj-lt"/>
              </a:rPr>
              <a:t>Практически для определения высоты нижней трети лица при центральном смыкании поступают следующим образом: больного просят сомкнуть губы без </a:t>
            </a:r>
            <a:r>
              <a:rPr lang="ru-RU" sz="1400" dirty="0" err="1" smtClean="0">
                <a:latin typeface="+mj-lt"/>
              </a:rPr>
              <a:t>прикусных</a:t>
            </a:r>
            <a:r>
              <a:rPr lang="ru-RU" sz="1400" dirty="0" smtClean="0">
                <a:latin typeface="+mj-lt"/>
              </a:rPr>
              <a:t> шаблонов во рту, причем надо следить, чтобы лицо его имело совершенно спокойное, нормальное выражение. Высота нижней трети лица измеряется от нижнего конца подбородка до </a:t>
            </a:r>
            <a:r>
              <a:rPr lang="ru-RU" sz="1400" dirty="0" err="1" smtClean="0">
                <a:latin typeface="+mj-lt"/>
              </a:rPr>
              <a:t>подносовой</a:t>
            </a:r>
            <a:r>
              <a:rPr lang="ru-RU" sz="1400" dirty="0" smtClean="0">
                <a:latin typeface="+mj-lt"/>
              </a:rPr>
              <a:t> точки и отмечается на полоске воска. Расстояние от тех же точек, но уже с </a:t>
            </a:r>
            <a:r>
              <a:rPr lang="ru-RU" sz="1400" dirty="0" err="1" smtClean="0">
                <a:latin typeface="+mj-lt"/>
              </a:rPr>
              <a:t>прикусными</a:t>
            </a:r>
            <a:r>
              <a:rPr lang="ru-RU" sz="1400" dirty="0" smtClean="0">
                <a:latin typeface="+mj-lt"/>
              </a:rPr>
              <a:t> валиками во рту должно быть несколько меньше (на 1-2 мм) ранее полученной высоты без восковых валиков </a:t>
            </a:r>
          </a:p>
          <a:p>
            <a:endParaRPr lang="ru-RU" sz="1400" dirty="0">
              <a:latin typeface="+mj-lt"/>
            </a:endParaRPr>
          </a:p>
        </p:txBody>
      </p:sp>
      <p:sp>
        <p:nvSpPr>
          <p:cNvPr id="5" name="TextBox 4"/>
          <p:cNvSpPr txBox="1"/>
          <p:nvPr/>
        </p:nvSpPr>
        <p:spPr>
          <a:xfrm>
            <a:off x="683568" y="1556792"/>
            <a:ext cx="2592288" cy="646331"/>
          </a:xfrm>
          <a:prstGeom prst="rect">
            <a:avLst/>
          </a:prstGeom>
          <a:noFill/>
        </p:spPr>
        <p:txBody>
          <a:bodyPr wrap="square" rtlCol="0">
            <a:spAutoFit/>
          </a:bodyPr>
          <a:lstStyle/>
          <a:p>
            <a:r>
              <a:rPr lang="ru-RU" b="1" dirty="0" smtClean="0"/>
              <a:t>Функциональный метод</a:t>
            </a:r>
            <a:endParaRPr lang="ru-RU"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3203848" y="332656"/>
            <a:ext cx="2339975" cy="461963"/>
          </a:xfrm>
          <a:prstGeom prst="rect">
            <a:avLst/>
          </a:prstGeom>
          <a:noFill/>
          <a:ln>
            <a:noFill/>
          </a:ln>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ru-RU" sz="2400" dirty="0">
                <a:solidFill>
                  <a:schemeClr val="tx1"/>
                </a:solidFill>
                <a:latin typeface="Arial" panose="020B0604020202020204" pitchFamily="34" charset="0"/>
              </a:rPr>
              <a:t>Цели и задачи.</a:t>
            </a:r>
          </a:p>
        </p:txBody>
      </p:sp>
      <p:sp>
        <p:nvSpPr>
          <p:cNvPr id="3" name="TextBox 2"/>
          <p:cNvSpPr txBox="1"/>
          <p:nvPr/>
        </p:nvSpPr>
        <p:spPr>
          <a:xfrm>
            <a:off x="0" y="1412776"/>
            <a:ext cx="9144000" cy="1292662"/>
          </a:xfrm>
          <a:prstGeom prst="rect">
            <a:avLst/>
          </a:prstGeom>
          <a:noFill/>
        </p:spPr>
        <p:txBody>
          <a:bodyPr>
            <a:spAutoFit/>
          </a:bodyPr>
          <a:lstStyle/>
          <a:p>
            <a:pPr marL="285750" indent="-285750" eaLnBrk="1" hangingPunct="1">
              <a:buFont typeface="Wingdings" panose="05000000000000000000" pitchFamily="2" charset="2"/>
              <a:buChar char="Ø"/>
              <a:defRPr/>
            </a:pPr>
            <a:r>
              <a:rPr lang="ru-RU" sz="2000" dirty="0">
                <a:latin typeface="Arial" charset="0"/>
                <a:cs typeface="Arial" charset="0"/>
              </a:rPr>
              <a:t>Изучение </a:t>
            </a:r>
            <a:r>
              <a:rPr lang="ru-RU" sz="2000" dirty="0" smtClean="0">
                <a:latin typeface="Arial" charset="0"/>
                <a:cs typeface="Arial" charset="0"/>
              </a:rPr>
              <a:t>каждого этапа клинического изготовления полного съемного протеза.</a:t>
            </a:r>
            <a:endParaRPr lang="ru-RU" sz="2000" dirty="0">
              <a:latin typeface="Arial" charset="0"/>
              <a:cs typeface="Arial" charset="0"/>
            </a:endParaRPr>
          </a:p>
          <a:p>
            <a:pPr marL="285750" indent="-285750" eaLnBrk="1" hangingPunct="1">
              <a:buFont typeface="Wingdings" panose="05000000000000000000" pitchFamily="2" charset="2"/>
              <a:buChar char="Ø"/>
              <a:defRPr/>
            </a:pPr>
            <a:r>
              <a:rPr lang="ru-RU" sz="2000" dirty="0">
                <a:latin typeface="Arial" charset="0"/>
                <a:cs typeface="Arial" charset="0"/>
              </a:rPr>
              <a:t>Изучить </a:t>
            </a:r>
            <a:r>
              <a:rPr lang="ru-RU" sz="2000" dirty="0" err="1" smtClean="0">
                <a:latin typeface="Arial" charset="0"/>
                <a:cs typeface="Arial" charset="0"/>
              </a:rPr>
              <a:t>лабороторные</a:t>
            </a:r>
            <a:r>
              <a:rPr lang="ru-RU" sz="2000" dirty="0" smtClean="0">
                <a:latin typeface="Arial" charset="0"/>
                <a:cs typeface="Arial" charset="0"/>
              </a:rPr>
              <a:t> этапы изготовления полного съемного протеза.</a:t>
            </a:r>
            <a:endParaRPr lang="ru-RU" sz="2000" dirty="0">
              <a:latin typeface="Arial" charset="0"/>
              <a:cs typeface="Arial" charset="0"/>
            </a:endParaRPr>
          </a:p>
          <a:p>
            <a:pPr eaLnBrk="1" hangingPunct="1">
              <a:defRPr/>
            </a:pPr>
            <a:endParaRPr lang="ru-RU" dirty="0">
              <a:latin typeface="Arial" charset="0"/>
              <a:cs typeface="Arial" charset="0"/>
            </a:endParaRPr>
          </a:p>
        </p:txBody>
      </p:sp>
    </p:spTree>
    <p:extLst>
      <p:ext uri="{BB962C8B-B14F-4D97-AF65-F5344CB8AC3E}">
        <p14:creationId xmlns:p14="http://schemas.microsoft.com/office/powerpoint/2010/main" val="309712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E:\ZSN\YandexDisk\Фотокамера\Скан_20140228 (4).jpg"/>
          <p:cNvPicPr>
            <a:picLocks noChangeAspect="1" noChangeArrowheads="1"/>
          </p:cNvPicPr>
          <p:nvPr/>
        </p:nvPicPr>
        <p:blipFill>
          <a:blip r:embed="rId2" cstate="print"/>
          <a:srcRect/>
          <a:stretch>
            <a:fillRect/>
          </a:stretch>
        </p:blipFill>
        <p:spPr bwMode="auto">
          <a:xfrm>
            <a:off x="539552" y="692696"/>
            <a:ext cx="5184576" cy="2965251"/>
          </a:xfrm>
          <a:prstGeom prst="rect">
            <a:avLst/>
          </a:prstGeom>
          <a:noFill/>
        </p:spPr>
      </p:pic>
      <p:sp>
        <p:nvSpPr>
          <p:cNvPr id="8" name="TextBox 7"/>
          <p:cNvSpPr txBox="1"/>
          <p:nvPr/>
        </p:nvSpPr>
        <p:spPr>
          <a:xfrm>
            <a:off x="611560" y="4149080"/>
            <a:ext cx="8280920" cy="2308324"/>
          </a:xfrm>
          <a:prstGeom prst="rect">
            <a:avLst/>
          </a:prstGeom>
          <a:noFill/>
        </p:spPr>
        <p:txBody>
          <a:bodyPr wrap="square" rtlCol="0">
            <a:spAutoFit/>
          </a:bodyPr>
          <a:lstStyle/>
          <a:p>
            <a:r>
              <a:rPr lang="ru-RU" dirty="0" smtClean="0"/>
              <a:t>Срединная линия – совпадает со средней линией лица и должна совпадать с линией уздечек верхней и нижней губы, а так же с серединой модели*.</a:t>
            </a:r>
          </a:p>
          <a:p>
            <a:r>
              <a:rPr lang="ru-RU" dirty="0" smtClean="0"/>
              <a:t>Линия клыков – определяет ширину верхних фронтальных зубов и маркирует вершину верхнего клыка, является вертикальным продолжением линии, ограничивающей крылья носа. </a:t>
            </a:r>
          </a:p>
          <a:p>
            <a:r>
              <a:rPr lang="ru-RU" dirty="0" smtClean="0"/>
              <a:t>Линия улыбки (смеха) – определяет величину верхних передних зубов, шейки которых как бы «отсекает», т.е. шейки должны быть выше линии. .</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ru-RU" dirty="0" smtClean="0"/>
              <a:t>Лабораторный этап 3</a:t>
            </a:r>
            <a:endParaRPr lang="ru-RU" dirty="0"/>
          </a:p>
        </p:txBody>
      </p:sp>
      <p:sp>
        <p:nvSpPr>
          <p:cNvPr id="7" name="TextBox 6"/>
          <p:cNvSpPr txBox="1"/>
          <p:nvPr/>
        </p:nvSpPr>
        <p:spPr>
          <a:xfrm>
            <a:off x="899592" y="3789040"/>
            <a:ext cx="7632848" cy="307777"/>
          </a:xfrm>
          <a:prstGeom prst="rect">
            <a:avLst/>
          </a:prstGeom>
          <a:noFill/>
        </p:spPr>
        <p:txBody>
          <a:bodyPr wrap="square" rtlCol="0">
            <a:spAutoFit/>
          </a:bodyPr>
          <a:lstStyle/>
          <a:p>
            <a:endParaRPr lang="ru-RU" sz="1400" dirty="0"/>
          </a:p>
        </p:txBody>
      </p:sp>
      <p:sp>
        <p:nvSpPr>
          <p:cNvPr id="9" name="TextBox 8"/>
          <p:cNvSpPr txBox="1"/>
          <p:nvPr/>
        </p:nvSpPr>
        <p:spPr>
          <a:xfrm>
            <a:off x="395536" y="1412776"/>
            <a:ext cx="6768752" cy="646331"/>
          </a:xfrm>
          <a:prstGeom prst="rect">
            <a:avLst/>
          </a:prstGeom>
          <a:noFill/>
        </p:spPr>
        <p:txBody>
          <a:bodyPr wrap="square" rtlCol="0">
            <a:spAutoFit/>
          </a:bodyPr>
          <a:lstStyle/>
          <a:p>
            <a:r>
              <a:rPr lang="ru-RU" sz="3600" b="1" dirty="0" smtClean="0"/>
              <a:t>Постановка зубов</a:t>
            </a:r>
            <a:endParaRPr lang="ru-RU" sz="3600" b="1" dirty="0"/>
          </a:p>
        </p:txBody>
      </p:sp>
      <p:pic>
        <p:nvPicPr>
          <p:cNvPr id="2050" name="Picture 2" descr="https://www.vita-zahnfabrik.com/portal/pics/Streifenkalender/2016/Dezember_Japan_Dr.-Fumiaki-Yamazaki-und-Toru-Odagaki.-Toyama/12_2016_Japan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564" y="2161021"/>
            <a:ext cx="7298903" cy="3871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7087B4E-4FB9-954A-AF3A-BB7920C07BC4}"/>
              </a:ext>
            </a:extLst>
          </p:cNvPr>
          <p:cNvSpPr>
            <a:spLocks noGrp="1"/>
          </p:cNvSpPr>
          <p:nvPr>
            <p:ph type="title"/>
          </p:nvPr>
        </p:nvSpPr>
        <p:spPr>
          <a:xfrm>
            <a:off x="323528" y="188640"/>
            <a:ext cx="8226112" cy="1293028"/>
          </a:xfrm>
        </p:spPr>
        <p:txBody>
          <a:bodyPr>
            <a:noAutofit/>
          </a:bodyPr>
          <a:lstStyle/>
          <a:p>
            <a:r>
              <a:rPr lang="ru-RU" sz="2400" dirty="0" smtClean="0"/>
              <a:t>Клинический этап 4</a:t>
            </a:r>
            <a:endParaRPr lang="ru-RU" sz="2400" dirty="0"/>
          </a:p>
        </p:txBody>
      </p:sp>
      <p:sp>
        <p:nvSpPr>
          <p:cNvPr id="3" name="Объект 2">
            <a:extLst>
              <a:ext uri="{FF2B5EF4-FFF2-40B4-BE49-F238E27FC236}">
                <a16:creationId xmlns="" xmlns:a16="http://schemas.microsoft.com/office/drawing/2014/main" id="{1F3C77E5-DE51-CE48-AA5B-4345B3469734}"/>
              </a:ext>
            </a:extLst>
          </p:cNvPr>
          <p:cNvSpPr>
            <a:spLocks noGrp="1"/>
          </p:cNvSpPr>
          <p:nvPr>
            <p:ph idx="1"/>
          </p:nvPr>
        </p:nvSpPr>
        <p:spPr>
          <a:xfrm>
            <a:off x="594360" y="1481668"/>
            <a:ext cx="7955280" cy="4781972"/>
          </a:xfrm>
        </p:spPr>
        <p:txBody>
          <a:bodyPr/>
          <a:lstStyle/>
          <a:p>
            <a:r>
              <a:rPr lang="ru-RU" dirty="0"/>
              <a:t>1.Осмотр моделей челюстей: -качество моделей (не было трещин, </a:t>
            </a:r>
            <a:r>
              <a:rPr lang="ru-RU" dirty="0" err="1"/>
              <a:t>смазанности</a:t>
            </a:r>
            <a:r>
              <a:rPr lang="ru-RU" dirty="0"/>
              <a:t> контуров протезного ложа, дефектов на поверхности); -уточнение границ протезного ложа на модели. </a:t>
            </a:r>
          </a:p>
          <a:p>
            <a:r>
              <a:rPr lang="ru-RU" dirty="0"/>
              <a:t>2. Проверка постановки искусственных зубов в </a:t>
            </a:r>
            <a:r>
              <a:rPr lang="ru-RU" dirty="0" err="1"/>
              <a:t>окклюдаторе</a:t>
            </a:r>
            <a:r>
              <a:rPr lang="ru-RU" dirty="0"/>
              <a:t>: обратить внимание на: - цвет, размер, форму зубов, - величину резцового перекрытия (не более чем на 1 - 2мм), - положение зубов по отношению к альвеолярному гребню (зубы нижней челюсти и боковые зубы верхней челюсти должны находиться строго посредине альвеолярного гребня, верхние передние зубы - кнаружи от средней линии) - проверить все </a:t>
            </a:r>
            <a:r>
              <a:rPr lang="ru-RU" dirty="0" err="1"/>
              <a:t>окклюзионные</a:t>
            </a:r>
            <a:r>
              <a:rPr lang="ru-RU" dirty="0"/>
              <a:t> контакты боковых зубов, как с вестибулярной, так и с небной стороны.</a:t>
            </a:r>
          </a:p>
        </p:txBody>
      </p:sp>
    </p:spTree>
    <p:extLst>
      <p:ext uri="{BB962C8B-B14F-4D97-AF65-F5344CB8AC3E}">
        <p14:creationId xmlns:p14="http://schemas.microsoft.com/office/powerpoint/2010/main" val="2191059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B4A76942-2A0C-9C47-AA8A-CB9B0E685BA7}"/>
              </a:ext>
            </a:extLst>
          </p:cNvPr>
          <p:cNvSpPr>
            <a:spLocks noGrp="1"/>
          </p:cNvSpPr>
          <p:nvPr>
            <p:ph idx="1"/>
          </p:nvPr>
        </p:nvSpPr>
        <p:spPr>
          <a:xfrm>
            <a:off x="594360" y="620688"/>
            <a:ext cx="7955280" cy="5976664"/>
          </a:xfrm>
        </p:spPr>
        <p:txBody>
          <a:bodyPr>
            <a:normAutofit/>
          </a:bodyPr>
          <a:lstStyle/>
          <a:p>
            <a:r>
              <a:rPr lang="ru-RU" dirty="0"/>
              <a:t>3. Припасовка восковых базисов с искусственными зубами в полости рта: обратить внимание на: - плотность прилегания восковых базисов к протезному ложу; </a:t>
            </a:r>
          </a:p>
          <a:p>
            <a:r>
              <a:rPr lang="ru-RU" dirty="0"/>
              <a:t>- правильность определения </a:t>
            </a:r>
            <a:r>
              <a:rPr lang="ru-RU" dirty="0" err="1"/>
              <a:t>межальвеолярной</a:t>
            </a:r>
            <a:r>
              <a:rPr lang="ru-RU" dirty="0"/>
              <a:t> высоты и центральной окклюзии;</a:t>
            </a:r>
          </a:p>
          <a:p>
            <a:r>
              <a:rPr lang="ru-RU" dirty="0"/>
              <a:t> - плотность контактов искусственных зубов; - соблюдение эстетики; </a:t>
            </a:r>
          </a:p>
          <a:p>
            <a:r>
              <a:rPr lang="ru-RU" dirty="0"/>
              <a:t>- проверить выстояние режущих краев передних зубов из-под верхней губы при разговоре, улыбке; проверить соответствие размера, фасона зубов типу лица.</a:t>
            </a:r>
          </a:p>
          <a:p>
            <a:r>
              <a:rPr lang="ru-RU" dirty="0"/>
              <a:t> - провести фонетические пробы.</a:t>
            </a:r>
          </a:p>
        </p:txBody>
      </p:sp>
    </p:spTree>
    <p:extLst>
      <p:ext uri="{BB962C8B-B14F-4D97-AF65-F5344CB8AC3E}">
        <p14:creationId xmlns:p14="http://schemas.microsoft.com/office/powerpoint/2010/main" val="383844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ru-RU" sz="4000" dirty="0" smtClean="0"/>
              <a:t>Лабораторный этап 4</a:t>
            </a:r>
            <a:r>
              <a:rPr lang="ru-RU" sz="1600" dirty="0" smtClean="0"/>
              <a:t/>
            </a:r>
            <a:br>
              <a:rPr lang="ru-RU" sz="1600" dirty="0" smtClean="0"/>
            </a:br>
            <a:r>
              <a:rPr lang="ru-RU" sz="1600" dirty="0"/>
              <a:t/>
            </a:r>
            <a:br>
              <a:rPr lang="ru-RU" sz="1600" dirty="0"/>
            </a:br>
            <a:r>
              <a:rPr lang="ru-RU" sz="1600" dirty="0" smtClean="0"/>
              <a:t/>
            </a:r>
            <a:br>
              <a:rPr lang="ru-RU" sz="1600" dirty="0" smtClean="0"/>
            </a:br>
            <a:r>
              <a:rPr lang="ru-RU" sz="1600" dirty="0"/>
              <a:t/>
            </a:r>
            <a:br>
              <a:rPr lang="ru-RU" sz="1600" dirty="0"/>
            </a:br>
            <a:r>
              <a:rPr lang="ru-RU" sz="2000" dirty="0" smtClean="0"/>
              <a:t>Окончательное </a:t>
            </a:r>
            <a:r>
              <a:rPr lang="ru-RU" sz="2000" dirty="0"/>
              <a:t>изготовление протезов. Замена воска на пластмассу, зубной техник проводит окончательное моделирование базисов, гипсует их в кювету и заменяет воск на пластмассу. После полимеризации пластмассы протезы шлифуют и полируют.</a:t>
            </a:r>
          </a:p>
        </p:txBody>
      </p:sp>
      <p:pic>
        <p:nvPicPr>
          <p:cNvPr id="3074" name="Picture 2" descr="https://i.ytimg.com/vi/bRjzKqmmQmY/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436" y="3933056"/>
            <a:ext cx="3743127" cy="21055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m0-tub-ru.yandex.net/i?id=893258fd677cb065b82941ceb7a71ffe-l&amp;n=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717032"/>
            <a:ext cx="2585591" cy="25855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1764329-F923-5943-81B6-570489687A15}"/>
              </a:ext>
            </a:extLst>
          </p:cNvPr>
          <p:cNvSpPr>
            <a:spLocks noGrp="1"/>
          </p:cNvSpPr>
          <p:nvPr>
            <p:ph type="title"/>
          </p:nvPr>
        </p:nvSpPr>
        <p:spPr>
          <a:xfrm>
            <a:off x="350932" y="260648"/>
            <a:ext cx="8442136" cy="1296325"/>
          </a:xfrm>
        </p:spPr>
        <p:txBody>
          <a:bodyPr>
            <a:normAutofit/>
          </a:bodyPr>
          <a:lstStyle/>
          <a:p>
            <a:r>
              <a:rPr lang="ru-RU" sz="2400" smtClean="0"/>
              <a:t>Клинический этап 5</a:t>
            </a:r>
            <a:endParaRPr lang="ru-RU" sz="2400" dirty="0"/>
          </a:p>
        </p:txBody>
      </p:sp>
      <p:sp>
        <p:nvSpPr>
          <p:cNvPr id="3" name="Объект 2">
            <a:extLst>
              <a:ext uri="{FF2B5EF4-FFF2-40B4-BE49-F238E27FC236}">
                <a16:creationId xmlns="" xmlns:a16="http://schemas.microsoft.com/office/drawing/2014/main" id="{4CE305C7-D665-C44C-B98A-D5C1DEEBEBF4}"/>
              </a:ext>
            </a:extLst>
          </p:cNvPr>
          <p:cNvSpPr>
            <a:spLocks noGrp="1"/>
          </p:cNvSpPr>
          <p:nvPr>
            <p:ph idx="1"/>
          </p:nvPr>
        </p:nvSpPr>
        <p:spPr>
          <a:xfrm>
            <a:off x="594360" y="1124744"/>
            <a:ext cx="7955280" cy="5138896"/>
          </a:xfrm>
        </p:spPr>
        <p:txBody>
          <a:bodyPr>
            <a:normAutofit fontScale="92500" lnSpcReduction="10000"/>
          </a:bodyPr>
          <a:lstStyle/>
          <a:p>
            <a:r>
              <a:rPr lang="ru-RU" dirty="0"/>
              <a:t>1. Ввести полные съемные пластиночные протезы в полость рта больного.</a:t>
            </a:r>
          </a:p>
          <a:p>
            <a:r>
              <a:rPr lang="ru-RU" dirty="0"/>
              <a:t> 2. Определить правильность определения </a:t>
            </a:r>
            <a:r>
              <a:rPr lang="ru-RU" dirty="0" err="1"/>
              <a:t>межальвеолярной</a:t>
            </a:r>
            <a:r>
              <a:rPr lang="ru-RU" dirty="0"/>
              <a:t> высоты и центральной окклюзии.</a:t>
            </a:r>
          </a:p>
          <a:p>
            <a:r>
              <a:rPr lang="ru-RU" dirty="0"/>
              <a:t> 3. Убедиться в соответствии границ протезов границам протезного ложа, отсутствии балансирования протезов.</a:t>
            </a:r>
          </a:p>
          <a:p>
            <a:r>
              <a:rPr lang="ru-RU" dirty="0"/>
              <a:t> 4. Проверить с помощью артикуляционной бумаги равномерность контактов искусственных зубов в центральной и боковых окклюзиях. </a:t>
            </a:r>
          </a:p>
          <a:p>
            <a:r>
              <a:rPr lang="ru-RU" dirty="0"/>
              <a:t>5. Наиболее окрашенные точки на искусственных зубах снять с помощью фрезы. </a:t>
            </a:r>
          </a:p>
          <a:p>
            <a:r>
              <a:rPr lang="ru-RU" dirty="0"/>
              <a:t>6. Эту манипуляцию повторить несколько раз. </a:t>
            </a:r>
          </a:p>
          <a:p>
            <a:r>
              <a:rPr lang="ru-RU" dirty="0"/>
              <a:t>7. Убедиться в соблюдении эстетики-проверить выстояние режущих краев передних зубов из под верхней губы при разговоре, улыбке;</a:t>
            </a:r>
          </a:p>
        </p:txBody>
      </p:sp>
    </p:spTree>
    <p:extLst>
      <p:ext uri="{BB962C8B-B14F-4D97-AF65-F5344CB8AC3E}">
        <p14:creationId xmlns:p14="http://schemas.microsoft.com/office/powerpoint/2010/main" val="540785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9FBD1D5F-891D-4446-9299-525B7629212E}"/>
              </a:ext>
            </a:extLst>
          </p:cNvPr>
          <p:cNvSpPr>
            <a:spLocks noGrp="1"/>
          </p:cNvSpPr>
          <p:nvPr>
            <p:ph idx="1"/>
          </p:nvPr>
        </p:nvSpPr>
        <p:spPr>
          <a:xfrm>
            <a:off x="594360" y="476672"/>
            <a:ext cx="7955280" cy="4069080"/>
          </a:xfrm>
        </p:spPr>
        <p:txBody>
          <a:bodyPr/>
          <a:lstStyle/>
          <a:p>
            <a:r>
              <a:rPr lang="ru-RU" dirty="0"/>
              <a:t>8. Перед зеркалом научить больного путям введения и выведения протезов в полость рта.</a:t>
            </a:r>
          </a:p>
          <a:p>
            <a:r>
              <a:rPr lang="ru-RU" dirty="0"/>
              <a:t> 9. Попросить больного одеть и снять протез. Оценить правильность действий больного. </a:t>
            </a:r>
          </a:p>
          <a:p>
            <a:r>
              <a:rPr lang="ru-RU" dirty="0"/>
              <a:t>10. Дать рекомендации больному (полоскание, гигиена полости рта, повторный прием)</a:t>
            </a:r>
          </a:p>
        </p:txBody>
      </p:sp>
    </p:spTree>
    <p:extLst>
      <p:ext uri="{BB962C8B-B14F-4D97-AF65-F5344CB8AC3E}">
        <p14:creationId xmlns:p14="http://schemas.microsoft.com/office/powerpoint/2010/main" val="2968247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a:t>
            </a:r>
            <a:endParaRPr lang="ru-RU" dirty="0"/>
          </a:p>
        </p:txBody>
      </p:sp>
      <p:sp>
        <p:nvSpPr>
          <p:cNvPr id="3" name="Объект 2"/>
          <p:cNvSpPr>
            <a:spLocks noGrp="1"/>
          </p:cNvSpPr>
          <p:nvPr>
            <p:ph idx="1"/>
          </p:nvPr>
        </p:nvSpPr>
        <p:spPr/>
        <p:txBody>
          <a:bodyPr/>
          <a:lstStyle/>
          <a:p>
            <a:r>
              <a:rPr lang="ru-RU" dirty="0" smtClean="0"/>
              <a:t>МЫ изучили этапы  клинические и </a:t>
            </a:r>
            <a:r>
              <a:rPr lang="ru-RU" dirty="0" err="1" smtClean="0"/>
              <a:t>лабароторные</a:t>
            </a:r>
            <a:r>
              <a:rPr lang="ru-RU" dirty="0" smtClean="0"/>
              <a:t> изготовления полного съемного протеза.</a:t>
            </a:r>
          </a:p>
          <a:p>
            <a:r>
              <a:rPr lang="ru-RU" dirty="0" smtClean="0"/>
              <a:t>Изучили особенности каждого этапа.</a:t>
            </a:r>
          </a:p>
          <a:p>
            <a:r>
              <a:rPr lang="ru-RU" dirty="0" smtClean="0"/>
              <a:t>Изучили особенности изготовления съемного протеза.</a:t>
            </a:r>
            <a:endParaRPr lang="ru-RU" dirty="0"/>
          </a:p>
        </p:txBody>
      </p:sp>
    </p:spTree>
    <p:extLst>
      <p:ext uri="{BB962C8B-B14F-4D97-AF65-F5344CB8AC3E}">
        <p14:creationId xmlns:p14="http://schemas.microsoft.com/office/powerpoint/2010/main" val="926164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Список литературы.</a:t>
            </a:r>
            <a:endParaRPr lang="ru-RU" dirty="0"/>
          </a:p>
        </p:txBody>
      </p:sp>
      <p:sp>
        <p:nvSpPr>
          <p:cNvPr id="3" name="Объект 2"/>
          <p:cNvSpPr>
            <a:spLocks noGrp="1"/>
          </p:cNvSpPr>
          <p:nvPr>
            <p:ph idx="1"/>
          </p:nvPr>
        </p:nvSpPr>
        <p:spPr/>
        <p:txBody>
          <a:bodyPr>
            <a:normAutofit lnSpcReduction="10000"/>
          </a:bodyPr>
          <a:lstStyle/>
          <a:p>
            <a:pPr lvl="0"/>
            <a:r>
              <a:rPr lang="ru-RU" dirty="0" err="1"/>
              <a:t>Аболмасов</a:t>
            </a:r>
            <a:r>
              <a:rPr lang="ru-RU" dirty="0"/>
              <a:t>, Н. Г. Ортопедическая стоматология / Н. Г. </a:t>
            </a:r>
            <a:r>
              <a:rPr lang="ru-RU" dirty="0" err="1"/>
              <a:t>Аболмасов</a:t>
            </a:r>
            <a:r>
              <a:rPr lang="ru-RU" dirty="0"/>
              <a:t>, В. А. Бычков. - М.: </a:t>
            </a:r>
            <a:r>
              <a:rPr lang="ru-RU" dirty="0" err="1"/>
              <a:t>МЕДпресс-информ</a:t>
            </a:r>
            <a:r>
              <a:rPr lang="ru-RU" dirty="0"/>
              <a:t>, 2000. -</a:t>
            </a:r>
            <a:r>
              <a:rPr lang="en-US" dirty="0"/>
              <a:t>193</a:t>
            </a:r>
            <a:r>
              <a:rPr lang="ru-RU" dirty="0"/>
              <a:t>с.</a:t>
            </a:r>
          </a:p>
          <a:p>
            <a:pPr lvl="0"/>
            <a:r>
              <a:rPr lang="ru-RU" dirty="0"/>
              <a:t>Гаврилов, Е. И. Ортопедическая стоматология / Е. И. Гаврилов, А. С. Щербаков. - Изд. 3-е., доп. и пере-раб. - М.: Медицина, 1984. -</a:t>
            </a:r>
            <a:r>
              <a:rPr lang="en-US" dirty="0"/>
              <a:t>96</a:t>
            </a:r>
            <a:r>
              <a:rPr lang="ru-RU" dirty="0"/>
              <a:t>с.</a:t>
            </a:r>
          </a:p>
          <a:p>
            <a:pPr lvl="0"/>
            <a:r>
              <a:rPr lang="ru-RU" dirty="0"/>
              <a:t>Копейкин В. Н. Ортопедическая стоматология / В. Н. Копейкин, М. З. </a:t>
            </a:r>
            <a:r>
              <a:rPr lang="ru-RU" dirty="0" err="1"/>
              <a:t>Миргазизов</a:t>
            </a:r>
            <a:r>
              <a:rPr lang="ru-RU" dirty="0"/>
              <a:t>. - М.: Медицина. -2001. -</a:t>
            </a:r>
            <a:r>
              <a:rPr lang="en-US" dirty="0"/>
              <a:t>210</a:t>
            </a:r>
            <a:r>
              <a:rPr lang="ru-RU" dirty="0"/>
              <a:t>с.</a:t>
            </a:r>
          </a:p>
          <a:p>
            <a:pPr lvl="0"/>
            <a:r>
              <a:rPr lang="ru-RU" dirty="0"/>
              <a:t>Трезубов, В.Н. Ортопедическая стоматология. Факультетский курс / В. Н. Трезубов, А. С. Щербаков, Л. М. </a:t>
            </a:r>
            <a:r>
              <a:rPr lang="ru-RU" dirty="0" err="1"/>
              <a:t>Мишнев</a:t>
            </a:r>
            <a:r>
              <a:rPr lang="ru-RU" dirty="0"/>
              <a:t> – СПб.: Фолиант, 2005. -</a:t>
            </a:r>
            <a:r>
              <a:rPr lang="en-US" dirty="0"/>
              <a:t>180</a:t>
            </a:r>
            <a:r>
              <a:rPr lang="ru-RU" dirty="0"/>
              <a:t>с.</a:t>
            </a:r>
          </a:p>
          <a:p>
            <a:endParaRPr lang="ru-RU" dirty="0"/>
          </a:p>
        </p:txBody>
      </p:sp>
    </p:spTree>
    <p:extLst>
      <p:ext uri="{BB962C8B-B14F-4D97-AF65-F5344CB8AC3E}">
        <p14:creationId xmlns:p14="http://schemas.microsoft.com/office/powerpoint/2010/main" val="1991406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ru-RU" dirty="0" smtClean="0"/>
              <a:t>Клинический этап 1</a:t>
            </a:r>
            <a:br>
              <a:rPr lang="ru-RU" dirty="0" smtClean="0"/>
            </a:br>
            <a:r>
              <a:rPr lang="ru-RU" dirty="0" smtClean="0"/>
              <a:t/>
            </a:r>
            <a:br>
              <a:rPr lang="ru-RU" dirty="0" smtClean="0"/>
            </a:br>
            <a:r>
              <a:rPr lang="ru-RU" dirty="0" smtClean="0"/>
              <a:t/>
            </a:r>
            <a:br>
              <a:rPr lang="ru-RU" dirty="0" smtClean="0"/>
            </a:br>
            <a:r>
              <a:rPr lang="ru-RU" b="1" dirty="0" smtClean="0"/>
              <a:t>Сбор </a:t>
            </a:r>
            <a:r>
              <a:rPr lang="ru-RU" b="1" dirty="0"/>
              <a:t>анамнеза, обследование пациента и получение анатомического оттиска. </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548680"/>
            <a:ext cx="8064896" cy="5760640"/>
          </a:xfrm>
        </p:spPr>
        <p:txBody>
          <a:bodyPr>
            <a:normAutofit fontScale="92500" lnSpcReduction="10000"/>
          </a:bodyPr>
          <a:lstStyle/>
          <a:p>
            <a:r>
              <a:rPr lang="ru-RU" dirty="0"/>
              <a:t>Классификация полного отсутствия </a:t>
            </a:r>
            <a:r>
              <a:rPr lang="ru-RU" sz="1800" dirty="0"/>
              <a:t>зубов</a:t>
            </a:r>
            <a:r>
              <a:rPr lang="ru-RU" sz="2400" b="1" dirty="0"/>
              <a:t> по </a:t>
            </a:r>
            <a:r>
              <a:rPr lang="ru-RU" sz="2400" b="1" dirty="0" err="1"/>
              <a:t>Шрёдеру</a:t>
            </a:r>
            <a:r>
              <a:rPr lang="ru-RU" sz="2400" b="1" dirty="0"/>
              <a:t>.</a:t>
            </a:r>
            <a:endParaRPr lang="ru-RU" b="1" dirty="0"/>
          </a:p>
          <a:p>
            <a:pPr marL="342900" indent="-342900">
              <a:buAutoNum type="arabicPeriod"/>
            </a:pPr>
            <a:r>
              <a:rPr lang="ru-RU" dirty="0"/>
              <a:t>Неатрофированный альвеолярный отросток, высокое положение переходной складки с вестибулярной стороны, глубокий свод нёба.</a:t>
            </a:r>
          </a:p>
          <a:p>
            <a:pPr marL="342900" indent="-342900">
              <a:buAutoNum type="arabicPeriod"/>
            </a:pPr>
            <a:r>
              <a:rPr lang="ru-RU" dirty="0"/>
              <a:t>Равномерная средняя атрофия.</a:t>
            </a:r>
          </a:p>
          <a:p>
            <a:pPr marL="342900" indent="-342900">
              <a:buAutoNum type="arabicPeriod"/>
            </a:pPr>
            <a:r>
              <a:rPr lang="ru-RU" dirty="0"/>
              <a:t>Полная равномерная атрофия, плоский свод неба, переходная складка с вестибулярной стороны на уровне гребня альвеолярного отростка.</a:t>
            </a:r>
          </a:p>
          <a:p>
            <a:r>
              <a:rPr lang="ru-RU" dirty="0"/>
              <a:t>Классификация альвеолярных отростков при полном отсутствии </a:t>
            </a:r>
            <a:r>
              <a:rPr lang="ru-RU" sz="1800" dirty="0"/>
              <a:t>зубов</a:t>
            </a:r>
            <a:r>
              <a:rPr lang="ru-RU" sz="2400" b="1" dirty="0"/>
              <a:t> по </a:t>
            </a:r>
            <a:r>
              <a:rPr lang="ru-RU" sz="2400" b="1" dirty="0" err="1"/>
              <a:t>Келлеру</a:t>
            </a:r>
            <a:r>
              <a:rPr lang="ru-RU" sz="2400" b="1" dirty="0"/>
              <a:t>.</a:t>
            </a:r>
          </a:p>
          <a:p>
            <a:pPr marL="342900" indent="-342900">
              <a:buAutoNum type="arabicPeriod"/>
            </a:pPr>
            <a:r>
              <a:rPr lang="ru-RU" dirty="0"/>
              <a:t>Хорошо сохранившийся альвеолярный отросток.</a:t>
            </a:r>
          </a:p>
          <a:p>
            <a:pPr marL="342900" indent="-342900">
              <a:buAutoNum type="arabicPeriod"/>
            </a:pPr>
            <a:r>
              <a:rPr lang="ru-RU" dirty="0"/>
              <a:t>Полная равномерная атрофия.</a:t>
            </a:r>
          </a:p>
          <a:p>
            <a:pPr marL="342900" indent="-342900">
              <a:buAutoNum type="arabicPeriod"/>
            </a:pPr>
            <a:r>
              <a:rPr lang="ru-RU" dirty="0"/>
              <a:t>Хорошо сохранившийся во фронтальном участке при полной атрофии в боковых участках. </a:t>
            </a:r>
          </a:p>
          <a:p>
            <a:pPr marL="342900" indent="-342900">
              <a:buAutoNum type="arabicPeriod"/>
            </a:pPr>
            <a:r>
              <a:rPr lang="ru-RU" dirty="0"/>
              <a:t>Хорошо сохранившейся альвеолярный отросток в боковых участках при полной атрофии во фронтальном участке</a:t>
            </a:r>
          </a:p>
          <a:p>
            <a:endParaRPr lang="ru-RU" dirty="0"/>
          </a:p>
        </p:txBody>
      </p:sp>
    </p:spTree>
    <p:extLst>
      <p:ext uri="{BB962C8B-B14F-4D97-AF65-F5344CB8AC3E}">
        <p14:creationId xmlns:p14="http://schemas.microsoft.com/office/powerpoint/2010/main" val="3675474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ru-RU" dirty="0" smtClean="0"/>
              <a:t>Клинический этап </a:t>
            </a:r>
            <a:endParaRPr lang="ru-RU" dirty="0"/>
          </a:p>
        </p:txBody>
      </p:sp>
      <p:pic>
        <p:nvPicPr>
          <p:cNvPr id="2050" name="Picture 2" descr="http://krasgmu.ru/sys/files/ebooks/el_ort_stom/img/img_4.jpg"/>
          <p:cNvPicPr>
            <a:picLocks noChangeAspect="1" noChangeArrowheads="1"/>
          </p:cNvPicPr>
          <p:nvPr/>
        </p:nvPicPr>
        <p:blipFill>
          <a:blip r:embed="rId2" cstate="print"/>
          <a:srcRect/>
          <a:stretch>
            <a:fillRect/>
          </a:stretch>
        </p:blipFill>
        <p:spPr bwMode="auto">
          <a:xfrm>
            <a:off x="971600" y="1628800"/>
            <a:ext cx="5600700" cy="48768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620688"/>
            <a:ext cx="7488832" cy="2123658"/>
          </a:xfrm>
          <a:prstGeom prst="rect">
            <a:avLst/>
          </a:prstGeom>
          <a:noFill/>
        </p:spPr>
        <p:txBody>
          <a:bodyPr wrap="square" rtlCol="0">
            <a:spAutoFit/>
          </a:bodyPr>
          <a:lstStyle/>
          <a:p>
            <a:r>
              <a:rPr lang="ru-RU" dirty="0" smtClean="0"/>
              <a:t>Классификация альвеолярных отростков при полном отсутствии </a:t>
            </a:r>
            <a:r>
              <a:rPr lang="ru-RU" sz="1600" dirty="0" smtClean="0"/>
              <a:t>зубов</a:t>
            </a:r>
            <a:r>
              <a:rPr lang="ru-RU" sz="2000" b="1" dirty="0" smtClean="0"/>
              <a:t> по </a:t>
            </a:r>
            <a:r>
              <a:rPr lang="ru-RU" sz="2000" b="1" dirty="0" err="1" smtClean="0"/>
              <a:t>Оксману</a:t>
            </a:r>
            <a:r>
              <a:rPr lang="ru-RU" dirty="0" smtClean="0"/>
              <a:t>.</a:t>
            </a:r>
          </a:p>
          <a:p>
            <a:pPr marL="342900" indent="-342900">
              <a:buAutoNum type="arabicPeriod"/>
            </a:pPr>
            <a:r>
              <a:rPr lang="ru-RU" dirty="0" smtClean="0"/>
              <a:t>Хорошо сохранившейся альвеолярный отросток.</a:t>
            </a:r>
          </a:p>
          <a:p>
            <a:pPr marL="342900" indent="-342900">
              <a:buAutoNum type="arabicPeriod"/>
            </a:pPr>
            <a:r>
              <a:rPr lang="ru-RU" dirty="0" smtClean="0"/>
              <a:t>Равномерная средняя атрофия.</a:t>
            </a:r>
          </a:p>
          <a:p>
            <a:pPr marL="342900" indent="-342900">
              <a:buAutoNum type="arabicPeriod"/>
            </a:pPr>
            <a:r>
              <a:rPr lang="ru-RU" dirty="0" smtClean="0"/>
              <a:t>Полная равномерная атрофия.</a:t>
            </a:r>
          </a:p>
          <a:p>
            <a:pPr marL="342900" indent="-342900">
              <a:buAutoNum type="arabicPeriod"/>
            </a:pPr>
            <a:r>
              <a:rPr lang="ru-RU" dirty="0" smtClean="0"/>
              <a:t>Неравномерная атрофия.</a:t>
            </a:r>
          </a:p>
          <a:p>
            <a:endParaRPr lang="ru-RU" dirty="0"/>
          </a:p>
        </p:txBody>
      </p:sp>
      <p:sp>
        <p:nvSpPr>
          <p:cNvPr id="6" name="TextBox 5"/>
          <p:cNvSpPr txBox="1"/>
          <p:nvPr/>
        </p:nvSpPr>
        <p:spPr>
          <a:xfrm>
            <a:off x="539552" y="2924944"/>
            <a:ext cx="7488832" cy="2339102"/>
          </a:xfrm>
          <a:prstGeom prst="rect">
            <a:avLst/>
          </a:prstGeom>
          <a:noFill/>
        </p:spPr>
        <p:txBody>
          <a:bodyPr wrap="square" rtlCol="0">
            <a:spAutoFit/>
          </a:bodyPr>
          <a:lstStyle/>
          <a:p>
            <a:r>
              <a:rPr lang="ru-RU" dirty="0" smtClean="0"/>
              <a:t>Степени податливости слизистой </a:t>
            </a:r>
            <a:r>
              <a:rPr lang="ru-RU" sz="2000" b="1" dirty="0" smtClean="0"/>
              <a:t>по </a:t>
            </a:r>
            <a:r>
              <a:rPr lang="ru-RU" sz="2000" b="1" dirty="0" err="1" smtClean="0"/>
              <a:t>Суппле</a:t>
            </a:r>
            <a:r>
              <a:rPr lang="ru-RU" dirty="0" smtClean="0"/>
              <a:t>.</a:t>
            </a:r>
          </a:p>
          <a:p>
            <a:pPr marL="342900" indent="-342900">
              <a:buAutoNum type="arabicPeriod"/>
            </a:pPr>
            <a:r>
              <a:rPr lang="ru-RU" dirty="0" smtClean="0"/>
              <a:t>Нормальная по податливости и цвету слизистая оболочка.</a:t>
            </a:r>
          </a:p>
          <a:p>
            <a:pPr marL="342900" indent="-342900">
              <a:buAutoNum type="arabicPeriod"/>
            </a:pPr>
            <a:r>
              <a:rPr lang="ru-RU" dirty="0" err="1" smtClean="0"/>
              <a:t>Атрофичная</a:t>
            </a:r>
            <a:r>
              <a:rPr lang="ru-RU" dirty="0" smtClean="0"/>
              <a:t>, неподатливая, сухая слизистая, синюшного цвета. </a:t>
            </a:r>
          </a:p>
          <a:p>
            <a:pPr marL="342900" indent="-342900">
              <a:buAutoNum type="arabicPeriod"/>
            </a:pPr>
            <a:r>
              <a:rPr lang="ru-RU" dirty="0" smtClean="0"/>
              <a:t>Гипертрофическая, хорошо податливая и подвижная, рыхлая слизистая оболочка, </a:t>
            </a:r>
            <a:r>
              <a:rPr lang="ru-RU" dirty="0" err="1" smtClean="0"/>
              <a:t>розового</a:t>
            </a:r>
            <a:r>
              <a:rPr lang="ru-RU" dirty="0" smtClean="0"/>
              <a:t> цвета.</a:t>
            </a:r>
          </a:p>
          <a:p>
            <a:pPr marL="342900" indent="-342900">
              <a:buAutoNum type="arabicPeriod"/>
            </a:pPr>
            <a:r>
              <a:rPr lang="ru-RU" dirty="0" smtClean="0"/>
              <a:t>Слизистая оболочка со слизистыми подвижными складками вдоль гребня альвеолярного отростка, которые при пользовании протезом часто ущемляются между протезом и костью.</a:t>
            </a:r>
            <a:endParaRPr lang="ru-RU"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ru-RU" sz="2800" b="1" dirty="0" smtClean="0"/>
              <a:t>Зоны податливости слизистой оболочки верхней челюсти по </a:t>
            </a:r>
            <a:r>
              <a:rPr lang="ru-RU" sz="2800" b="1" dirty="0" err="1" smtClean="0"/>
              <a:t>Люнду</a:t>
            </a:r>
            <a:r>
              <a:rPr lang="ru-RU" sz="2800" b="1" dirty="0" smtClean="0"/>
              <a:t> (1924г.)</a:t>
            </a:r>
            <a:endParaRPr lang="ru-RU" sz="2800" dirty="0"/>
          </a:p>
        </p:txBody>
      </p:sp>
      <p:pic>
        <p:nvPicPr>
          <p:cNvPr id="25602" name="Picture 2" descr="http://krasgmu.ru/sys/files/ebooks/el_ort_stom/img/img_12.jpg"/>
          <p:cNvPicPr>
            <a:picLocks noChangeAspect="1" noChangeArrowheads="1"/>
          </p:cNvPicPr>
          <p:nvPr/>
        </p:nvPicPr>
        <p:blipFill>
          <a:blip r:embed="rId2" cstate="print">
            <a:lum bright="-10000" contrast="20000"/>
          </a:blip>
          <a:srcRect/>
          <a:stretch>
            <a:fillRect/>
          </a:stretch>
        </p:blipFill>
        <p:spPr bwMode="auto">
          <a:xfrm>
            <a:off x="683568" y="1772816"/>
            <a:ext cx="7852662" cy="40324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ru-RU" sz="3600" b="1" dirty="0" smtClean="0"/>
              <a:t>Буферные зоны слизистой оболочки по Гаврилову (1962 г.)</a:t>
            </a:r>
            <a:endParaRPr lang="ru-RU" sz="3600" dirty="0"/>
          </a:p>
        </p:txBody>
      </p:sp>
      <p:pic>
        <p:nvPicPr>
          <p:cNvPr id="24578" name="Picture 2" descr="http://krasgmu.ru/sys/files/ebooks/el_ort_stom/img/img_13.jpg"/>
          <p:cNvPicPr>
            <a:picLocks noChangeAspect="1" noChangeArrowheads="1"/>
          </p:cNvPicPr>
          <p:nvPr/>
        </p:nvPicPr>
        <p:blipFill>
          <a:blip r:embed="rId2" cstate="print">
            <a:lum bright="-10000" contrast="20000"/>
          </a:blip>
          <a:srcRect/>
          <a:stretch>
            <a:fillRect/>
          </a:stretch>
        </p:blipFill>
        <p:spPr bwMode="auto">
          <a:xfrm>
            <a:off x="755576" y="1772816"/>
            <a:ext cx="7429500" cy="3810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ru-RU" dirty="0" smtClean="0"/>
              <a:t>Особенности оттисков</a:t>
            </a:r>
            <a:endParaRPr lang="ru-RU" dirty="0"/>
          </a:p>
        </p:txBody>
      </p:sp>
      <p:sp>
        <p:nvSpPr>
          <p:cNvPr id="6" name="TextBox 5"/>
          <p:cNvSpPr txBox="1"/>
          <p:nvPr/>
        </p:nvSpPr>
        <p:spPr>
          <a:xfrm>
            <a:off x="323528" y="1484784"/>
            <a:ext cx="8064896" cy="4524315"/>
          </a:xfrm>
          <a:prstGeom prst="rect">
            <a:avLst/>
          </a:prstGeom>
          <a:noFill/>
        </p:spPr>
        <p:txBody>
          <a:bodyPr wrap="square" rtlCol="0">
            <a:spAutoFit/>
          </a:bodyPr>
          <a:lstStyle/>
          <a:p>
            <a:r>
              <a:rPr lang="ru-RU" sz="1600" dirty="0" smtClean="0">
                <a:latin typeface="+mj-lt"/>
              </a:rPr>
              <a:t>    </a:t>
            </a:r>
          </a:p>
          <a:p>
            <a:pPr>
              <a:buFont typeface="Arial" pitchFamily="34" charset="0"/>
              <a:buChar char="•"/>
            </a:pPr>
            <a:r>
              <a:rPr lang="ru-RU" sz="1600" dirty="0" smtClean="0">
                <a:latin typeface="+mj-lt"/>
              </a:rPr>
              <a:t> Разгружающие </a:t>
            </a:r>
            <a:r>
              <a:rPr lang="ru-RU" sz="1600" u="sng" dirty="0" smtClean="0">
                <a:latin typeface="+mj-lt"/>
                <a:hlinkClick r:id="rId2"/>
              </a:rPr>
              <a:t>оттиски</a:t>
            </a:r>
            <a:r>
              <a:rPr lang="ru-RU" sz="1600" dirty="0" smtClean="0">
                <a:latin typeface="+mj-lt"/>
              </a:rPr>
              <a:t> рекомендуется получать при тонкой, </a:t>
            </a:r>
            <a:r>
              <a:rPr lang="ru-RU" sz="1600" dirty="0" err="1" smtClean="0">
                <a:latin typeface="+mj-lt"/>
              </a:rPr>
              <a:t>атрофичной</a:t>
            </a:r>
            <a:r>
              <a:rPr lang="ru-RU" sz="1600" dirty="0" smtClean="0">
                <a:latin typeface="+mj-lt"/>
              </a:rPr>
              <a:t> и избыточно податливой слизистой оболочке.   </a:t>
            </a:r>
          </a:p>
          <a:p>
            <a:pPr>
              <a:buFont typeface="Arial" pitchFamily="34" charset="0"/>
              <a:buChar char="•"/>
            </a:pPr>
            <a:r>
              <a:rPr lang="ru-RU" sz="1600" dirty="0" smtClean="0">
                <a:latin typeface="+mj-lt"/>
              </a:rPr>
              <a:t>Компрессионные оттиски показаны при рыхлой, хорошо податливой слизистой оболочке. </a:t>
            </a:r>
          </a:p>
          <a:p>
            <a:pPr>
              <a:buFont typeface="Arial" pitchFamily="34" charset="0"/>
              <a:buChar char="•"/>
            </a:pPr>
            <a:r>
              <a:rPr lang="ru-RU" sz="1600" dirty="0" smtClean="0">
                <a:latin typeface="+mj-lt"/>
              </a:rPr>
              <a:t>Однако </a:t>
            </a:r>
            <a:r>
              <a:rPr lang="ru-RU" sz="1600" u="sng" dirty="0" smtClean="0">
                <a:latin typeface="+mj-lt"/>
              </a:rPr>
              <a:t>лучшего эффекта можно достичь, лишь применяя дифференцированные оттиски,</a:t>
            </a:r>
            <a:r>
              <a:rPr lang="ru-RU" sz="1600" dirty="0" smtClean="0">
                <a:latin typeface="+mj-lt"/>
              </a:rPr>
              <a:t> полученные с разной степенью компрессии слизистой оболочки с учетом податливости в различных участках протезного ложа.  </a:t>
            </a:r>
          </a:p>
          <a:p>
            <a:pPr>
              <a:buFont typeface="Arial" pitchFamily="34" charset="0"/>
              <a:buChar char="•"/>
            </a:pPr>
            <a:r>
              <a:rPr lang="ru-RU" sz="1600" dirty="0" smtClean="0">
                <a:latin typeface="+mj-lt"/>
              </a:rPr>
              <a:t>Улучшения условий протезного ложа можно добиться путем проведения корригирующих и восстановительных операций, таких как </a:t>
            </a:r>
            <a:r>
              <a:rPr lang="ru-RU" sz="1600" u="sng" dirty="0" err="1" smtClean="0">
                <a:latin typeface="+mj-lt"/>
                <a:hlinkClick r:id="rId3"/>
              </a:rPr>
              <a:t>альвеолотомия</a:t>
            </a:r>
            <a:r>
              <a:rPr lang="ru-RU" sz="1600" dirty="0" smtClean="0">
                <a:latin typeface="+mj-lt"/>
              </a:rPr>
              <a:t> - частичная резекция острых выступов на челюстях с устранением экзостозов перед протезированием. </a:t>
            </a:r>
          </a:p>
          <a:p>
            <a:pPr>
              <a:buFont typeface="Arial" pitchFamily="34" charset="0"/>
              <a:buChar char="•"/>
            </a:pPr>
            <a:r>
              <a:rPr lang="ru-RU" sz="1600" dirty="0" smtClean="0">
                <a:latin typeface="+mj-lt"/>
              </a:rPr>
              <a:t>При резкой атрофии нижней челюсти более чем на 2 см рекомендуют применять костную пластику с подсадкой трансплантата из гребня подвздошной кости на сосудистой ножке.</a:t>
            </a:r>
          </a:p>
          <a:p>
            <a:r>
              <a:rPr lang="ru-RU" sz="1600" dirty="0" smtClean="0">
                <a:latin typeface="+mj-lt"/>
              </a:rPr>
              <a:t/>
            </a:r>
            <a:br>
              <a:rPr lang="ru-RU" sz="1600" dirty="0" smtClean="0">
                <a:latin typeface="+mj-lt"/>
              </a:rPr>
            </a:br>
            <a:endParaRPr lang="ru-RU" sz="1600" dirty="0">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928</TotalTime>
  <Words>1200</Words>
  <Application>Microsoft Office PowerPoint</Application>
  <PresentationFormat>Экран (4:3)</PresentationFormat>
  <Paragraphs>113</Paragraphs>
  <Slides>28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Arial</vt:lpstr>
      <vt:lpstr>Calibri</vt:lpstr>
      <vt:lpstr>Century Gothic</vt:lpstr>
      <vt:lpstr>Wingdings</vt:lpstr>
      <vt:lpstr>Wingdings 3</vt:lpstr>
      <vt:lpstr>Ион</vt:lpstr>
      <vt:lpstr>Клинико-лабораторные этапы изготовления съёмных протезов. </vt:lpstr>
      <vt:lpstr>Презентация PowerPoint</vt:lpstr>
      <vt:lpstr>Клинический этап 1   Сбор анамнеза, обследование пациента и получение анатомического оттиска.  </vt:lpstr>
      <vt:lpstr>Презентация PowerPoint</vt:lpstr>
      <vt:lpstr>Клинический этап </vt:lpstr>
      <vt:lpstr>Презентация PowerPoint</vt:lpstr>
      <vt:lpstr>Зоны податливости слизистой оболочки верхней челюсти по Люнду (1924г.)</vt:lpstr>
      <vt:lpstr>Буферные зоны слизистой оболочки по Гаврилову (1962 г.)</vt:lpstr>
      <vt:lpstr>Особенности оттисков</vt:lpstr>
      <vt:lpstr>Презентация PowerPoint</vt:lpstr>
      <vt:lpstr>Лабораторный этап 1</vt:lpstr>
      <vt:lpstr>Клинический этап 2</vt:lpstr>
      <vt:lpstr>Лабораторный этап 2</vt:lpstr>
      <vt:lpstr>Презентация PowerPoint</vt:lpstr>
      <vt:lpstr>Клинический этап 3</vt:lpstr>
      <vt:lpstr>Презентация PowerPoint</vt:lpstr>
      <vt:lpstr>Презентация PowerPoint</vt:lpstr>
      <vt:lpstr>Презентация PowerPoint</vt:lpstr>
      <vt:lpstr>Презентация PowerPoint</vt:lpstr>
      <vt:lpstr>Презентация PowerPoint</vt:lpstr>
      <vt:lpstr>Лабораторный этап 3</vt:lpstr>
      <vt:lpstr>Клинический этап 4</vt:lpstr>
      <vt:lpstr>Презентация PowerPoint</vt:lpstr>
      <vt:lpstr>Лабораторный этап 4    Окончательное изготовление протезов. Замена воска на пластмассу, зубной техник проводит окончательное моделирование базисов, гипсует их в кювету и заменяет воск на пластмассу. После полимеризации пластмассы протезы шлифуют и полируют.</vt:lpstr>
      <vt:lpstr>Клинический этап 5</vt:lpstr>
      <vt:lpstr>Презентация PowerPoint</vt:lpstr>
      <vt:lpstr>Вывод:</vt:lpstr>
      <vt:lpstr>Список литературы.</vt:lpstr>
    </vt:vector>
  </TitlesOfParts>
  <Company>None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Функциональная анатомия жевательного аппарата. Особенности строения скелета, жевательного аппарата, ВНЧС, жевательная мускулатура.</dc:title>
  <dc:creator>User</dc:creator>
  <cp:lastModifiedBy>RePack by Diakov</cp:lastModifiedBy>
  <cp:revision>27</cp:revision>
  <dcterms:created xsi:type="dcterms:W3CDTF">2011-09-27T12:00:00Z</dcterms:created>
  <dcterms:modified xsi:type="dcterms:W3CDTF">2021-12-06T15:09:27Z</dcterms:modified>
</cp:coreProperties>
</file>