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83" r:id="rId4"/>
    <p:sldId id="301" r:id="rId5"/>
    <p:sldId id="303" r:id="rId6"/>
    <p:sldId id="302" r:id="rId7"/>
    <p:sldId id="288" r:id="rId8"/>
    <p:sldId id="290" r:id="rId9"/>
    <p:sldId id="305" r:id="rId10"/>
    <p:sldId id="304" r:id="rId11"/>
    <p:sldId id="307" r:id="rId12"/>
    <p:sldId id="306" r:id="rId13"/>
    <p:sldId id="291" r:id="rId14"/>
    <p:sldId id="292" r:id="rId15"/>
    <p:sldId id="293" r:id="rId16"/>
    <p:sldId id="294" r:id="rId17"/>
    <p:sldId id="280" r:id="rId18"/>
    <p:sldId id="279" r:id="rId19"/>
    <p:sldId id="28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5287" autoAdjust="0"/>
  </p:normalViewPr>
  <p:slideViewPr>
    <p:cSldViewPr snapToGrid="0">
      <p:cViewPr varScale="1">
        <p:scale>
          <a:sx n="110" d="100"/>
          <a:sy n="110" d="100"/>
        </p:scale>
        <p:origin x="61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74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15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2128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596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731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078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574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96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31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013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796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60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297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658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01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59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96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FFF549-D769-09E0-4CBD-547DAE3CD6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2532" y="2297971"/>
            <a:ext cx="7766936" cy="1646302"/>
          </a:xfrm>
        </p:spPr>
        <p:txBody>
          <a:bodyPr/>
          <a:lstStyle/>
          <a:p>
            <a:pPr lvl="0" algn="ctr" defTabSz="525779">
              <a:defRPr sz="1800" b="0" cap="none" spc="0">
                <a:solidFill>
                  <a:srgbClr val="000000"/>
                </a:solidFill>
                <a:effectLst/>
              </a:defRPr>
            </a:pP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Телескопическая система фиксации. Показания, достоинства и недостатки.</a:t>
            </a:r>
            <a:endParaRPr lang="ru-RU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300E5B5-3DB3-CB77-556B-317CE25EC2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5064" y="4911464"/>
            <a:ext cx="7766936" cy="1096899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 ординатор кафедры стоматологии ИПО по специальности «стоматология ортопедическая» Ахмедов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Эльнур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Кудрат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рецензент к.м.н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Лысенко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Ольга Владимировна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EAD52A-5BAE-E6B8-CFBE-35615BC0DC16}"/>
              </a:ext>
            </a:extLst>
          </p:cNvPr>
          <p:cNvSpPr txBox="1"/>
          <p:nvPr/>
        </p:nvSpPr>
        <p:spPr>
          <a:xfrm>
            <a:off x="1083076" y="130452"/>
            <a:ext cx="819092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«Красноярский государственный медицинский университет имени профессора В.Ф. Войно-Ясенецкого» Министерства здравоохранения Российской Федерации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стоматологии ИПО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F6F92B-1463-82C8-F133-391179E7FA6B}"/>
              </a:ext>
            </a:extLst>
          </p:cNvPr>
          <p:cNvSpPr txBox="1"/>
          <p:nvPr/>
        </p:nvSpPr>
        <p:spPr>
          <a:xfrm>
            <a:off x="3015449" y="6358216"/>
            <a:ext cx="6161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 2023</a:t>
            </a:r>
          </a:p>
        </p:txBody>
      </p:sp>
    </p:spTree>
    <p:extLst>
      <p:ext uri="{BB962C8B-B14F-4D97-AF65-F5344CB8AC3E}">
        <p14:creationId xmlns:p14="http://schemas.microsoft.com/office/powerpoint/2010/main" val="3617915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cs typeface="Times New Roman" pitchFamily="18" charset="0"/>
              </a:rPr>
              <a:t>Конусные коронки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512889"/>
            <a:ext cx="8596668" cy="3880773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Конусные коронки являются менее чувствительными к погрешностям изготовления и износу.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Чем сильнее выражена конусность коронок, тем меньше требуется усилий для их разъединения. Конусные коронки не способны к заклиниванию и перекосу. Недостаток слабого сцепления может быть в том, что они могут легко разъединиться от липкой пищи или языка. 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Применение конусных коронок показано во всех случаях применения съемных протезов. </a:t>
            </a:r>
          </a:p>
        </p:txBody>
      </p:sp>
      <p:pic>
        <p:nvPicPr>
          <p:cNvPr id="2051" name="Picture 3" descr="C:\Users\kuznetsova\Desktop\DSC_16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35288" y="3963988"/>
            <a:ext cx="4332206" cy="28940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Цилиндрические коронки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0659" y="1751014"/>
            <a:ext cx="4685239" cy="388077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Цилиндрические коронки имеют </a:t>
            </a:r>
            <a:r>
              <a:rPr lang="ru-RU" sz="2400" dirty="0" smtClean="0"/>
              <a:t>параллельные стенки</a:t>
            </a:r>
            <a:r>
              <a:rPr lang="ru-RU" sz="2400" dirty="0" smtClean="0"/>
              <a:t>, которые скользят друг по другу, и с трудом обеспечивают силу сцепления.</a:t>
            </a:r>
          </a:p>
        </p:txBody>
      </p:sp>
      <p:pic>
        <p:nvPicPr>
          <p:cNvPr id="3074" name="Picture 2" descr="C:\Users\kuznetsova\Desktop\14-57-13_teleskop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5898" y="1786889"/>
            <a:ext cx="6896102" cy="44745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Материалы для зубных протезов на телескопических коронках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Съемную и несъемную части конструкции изготавливают из одного и того же сплава, если это является возможным.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Сплавы, используемые для изготовления протезов, являются </a:t>
            </a:r>
            <a:r>
              <a:rPr lang="ru-RU" dirty="0" err="1" smtClean="0">
                <a:solidFill>
                  <a:schemeClr val="tx1"/>
                </a:solidFill>
              </a:rPr>
              <a:t>гипоаллергенными</a:t>
            </a:r>
            <a:r>
              <a:rPr lang="ru-RU" dirty="0" smtClean="0">
                <a:solidFill>
                  <a:schemeClr val="tx1"/>
                </a:solidFill>
              </a:rPr>
              <a:t> и безопасными для здоровья. Они не окисляются в ротовой полости.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Альтернативой золотым коронкам являются сплавы неблагородных металлов. При изготовлении протеза из золота конструкция получается более точной, но в то же время – дорогой.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Более рациональное решение в техническом плане – гальваническая техника. Таким образом, основная часть может быть изготовлена из диоксида циркония или сплава неблагородных металлов, а наружная – из позолоты. Такой метод является высокотехнологичным.</a:t>
            </a:r>
          </a:p>
          <a:p>
            <a:pPr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Показания к установке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847081"/>
            <a:ext cx="8596668" cy="3880773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 настоящих зубов.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Желание пациента иметь зубы, которые ничем не отличаются от настоящих.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Ненадежность оставшихся зубов, когда имеется большая вероятность того, что и эти зубы будут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утрачены.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Пациент хочет, чтобы конструкция достаточно надежно фиксировалась во рту.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Телескопическая система фиксации протезов предназначена для пациентов с подвижными зубами (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пародонтитом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Такой способ крепления надежно связывает зубы в единое целое, благодаря чему нагрузка при жевании распределяется равномерно между всеми зубами.</a:t>
            </a: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Противопоказания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Патологическое изменение в пародонте опорных зубов.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Значительный наклон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зубов,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позволяющий создать параллельность между ними.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Патологическая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стираемость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(2-ой и 3-ей степени)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Наличие сердечно - сосудистых заболеваний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Жевательная нагрузка имеет благоприятное распределение на опорные зубы.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Двойная система позволяет добиться крепкого соединения всех частей конструкции.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Снятие конструкции имеет минимальное влияние на опоры.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использовании нижней челюсти появляется возможность избежать просвечивание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бюгельной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дуги, которая прячется в состав телескопической коронки.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Можно сделать, если во рту имеется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имеется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зуб.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Недостатки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Трудоёмкий в изготовлении 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Дорогостоящий 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Возможность попадания меж коронок пищи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D9EC1B-CBF4-F035-2C5A-C4C50A90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8C37BE-6CAE-052B-E3C8-ED9A48989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25400" dist="23876" dir="5520000" rotWithShape="0">
                    <a:srgbClr val="FFFFFF">
                      <a:alpha val="71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Изучили, что такое телескопическая система фиксации, какие бывают разновидности коронок на данную систему. Показания, преимущества, достоинства и недостатки такой системы фиксации.</a:t>
            </a:r>
          </a:p>
        </p:txBody>
      </p:sp>
    </p:spTree>
    <p:extLst>
      <p:ext uri="{BB962C8B-B14F-4D97-AF65-F5344CB8AC3E}">
        <p14:creationId xmlns:p14="http://schemas.microsoft.com/office/powerpoint/2010/main" val="120318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D9EC1B-CBF4-F035-2C5A-C4C50A90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Список литературы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8C37BE-6CAE-052B-E3C8-ED9A48989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Александр Агафонов. Протезирование зубов: особенности — 2013. — 26 ноября.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Multiplying teeth (</a:t>
            </a:r>
            <a:r>
              <a:rPr lang="ru-RU" dirty="0" smtClean="0">
                <a:solidFill>
                  <a:schemeClr val="tx1"/>
                </a:solidFill>
              </a:rPr>
              <a:t>англ.) (18 декабря 2015). — </a:t>
            </a:r>
            <a:r>
              <a:rPr lang="en-US" dirty="0" smtClean="0">
                <a:solidFill>
                  <a:schemeClr val="tx1"/>
                </a:solidFill>
              </a:rPr>
              <a:t>Press Release. </a:t>
            </a:r>
            <a:r>
              <a:rPr lang="ru-RU" dirty="0" smtClean="0">
                <a:solidFill>
                  <a:schemeClr val="tx1"/>
                </a:solidFill>
              </a:rPr>
              <a:t>Дата обращения: 11 сентября 2021. Архивировано 17 сентября 2016 года.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Naomi Yamamoto, </a:t>
            </a:r>
            <a:r>
              <a:rPr lang="en-US" dirty="0" err="1" smtClean="0">
                <a:solidFill>
                  <a:schemeClr val="tx1"/>
                </a:solidFill>
              </a:rPr>
              <a:t>Masamitsu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Oshima</a:t>
            </a:r>
            <a:r>
              <a:rPr lang="en-US" dirty="0" smtClean="0">
                <a:solidFill>
                  <a:schemeClr val="tx1"/>
                </a:solidFill>
              </a:rPr>
              <a:t>, Chie Tanaka, Miho Ogawa, Kei Nakajima, </a:t>
            </a:r>
            <a:r>
              <a:rPr lang="en-US" dirty="0" err="1" smtClean="0">
                <a:solidFill>
                  <a:schemeClr val="tx1"/>
                </a:solidFill>
              </a:rPr>
              <a:t>Kentaro</a:t>
            </a:r>
            <a:r>
              <a:rPr lang="en-US" dirty="0" smtClean="0">
                <a:solidFill>
                  <a:schemeClr val="tx1"/>
                </a:solidFill>
              </a:rPr>
              <a:t> Ishida, </a:t>
            </a:r>
            <a:r>
              <a:rPr lang="en-US" dirty="0" err="1" smtClean="0">
                <a:solidFill>
                  <a:schemeClr val="tx1"/>
                </a:solidFill>
              </a:rPr>
              <a:t>Keiji</a:t>
            </a:r>
            <a:r>
              <a:rPr lang="en-US" dirty="0" smtClean="0">
                <a:solidFill>
                  <a:schemeClr val="tx1"/>
                </a:solidFill>
              </a:rPr>
              <a:t> Moriyama &amp; Takashi Tsuji. Functional tooth restoration </a:t>
            </a:r>
            <a:r>
              <a:rPr lang="en-US" dirty="0" err="1" smtClean="0">
                <a:solidFill>
                  <a:schemeClr val="tx1"/>
                </a:solidFill>
              </a:rPr>
              <a:t>utilising</a:t>
            </a:r>
            <a:r>
              <a:rPr lang="en-US" dirty="0" smtClean="0">
                <a:solidFill>
                  <a:schemeClr val="tx1"/>
                </a:solidFill>
              </a:rPr>
              <a:t> split germs through re-</a:t>
            </a:r>
            <a:r>
              <a:rPr lang="en-US" dirty="0" err="1" smtClean="0">
                <a:solidFill>
                  <a:schemeClr val="tx1"/>
                </a:solidFill>
              </a:rPr>
              <a:t>regionalisation</a:t>
            </a:r>
            <a:r>
              <a:rPr lang="en-US" dirty="0" smtClean="0">
                <a:solidFill>
                  <a:schemeClr val="tx1"/>
                </a:solidFill>
              </a:rPr>
              <a:t> of the tooth-forming field (</a:t>
            </a:r>
            <a:r>
              <a:rPr lang="ru-RU" dirty="0" smtClean="0">
                <a:solidFill>
                  <a:schemeClr val="tx1"/>
                </a:solidFill>
              </a:rPr>
              <a:t>англ.) // </a:t>
            </a:r>
            <a:r>
              <a:rPr lang="en-US" dirty="0" smtClean="0">
                <a:solidFill>
                  <a:schemeClr val="tx1"/>
                </a:solidFill>
              </a:rPr>
              <a:t>Scientific Reports : journal. — 2015. — 17 December (no. 5). — ISSN 2045-2322. — doi:10.1038/srep18393</a:t>
            </a:r>
          </a:p>
          <a:p>
            <a:pPr>
              <a:buFont typeface="+mj-lt"/>
              <a:buAutoNum type="arabicPeriod"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468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12345114-1B55-FBC5-3904-4916A6C86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2768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303251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D9EC1B-CBF4-F035-2C5A-C4C50A90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8C37BE-6CAE-052B-E3C8-ED9A48989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25400" dist="23876" dir="5520000" rotWithShape="0">
                    <a:srgbClr val="FFFFFF">
                      <a:alpha val="71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Изучить, что такое телескопическая система </a:t>
            </a:r>
            <a:r>
              <a:rPr lang="ru-RU" sz="2800" dirty="0">
                <a:solidFill>
                  <a:schemeClr val="tx1"/>
                </a:solidFill>
                <a:effectLst>
                  <a:outerShdw blurRad="25400" dist="23876" dir="5520000" rotWithShape="0">
                    <a:srgbClr val="FFFFFF">
                      <a:alpha val="71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фиксации, какие бывают разновидности коронок на данную 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25400" dist="23876" dir="5520000" rotWithShape="0">
                    <a:srgbClr val="FFFFFF">
                      <a:alpha val="71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систему. Показания, преимущества, достоинства и недостатки такой системы фиксации.</a:t>
            </a:r>
            <a:endParaRPr lang="ru-RU" sz="2800" dirty="0">
              <a:solidFill>
                <a:schemeClr val="tx1"/>
              </a:solidFill>
              <a:effectLst>
                <a:outerShdw blurRad="25400" dist="23876" dir="5520000" rotWithShape="0">
                  <a:srgbClr val="FFFFFF">
                    <a:alpha val="71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335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799" y="548639"/>
            <a:ext cx="8596668" cy="13208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Телескопические съемные протезы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799" y="1714501"/>
            <a:ext cx="4467225" cy="4829174"/>
          </a:xfrm>
        </p:spPr>
        <p:txBody>
          <a:bodyPr>
            <a:normAutofit/>
          </a:bodyPr>
          <a:lstStyle/>
          <a:p>
            <a:pPr fontAlgn="base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всех замковых конструкций зубной протез на телескопических коронках является самым надежным. Телескопические протезы получили такое название в связи с тем, что стыковка составляющих конструкции имеет принцип строения подзорной трубы. Конструкции с телескопической фиксацией можно ставить, как с опорой на зубы, так и на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импланты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311_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2845" y="2266950"/>
            <a:ext cx="7399155" cy="39814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704851"/>
            <a:ext cx="4694766" cy="5336512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телескопического протеза есть очень важные преимущества, перед другими съемными протезами, он более эстетичен, по сравнению с протезами с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кламмерной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системой фиксации (у него нет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кламмеров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его можно починить, после удаления опорного зуба, не переделывая весь протез (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протез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аттачменами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или с замковой системой фиксации уступает ему в данном плане, его невозможно починить при утрате опорного зуба). Телескопический протез является условно съемным, то есть он обладает преимуществами как съемных, так и несъемных протезов, его можно использовать при пародонтите не опасаясь, что при утрате зубов, его надо переделывать, так при этом он выполняет 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шинирующую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функцию.</a:t>
            </a:r>
          </a:p>
          <a:p>
            <a:pPr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production-claspdentures-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9275" y="852461"/>
            <a:ext cx="6588186" cy="439581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123\Desktop\5-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9659" y="1370014"/>
            <a:ext cx="6856941" cy="4792661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Несъемная часть конструкции. Это колпачок, изготовленный из металла, который основательно закрепляется на опорном зубе. Внешне он похож на наперсток. Прикрепляется к опорному зубу с помощью цемента или на основе имплантата.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Съемная часть конструкции является самим протезом. Это может быть </a:t>
            </a:r>
            <a:r>
              <a:rPr lang="ru-RU" dirty="0" err="1" smtClean="0">
                <a:solidFill>
                  <a:schemeClr val="tx1"/>
                </a:solidFill>
              </a:rPr>
              <a:t>бюгельный</a:t>
            </a:r>
            <a:r>
              <a:rPr lang="ru-RU" dirty="0" smtClean="0">
                <a:solidFill>
                  <a:schemeClr val="tx1"/>
                </a:solidFill>
              </a:rPr>
              <a:t> или мостовидный протез. В него намертво вмонтирована металлокерамическая коронка.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При надевании съемной части на несъемную происходит прочная и надежная фиксация протеза.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Современная телескопическая конструкция позволяет надежно закреплять съемную часть зубного протеза на опорных зубах, а в случае необходимости протез легко снимается.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123\Desktop\телескопический-зубной-протез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465237" y="1531753"/>
            <a:ext cx="4726763" cy="3545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8734" y="942976"/>
            <a:ext cx="4256616" cy="5622262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Суть этого способа крепежа следующая: на опорный элемент во рту пациента (зуб или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имплант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стационарно фиксируется одна коронка, а в съемную часть протеза встраивается другая, по размеру немного больше. Коронка съемного сегмента надевается на коронку, зафиксированную во рту, и две части изделия совмещаются. Благодаря точности изготовления, протезная конструкция надежно закрепляется во рту пациента. В нашем центре наибольшим спросом среди пациентов пользуются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бюгельные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комбинированные зубные протезы с фиксацией на телескопические коронки.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1f26b9fc61450114aee7d0a0772a075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81575" y="1004887"/>
            <a:ext cx="7210425" cy="496728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телескопических коронок 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1976" y="2160589"/>
            <a:ext cx="8712026" cy="388077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Различают закрытые, открытые и частичные телескопические коронки с параллельными стенками. Телескопические коронки с коническими стенками применяются только в закрытых конструкциях. Открытые телескопические коронки (кольцевые) рекомендуются больным с заболеваниями височно-нижнечелюстного сустава для сохранения фиксированного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межальвеолярного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расстояния после снятия съемного протеза.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Разновидность коронок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703389"/>
            <a:ext cx="8596668" cy="3880773"/>
          </a:xfrm>
        </p:spPr>
        <p:txBody>
          <a:bodyPr numCol="1" anchor="t"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Существует два вида коронок для телескопической фиксации протеза: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Конусные.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Цилиндрические.</a:t>
            </a:r>
          </a:p>
        </p:txBody>
      </p:sp>
      <p:pic>
        <p:nvPicPr>
          <p:cNvPr id="1027" name="Picture 3" descr="C:\Users\kuznetsova\Desktop\teleskopicheskie-protezy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86300"/>
            <a:ext cx="12192000" cy="2171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533</TotalTime>
  <Words>1035</Words>
  <Application>Microsoft Office PowerPoint</Application>
  <PresentationFormat>Широкоэкранный</PresentationFormat>
  <Paragraphs>57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Trebuchet MS</vt:lpstr>
      <vt:lpstr>Wingdings 3</vt:lpstr>
      <vt:lpstr>Аспект</vt:lpstr>
      <vt:lpstr>Телескопическая система фиксации. Показания, достоинства и недостатки.</vt:lpstr>
      <vt:lpstr>Цель</vt:lpstr>
      <vt:lpstr>Телескопические съемные протезы </vt:lpstr>
      <vt:lpstr>Презентация PowerPoint</vt:lpstr>
      <vt:lpstr>Презентация PowerPoint</vt:lpstr>
      <vt:lpstr>Презентация PowerPoint</vt:lpstr>
      <vt:lpstr>Презентация PowerPoint</vt:lpstr>
      <vt:lpstr>Виды телескопических коронок :</vt:lpstr>
      <vt:lpstr>Разновидность коронок</vt:lpstr>
      <vt:lpstr>Конусные коронки</vt:lpstr>
      <vt:lpstr>Цилиндрические коронки</vt:lpstr>
      <vt:lpstr>Материалы для зубных протезов на телескопических коронках </vt:lpstr>
      <vt:lpstr>Показания к установке </vt:lpstr>
      <vt:lpstr>Противопоказания </vt:lpstr>
      <vt:lpstr>Преимущества</vt:lpstr>
      <vt:lpstr>Недостатки</vt:lpstr>
      <vt:lpstr>Вывод</vt:lpstr>
      <vt:lpstr>Список литературы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лицевая дуга.  Артикулятор.  окклюдатор.</dc:title>
  <dc:creator>User</dc:creator>
  <cp:lastModifiedBy>Пользователь Windows</cp:lastModifiedBy>
  <cp:revision>60</cp:revision>
  <dcterms:created xsi:type="dcterms:W3CDTF">2023-10-05T10:25:13Z</dcterms:created>
  <dcterms:modified xsi:type="dcterms:W3CDTF">2024-02-02T09:23:03Z</dcterms:modified>
</cp:coreProperties>
</file>