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58" r:id="rId2"/>
    <p:sldId id="266" r:id="rId3"/>
    <p:sldId id="265" r:id="rId4"/>
    <p:sldId id="336" r:id="rId5"/>
    <p:sldId id="305" r:id="rId6"/>
    <p:sldId id="335" r:id="rId7"/>
    <p:sldId id="334" r:id="rId8"/>
    <p:sldId id="292" r:id="rId9"/>
    <p:sldId id="337" r:id="rId10"/>
    <p:sldId id="338" r:id="rId11"/>
    <p:sldId id="275" r:id="rId12"/>
    <p:sldId id="274" r:id="rId13"/>
    <p:sldId id="339" r:id="rId14"/>
    <p:sldId id="359" r:id="rId15"/>
    <p:sldId id="264" r:id="rId16"/>
    <p:sldId id="273" r:id="rId17"/>
    <p:sldId id="306" r:id="rId18"/>
    <p:sldId id="340" r:id="rId19"/>
    <p:sldId id="341" r:id="rId20"/>
    <p:sldId id="259" r:id="rId21"/>
    <p:sldId id="307" r:id="rId22"/>
    <p:sldId id="291" r:id="rId23"/>
    <p:sldId id="285" r:id="rId24"/>
    <p:sldId id="342" r:id="rId25"/>
    <p:sldId id="286" r:id="rId26"/>
    <p:sldId id="308" r:id="rId27"/>
    <p:sldId id="343" r:id="rId28"/>
    <p:sldId id="309" r:id="rId29"/>
    <p:sldId id="310" r:id="rId30"/>
    <p:sldId id="287" r:id="rId31"/>
    <p:sldId id="311" r:id="rId32"/>
    <p:sldId id="345" r:id="rId33"/>
    <p:sldId id="312" r:id="rId34"/>
    <p:sldId id="344" r:id="rId35"/>
    <p:sldId id="313" r:id="rId36"/>
    <p:sldId id="346" r:id="rId37"/>
    <p:sldId id="314" r:id="rId38"/>
    <p:sldId id="347" r:id="rId39"/>
    <p:sldId id="258" r:id="rId40"/>
    <p:sldId id="356"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1533" autoAdjust="0"/>
  </p:normalViewPr>
  <p:slideViewPr>
    <p:cSldViewPr>
      <p:cViewPr>
        <p:scale>
          <a:sx n="100" d="100"/>
          <a:sy n="100" d="100"/>
        </p:scale>
        <p:origin x="-1866"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C71BD-F999-4BF0-AF7A-5A88D433935E}"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629EF525-7579-4CDD-A6FD-69382D711C22}">
      <dgm:prSet phldrT="[Текст]" custT="1"/>
      <dgm:spPr/>
      <dgm:t>
        <a:bodyPr/>
        <a:lstStyle/>
        <a:p>
          <a:r>
            <a:rPr lang="ru-RU" sz="2800" b="1" dirty="0" smtClean="0"/>
            <a:t>ГИПОАЛЬБУМИНЕМИЯ</a:t>
          </a:r>
        </a:p>
        <a:p>
          <a:endParaRPr lang="ru-RU" sz="2800" b="1" dirty="0" smtClean="0"/>
        </a:p>
        <a:p>
          <a:r>
            <a:rPr lang="ru-RU" sz="3600" b="1" dirty="0" smtClean="0"/>
            <a:t>АСЦИТ</a:t>
          </a:r>
        </a:p>
      </dgm:t>
    </dgm:pt>
    <dgm:pt modelId="{239B0828-299A-4F9E-AB93-08D800DF6A6E}" type="parTrans" cxnId="{1AFAD9DF-09F2-45DF-AFD8-EC9EB7BE0433}">
      <dgm:prSet/>
      <dgm:spPr/>
      <dgm:t>
        <a:bodyPr/>
        <a:lstStyle/>
        <a:p>
          <a:endParaRPr lang="ru-RU"/>
        </a:p>
      </dgm:t>
    </dgm:pt>
    <dgm:pt modelId="{8EA62D9D-9CD0-4ACB-ABED-350FBFDE9158}" type="sibTrans" cxnId="{1AFAD9DF-09F2-45DF-AFD8-EC9EB7BE0433}">
      <dgm:prSet/>
      <dgm:spPr/>
      <dgm:t>
        <a:bodyPr/>
        <a:lstStyle/>
        <a:p>
          <a:endParaRPr lang="ru-RU"/>
        </a:p>
      </dgm:t>
    </dgm:pt>
    <dgm:pt modelId="{279E0EA0-2025-4D07-A64C-B7509E0E128F}">
      <dgm:prSet phldrT="[Текст]"/>
      <dgm:spPr/>
      <dgm:t>
        <a:bodyPr/>
        <a:lstStyle/>
        <a:p>
          <a:r>
            <a:rPr lang="ru-RU" dirty="0" smtClean="0"/>
            <a:t>НЕПОЛНОЦЕННОЕ ПИТАНИЕ</a:t>
          </a:r>
          <a:endParaRPr lang="ru-RU" dirty="0"/>
        </a:p>
      </dgm:t>
    </dgm:pt>
    <dgm:pt modelId="{3C04DD09-6EFC-48DF-A5EA-4371B7206564}" type="parTrans" cxnId="{7116AAE9-FDB3-4B46-A25F-37229FCED2D4}">
      <dgm:prSet/>
      <dgm:spPr/>
      <dgm:t>
        <a:bodyPr/>
        <a:lstStyle/>
        <a:p>
          <a:endParaRPr lang="ru-RU"/>
        </a:p>
      </dgm:t>
    </dgm:pt>
    <dgm:pt modelId="{6DAC382C-060E-45B3-B80A-F1D9A955825C}" type="sibTrans" cxnId="{7116AAE9-FDB3-4B46-A25F-37229FCED2D4}">
      <dgm:prSet/>
      <dgm:spPr/>
      <dgm:t>
        <a:bodyPr/>
        <a:lstStyle/>
        <a:p>
          <a:endParaRPr lang="ru-RU"/>
        </a:p>
      </dgm:t>
    </dgm:pt>
    <dgm:pt modelId="{FC9D6590-EAC8-4530-9FEC-E40B66E5979C}">
      <dgm:prSet phldrT="[Текст]"/>
      <dgm:spPr/>
      <dgm:t>
        <a:bodyPr/>
        <a:lstStyle/>
        <a:p>
          <a:r>
            <a:rPr lang="ru-RU" dirty="0" smtClean="0"/>
            <a:t>ХРОНИЧЕСКИЙ ПАНКРЕАТИТ</a:t>
          </a:r>
          <a:endParaRPr lang="ru-RU" dirty="0"/>
        </a:p>
      </dgm:t>
    </dgm:pt>
    <dgm:pt modelId="{3692FB9B-55A9-4534-BE57-31A25E904BC1}" type="parTrans" cxnId="{4D5E6D98-CAE3-4192-AC20-0D89877E9CDE}">
      <dgm:prSet/>
      <dgm:spPr/>
      <dgm:t>
        <a:bodyPr/>
        <a:lstStyle/>
        <a:p>
          <a:endParaRPr lang="ru-RU"/>
        </a:p>
      </dgm:t>
    </dgm:pt>
    <dgm:pt modelId="{D03C42D0-6734-42DC-8DCA-A685E3C09CD2}" type="sibTrans" cxnId="{4D5E6D98-CAE3-4192-AC20-0D89877E9CDE}">
      <dgm:prSet/>
      <dgm:spPr/>
      <dgm:t>
        <a:bodyPr/>
        <a:lstStyle/>
        <a:p>
          <a:endParaRPr lang="ru-RU"/>
        </a:p>
      </dgm:t>
    </dgm:pt>
    <dgm:pt modelId="{B8CFD73D-9DFB-4B77-9462-070CB417B1F5}">
      <dgm:prSet phldrT="[Текст]"/>
      <dgm:spPr/>
      <dgm:t>
        <a:bodyPr/>
        <a:lstStyle/>
        <a:p>
          <a:r>
            <a:rPr lang="ru-RU" dirty="0" smtClean="0"/>
            <a:t>ПОРТАЛЬНАЯ ГИПЕРТЕНЗИЯ</a:t>
          </a:r>
          <a:endParaRPr lang="ru-RU" dirty="0"/>
        </a:p>
      </dgm:t>
    </dgm:pt>
    <dgm:pt modelId="{9DF2FFE4-68AB-41F7-B5B2-84942EB1AEAF}" type="parTrans" cxnId="{FC7D4557-6803-4632-A2BB-500A2E4C43DF}">
      <dgm:prSet/>
      <dgm:spPr/>
      <dgm:t>
        <a:bodyPr/>
        <a:lstStyle/>
        <a:p>
          <a:endParaRPr lang="ru-RU"/>
        </a:p>
      </dgm:t>
    </dgm:pt>
    <dgm:pt modelId="{1A18971F-A4EF-4AFD-9991-323504C6E627}" type="sibTrans" cxnId="{FC7D4557-6803-4632-A2BB-500A2E4C43DF}">
      <dgm:prSet/>
      <dgm:spPr/>
      <dgm:t>
        <a:bodyPr/>
        <a:lstStyle/>
        <a:p>
          <a:endParaRPr lang="ru-RU"/>
        </a:p>
      </dgm:t>
    </dgm:pt>
    <dgm:pt modelId="{EC071547-278E-4476-A70E-3CB4F6B3EA4B}" type="pres">
      <dgm:prSet presAssocID="{EE4C71BD-F999-4BF0-AF7A-5A88D433935E}" presName="Name0" presStyleCnt="0">
        <dgm:presLayoutVars>
          <dgm:chMax val="1"/>
          <dgm:chPref val="1"/>
          <dgm:dir/>
          <dgm:animOne val="branch"/>
          <dgm:animLvl val="lvl"/>
        </dgm:presLayoutVars>
      </dgm:prSet>
      <dgm:spPr/>
      <dgm:t>
        <a:bodyPr/>
        <a:lstStyle/>
        <a:p>
          <a:endParaRPr lang="ru-RU"/>
        </a:p>
      </dgm:t>
    </dgm:pt>
    <dgm:pt modelId="{3380AEFC-F672-4252-A5F2-DFD2F29F08C1}" type="pres">
      <dgm:prSet presAssocID="{629EF525-7579-4CDD-A6FD-69382D711C22}" presName="singleCycle" presStyleCnt="0"/>
      <dgm:spPr/>
    </dgm:pt>
    <dgm:pt modelId="{3BE90CBB-0217-4C09-9DC4-E43538901C5E}" type="pres">
      <dgm:prSet presAssocID="{629EF525-7579-4CDD-A6FD-69382D711C22}" presName="singleCenter" presStyleLbl="node1" presStyleIdx="0" presStyleCnt="4" custScaleX="246753" custScaleY="135296" custLinFactNeighborX="-343" custLinFactNeighborY="-10913">
        <dgm:presLayoutVars>
          <dgm:chMax val="7"/>
          <dgm:chPref val="7"/>
        </dgm:presLayoutVars>
      </dgm:prSet>
      <dgm:spPr/>
      <dgm:t>
        <a:bodyPr/>
        <a:lstStyle/>
        <a:p>
          <a:endParaRPr lang="ru-RU"/>
        </a:p>
      </dgm:t>
    </dgm:pt>
    <dgm:pt modelId="{7407286F-534F-4C46-BE66-3EC55B214295}" type="pres">
      <dgm:prSet presAssocID="{3C04DD09-6EFC-48DF-A5EA-4371B7206564}" presName="Name56" presStyleLbl="parChTrans1D2" presStyleIdx="0" presStyleCnt="3"/>
      <dgm:spPr/>
      <dgm:t>
        <a:bodyPr/>
        <a:lstStyle/>
        <a:p>
          <a:endParaRPr lang="ru-RU"/>
        </a:p>
      </dgm:t>
    </dgm:pt>
    <dgm:pt modelId="{FAD1B47C-A427-4212-AAC4-83BA24E6B029}" type="pres">
      <dgm:prSet presAssocID="{279E0EA0-2025-4D07-A64C-B7509E0E128F}" presName="text0" presStyleLbl="node1" presStyleIdx="1" presStyleCnt="4" custScaleX="242207">
        <dgm:presLayoutVars>
          <dgm:bulletEnabled val="1"/>
        </dgm:presLayoutVars>
      </dgm:prSet>
      <dgm:spPr/>
      <dgm:t>
        <a:bodyPr/>
        <a:lstStyle/>
        <a:p>
          <a:endParaRPr lang="ru-RU"/>
        </a:p>
      </dgm:t>
    </dgm:pt>
    <dgm:pt modelId="{AD4F79E8-8F83-4BB2-B947-EED9551FC581}" type="pres">
      <dgm:prSet presAssocID="{3692FB9B-55A9-4534-BE57-31A25E904BC1}" presName="Name56" presStyleLbl="parChTrans1D2" presStyleIdx="1" presStyleCnt="3"/>
      <dgm:spPr/>
      <dgm:t>
        <a:bodyPr/>
        <a:lstStyle/>
        <a:p>
          <a:endParaRPr lang="ru-RU"/>
        </a:p>
      </dgm:t>
    </dgm:pt>
    <dgm:pt modelId="{3CBDE1F7-B1D7-4DA2-B3AA-957F40990843}" type="pres">
      <dgm:prSet presAssocID="{FC9D6590-EAC8-4530-9FEC-E40B66E5979C}" presName="text0" presStyleLbl="node1" presStyleIdx="2" presStyleCnt="4" custScaleX="203694" custRadScaleRad="110293" custRadScaleInc="-583">
        <dgm:presLayoutVars>
          <dgm:bulletEnabled val="1"/>
        </dgm:presLayoutVars>
      </dgm:prSet>
      <dgm:spPr/>
      <dgm:t>
        <a:bodyPr/>
        <a:lstStyle/>
        <a:p>
          <a:endParaRPr lang="ru-RU"/>
        </a:p>
      </dgm:t>
    </dgm:pt>
    <dgm:pt modelId="{799F6D32-16D5-4282-87E9-130E586EF111}" type="pres">
      <dgm:prSet presAssocID="{9DF2FFE4-68AB-41F7-B5B2-84942EB1AEAF}" presName="Name56" presStyleLbl="parChTrans1D2" presStyleIdx="2" presStyleCnt="3"/>
      <dgm:spPr/>
      <dgm:t>
        <a:bodyPr/>
        <a:lstStyle/>
        <a:p>
          <a:endParaRPr lang="ru-RU"/>
        </a:p>
      </dgm:t>
    </dgm:pt>
    <dgm:pt modelId="{BFBE0168-DD23-4175-8E36-DC72F1046168}" type="pres">
      <dgm:prSet presAssocID="{B8CFD73D-9DFB-4B77-9462-070CB417B1F5}" presName="text0" presStyleLbl="node1" presStyleIdx="3" presStyleCnt="4" custScaleX="209980" custRadScaleRad="116402" custRadScaleInc="3412">
        <dgm:presLayoutVars>
          <dgm:bulletEnabled val="1"/>
        </dgm:presLayoutVars>
      </dgm:prSet>
      <dgm:spPr/>
      <dgm:t>
        <a:bodyPr/>
        <a:lstStyle/>
        <a:p>
          <a:endParaRPr lang="ru-RU"/>
        </a:p>
      </dgm:t>
    </dgm:pt>
  </dgm:ptLst>
  <dgm:cxnLst>
    <dgm:cxn modelId="{D3606688-E53C-4D12-8A89-4982702F2EF8}" type="presOf" srcId="{279E0EA0-2025-4D07-A64C-B7509E0E128F}" destId="{FAD1B47C-A427-4212-AAC4-83BA24E6B029}" srcOrd="0" destOrd="0" presId="urn:microsoft.com/office/officeart/2008/layout/RadialCluster"/>
    <dgm:cxn modelId="{BE455BBF-BBF6-4272-A453-5273962A90F4}" type="presOf" srcId="{FC9D6590-EAC8-4530-9FEC-E40B66E5979C}" destId="{3CBDE1F7-B1D7-4DA2-B3AA-957F40990843}" srcOrd="0" destOrd="0" presId="urn:microsoft.com/office/officeart/2008/layout/RadialCluster"/>
    <dgm:cxn modelId="{7E1ABBB4-3053-40D9-86E8-3A5212C292B4}" type="presOf" srcId="{EE4C71BD-F999-4BF0-AF7A-5A88D433935E}" destId="{EC071547-278E-4476-A70E-3CB4F6B3EA4B}" srcOrd="0" destOrd="0" presId="urn:microsoft.com/office/officeart/2008/layout/RadialCluster"/>
    <dgm:cxn modelId="{F43440D8-1B67-4F8E-B094-0EC3C6E0B82F}" type="presOf" srcId="{3C04DD09-6EFC-48DF-A5EA-4371B7206564}" destId="{7407286F-534F-4C46-BE66-3EC55B214295}" srcOrd="0" destOrd="0" presId="urn:microsoft.com/office/officeart/2008/layout/RadialCluster"/>
    <dgm:cxn modelId="{1AFAD9DF-09F2-45DF-AFD8-EC9EB7BE0433}" srcId="{EE4C71BD-F999-4BF0-AF7A-5A88D433935E}" destId="{629EF525-7579-4CDD-A6FD-69382D711C22}" srcOrd="0" destOrd="0" parTransId="{239B0828-299A-4F9E-AB93-08D800DF6A6E}" sibTransId="{8EA62D9D-9CD0-4ACB-ABED-350FBFDE9158}"/>
    <dgm:cxn modelId="{7116AAE9-FDB3-4B46-A25F-37229FCED2D4}" srcId="{629EF525-7579-4CDD-A6FD-69382D711C22}" destId="{279E0EA0-2025-4D07-A64C-B7509E0E128F}" srcOrd="0" destOrd="0" parTransId="{3C04DD09-6EFC-48DF-A5EA-4371B7206564}" sibTransId="{6DAC382C-060E-45B3-B80A-F1D9A955825C}"/>
    <dgm:cxn modelId="{FC7D4557-6803-4632-A2BB-500A2E4C43DF}" srcId="{629EF525-7579-4CDD-A6FD-69382D711C22}" destId="{B8CFD73D-9DFB-4B77-9462-070CB417B1F5}" srcOrd="2" destOrd="0" parTransId="{9DF2FFE4-68AB-41F7-B5B2-84942EB1AEAF}" sibTransId="{1A18971F-A4EF-4AFD-9991-323504C6E627}"/>
    <dgm:cxn modelId="{30F8DF24-DD3F-40EE-905F-96C992F4D8B7}" type="presOf" srcId="{9DF2FFE4-68AB-41F7-B5B2-84942EB1AEAF}" destId="{799F6D32-16D5-4282-87E9-130E586EF111}" srcOrd="0" destOrd="0" presId="urn:microsoft.com/office/officeart/2008/layout/RadialCluster"/>
    <dgm:cxn modelId="{E7119A5F-D1AC-40FD-A933-913879A9818D}" type="presOf" srcId="{B8CFD73D-9DFB-4B77-9462-070CB417B1F5}" destId="{BFBE0168-DD23-4175-8E36-DC72F1046168}" srcOrd="0" destOrd="0" presId="urn:microsoft.com/office/officeart/2008/layout/RadialCluster"/>
    <dgm:cxn modelId="{E014F220-00B5-41BD-809A-240426210644}" type="presOf" srcId="{629EF525-7579-4CDD-A6FD-69382D711C22}" destId="{3BE90CBB-0217-4C09-9DC4-E43538901C5E}" srcOrd="0" destOrd="0" presId="urn:microsoft.com/office/officeart/2008/layout/RadialCluster"/>
    <dgm:cxn modelId="{E47CA4DF-ABB3-4698-8E56-AFE8CC99826F}" type="presOf" srcId="{3692FB9B-55A9-4534-BE57-31A25E904BC1}" destId="{AD4F79E8-8F83-4BB2-B947-EED9551FC581}" srcOrd="0" destOrd="0" presId="urn:microsoft.com/office/officeart/2008/layout/RadialCluster"/>
    <dgm:cxn modelId="{4D5E6D98-CAE3-4192-AC20-0D89877E9CDE}" srcId="{629EF525-7579-4CDD-A6FD-69382D711C22}" destId="{FC9D6590-EAC8-4530-9FEC-E40B66E5979C}" srcOrd="1" destOrd="0" parTransId="{3692FB9B-55A9-4534-BE57-31A25E904BC1}" sibTransId="{D03C42D0-6734-42DC-8DCA-A685E3C09CD2}"/>
    <dgm:cxn modelId="{431EABAF-BF3B-439C-A0B7-117DBCA6D4F4}" type="presParOf" srcId="{EC071547-278E-4476-A70E-3CB4F6B3EA4B}" destId="{3380AEFC-F672-4252-A5F2-DFD2F29F08C1}" srcOrd="0" destOrd="0" presId="urn:microsoft.com/office/officeart/2008/layout/RadialCluster"/>
    <dgm:cxn modelId="{ED0081E3-F119-43A3-8112-F23CFA6B3E14}" type="presParOf" srcId="{3380AEFC-F672-4252-A5F2-DFD2F29F08C1}" destId="{3BE90CBB-0217-4C09-9DC4-E43538901C5E}" srcOrd="0" destOrd="0" presId="urn:microsoft.com/office/officeart/2008/layout/RadialCluster"/>
    <dgm:cxn modelId="{8C3A7777-1548-4FFD-A4D6-89110D386531}" type="presParOf" srcId="{3380AEFC-F672-4252-A5F2-DFD2F29F08C1}" destId="{7407286F-534F-4C46-BE66-3EC55B214295}" srcOrd="1" destOrd="0" presId="urn:microsoft.com/office/officeart/2008/layout/RadialCluster"/>
    <dgm:cxn modelId="{0DCC6B0A-55C1-4FD9-B774-AD3DB0D7B878}" type="presParOf" srcId="{3380AEFC-F672-4252-A5F2-DFD2F29F08C1}" destId="{FAD1B47C-A427-4212-AAC4-83BA24E6B029}" srcOrd="2" destOrd="0" presId="urn:microsoft.com/office/officeart/2008/layout/RadialCluster"/>
    <dgm:cxn modelId="{B93B673A-AD18-4CE2-926B-BB2D6FF929E6}" type="presParOf" srcId="{3380AEFC-F672-4252-A5F2-DFD2F29F08C1}" destId="{AD4F79E8-8F83-4BB2-B947-EED9551FC581}" srcOrd="3" destOrd="0" presId="urn:microsoft.com/office/officeart/2008/layout/RadialCluster"/>
    <dgm:cxn modelId="{4D7EADBC-8F8B-417B-AB11-2EEFF0576443}" type="presParOf" srcId="{3380AEFC-F672-4252-A5F2-DFD2F29F08C1}" destId="{3CBDE1F7-B1D7-4DA2-B3AA-957F40990843}" srcOrd="4" destOrd="0" presId="urn:microsoft.com/office/officeart/2008/layout/RadialCluster"/>
    <dgm:cxn modelId="{5ADFE09E-6066-45E2-AE50-C2F4EF2A5928}" type="presParOf" srcId="{3380AEFC-F672-4252-A5F2-DFD2F29F08C1}" destId="{799F6D32-16D5-4282-87E9-130E586EF111}" srcOrd="5" destOrd="0" presId="urn:microsoft.com/office/officeart/2008/layout/RadialCluster"/>
    <dgm:cxn modelId="{215E060C-A6A9-43DA-AFC9-4586602261C2}" type="presParOf" srcId="{3380AEFC-F672-4252-A5F2-DFD2F29F08C1}" destId="{BFBE0168-DD23-4175-8E36-DC72F1046168}"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90CBB-0217-4C09-9DC4-E43538901C5E}">
      <dsp:nvSpPr>
        <dsp:cNvPr id="0" name=""/>
        <dsp:cNvSpPr/>
      </dsp:nvSpPr>
      <dsp:spPr>
        <a:xfrm>
          <a:off x="2376247" y="1728180"/>
          <a:ext cx="4104451" cy="22504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ru-RU" sz="2800" b="1" kern="1200" dirty="0" smtClean="0"/>
            <a:t>ГИПОАЛЬБУМИНЕМИЯ</a:t>
          </a:r>
        </a:p>
        <a:p>
          <a:pPr lvl="0" algn="ctr" defTabSz="1244600">
            <a:lnSpc>
              <a:spcPct val="90000"/>
            </a:lnSpc>
            <a:spcBef>
              <a:spcPct val="0"/>
            </a:spcBef>
            <a:spcAft>
              <a:spcPct val="35000"/>
            </a:spcAft>
          </a:pPr>
          <a:endParaRPr lang="ru-RU" sz="2800" b="1" kern="1200" dirty="0" smtClean="0"/>
        </a:p>
        <a:p>
          <a:pPr lvl="0" algn="ctr" defTabSz="1244600">
            <a:lnSpc>
              <a:spcPct val="90000"/>
            </a:lnSpc>
            <a:spcBef>
              <a:spcPct val="0"/>
            </a:spcBef>
            <a:spcAft>
              <a:spcPct val="35000"/>
            </a:spcAft>
          </a:pPr>
          <a:r>
            <a:rPr lang="ru-RU" sz="3600" b="1" kern="1200" dirty="0" smtClean="0"/>
            <a:t>АСЦИТ</a:t>
          </a:r>
        </a:p>
      </dsp:txBody>
      <dsp:txXfrm>
        <a:off x="2486107" y="1838040"/>
        <a:ext cx="3884731" cy="2030773"/>
      </dsp:txXfrm>
    </dsp:sp>
    <dsp:sp modelId="{7407286F-534F-4C46-BE66-3EC55B214295}">
      <dsp:nvSpPr>
        <dsp:cNvPr id="0" name=""/>
        <dsp:cNvSpPr/>
      </dsp:nvSpPr>
      <dsp:spPr>
        <a:xfrm rot="16230166">
          <a:off x="4282011" y="1570465"/>
          <a:ext cx="315441" cy="0"/>
        </a:xfrm>
        <a:custGeom>
          <a:avLst/>
          <a:gdLst/>
          <a:ahLst/>
          <a:cxnLst/>
          <a:rect l="0" t="0" r="0" b="0"/>
          <a:pathLst>
            <a:path>
              <a:moveTo>
                <a:pt x="0" y="0"/>
              </a:moveTo>
              <a:lnTo>
                <a:pt x="31544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D1B47C-A427-4212-AAC4-83BA24E6B029}">
      <dsp:nvSpPr>
        <dsp:cNvPr id="0" name=""/>
        <dsp:cNvSpPr/>
      </dsp:nvSpPr>
      <dsp:spPr>
        <a:xfrm>
          <a:off x="3096346" y="298283"/>
          <a:ext cx="2699319" cy="11144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ru-RU" sz="2400" kern="1200" dirty="0" smtClean="0"/>
            <a:t>НЕПОЛНОЦЕННОЕ ПИТАНИЕ</a:t>
          </a:r>
          <a:endParaRPr lang="ru-RU" sz="2400" kern="1200" dirty="0"/>
        </a:p>
      </dsp:txBody>
      <dsp:txXfrm>
        <a:off x="3150750" y="352687"/>
        <a:ext cx="2590511" cy="1005659"/>
      </dsp:txXfrm>
    </dsp:sp>
    <dsp:sp modelId="{AD4F79E8-8F83-4BB2-B947-EED9551FC581}">
      <dsp:nvSpPr>
        <dsp:cNvPr id="0" name=""/>
        <dsp:cNvSpPr/>
      </dsp:nvSpPr>
      <dsp:spPr>
        <a:xfrm rot="2301236">
          <a:off x="5803613" y="4113569"/>
          <a:ext cx="434786" cy="0"/>
        </a:xfrm>
        <a:custGeom>
          <a:avLst/>
          <a:gdLst/>
          <a:ahLst/>
          <a:cxnLst/>
          <a:rect l="0" t="0" r="0" b="0"/>
          <a:pathLst>
            <a:path>
              <a:moveTo>
                <a:pt x="0" y="0"/>
              </a:moveTo>
              <a:lnTo>
                <a:pt x="43478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BDE1F7-B1D7-4DA2-B3AA-957F40990843}">
      <dsp:nvSpPr>
        <dsp:cNvPr id="0" name=""/>
        <dsp:cNvSpPr/>
      </dsp:nvSpPr>
      <dsp:spPr>
        <a:xfrm>
          <a:off x="5760649" y="4248465"/>
          <a:ext cx="2270104" cy="11144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ru-RU" sz="2500" kern="1200" dirty="0" smtClean="0"/>
            <a:t>ХРОНИЧЕСКИЙ ПАНКРЕАТИТ</a:t>
          </a:r>
          <a:endParaRPr lang="ru-RU" sz="2500" kern="1200" dirty="0"/>
        </a:p>
      </dsp:txBody>
      <dsp:txXfrm>
        <a:off x="5815053" y="4302869"/>
        <a:ext cx="2161296" cy="1005659"/>
      </dsp:txXfrm>
    </dsp:sp>
    <dsp:sp modelId="{799F6D32-16D5-4282-87E9-130E586EF111}">
      <dsp:nvSpPr>
        <dsp:cNvPr id="0" name=""/>
        <dsp:cNvSpPr/>
      </dsp:nvSpPr>
      <dsp:spPr>
        <a:xfrm rot="8592402">
          <a:off x="2518350" y="4113574"/>
          <a:ext cx="450475" cy="0"/>
        </a:xfrm>
        <a:custGeom>
          <a:avLst/>
          <a:gdLst/>
          <a:ahLst/>
          <a:cxnLst/>
          <a:rect l="0" t="0" r="0" b="0"/>
          <a:pathLst>
            <a:path>
              <a:moveTo>
                <a:pt x="0" y="0"/>
              </a:moveTo>
              <a:lnTo>
                <a:pt x="45047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BE0168-DD23-4175-8E36-DC72F1046168}">
      <dsp:nvSpPr>
        <dsp:cNvPr id="0" name=""/>
        <dsp:cNvSpPr/>
      </dsp:nvSpPr>
      <dsp:spPr>
        <a:xfrm>
          <a:off x="648086" y="4248476"/>
          <a:ext cx="2340159" cy="11144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ru-RU" sz="2700" kern="1200" dirty="0" smtClean="0"/>
            <a:t>ПОРТАЛЬНАЯ ГИПЕРТЕНЗИЯ</a:t>
          </a:r>
          <a:endParaRPr lang="ru-RU" sz="2700" kern="1200" dirty="0"/>
        </a:p>
      </dsp:txBody>
      <dsp:txXfrm>
        <a:off x="702490" y="4302880"/>
        <a:ext cx="2231351" cy="100565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1A393-4843-46C0-9687-3E4144B3A8AF}" type="datetimeFigureOut">
              <a:rPr lang="ru-RU" smtClean="0"/>
              <a:t>12.03.2024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1B508E-5EA7-477E-A1FB-DCC0D9FBFAEC}" type="slidenum">
              <a:rPr lang="ru-RU" smtClean="0"/>
              <a:t>‹#›</a:t>
            </a:fld>
            <a:endParaRPr lang="ru-RU"/>
          </a:p>
        </p:txBody>
      </p:sp>
    </p:spTree>
    <p:extLst>
      <p:ext uri="{BB962C8B-B14F-4D97-AF65-F5344CB8AC3E}">
        <p14:creationId xmlns:p14="http://schemas.microsoft.com/office/powerpoint/2010/main" val="367348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21B508E-5EA7-477E-A1FB-DCC0D9FBFAEC}" type="slidenum">
              <a:rPr lang="ru-RU" smtClean="0"/>
              <a:t>5</a:t>
            </a:fld>
            <a:endParaRPr lang="ru-RU"/>
          </a:p>
        </p:txBody>
      </p:sp>
    </p:spTree>
    <p:extLst>
      <p:ext uri="{BB962C8B-B14F-4D97-AF65-F5344CB8AC3E}">
        <p14:creationId xmlns:p14="http://schemas.microsoft.com/office/powerpoint/2010/main" val="394574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Анорексия, муж 21 год</a:t>
            </a:r>
            <a:endParaRPr lang="ru-RU" dirty="0"/>
          </a:p>
        </p:txBody>
      </p:sp>
      <p:sp>
        <p:nvSpPr>
          <p:cNvPr id="4" name="Номер слайда 3"/>
          <p:cNvSpPr>
            <a:spLocks noGrp="1"/>
          </p:cNvSpPr>
          <p:nvPr>
            <p:ph type="sldNum" sz="quarter" idx="10"/>
          </p:nvPr>
        </p:nvSpPr>
        <p:spPr/>
        <p:txBody>
          <a:bodyPr/>
          <a:lstStyle/>
          <a:p>
            <a:fld id="{421B508E-5EA7-477E-A1FB-DCC0D9FBFAEC}" type="slidenum">
              <a:rPr lang="ru-RU" smtClean="0"/>
              <a:t>12</a:t>
            </a:fld>
            <a:endParaRPr lang="ru-RU"/>
          </a:p>
        </p:txBody>
      </p:sp>
    </p:spTree>
    <p:extLst>
      <p:ext uri="{BB962C8B-B14F-4D97-AF65-F5344CB8AC3E}">
        <p14:creationId xmlns:p14="http://schemas.microsoft.com/office/powerpoint/2010/main" val="344343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kern="1200" dirty="0" smtClean="0">
                <a:solidFill>
                  <a:schemeClr val="tx1"/>
                </a:solidFill>
                <a:effectLst/>
                <a:latin typeface="+mn-lt"/>
                <a:ea typeface="+mn-ea"/>
                <a:cs typeface="+mn-cs"/>
              </a:rPr>
              <a:t>Центральный </a:t>
            </a:r>
            <a:r>
              <a:rPr lang="ru-RU" sz="1200" b="1" i="0" kern="1200" dirty="0" err="1" smtClean="0">
                <a:solidFill>
                  <a:schemeClr val="tx1"/>
                </a:solidFill>
                <a:effectLst/>
                <a:latin typeface="+mn-lt"/>
                <a:ea typeface="+mn-ea"/>
                <a:cs typeface="+mn-cs"/>
              </a:rPr>
              <a:t>понтинный</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миелинолиз</a:t>
            </a:r>
            <a:r>
              <a:rPr lang="ru-RU" sz="1200" b="0" i="0" kern="1200" dirty="0" smtClean="0">
                <a:solidFill>
                  <a:schemeClr val="tx1"/>
                </a:solidFill>
                <a:effectLst/>
                <a:latin typeface="+mn-lt"/>
                <a:ea typeface="+mn-ea"/>
                <a:cs typeface="+mn-cs"/>
              </a:rPr>
              <a:t> или синдром осмотической </a:t>
            </a:r>
            <a:r>
              <a:rPr lang="ru-RU" sz="1200" b="0" i="0" kern="1200" dirty="0" err="1" smtClean="0">
                <a:solidFill>
                  <a:schemeClr val="tx1"/>
                </a:solidFill>
                <a:effectLst/>
                <a:latin typeface="+mn-lt"/>
                <a:ea typeface="+mn-ea"/>
                <a:cs typeface="+mn-cs"/>
              </a:rPr>
              <a:t>демиелинизации</a:t>
            </a:r>
            <a:r>
              <a:rPr lang="ru-RU" sz="1200" b="0" i="0" kern="1200" dirty="0" smtClean="0">
                <a:solidFill>
                  <a:schemeClr val="tx1"/>
                </a:solidFill>
                <a:effectLst/>
                <a:latin typeface="+mn-lt"/>
                <a:ea typeface="+mn-ea"/>
                <a:cs typeface="+mn-cs"/>
              </a:rPr>
              <a:t>— это острая ограниченная </a:t>
            </a:r>
            <a:r>
              <a:rPr lang="ru-RU" sz="1200" b="0" i="0" kern="1200" dirty="0" err="1" smtClean="0">
                <a:solidFill>
                  <a:schemeClr val="tx1"/>
                </a:solidFill>
                <a:effectLst/>
                <a:latin typeface="+mn-lt"/>
                <a:ea typeface="+mn-ea"/>
                <a:cs typeface="+mn-cs"/>
              </a:rPr>
              <a:t>невоспалительная</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демиелинизация</a:t>
            </a:r>
            <a:r>
              <a:rPr lang="ru-RU" sz="1200" b="0" i="0" kern="1200" dirty="0" smtClean="0">
                <a:solidFill>
                  <a:schemeClr val="tx1"/>
                </a:solidFill>
                <a:effectLst/>
                <a:latin typeface="+mn-lt"/>
                <a:ea typeface="+mn-ea"/>
                <a:cs typeface="+mn-cs"/>
              </a:rPr>
              <a:t> в средней части основания моста мозга. Возникает в результате неправильной коррекции </a:t>
            </a:r>
            <a:r>
              <a:rPr lang="ru-RU" sz="1200" b="0" i="0" kern="1200" dirty="0" err="1" smtClean="0">
                <a:solidFill>
                  <a:schemeClr val="tx1"/>
                </a:solidFill>
                <a:effectLst/>
                <a:latin typeface="+mn-lt"/>
                <a:ea typeface="+mn-ea"/>
                <a:cs typeface="+mn-cs"/>
              </a:rPr>
              <a:t>гипонатриемии</a:t>
            </a:r>
            <a:r>
              <a:rPr lang="ru-RU" sz="1200" b="0" i="0" kern="1200" dirty="0" smtClean="0">
                <a:solidFill>
                  <a:schemeClr val="tx1"/>
                </a:solidFill>
                <a:effectLst/>
                <a:latin typeface="+mn-lt"/>
                <a:ea typeface="+mn-ea"/>
                <a:cs typeface="+mn-cs"/>
              </a:rPr>
              <a:t>, развивающейся при нарушенной работе печени и почек, хроническом алкоголизме, некоторых гормональных расстройствах. Проявляется центральным </a:t>
            </a:r>
            <a:r>
              <a:rPr lang="ru-RU" sz="1200" b="0" i="0" kern="1200" dirty="0" err="1" smtClean="0">
                <a:solidFill>
                  <a:schemeClr val="tx1"/>
                </a:solidFill>
                <a:effectLst/>
                <a:latin typeface="+mn-lt"/>
                <a:ea typeface="+mn-ea"/>
                <a:cs typeface="+mn-cs"/>
              </a:rPr>
              <a:t>тетрапарезом</a:t>
            </a:r>
            <a:r>
              <a:rPr lang="ru-RU" sz="1200" b="0" i="0" kern="1200" dirty="0" smtClean="0">
                <a:solidFill>
                  <a:schemeClr val="tx1"/>
                </a:solidFill>
                <a:effectLst/>
                <a:latin typeface="+mn-lt"/>
                <a:ea typeface="+mn-ea"/>
                <a:cs typeface="+mn-cs"/>
              </a:rPr>
              <a:t>, псевдобульбарным синдромом, патологическими рефлексами.</a:t>
            </a:r>
            <a:endParaRPr lang="ru-RU" dirty="0"/>
          </a:p>
        </p:txBody>
      </p:sp>
      <p:sp>
        <p:nvSpPr>
          <p:cNvPr id="4" name="Номер слайда 3"/>
          <p:cNvSpPr>
            <a:spLocks noGrp="1"/>
          </p:cNvSpPr>
          <p:nvPr>
            <p:ph type="sldNum" sz="quarter" idx="10"/>
          </p:nvPr>
        </p:nvSpPr>
        <p:spPr/>
        <p:txBody>
          <a:bodyPr/>
          <a:lstStyle/>
          <a:p>
            <a:fld id="{421B508E-5EA7-477E-A1FB-DCC0D9FBFAEC}" type="slidenum">
              <a:rPr lang="ru-RU" smtClean="0"/>
              <a:t>24</a:t>
            </a:fld>
            <a:endParaRPr lang="ru-RU"/>
          </a:p>
        </p:txBody>
      </p:sp>
    </p:spTree>
    <p:extLst>
      <p:ext uri="{BB962C8B-B14F-4D97-AF65-F5344CB8AC3E}">
        <p14:creationId xmlns:p14="http://schemas.microsoft.com/office/powerpoint/2010/main" val="199547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effectLst/>
                <a:latin typeface="+mn-lt"/>
                <a:ea typeface="+mn-ea"/>
                <a:cs typeface="+mn-cs"/>
              </a:rPr>
              <a:t>Энофтальм</a:t>
            </a:r>
            <a:r>
              <a:rPr lang="ru-RU" sz="1200" b="0" i="0" kern="1200" dirty="0" smtClean="0">
                <a:solidFill>
                  <a:schemeClr val="tx1"/>
                </a:solidFill>
                <a:effectLst/>
                <a:latin typeface="+mn-lt"/>
                <a:ea typeface="+mn-ea"/>
                <a:cs typeface="+mn-cs"/>
              </a:rPr>
              <a:t> – это патологическое состояние глазного яблока, при котором происходит его чрезмерное западение в полость орбиты. Степень энофтальма оценивают относительно линии, проведенной через наружные края глазниц</a:t>
            </a:r>
          </a:p>
          <a:p>
            <a:endParaRPr lang="ru-RU" dirty="0"/>
          </a:p>
        </p:txBody>
      </p:sp>
      <p:sp>
        <p:nvSpPr>
          <p:cNvPr id="4" name="Номер слайда 3"/>
          <p:cNvSpPr>
            <a:spLocks noGrp="1"/>
          </p:cNvSpPr>
          <p:nvPr>
            <p:ph type="sldNum" sz="quarter" idx="10"/>
          </p:nvPr>
        </p:nvSpPr>
        <p:spPr/>
        <p:txBody>
          <a:bodyPr/>
          <a:lstStyle/>
          <a:p>
            <a:fld id="{421B508E-5EA7-477E-A1FB-DCC0D9FBFAEC}" type="slidenum">
              <a:rPr lang="ru-RU" smtClean="0"/>
              <a:t>37</a:t>
            </a:fld>
            <a:endParaRPr lang="ru-RU"/>
          </a:p>
        </p:txBody>
      </p:sp>
    </p:spTree>
    <p:extLst>
      <p:ext uri="{BB962C8B-B14F-4D97-AF65-F5344CB8AC3E}">
        <p14:creationId xmlns:p14="http://schemas.microsoft.com/office/powerpoint/2010/main" val="77527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21B508E-5EA7-477E-A1FB-DCC0D9FBFAEC}" type="slidenum">
              <a:rPr lang="ru-RU" smtClean="0"/>
              <a:t>38</a:t>
            </a:fld>
            <a:endParaRPr lang="ru-RU"/>
          </a:p>
        </p:txBody>
      </p:sp>
    </p:spTree>
    <p:extLst>
      <p:ext uri="{BB962C8B-B14F-4D97-AF65-F5344CB8AC3E}">
        <p14:creationId xmlns:p14="http://schemas.microsoft.com/office/powerpoint/2010/main" val="1474189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12.03.2024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12.03.2024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12.03.2024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ubs.rsna.org/doi/10.1148/rg.22001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376238" y="1989138"/>
            <a:ext cx="8280400" cy="1470025"/>
          </a:xfrm>
        </p:spPr>
        <p:txBody>
          <a:bodyPr>
            <a:normAutofit fontScale="90000"/>
          </a:bodyPr>
          <a:lstStyle/>
          <a:p>
            <a:pPr eaLnBrk="1" hangingPunct="1"/>
            <a:r>
              <a:rPr lang="ru-RU" altLang="ru-RU" sz="4000" b="1" dirty="0" smtClean="0"/>
              <a:t>Визуализация проявлений расстройств пищевого поведения (часть 2)</a:t>
            </a:r>
          </a:p>
        </p:txBody>
      </p:sp>
      <p:sp>
        <p:nvSpPr>
          <p:cNvPr id="5" name="TextBox 4">
            <a:extLst/>
          </p:cNvPr>
          <p:cNvSpPr txBox="1"/>
          <p:nvPr/>
        </p:nvSpPr>
        <p:spPr>
          <a:xfrm>
            <a:off x="1403350" y="250825"/>
            <a:ext cx="6913563" cy="738188"/>
          </a:xfrm>
          <a:prstGeom prst="rect">
            <a:avLst/>
          </a:prstGeom>
          <a:noFill/>
        </p:spPr>
        <p:txBody>
          <a:bodyPr>
            <a:spAutoFit/>
          </a:bodyPr>
          <a:lstStyle/>
          <a:p>
            <a:pPr defTabSz="457200" fontAlgn="auto">
              <a:spcBef>
                <a:spcPts val="0"/>
              </a:spcBef>
              <a:spcAft>
                <a:spcPts val="0"/>
              </a:spcAft>
              <a:defRPr/>
            </a:pPr>
            <a:r>
              <a:rPr lang="ru-RU" kern="0" dirty="0">
                <a:solidFill>
                  <a:prstClr val="black"/>
                </a:solidFill>
                <a:latin typeface="+mn-lt"/>
                <a:cs typeface="+mn-cs"/>
              </a:rPr>
              <a:t>ФГБОУ ВО </a:t>
            </a:r>
            <a:r>
              <a:rPr lang="ru-RU" kern="0" dirty="0" err="1">
                <a:solidFill>
                  <a:prstClr val="black"/>
                </a:solidFill>
                <a:latin typeface="+mn-lt"/>
                <a:cs typeface="+mn-cs"/>
              </a:rPr>
              <a:t>КрасГМУ</a:t>
            </a:r>
            <a:r>
              <a:rPr lang="ru-RU" kern="0" dirty="0">
                <a:solidFill>
                  <a:prstClr val="black"/>
                </a:solidFill>
                <a:latin typeface="+mn-lt"/>
                <a:cs typeface="+mn-cs"/>
              </a:rPr>
              <a:t> им. проф. В.Ф. Войно-Ясенецкого Минздрава РФ</a:t>
            </a:r>
          </a:p>
          <a:p>
            <a:pPr defTabSz="457200" fontAlgn="auto">
              <a:spcBef>
                <a:spcPts val="0"/>
              </a:spcBef>
              <a:spcAft>
                <a:spcPts val="0"/>
              </a:spcAft>
              <a:defRPr/>
            </a:pPr>
            <a:endParaRPr lang="ru-RU" sz="2400" kern="0" dirty="0">
              <a:solidFill>
                <a:prstClr val="black"/>
              </a:solidFill>
              <a:latin typeface="+mn-lt"/>
              <a:cs typeface="+mn-cs"/>
            </a:endParaRPr>
          </a:p>
        </p:txBody>
      </p:sp>
      <p:pic>
        <p:nvPicPr>
          <p:cNvPr id="2052" name="Picture 2" descr="ФГБОУ ВО КрасГМУ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5082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Подзаголовок 2"/>
          <p:cNvSpPr txBox="1">
            <a:spLocks/>
          </p:cNvSpPr>
          <p:nvPr/>
        </p:nvSpPr>
        <p:spPr bwMode="auto">
          <a:xfrm>
            <a:off x="160338" y="5675313"/>
            <a:ext cx="87122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ru-RU" altLang="ru-RU" sz="2000" dirty="0">
                <a:solidFill>
                  <a:srgbClr val="898989"/>
                </a:solidFill>
              </a:rPr>
              <a:t>Выполнила: ординатор </a:t>
            </a:r>
            <a:r>
              <a:rPr lang="ru-RU" altLang="ru-RU" sz="2000" dirty="0" smtClean="0">
                <a:solidFill>
                  <a:srgbClr val="898989"/>
                </a:solidFill>
              </a:rPr>
              <a:t>2 </a:t>
            </a:r>
            <a:r>
              <a:rPr lang="ru-RU" altLang="ru-RU" sz="2000" dirty="0">
                <a:solidFill>
                  <a:srgbClr val="898989"/>
                </a:solidFill>
              </a:rPr>
              <a:t>года специальности 31.08.09 Рентгенология</a:t>
            </a:r>
          </a:p>
          <a:p>
            <a:pPr eaLnBrk="1" hangingPunct="1">
              <a:buFont typeface="Arial" charset="0"/>
              <a:buNone/>
            </a:pPr>
            <a:r>
              <a:rPr lang="ru-RU" altLang="ru-RU" sz="2000" smtClean="0"/>
              <a:t>Константинова </a:t>
            </a:r>
            <a:r>
              <a:rPr lang="ru-RU" altLang="ru-RU" sz="2000" dirty="0"/>
              <a:t>Елена Сергеевна</a:t>
            </a:r>
          </a:p>
        </p:txBody>
      </p:sp>
      <p:sp>
        <p:nvSpPr>
          <p:cNvPr id="2054" name="TextBox 7"/>
          <p:cNvSpPr txBox="1">
            <a:spLocks noChangeArrowheads="1"/>
          </p:cNvSpPr>
          <p:nvPr/>
        </p:nvSpPr>
        <p:spPr bwMode="auto">
          <a:xfrm>
            <a:off x="2195513" y="660400"/>
            <a:ext cx="489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1800">
                <a:solidFill>
                  <a:srgbClr val="000000"/>
                </a:solidFill>
              </a:rPr>
              <a:t>Кафедра лучевой диагностики ИПО</a:t>
            </a:r>
            <a:endParaRPr lang="ru-RU" altLang="ru-RU" sz="180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17" y="3543933"/>
            <a:ext cx="7406623" cy="2160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314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74638"/>
            <a:ext cx="9144000" cy="1143000"/>
          </a:xfrm>
        </p:spPr>
        <p:txBody>
          <a:bodyPr>
            <a:noAutofit/>
          </a:bodyPr>
          <a:lstStyle/>
          <a:p>
            <a:r>
              <a:rPr lang="ru-RU" sz="3600" dirty="0"/>
              <a:t>ФУНИКУЛЯРНЫЙ </a:t>
            </a:r>
            <a:r>
              <a:rPr lang="ru-RU" sz="3600" dirty="0" smtClean="0"/>
              <a:t>МИЕЛОЗ</a:t>
            </a:r>
            <a:br>
              <a:rPr lang="ru-RU" sz="3600" dirty="0" smtClean="0"/>
            </a:br>
            <a:r>
              <a:rPr lang="ru-RU" sz="2800" dirty="0" smtClean="0"/>
              <a:t>А: Т2ВИ, АКСИАЛЬНАЯ ПЛОСКОСТЬ НА УРОВНЕ С3</a:t>
            </a:r>
            <a:br>
              <a:rPr lang="ru-RU" sz="2800" dirty="0" smtClean="0"/>
            </a:br>
            <a:r>
              <a:rPr lang="ru-RU" sz="2800" dirty="0" smtClean="0"/>
              <a:t>В: </a:t>
            </a:r>
            <a:r>
              <a:rPr lang="en-US" sz="2800" dirty="0" smtClean="0"/>
              <a:t>FLAIR</a:t>
            </a:r>
            <a:r>
              <a:rPr lang="ru-RU" sz="2800" dirty="0" smtClean="0"/>
              <a:t>, САГИТТАЛЬНАЯ ПЛОСКОСТЬ</a:t>
            </a:r>
            <a:endParaRPr lang="ru-RU" sz="28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3" y="1645466"/>
            <a:ext cx="3461703" cy="362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6536" y="1645466"/>
            <a:ext cx="315630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47663" y="1645466"/>
            <a:ext cx="360040" cy="461665"/>
          </a:xfrm>
          <a:prstGeom prst="rect">
            <a:avLst/>
          </a:prstGeom>
          <a:noFill/>
        </p:spPr>
        <p:txBody>
          <a:bodyPr wrap="square" rtlCol="0">
            <a:spAutoFit/>
          </a:bodyPr>
          <a:lstStyle/>
          <a:p>
            <a:r>
              <a:rPr lang="ru-RU" sz="2400" b="1" dirty="0" smtClean="0">
                <a:solidFill>
                  <a:schemeClr val="bg1"/>
                </a:solidFill>
              </a:rPr>
              <a:t>А</a:t>
            </a:r>
            <a:endParaRPr lang="ru-RU" sz="2400" b="1" dirty="0">
              <a:solidFill>
                <a:schemeClr val="bg1"/>
              </a:solidFill>
            </a:endParaRPr>
          </a:p>
        </p:txBody>
      </p:sp>
      <p:sp>
        <p:nvSpPr>
          <p:cNvPr id="6" name="TextBox 5"/>
          <p:cNvSpPr txBox="1"/>
          <p:nvPr/>
        </p:nvSpPr>
        <p:spPr>
          <a:xfrm>
            <a:off x="5436096" y="1645466"/>
            <a:ext cx="288032" cy="461665"/>
          </a:xfrm>
          <a:prstGeom prst="rect">
            <a:avLst/>
          </a:prstGeom>
          <a:noFill/>
        </p:spPr>
        <p:txBody>
          <a:bodyPr wrap="square" rtlCol="0">
            <a:spAutoFit/>
          </a:bodyPr>
          <a:lstStyle/>
          <a:p>
            <a:r>
              <a:rPr lang="ru-RU" sz="2400" b="1" dirty="0" smtClean="0">
                <a:solidFill>
                  <a:schemeClr val="bg1"/>
                </a:solidFill>
              </a:rPr>
              <a:t>В</a:t>
            </a:r>
            <a:endParaRPr lang="ru-RU" sz="2400" b="1" dirty="0">
              <a:solidFill>
                <a:schemeClr val="bg1"/>
              </a:solidFill>
            </a:endParaRPr>
          </a:p>
        </p:txBody>
      </p:sp>
      <p:sp>
        <p:nvSpPr>
          <p:cNvPr id="7" name="Прямоугольник 6"/>
          <p:cNvSpPr/>
          <p:nvPr/>
        </p:nvSpPr>
        <p:spPr>
          <a:xfrm>
            <a:off x="0" y="5226784"/>
            <a:ext cx="5906536" cy="1631216"/>
          </a:xfrm>
          <a:prstGeom prst="rect">
            <a:avLst/>
          </a:prstGeom>
        </p:spPr>
        <p:txBody>
          <a:bodyPr wrap="square">
            <a:spAutoFit/>
          </a:bodyPr>
          <a:lstStyle/>
          <a:p>
            <a:pPr algn="just"/>
            <a:r>
              <a:rPr lang="ru-RU" sz="2000" b="1" dirty="0"/>
              <a:t> </a:t>
            </a:r>
            <a:r>
              <a:rPr lang="ru-RU" sz="2000" b="1" dirty="0" smtClean="0"/>
              <a:t>А: гиперинтенсивный сигнал </a:t>
            </a:r>
            <a:r>
              <a:rPr lang="ru-RU" sz="2000" b="1" dirty="0"/>
              <a:t>в </a:t>
            </a:r>
            <a:r>
              <a:rPr lang="ru-RU" sz="2000" b="1" dirty="0" smtClean="0"/>
              <a:t>задних колоннах </a:t>
            </a:r>
            <a:r>
              <a:rPr lang="ru-RU" sz="2000" b="1" dirty="0"/>
              <a:t>спинного </a:t>
            </a:r>
            <a:r>
              <a:rPr lang="ru-RU" sz="2000" b="1" dirty="0" smtClean="0"/>
              <a:t>мозга</a:t>
            </a:r>
          </a:p>
          <a:p>
            <a:pPr algn="just"/>
            <a:r>
              <a:rPr lang="ru-RU" sz="2000" b="1" dirty="0" smtClean="0"/>
              <a:t>В</a:t>
            </a:r>
            <a:r>
              <a:rPr lang="ru-RU" sz="2000" b="1" dirty="0"/>
              <a:t>: протяженность </a:t>
            </a:r>
            <a:r>
              <a:rPr lang="ru-RU" sz="2000" b="1" dirty="0" smtClean="0"/>
              <a:t>нарушения </a:t>
            </a:r>
            <a:r>
              <a:rPr lang="ru-RU" sz="2000" b="1" dirty="0"/>
              <a:t>интенсивности сигнала в продольном направлении спинного </a:t>
            </a:r>
            <a:r>
              <a:rPr lang="ru-RU" sz="2000" b="1" dirty="0" smtClean="0"/>
              <a:t>мозга</a:t>
            </a:r>
            <a:endParaRPr lang="ru-RU" sz="2000" b="1" dirty="0"/>
          </a:p>
        </p:txBody>
      </p:sp>
    </p:spTree>
    <p:extLst>
      <p:ext uri="{BB962C8B-B14F-4D97-AF65-F5344CB8AC3E}">
        <p14:creationId xmlns:p14="http://schemas.microsoft.com/office/powerpoint/2010/main" val="2979886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КАРДИОЛОГИЧЕСКИЕ ПРОЯВЛЕНИЯ</a:t>
            </a:r>
            <a:endParaRPr lang="ru-RU" sz="3600" dirty="0"/>
          </a:p>
        </p:txBody>
      </p:sp>
      <p:sp>
        <p:nvSpPr>
          <p:cNvPr id="3" name="Объект 2"/>
          <p:cNvSpPr>
            <a:spLocks noGrp="1"/>
          </p:cNvSpPr>
          <p:nvPr>
            <p:ph idx="1"/>
          </p:nvPr>
        </p:nvSpPr>
        <p:spPr>
          <a:xfrm>
            <a:off x="179512" y="1340768"/>
            <a:ext cx="8856984" cy="4525963"/>
          </a:xfrm>
        </p:spPr>
        <p:txBody>
          <a:bodyPr>
            <a:noAutofit/>
          </a:bodyPr>
          <a:lstStyle/>
          <a:p>
            <a:pPr algn="just"/>
            <a:r>
              <a:rPr lang="ru-RU" sz="2400" b="1" dirty="0" smtClean="0"/>
              <a:t>Гипотрофия сердца:</a:t>
            </a:r>
            <a:r>
              <a:rPr lang="ru-RU" sz="2400" dirty="0" smtClean="0"/>
              <a:t> </a:t>
            </a:r>
            <a:r>
              <a:rPr lang="ru-RU" sz="2400" dirty="0" err="1" smtClean="0"/>
              <a:t>кардио</a:t>
            </a:r>
            <a:r>
              <a:rPr lang="ru-RU" sz="2400" dirty="0" smtClean="0"/>
              <a:t>-торакальный индекс </a:t>
            </a:r>
            <a:r>
              <a:rPr lang="en-US" sz="2400" dirty="0" smtClean="0"/>
              <a:t>&lt;</a:t>
            </a:r>
            <a:r>
              <a:rPr lang="ru-RU" sz="2400" dirty="0" smtClean="0"/>
              <a:t>0,42, сопровождается слабостью, утомляемостью </a:t>
            </a:r>
            <a:r>
              <a:rPr lang="ru-RU" sz="2400" dirty="0"/>
              <a:t>при незначительных </a:t>
            </a:r>
            <a:r>
              <a:rPr lang="ru-RU" sz="2400" dirty="0" smtClean="0"/>
              <a:t>нагрузках, одышкой</a:t>
            </a:r>
          </a:p>
          <a:p>
            <a:pPr algn="just"/>
            <a:endParaRPr lang="ru-RU" sz="2400" dirty="0" smtClean="0"/>
          </a:p>
          <a:p>
            <a:pPr algn="just"/>
            <a:r>
              <a:rPr lang="ru-RU" sz="2400" b="1" dirty="0"/>
              <a:t>Пролапс митрального клапана </a:t>
            </a:r>
            <a:r>
              <a:rPr lang="ru-RU" sz="2400" dirty="0"/>
              <a:t>встречается </a:t>
            </a:r>
            <a:r>
              <a:rPr lang="ru-RU" sz="2400" dirty="0" smtClean="0"/>
              <a:t> у 83</a:t>
            </a:r>
            <a:r>
              <a:rPr lang="ru-RU" sz="2400" dirty="0"/>
              <a:t>% пациентов с </a:t>
            </a:r>
            <a:r>
              <a:rPr lang="ru-RU" sz="2400" dirty="0" smtClean="0"/>
              <a:t>расстройствами пищевого поведения и </a:t>
            </a:r>
            <a:r>
              <a:rPr lang="ru-RU" sz="2400" dirty="0"/>
              <a:t>является следствием уменьшения размеров </a:t>
            </a:r>
            <a:r>
              <a:rPr lang="ru-RU" sz="2400" dirty="0" smtClean="0"/>
              <a:t>ЛЖ; </a:t>
            </a:r>
            <a:r>
              <a:rPr lang="ru-RU" sz="2400" dirty="0"/>
              <a:t>д</a:t>
            </a:r>
            <a:r>
              <a:rPr lang="ru-RU" sz="2400" dirty="0" smtClean="0"/>
              <a:t>иагностируется при ЭХОКГ или МРТ сердца</a:t>
            </a:r>
            <a:endParaRPr lang="ru-RU" sz="2400" dirty="0"/>
          </a:p>
          <a:p>
            <a:pPr algn="just"/>
            <a:endParaRPr lang="ru-RU" sz="2400" dirty="0" smtClean="0"/>
          </a:p>
          <a:p>
            <a:pPr algn="just"/>
            <a:r>
              <a:rPr lang="ru-RU" sz="2400" b="1" dirty="0" smtClean="0"/>
              <a:t>Перикардиальный </a:t>
            </a:r>
            <a:r>
              <a:rPr lang="ru-RU" sz="2400" b="1" dirty="0"/>
              <a:t>выпот </a:t>
            </a:r>
            <a:r>
              <a:rPr lang="ru-RU" sz="2400" dirty="0" smtClean="0"/>
              <a:t>наблюдается </a:t>
            </a:r>
            <a:r>
              <a:rPr lang="ru-RU" sz="2400" dirty="0"/>
              <a:t>у 35% пациентов с нервной анорексией, что обусловлено сочетанием дефицита белка и </a:t>
            </a:r>
            <a:r>
              <a:rPr lang="ru-RU" sz="2400" dirty="0" smtClean="0"/>
              <a:t>снижения </a:t>
            </a:r>
            <a:r>
              <a:rPr lang="ru-RU" sz="2400" dirty="0"/>
              <a:t>уровня гормонов щитовидной </a:t>
            </a:r>
            <a:r>
              <a:rPr lang="ru-RU" sz="2400" dirty="0" smtClean="0"/>
              <a:t>железы; осложнение - тампонада сердца</a:t>
            </a:r>
            <a:endParaRPr lang="ru-RU" sz="2400" dirty="0"/>
          </a:p>
          <a:p>
            <a:pPr algn="just"/>
            <a:endParaRPr lang="ru-RU" sz="2400" dirty="0" smtClean="0"/>
          </a:p>
          <a:p>
            <a:pPr algn="just"/>
            <a:endParaRPr lang="ru-RU" sz="2400" dirty="0"/>
          </a:p>
        </p:txBody>
      </p:sp>
    </p:spTree>
    <p:extLst>
      <p:ext uri="{BB962C8B-B14F-4D97-AF65-F5344CB8AC3E}">
        <p14:creationId xmlns:p14="http://schemas.microsoft.com/office/powerpoint/2010/main" val="1100515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40748"/>
            <a:ext cx="9144000" cy="1143000"/>
          </a:xfrm>
        </p:spPr>
        <p:txBody>
          <a:bodyPr>
            <a:noAutofit/>
          </a:bodyPr>
          <a:lstStyle/>
          <a:p>
            <a:r>
              <a:rPr lang="ru-RU" sz="3200" dirty="0" smtClean="0"/>
              <a:t>РЕНТГЕНОГРАММА ОГК В ПРЯМОЙ ПРОЕКЦИИ (А) </a:t>
            </a:r>
            <a:br>
              <a:rPr lang="ru-RU" sz="3200" dirty="0" smtClean="0"/>
            </a:br>
            <a:r>
              <a:rPr lang="ru-RU" sz="3200" dirty="0" smtClean="0"/>
              <a:t>КТ ОБП, САГИТТАЛЬНАЯ ПЛОСКОСТЬ (В)</a:t>
            </a:r>
            <a:endParaRPr lang="ru-RU" sz="3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198" y="1340769"/>
            <a:ext cx="586111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5417929"/>
            <a:ext cx="9144000" cy="1323439"/>
          </a:xfrm>
          <a:prstGeom prst="rect">
            <a:avLst/>
          </a:prstGeom>
        </p:spPr>
        <p:txBody>
          <a:bodyPr wrap="square">
            <a:spAutoFit/>
          </a:bodyPr>
          <a:lstStyle/>
          <a:p>
            <a:pPr algn="just"/>
            <a:r>
              <a:rPr lang="ru-RU" sz="2000" b="1" dirty="0" smtClean="0"/>
              <a:t>М., 21 год, анорексия</a:t>
            </a:r>
          </a:p>
          <a:p>
            <a:pPr algn="just"/>
            <a:r>
              <a:rPr lang="ru-RU" sz="2000" b="1" dirty="0" smtClean="0"/>
              <a:t>А: отсутствие подкожно-жировой клетчатки, узкая тень сердца</a:t>
            </a:r>
          </a:p>
          <a:p>
            <a:pPr algn="just"/>
            <a:r>
              <a:rPr lang="ru-RU" sz="2000" b="1" dirty="0" smtClean="0"/>
              <a:t>B: живот </a:t>
            </a:r>
            <a:r>
              <a:rPr lang="ru-RU" sz="2000" b="1" dirty="0"/>
              <a:t>с незначительным количеством подкожного и </a:t>
            </a:r>
            <a:r>
              <a:rPr lang="ru-RU" sz="2000" b="1" dirty="0" smtClean="0"/>
              <a:t>висцерального жира, частично визуализируется зонд</a:t>
            </a:r>
            <a:endParaRPr lang="ru-RU" sz="2000" b="1" dirty="0"/>
          </a:p>
        </p:txBody>
      </p:sp>
    </p:spTree>
    <p:extLst>
      <p:ext uri="{BB962C8B-B14F-4D97-AF65-F5344CB8AC3E}">
        <p14:creationId xmlns:p14="http://schemas.microsoft.com/office/powerpoint/2010/main" val="3632291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КАРДИОМИОПАТИЯ ТАКОЦУБО</a:t>
            </a:r>
            <a:endParaRPr lang="ru-RU" sz="4000" dirty="0"/>
          </a:p>
        </p:txBody>
      </p:sp>
      <p:sp>
        <p:nvSpPr>
          <p:cNvPr id="3" name="Объект 2"/>
          <p:cNvSpPr>
            <a:spLocks noGrp="1"/>
          </p:cNvSpPr>
          <p:nvPr>
            <p:ph idx="1"/>
          </p:nvPr>
        </p:nvSpPr>
        <p:spPr>
          <a:xfrm>
            <a:off x="251520" y="1600200"/>
            <a:ext cx="8435280" cy="4525963"/>
          </a:xfrm>
        </p:spPr>
        <p:txBody>
          <a:bodyPr>
            <a:normAutofit fontScale="85000" lnSpcReduction="10000"/>
          </a:bodyPr>
          <a:lstStyle/>
          <a:p>
            <a:pPr algn="just"/>
            <a:r>
              <a:rPr lang="ru-RU" dirty="0" smtClean="0"/>
              <a:t>Преходящее нарушение </a:t>
            </a:r>
            <a:r>
              <a:rPr lang="ru-RU" dirty="0"/>
              <a:t>динамики верхушечного и среднего отдела </a:t>
            </a:r>
            <a:r>
              <a:rPr lang="ru-RU" dirty="0" smtClean="0"/>
              <a:t>ЛЖ без </a:t>
            </a:r>
            <a:r>
              <a:rPr lang="ru-RU" dirty="0" err="1"/>
              <a:t>стенозирующего</a:t>
            </a:r>
            <a:r>
              <a:rPr lang="ru-RU" dirty="0"/>
              <a:t> поражения коронарных артерий в сочетании с </a:t>
            </a:r>
            <a:r>
              <a:rPr lang="ru-RU" dirty="0" err="1"/>
              <a:t>гиперкинезией</a:t>
            </a:r>
            <a:r>
              <a:rPr lang="ru-RU" dirty="0"/>
              <a:t> базальных его  </a:t>
            </a:r>
            <a:r>
              <a:rPr lang="ru-RU" dirty="0" smtClean="0"/>
              <a:t>сегментов</a:t>
            </a:r>
          </a:p>
          <a:p>
            <a:pPr algn="just"/>
            <a:endParaRPr lang="ru-RU" dirty="0" smtClean="0"/>
          </a:p>
          <a:p>
            <a:pPr algn="just"/>
            <a:r>
              <a:rPr lang="ru-RU" dirty="0" smtClean="0"/>
              <a:t>Является осложнением сильного психоэмоционального стресса и </a:t>
            </a:r>
            <a:r>
              <a:rPr lang="ru-RU" dirty="0"/>
              <a:t>тяжелой гипогликемии у пациентов с </a:t>
            </a:r>
            <a:r>
              <a:rPr lang="ru-RU" dirty="0" smtClean="0"/>
              <a:t>анорексией</a:t>
            </a:r>
          </a:p>
          <a:p>
            <a:pPr algn="just"/>
            <a:endParaRPr lang="ru-RU" dirty="0" smtClean="0"/>
          </a:p>
          <a:p>
            <a:pPr algn="just"/>
            <a:r>
              <a:rPr lang="ru-RU" b="1" dirty="0" smtClean="0"/>
              <a:t>ЭХОКГ: </a:t>
            </a:r>
            <a:r>
              <a:rPr lang="ru-RU" dirty="0" smtClean="0"/>
              <a:t>шарообразное выпячивание желудочковой	 стенки в апикальном отделе</a:t>
            </a:r>
          </a:p>
          <a:p>
            <a:pPr algn="just"/>
            <a:endParaRPr lang="ru-RU" dirty="0"/>
          </a:p>
        </p:txBody>
      </p:sp>
    </p:spTree>
    <p:extLst>
      <p:ext uri="{BB962C8B-B14F-4D97-AF65-F5344CB8AC3E}">
        <p14:creationId xmlns:p14="http://schemas.microsoft.com/office/powerpoint/2010/main" val="1302781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КАРДИОМИОПАТИЯ ТАКОЦУБО</a:t>
            </a:r>
            <a:br>
              <a:rPr lang="ru-RU" dirty="0"/>
            </a:br>
            <a:r>
              <a:rPr lang="ru-RU" sz="4000" dirty="0"/>
              <a:t>МРТ </a:t>
            </a:r>
            <a:r>
              <a:rPr lang="ru-RU" sz="4000" dirty="0" smtClean="0"/>
              <a:t>СЕРДЦА, Т2ВИ</a:t>
            </a:r>
            <a:endParaRPr lang="ru-RU" sz="4000" dirty="0"/>
          </a:p>
        </p:txBody>
      </p:sp>
      <p:pic>
        <p:nvPicPr>
          <p:cNvPr id="1026" name="Picture 2" descr="C:\Users\Garrett\Downloads\rg220018suppm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9593" y="1484784"/>
            <a:ext cx="7427216"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520" y="5805264"/>
            <a:ext cx="8784975" cy="1015663"/>
          </a:xfrm>
          <a:prstGeom prst="rect">
            <a:avLst/>
          </a:prstGeom>
          <a:noFill/>
        </p:spPr>
        <p:txBody>
          <a:bodyPr wrap="square" rtlCol="0">
            <a:spAutoFit/>
          </a:bodyPr>
          <a:lstStyle/>
          <a:p>
            <a:pPr algn="just"/>
            <a:r>
              <a:rPr lang="ru-RU" sz="2000" b="1" dirty="0" smtClean="0"/>
              <a:t>Ж., 25 лет, нервная булимия</a:t>
            </a:r>
          </a:p>
          <a:p>
            <a:pPr algn="just"/>
            <a:r>
              <a:rPr lang="ru-RU" sz="2000" b="1" dirty="0" smtClean="0"/>
              <a:t>Отек и небольшое утолщение миокарда со сниженной сократимостью у основания по сравнению с верхушкой</a:t>
            </a:r>
            <a:endParaRPr lang="ru-RU" sz="2000" b="1" dirty="0"/>
          </a:p>
        </p:txBody>
      </p:sp>
    </p:spTree>
    <p:extLst>
      <p:ext uri="{BB962C8B-B14F-4D97-AF65-F5344CB8AC3E}">
        <p14:creationId xmlns:p14="http://schemas.microsoft.com/office/powerpoint/2010/main" val="1556708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ЛЕГОЧНЫЕ ПРОЯВЛЕНИЯ</a:t>
            </a:r>
            <a:endParaRPr lang="ru-RU" sz="4000" dirty="0"/>
          </a:p>
        </p:txBody>
      </p:sp>
      <p:sp>
        <p:nvSpPr>
          <p:cNvPr id="3" name="Объект 2"/>
          <p:cNvSpPr>
            <a:spLocks noGrp="1"/>
          </p:cNvSpPr>
          <p:nvPr>
            <p:ph idx="1"/>
          </p:nvPr>
        </p:nvSpPr>
        <p:spPr/>
        <p:txBody>
          <a:bodyPr>
            <a:noAutofit/>
          </a:bodyPr>
          <a:lstStyle/>
          <a:p>
            <a:pPr algn="just"/>
            <a:r>
              <a:rPr lang="ru-RU" sz="2800" dirty="0"/>
              <a:t>У пациентов с тяжелым истощением </a:t>
            </a:r>
            <a:r>
              <a:rPr lang="ru-RU" sz="2800" dirty="0" smtClean="0"/>
              <a:t>наблюдаются </a:t>
            </a:r>
            <a:r>
              <a:rPr lang="ru-RU" sz="2800" b="1" dirty="0" smtClean="0"/>
              <a:t>эмфизематозные структурные изменения </a:t>
            </a:r>
            <a:r>
              <a:rPr lang="ru-RU" sz="2800" b="1" dirty="0"/>
              <a:t>в паренхиме легких</a:t>
            </a:r>
            <a:r>
              <a:rPr lang="ru-RU" sz="2800" dirty="0"/>
              <a:t>, </a:t>
            </a:r>
            <a:r>
              <a:rPr lang="ru-RU" sz="2800" dirty="0" smtClean="0"/>
              <a:t>сходные </a:t>
            </a:r>
            <a:r>
              <a:rPr lang="ru-RU" sz="2800" dirty="0"/>
              <a:t>с теми, что наблюдаются у </a:t>
            </a:r>
            <a:r>
              <a:rPr lang="ru-RU" sz="2800" dirty="0" smtClean="0"/>
              <a:t>курильщиков</a:t>
            </a:r>
          </a:p>
          <a:p>
            <a:pPr algn="just"/>
            <a:endParaRPr lang="ru-RU" sz="2800" dirty="0" smtClean="0"/>
          </a:p>
          <a:p>
            <a:pPr algn="just"/>
            <a:r>
              <a:rPr lang="ru-RU" sz="2800" dirty="0"/>
              <a:t>Также могут возникать </a:t>
            </a:r>
            <a:r>
              <a:rPr lang="ru-RU" sz="2800" b="1" dirty="0"/>
              <a:t>бронхоэктазы</a:t>
            </a:r>
            <a:r>
              <a:rPr lang="ru-RU" sz="2800" dirty="0"/>
              <a:t> </a:t>
            </a:r>
            <a:r>
              <a:rPr lang="ru-RU" sz="2800" dirty="0" smtClean="0"/>
              <a:t>и </a:t>
            </a:r>
            <a:r>
              <a:rPr lang="ru-RU" sz="2800" b="1" dirty="0" smtClean="0"/>
              <a:t>буллы</a:t>
            </a:r>
          </a:p>
          <a:p>
            <a:pPr algn="just"/>
            <a:endParaRPr lang="ru-RU" sz="2800" dirty="0" smtClean="0"/>
          </a:p>
          <a:p>
            <a:pPr algn="just"/>
            <a:r>
              <a:rPr lang="ru-RU" sz="2800" dirty="0"/>
              <a:t>К сопутствующим осложнениям относятся </a:t>
            </a:r>
            <a:r>
              <a:rPr lang="ru-RU" sz="2800" b="1" dirty="0"/>
              <a:t>спонтанный пневмоторакс</a:t>
            </a:r>
            <a:r>
              <a:rPr lang="ru-RU" sz="2800" dirty="0"/>
              <a:t>, </a:t>
            </a:r>
            <a:r>
              <a:rPr lang="ru-RU" sz="2800" b="1" dirty="0"/>
              <a:t>эмфизема мягких тканей</a:t>
            </a:r>
            <a:r>
              <a:rPr lang="ru-RU" sz="2800" dirty="0"/>
              <a:t> и </a:t>
            </a:r>
            <a:r>
              <a:rPr lang="ru-RU" sz="2800" b="1" dirty="0" err="1" smtClean="0"/>
              <a:t>пневмомедиастинум</a:t>
            </a:r>
            <a:endParaRPr lang="ru-RU" sz="2800" dirty="0" smtClean="0"/>
          </a:p>
          <a:p>
            <a:pPr algn="just"/>
            <a:endParaRPr lang="ru-RU" sz="2800" dirty="0"/>
          </a:p>
        </p:txBody>
      </p:sp>
    </p:spTree>
    <p:extLst>
      <p:ext uri="{BB962C8B-B14F-4D97-AF65-F5344CB8AC3E}">
        <p14:creationId xmlns:p14="http://schemas.microsoft.com/office/powerpoint/2010/main" val="765056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ru-RU" sz="3600" dirty="0" smtClean="0"/>
              <a:t>ЭМФИЗЕМА ЛЕГКИХ</a:t>
            </a:r>
            <a:r>
              <a:rPr lang="ru-RU" sz="2800" dirty="0" smtClean="0"/>
              <a:t/>
            </a:r>
            <a:br>
              <a:rPr lang="ru-RU" sz="2800" dirty="0" smtClean="0"/>
            </a:br>
            <a:r>
              <a:rPr lang="ru-RU" sz="2800" dirty="0" smtClean="0"/>
              <a:t>КТ ОГК, АКСИАЛЬНАЯ (А) И КОРОНАЛЬНАЯ (В) ПЛОСКОСТЬ</a:t>
            </a:r>
            <a:endParaRPr lang="ru-RU" sz="2800" dirty="0"/>
          </a:p>
        </p:txBody>
      </p:sp>
      <p:pic>
        <p:nvPicPr>
          <p:cNvPr id="6146" name="Picture 2" descr="Pulmonary emphysema in a 53-year-old woman with anorexia. (A) Axial                         nonenhanced CT image of the chest shows diffuse pulmonary emphysematous                         changes (arrows). (B) Coronal nonenhanced CT image (bone window) shows                         diffuse demineralization and trabeculation of the vertebral bod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59" y="1772816"/>
            <a:ext cx="8438438"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2251" y="5301208"/>
            <a:ext cx="8307853" cy="1446550"/>
          </a:xfrm>
          <a:prstGeom prst="rect">
            <a:avLst/>
          </a:prstGeom>
        </p:spPr>
        <p:txBody>
          <a:bodyPr wrap="square">
            <a:spAutoFit/>
          </a:bodyPr>
          <a:lstStyle/>
          <a:p>
            <a:pPr algn="just"/>
            <a:r>
              <a:rPr lang="ru-RU" sz="2200" b="1" dirty="0" smtClean="0"/>
              <a:t>Ж., 53 года, анорексия</a:t>
            </a:r>
          </a:p>
          <a:p>
            <a:pPr algn="just"/>
            <a:r>
              <a:rPr lang="ru-RU" sz="2200" b="1" dirty="0" smtClean="0"/>
              <a:t>А: диффузные </a:t>
            </a:r>
            <a:r>
              <a:rPr lang="ru-RU" sz="2200" b="1" dirty="0"/>
              <a:t>эмфизематозные изменения </a:t>
            </a:r>
            <a:r>
              <a:rPr lang="ru-RU" sz="2200" b="1" dirty="0" smtClean="0"/>
              <a:t>легких</a:t>
            </a:r>
          </a:p>
          <a:p>
            <a:pPr algn="just"/>
            <a:r>
              <a:rPr lang="ru-RU" sz="2200" b="1" dirty="0" smtClean="0"/>
              <a:t>B, (костное окно): диффузное снижение плотности костной ткани тел позвонков</a:t>
            </a:r>
          </a:p>
        </p:txBody>
      </p:sp>
    </p:spTree>
    <p:extLst>
      <p:ext uri="{BB962C8B-B14F-4D97-AF65-F5344CB8AC3E}">
        <p14:creationId xmlns:p14="http://schemas.microsoft.com/office/powerpoint/2010/main" val="2694342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544" y="413792"/>
            <a:ext cx="9865096" cy="1143000"/>
          </a:xfrm>
        </p:spPr>
        <p:txBody>
          <a:bodyPr>
            <a:noAutofit/>
          </a:bodyPr>
          <a:lstStyle/>
          <a:p>
            <a:r>
              <a:rPr lang="ru-RU" sz="3600" dirty="0" smtClean="0"/>
              <a:t>ПНЕВМОМЕДИАСТИНУМ</a:t>
            </a:r>
            <a:br>
              <a:rPr lang="ru-RU" sz="3600" dirty="0" smtClean="0"/>
            </a:br>
            <a:r>
              <a:rPr lang="ru-RU" sz="2800" dirty="0" smtClean="0"/>
              <a:t>РЕНТГЕНОГРАММА ОГК, ПРЯМАЯ ПРОЕКЦИЯ (А)</a:t>
            </a:r>
            <a:br>
              <a:rPr lang="ru-RU" sz="2800" dirty="0" smtClean="0"/>
            </a:br>
            <a:r>
              <a:rPr lang="ru-RU" sz="2800" dirty="0" smtClean="0"/>
              <a:t>КТ ОГК, АКСИАЛЬНАЯ ПЛОСКОСТЬ (В)</a:t>
            </a:r>
            <a:endParaRPr lang="ru-RU"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99891"/>
            <a:ext cx="6336704" cy="378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1520" y="5725705"/>
            <a:ext cx="8784976" cy="1015663"/>
          </a:xfrm>
          <a:prstGeom prst="rect">
            <a:avLst/>
          </a:prstGeom>
        </p:spPr>
        <p:txBody>
          <a:bodyPr wrap="square">
            <a:spAutoFit/>
          </a:bodyPr>
          <a:lstStyle/>
          <a:p>
            <a:r>
              <a:rPr lang="ru-RU" sz="2000" b="1" dirty="0" smtClean="0"/>
              <a:t>А: Ж., 14 лет, РПП</a:t>
            </a:r>
            <a:r>
              <a:rPr lang="ru-RU" sz="2000" b="1" dirty="0"/>
              <a:t>;</a:t>
            </a:r>
            <a:r>
              <a:rPr lang="ru-RU" sz="2000" b="1" dirty="0" smtClean="0"/>
              <a:t> просветления </a:t>
            </a:r>
            <a:r>
              <a:rPr lang="ru-RU" sz="2000" b="1" dirty="0"/>
              <a:t>вдоль </a:t>
            </a:r>
            <a:r>
              <a:rPr lang="ru-RU" sz="2000" b="1" dirty="0" smtClean="0"/>
              <a:t>контура средостения слева</a:t>
            </a:r>
          </a:p>
          <a:p>
            <a:r>
              <a:rPr lang="ru-RU" sz="2000" b="1" dirty="0" smtClean="0"/>
              <a:t>B</a:t>
            </a:r>
            <a:r>
              <a:rPr lang="ru-RU" sz="2000" b="1" dirty="0" smtClean="0">
                <a:sym typeface="Wingdings" panose="05000000000000000000" pitchFamily="2" charset="2"/>
              </a:rPr>
              <a:t>: </a:t>
            </a:r>
            <a:r>
              <a:rPr lang="ru-RU" sz="2000" b="1" dirty="0" smtClean="0"/>
              <a:t>М., </a:t>
            </a:r>
            <a:r>
              <a:rPr lang="ru-RU" sz="2000" b="1" dirty="0"/>
              <a:t>24 года, обратился после эпизода </a:t>
            </a:r>
            <a:r>
              <a:rPr lang="ru-RU" sz="2000" b="1" dirty="0" smtClean="0"/>
              <a:t>рвоты; </a:t>
            </a:r>
            <a:r>
              <a:rPr lang="ru-RU" sz="2000" b="1" dirty="0" smtClean="0">
                <a:sym typeface="Wingdings" panose="05000000000000000000" pitchFamily="2" charset="2"/>
              </a:rPr>
              <a:t>участки пониженной плотности</a:t>
            </a:r>
            <a:r>
              <a:rPr lang="ru-RU" sz="2000" b="1" dirty="0" smtClean="0"/>
              <a:t> в </a:t>
            </a:r>
            <a:r>
              <a:rPr lang="ru-RU" sz="2000" b="1" dirty="0"/>
              <a:t>верхнем </a:t>
            </a:r>
            <a:r>
              <a:rPr lang="ru-RU" sz="2000" b="1" dirty="0" smtClean="0"/>
              <a:t>средостении</a:t>
            </a:r>
            <a:endParaRPr lang="ru-RU" sz="2000" b="1" dirty="0"/>
          </a:p>
        </p:txBody>
      </p:sp>
    </p:spTree>
    <p:extLst>
      <p:ext uri="{BB962C8B-B14F-4D97-AF65-F5344CB8AC3E}">
        <p14:creationId xmlns:p14="http://schemas.microsoft.com/office/powerpoint/2010/main" val="104091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74638"/>
            <a:ext cx="9144000" cy="1143000"/>
          </a:xfrm>
        </p:spPr>
        <p:txBody>
          <a:bodyPr>
            <a:normAutofit/>
          </a:bodyPr>
          <a:lstStyle/>
          <a:p>
            <a:r>
              <a:rPr lang="ru-RU" sz="3600" dirty="0" smtClean="0"/>
              <a:t>СПОНТАННЫЙ ПНЕВМОТОРАКС</a:t>
            </a:r>
            <a:r>
              <a:rPr lang="ru-RU" sz="2800" dirty="0" smtClean="0"/>
              <a:t/>
            </a:r>
            <a:br>
              <a:rPr lang="ru-RU" sz="2800" dirty="0" smtClean="0"/>
            </a:br>
            <a:r>
              <a:rPr lang="ru-RU" sz="3000" dirty="0" smtClean="0"/>
              <a:t>РЕНТГЕНОГРАММА ОГК В ПРЯМОЙ ПРОЕКЦИИ</a:t>
            </a:r>
            <a:endParaRPr lang="ru-RU" sz="3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0808"/>
            <a:ext cx="4204402" cy="48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44008" y="2348880"/>
            <a:ext cx="4499992" cy="2123658"/>
          </a:xfrm>
          <a:prstGeom prst="rect">
            <a:avLst/>
          </a:prstGeom>
          <a:noFill/>
        </p:spPr>
        <p:txBody>
          <a:bodyPr wrap="square" rtlCol="0">
            <a:spAutoFit/>
          </a:bodyPr>
          <a:lstStyle/>
          <a:p>
            <a:r>
              <a:rPr lang="ru-RU" sz="2200" b="1" dirty="0" smtClean="0"/>
              <a:t>М., 43 года, нервная анорексия</a:t>
            </a:r>
          </a:p>
          <a:p>
            <a:endParaRPr lang="ru-RU" sz="2200" b="1" dirty="0" smtClean="0"/>
          </a:p>
          <a:p>
            <a:r>
              <a:rPr lang="ru-RU" sz="2200" b="1" dirty="0" smtClean="0"/>
              <a:t>Спавшееся правое легкое </a:t>
            </a:r>
            <a:endParaRPr lang="ru-RU" sz="2200" b="1" dirty="0"/>
          </a:p>
          <a:p>
            <a:r>
              <a:rPr lang="ru-RU" sz="2200" b="1" dirty="0" smtClean="0"/>
              <a:t>Выпот в рёберно-диафрагмальном синусе справа </a:t>
            </a:r>
          </a:p>
          <a:p>
            <a:endParaRPr lang="ru-RU" sz="2200" b="1" dirty="0" smtClean="0"/>
          </a:p>
        </p:txBody>
      </p:sp>
    </p:spTree>
    <p:extLst>
      <p:ext uri="{BB962C8B-B14F-4D97-AF65-F5344CB8AC3E}">
        <p14:creationId xmlns:p14="http://schemas.microsoft.com/office/powerpoint/2010/main" val="3257623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143000"/>
          </a:xfrm>
        </p:spPr>
        <p:txBody>
          <a:bodyPr>
            <a:normAutofit/>
          </a:bodyPr>
          <a:lstStyle/>
          <a:p>
            <a:r>
              <a:rPr lang="ru-RU" sz="4000" dirty="0" smtClean="0"/>
              <a:t>РАССТРОЙСТВА ЖКТ</a:t>
            </a:r>
            <a:endParaRPr lang="ru-RU" sz="4000" dirty="0"/>
          </a:p>
        </p:txBody>
      </p:sp>
      <p:graphicFrame>
        <p:nvGraphicFramePr>
          <p:cNvPr id="6" name="Схема 5"/>
          <p:cNvGraphicFramePr/>
          <p:nvPr>
            <p:extLst>
              <p:ext uri="{D42A27DB-BD31-4B8C-83A1-F6EECF244321}">
                <p14:modId xmlns:p14="http://schemas.microsoft.com/office/powerpoint/2010/main" val="3439790457"/>
              </p:ext>
            </p:extLst>
          </p:nvPr>
        </p:nvGraphicFramePr>
        <p:xfrm>
          <a:off x="179512" y="1124744"/>
          <a:ext cx="885698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трелка вниз 6"/>
          <p:cNvSpPr/>
          <p:nvPr/>
        </p:nvSpPr>
        <p:spPr>
          <a:xfrm>
            <a:off x="4427984" y="3645024"/>
            <a:ext cx="432048" cy="50405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6325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dirty="0" smtClean="0"/>
              <a:t>ПРОЯВЛЕНИЯ</a:t>
            </a:r>
            <a:r>
              <a:rPr lang="ru-RU" dirty="0"/>
              <a:t> </a:t>
            </a:r>
            <a:r>
              <a:rPr lang="ru-RU" dirty="0" smtClean="0"/>
              <a:t>ограничительного типа РПП</a:t>
            </a:r>
            <a:endParaRPr lang="ru-RU" dirty="0"/>
          </a:p>
        </p:txBody>
      </p:sp>
      <p:sp>
        <p:nvSpPr>
          <p:cNvPr id="5" name="Текст 4"/>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388885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ПАТОЛОГИЯ ОПОРНО-ДВИГАТЕЛЬНОГО АППАРАТА</a:t>
            </a:r>
            <a:endParaRPr lang="ru-RU" sz="3600" dirty="0"/>
          </a:p>
        </p:txBody>
      </p:sp>
      <p:sp>
        <p:nvSpPr>
          <p:cNvPr id="3" name="Объект 2"/>
          <p:cNvSpPr>
            <a:spLocks noGrp="1"/>
          </p:cNvSpPr>
          <p:nvPr>
            <p:ph idx="1"/>
          </p:nvPr>
        </p:nvSpPr>
        <p:spPr>
          <a:xfrm>
            <a:off x="457200" y="1600200"/>
            <a:ext cx="8507288" cy="4925144"/>
          </a:xfrm>
        </p:spPr>
        <p:txBody>
          <a:bodyPr>
            <a:normAutofit fontScale="85000" lnSpcReduction="20000"/>
          </a:bodyPr>
          <a:lstStyle/>
          <a:p>
            <a:pPr algn="just"/>
            <a:r>
              <a:rPr lang="ru-RU" dirty="0" smtClean="0"/>
              <a:t>Анорексия </a:t>
            </a:r>
            <a:r>
              <a:rPr lang="ru-RU" dirty="0"/>
              <a:t>у детей и </a:t>
            </a:r>
            <a:r>
              <a:rPr lang="ru-RU" dirty="0" smtClean="0"/>
              <a:t>подростков приводит к </a:t>
            </a:r>
            <a:r>
              <a:rPr lang="ru-RU" dirty="0"/>
              <a:t>задержке роста, что влечет за собой незрелость скелета и низкий </a:t>
            </a:r>
            <a:r>
              <a:rPr lang="ru-RU" dirty="0" smtClean="0"/>
              <a:t>рост</a:t>
            </a:r>
          </a:p>
          <a:p>
            <a:pPr algn="just"/>
            <a:endParaRPr lang="ru-RU" dirty="0"/>
          </a:p>
          <a:p>
            <a:pPr algn="just"/>
            <a:r>
              <a:rPr lang="ru-RU" dirty="0" smtClean="0"/>
              <a:t>Костный возраст определяется </a:t>
            </a:r>
            <a:r>
              <a:rPr lang="ru-RU" dirty="0"/>
              <a:t>с помощью рентгенографии кисти или оценки </a:t>
            </a:r>
            <a:r>
              <a:rPr lang="ru-RU" dirty="0" err="1"/>
              <a:t>апофизарного</a:t>
            </a:r>
            <a:r>
              <a:rPr lang="ru-RU" dirty="0"/>
              <a:t> окостенения подвздошного гребня (по </a:t>
            </a:r>
            <a:r>
              <a:rPr lang="ru-RU" dirty="0" smtClean="0"/>
              <a:t>системе </a:t>
            </a:r>
            <a:r>
              <a:rPr lang="ru-RU" dirty="0" err="1"/>
              <a:t>Риссера</a:t>
            </a:r>
            <a:r>
              <a:rPr lang="ru-RU" dirty="0"/>
              <a:t>) </a:t>
            </a:r>
            <a:r>
              <a:rPr lang="ru-RU" dirty="0" smtClean="0"/>
              <a:t> </a:t>
            </a:r>
          </a:p>
          <a:p>
            <a:pPr algn="just"/>
            <a:endParaRPr lang="ru-RU" dirty="0"/>
          </a:p>
          <a:p>
            <a:pPr algn="just"/>
            <a:r>
              <a:rPr lang="ru-RU" dirty="0" smtClean="0"/>
              <a:t>Дефицит витамина С при нервной анорексии рентгенологически проявляется </a:t>
            </a:r>
            <a:r>
              <a:rPr lang="ru-RU" dirty="0" err="1" smtClean="0"/>
              <a:t>артропатией</a:t>
            </a:r>
            <a:r>
              <a:rPr lang="ru-RU" dirty="0" smtClean="0"/>
              <a:t>, на МРТ – признаками остеомиелита или злокачественного новообразования</a:t>
            </a:r>
            <a:endParaRPr lang="ru-RU" dirty="0"/>
          </a:p>
        </p:txBody>
      </p:sp>
    </p:spTree>
    <p:extLst>
      <p:ext uri="{BB962C8B-B14F-4D97-AF65-F5344CB8AC3E}">
        <p14:creationId xmlns:p14="http://schemas.microsoft.com/office/powerpoint/2010/main" val="3587234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РЕНТГЕНОГРАММА ЛЕВОЙ КИСТИ В ПРЯМОЙ ПРОЕКЦИИ</a:t>
            </a:r>
            <a:endParaRPr lang="ru-RU" sz="3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2791966" cy="502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283968" y="2066072"/>
            <a:ext cx="4572000" cy="1938992"/>
          </a:xfrm>
          <a:prstGeom prst="rect">
            <a:avLst/>
          </a:prstGeom>
        </p:spPr>
        <p:txBody>
          <a:bodyPr>
            <a:spAutoFit/>
          </a:bodyPr>
          <a:lstStyle/>
          <a:p>
            <a:pPr algn="just"/>
            <a:r>
              <a:rPr lang="ru-RU" sz="2400" b="1" dirty="0" smtClean="0"/>
              <a:t>М., 15 лет и 9 месяцев, нервная анорексия</a:t>
            </a:r>
          </a:p>
          <a:p>
            <a:pPr algn="just"/>
            <a:r>
              <a:rPr lang="ru-RU" sz="2400" b="1" dirty="0" smtClean="0"/>
              <a:t>Задержка </a:t>
            </a:r>
            <a:r>
              <a:rPr lang="ru-RU" sz="2400" b="1" dirty="0"/>
              <a:t>скелетного </a:t>
            </a:r>
            <a:r>
              <a:rPr lang="ru-RU" sz="2400" b="1" dirty="0" smtClean="0"/>
              <a:t>роста, </a:t>
            </a:r>
            <a:r>
              <a:rPr lang="ru-RU" sz="2400" b="1" dirty="0"/>
              <a:t>н</a:t>
            </a:r>
            <a:r>
              <a:rPr lang="ru-RU" sz="2400" b="1" dirty="0" smtClean="0"/>
              <a:t>а </a:t>
            </a:r>
            <a:r>
              <a:rPr lang="ru-RU" sz="2400" b="1" dirty="0"/>
              <a:t>рентгенограмме </a:t>
            </a:r>
            <a:r>
              <a:rPr lang="ru-RU" sz="2400" b="1" dirty="0" smtClean="0"/>
              <a:t>костный </a:t>
            </a:r>
            <a:r>
              <a:rPr lang="ru-RU" sz="2400" b="1" dirty="0"/>
              <a:t>возраст </a:t>
            </a:r>
            <a:r>
              <a:rPr lang="ru-RU" sz="2400" b="1" dirty="0" smtClean="0"/>
              <a:t> 13 </a:t>
            </a:r>
            <a:r>
              <a:rPr lang="ru-RU" sz="2400" b="1" dirty="0"/>
              <a:t>лет 6 </a:t>
            </a:r>
            <a:r>
              <a:rPr lang="ru-RU" sz="2400" b="1" dirty="0" smtClean="0"/>
              <a:t>месяцев</a:t>
            </a:r>
            <a:endParaRPr lang="ru-RU" sz="2400" b="1" dirty="0"/>
          </a:p>
        </p:txBody>
      </p:sp>
    </p:spTree>
    <p:extLst>
      <p:ext uri="{BB962C8B-B14F-4D97-AF65-F5344CB8AC3E}">
        <p14:creationId xmlns:p14="http://schemas.microsoft.com/office/powerpoint/2010/main" val="3694497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ПРОЯВЛЕНИЯ ДЕФИЦИТА ВИТАМИНА С</a:t>
            </a:r>
            <a:endParaRPr lang="ru-RU" sz="3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79874657"/>
              </p:ext>
            </p:extLst>
          </p:nvPr>
        </p:nvGraphicFramePr>
        <p:xfrm>
          <a:off x="0" y="1600200"/>
          <a:ext cx="9144000" cy="5257800"/>
        </p:xfrm>
        <a:graphic>
          <a:graphicData uri="http://schemas.openxmlformats.org/drawingml/2006/table">
            <a:tbl>
              <a:tblPr firstRow="1" bandRow="1">
                <a:tableStyleId>{5C22544A-7EE6-4342-B048-85BDC9FD1C3A}</a:tableStyleId>
              </a:tblPr>
              <a:tblGrid>
                <a:gridCol w="5004048"/>
                <a:gridCol w="4139952"/>
              </a:tblGrid>
              <a:tr h="380396">
                <a:tc>
                  <a:txBody>
                    <a:bodyPr/>
                    <a:lstStyle/>
                    <a:p>
                      <a:pPr algn="ctr"/>
                      <a:r>
                        <a:rPr lang="ru-RU" b="1" dirty="0" smtClean="0"/>
                        <a:t>РЕНТГЕНОГРАФИЯ</a:t>
                      </a:r>
                      <a:endParaRPr lang="ru-RU" b="1" dirty="0"/>
                    </a:p>
                  </a:txBody>
                  <a:tcPr/>
                </a:tc>
                <a:tc>
                  <a:txBody>
                    <a:bodyPr/>
                    <a:lstStyle/>
                    <a:p>
                      <a:pPr algn="ctr"/>
                      <a:r>
                        <a:rPr lang="ru-RU" b="1" dirty="0" smtClean="0"/>
                        <a:t>МРТ</a:t>
                      </a:r>
                      <a:endParaRPr lang="ru-RU" b="1" dirty="0"/>
                    </a:p>
                  </a:txBody>
                  <a:tcPr/>
                </a:tc>
              </a:tr>
              <a:tr h="4877404">
                <a:tc>
                  <a:txBody>
                    <a:bodyPr/>
                    <a:lstStyle/>
                    <a:p>
                      <a:pPr marL="285750" indent="-285750" algn="just">
                        <a:buFont typeface="Arial" panose="020B0604020202020204" pitchFamily="34" charset="0"/>
                        <a:buChar char="•"/>
                      </a:pPr>
                      <a:r>
                        <a:rPr lang="ru-RU" b="1" dirty="0" err="1" smtClean="0"/>
                        <a:t>Остеопения</a:t>
                      </a:r>
                      <a:r>
                        <a:rPr lang="ru-RU" b="1" dirty="0" smtClean="0"/>
                        <a:t> или истончение</a:t>
                      </a:r>
                      <a:r>
                        <a:rPr lang="ru-RU" b="1" baseline="0" dirty="0" smtClean="0"/>
                        <a:t> кортикального слоя</a:t>
                      </a:r>
                    </a:p>
                    <a:p>
                      <a:pPr marL="285750" indent="-285750" algn="just">
                        <a:buFont typeface="Arial" panose="020B0604020202020204" pitchFamily="34" charset="0"/>
                        <a:buChar char="•"/>
                      </a:pPr>
                      <a:r>
                        <a:rPr lang="ru-RU" b="1" baseline="0" dirty="0" smtClean="0"/>
                        <a:t>Эрозии, сужение суставной щели</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b="1" dirty="0" smtClean="0"/>
                        <a:t>Плотные линейные </a:t>
                      </a:r>
                      <a:r>
                        <a:rPr lang="ru-RU" b="1" dirty="0" err="1" smtClean="0"/>
                        <a:t>кальцинаты</a:t>
                      </a:r>
                      <a:r>
                        <a:rPr lang="ru-RU" b="1" dirty="0" smtClean="0"/>
                        <a:t> в дистальных </a:t>
                      </a:r>
                      <a:r>
                        <a:rPr lang="ru-RU" b="1" dirty="0" err="1" smtClean="0"/>
                        <a:t>метафизах</a:t>
                      </a:r>
                      <a:r>
                        <a:rPr lang="ru-RU" b="1" dirty="0" smtClean="0"/>
                        <a:t> </a:t>
                      </a:r>
                      <a:r>
                        <a:rPr lang="ru-RU" sz="1800" b="1" i="0" kern="1200" dirty="0" smtClean="0">
                          <a:solidFill>
                            <a:schemeClr val="dk1"/>
                          </a:solidFill>
                          <a:effectLst/>
                          <a:latin typeface="+mn-lt"/>
                          <a:ea typeface="+mn-ea"/>
                          <a:cs typeface="+mn-cs"/>
                        </a:rPr>
                        <a:t>(линия</a:t>
                      </a:r>
                      <a:r>
                        <a:rPr lang="ru-RU" sz="1800" b="1" i="0" kern="1200" baseline="0" dirty="0" smtClean="0">
                          <a:solidFill>
                            <a:schemeClr val="dk1"/>
                          </a:solidFill>
                          <a:effectLst/>
                          <a:latin typeface="+mn-lt"/>
                          <a:ea typeface="+mn-ea"/>
                          <a:cs typeface="+mn-cs"/>
                        </a:rPr>
                        <a:t> </a:t>
                      </a:r>
                      <a:r>
                        <a:rPr lang="ru-RU" sz="1800" b="1" i="0" kern="1200" baseline="0" dirty="0" err="1" smtClean="0">
                          <a:solidFill>
                            <a:schemeClr val="dk1"/>
                          </a:solidFill>
                          <a:effectLst/>
                          <a:latin typeface="+mn-lt"/>
                          <a:ea typeface="+mn-ea"/>
                          <a:cs typeface="+mn-cs"/>
                        </a:rPr>
                        <a:t>Франкеля</a:t>
                      </a:r>
                      <a:r>
                        <a:rPr lang="ru-RU" sz="1800" b="1" i="0" kern="1200" baseline="0" dirty="0" smtClean="0">
                          <a:solidFill>
                            <a:schemeClr val="dk1"/>
                          </a:solidFill>
                          <a:effectLst/>
                          <a:latin typeface="+mn-lt"/>
                          <a:ea typeface="+mn-ea"/>
                          <a:cs typeface="+mn-cs"/>
                        </a:rPr>
                        <a:t>)</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b="1" i="0" kern="1200" dirty="0" err="1" smtClean="0">
                          <a:solidFill>
                            <a:schemeClr val="dk1"/>
                          </a:solidFill>
                          <a:effectLst/>
                          <a:latin typeface="+mn-lt"/>
                          <a:ea typeface="+mn-ea"/>
                          <a:cs typeface="+mn-cs"/>
                        </a:rPr>
                        <a:t>Рентгенопрозрачная</a:t>
                      </a:r>
                      <a:r>
                        <a:rPr lang="ru-RU" sz="1800" b="1" i="0" kern="1200" dirty="0" smtClean="0">
                          <a:solidFill>
                            <a:schemeClr val="dk1"/>
                          </a:solidFill>
                          <a:effectLst/>
                          <a:latin typeface="+mn-lt"/>
                          <a:ea typeface="+mn-ea"/>
                          <a:cs typeface="+mn-cs"/>
                        </a:rPr>
                        <a:t> зона, прилегающая к белой линии </a:t>
                      </a:r>
                      <a:r>
                        <a:rPr lang="ru-RU" sz="1800" b="1" i="0" kern="1200" dirty="0" err="1" smtClean="0">
                          <a:solidFill>
                            <a:schemeClr val="dk1"/>
                          </a:solidFill>
                          <a:effectLst/>
                          <a:latin typeface="+mn-lt"/>
                          <a:ea typeface="+mn-ea"/>
                          <a:cs typeface="+mn-cs"/>
                        </a:rPr>
                        <a:t>Франкеля</a:t>
                      </a:r>
                      <a:r>
                        <a:rPr lang="ru-RU" sz="1800" b="1" i="0" kern="1200" dirty="0" smtClean="0">
                          <a:solidFill>
                            <a:schemeClr val="dk1"/>
                          </a:solidFill>
                          <a:effectLst/>
                          <a:latin typeface="+mn-lt"/>
                          <a:ea typeface="+mn-ea"/>
                          <a:cs typeface="+mn-cs"/>
                        </a:rPr>
                        <a:t> (Зона </a:t>
                      </a:r>
                      <a:r>
                        <a:rPr lang="ru-RU" sz="1800" b="1" i="0" kern="1200" dirty="0" err="1" smtClean="0">
                          <a:solidFill>
                            <a:schemeClr val="dk1"/>
                          </a:solidFill>
                          <a:effectLst/>
                          <a:latin typeface="+mn-lt"/>
                          <a:ea typeface="+mn-ea"/>
                          <a:cs typeface="+mn-cs"/>
                        </a:rPr>
                        <a:t>Труммерфельда</a:t>
                      </a:r>
                      <a:r>
                        <a:rPr lang="ru-RU" sz="1800" b="1" i="0" kern="1200" dirty="0" smtClean="0">
                          <a:solidFill>
                            <a:schemeClr val="dk1"/>
                          </a:solidFill>
                          <a:effectLst/>
                          <a:latin typeface="+mn-lt"/>
                          <a:ea typeface="+mn-ea"/>
                          <a:cs typeface="+mn-cs"/>
                        </a:rPr>
                        <a:t>)</a:t>
                      </a:r>
                      <a:endParaRPr lang="en-US" sz="1800" b="1" i="0" kern="1200" dirty="0" smtClean="0">
                        <a:solidFill>
                          <a:schemeClr val="dk1"/>
                        </a:solidFill>
                        <a:effectLst/>
                        <a:latin typeface="+mn-lt"/>
                        <a:ea typeface="+mn-ea"/>
                        <a:cs typeface="+mn-cs"/>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b="1" i="0" kern="1200" dirty="0" err="1" smtClean="0">
                          <a:solidFill>
                            <a:schemeClr val="dk1"/>
                          </a:solidFill>
                          <a:effectLst/>
                          <a:latin typeface="+mn-lt"/>
                          <a:ea typeface="+mn-ea"/>
                          <a:cs typeface="+mn-cs"/>
                        </a:rPr>
                        <a:t>Рентгенопозитивное</a:t>
                      </a:r>
                      <a:r>
                        <a:rPr lang="ru-RU" sz="1800" b="1" i="0" kern="1200" dirty="0" smtClean="0">
                          <a:solidFill>
                            <a:schemeClr val="dk1"/>
                          </a:solidFill>
                          <a:effectLst/>
                          <a:latin typeface="+mn-lt"/>
                          <a:ea typeface="+mn-ea"/>
                          <a:cs typeface="+mn-cs"/>
                        </a:rPr>
                        <a:t> кольцо в области эпифиза с центральным просветлением (признак </a:t>
                      </a:r>
                      <a:r>
                        <a:rPr lang="ru-RU" sz="1800" b="1" i="0" kern="1200" dirty="0" err="1" smtClean="0">
                          <a:solidFill>
                            <a:schemeClr val="dk1"/>
                          </a:solidFill>
                          <a:effectLst/>
                          <a:latin typeface="+mn-lt"/>
                          <a:ea typeface="+mn-ea"/>
                          <a:cs typeface="+mn-cs"/>
                        </a:rPr>
                        <a:t>Вимбергера</a:t>
                      </a:r>
                      <a:r>
                        <a:rPr lang="ru-RU" sz="1800" b="1" i="0" kern="1200" dirty="0" smtClean="0">
                          <a:solidFill>
                            <a:schemeClr val="dk1"/>
                          </a:solidFill>
                          <a:effectLst/>
                          <a:latin typeface="+mn-lt"/>
                          <a:ea typeface="+mn-ea"/>
                          <a:cs typeface="+mn-cs"/>
                        </a:rPr>
                        <a:t>)</a:t>
                      </a:r>
                      <a:endParaRPr lang="en-US" sz="1800" b="1" i="0" kern="1200" dirty="0" smtClean="0">
                        <a:solidFill>
                          <a:schemeClr val="dk1"/>
                        </a:solidFill>
                        <a:effectLst/>
                        <a:latin typeface="+mn-lt"/>
                        <a:ea typeface="+mn-ea"/>
                        <a:cs typeface="+mn-cs"/>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b="1" i="0" kern="1200" dirty="0" err="1" smtClean="0">
                          <a:solidFill>
                            <a:schemeClr val="dk1"/>
                          </a:solidFill>
                          <a:effectLst/>
                          <a:latin typeface="+mn-lt"/>
                          <a:ea typeface="+mn-ea"/>
                          <a:cs typeface="+mn-cs"/>
                        </a:rPr>
                        <a:t>Метафизарные</a:t>
                      </a:r>
                      <a:r>
                        <a:rPr lang="ru-RU" sz="1800" b="1" i="0" kern="1200" dirty="0" smtClean="0">
                          <a:solidFill>
                            <a:schemeClr val="dk1"/>
                          </a:solidFill>
                          <a:effectLst/>
                          <a:latin typeface="+mn-lt"/>
                          <a:ea typeface="+mn-ea"/>
                          <a:cs typeface="+mn-cs"/>
                        </a:rPr>
                        <a:t> шпоры</a:t>
                      </a:r>
                      <a:r>
                        <a:rPr lang="en-US" sz="1800" b="1" i="0" kern="1200" dirty="0" smtClean="0">
                          <a:solidFill>
                            <a:schemeClr val="dk1"/>
                          </a:solidFill>
                          <a:effectLst/>
                          <a:latin typeface="+mn-lt"/>
                          <a:ea typeface="+mn-ea"/>
                          <a:cs typeface="+mn-cs"/>
                        </a:rPr>
                        <a:t>,</a:t>
                      </a:r>
                      <a:r>
                        <a:rPr lang="en-US" sz="1800" b="1" i="0" kern="1200" baseline="0" dirty="0" smtClean="0">
                          <a:solidFill>
                            <a:schemeClr val="dk1"/>
                          </a:solidFill>
                          <a:effectLst/>
                          <a:latin typeface="+mn-lt"/>
                          <a:ea typeface="+mn-ea"/>
                          <a:cs typeface="+mn-cs"/>
                        </a:rPr>
                        <a:t> </a:t>
                      </a:r>
                      <a:r>
                        <a:rPr lang="ru-RU" sz="1800" b="1" i="0" kern="1200" dirty="0" smtClean="0">
                          <a:solidFill>
                            <a:schemeClr val="dk1"/>
                          </a:solidFill>
                          <a:effectLst/>
                          <a:latin typeface="+mn-lt"/>
                          <a:ea typeface="+mn-ea"/>
                          <a:cs typeface="+mn-cs"/>
                        </a:rPr>
                        <a:t> угловой перелом</a:t>
                      </a:r>
                      <a:endParaRPr lang="en-US" sz="1800" b="1" i="0" kern="1200" dirty="0" smtClean="0">
                        <a:solidFill>
                          <a:schemeClr val="dk1"/>
                        </a:solidFill>
                        <a:effectLst/>
                        <a:latin typeface="+mn-lt"/>
                        <a:ea typeface="+mn-ea"/>
                        <a:cs typeface="+mn-cs"/>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b="1" i="0" kern="1200" dirty="0" smtClean="0">
                          <a:solidFill>
                            <a:schemeClr val="dk1"/>
                          </a:solidFill>
                          <a:effectLst/>
                          <a:latin typeface="+mn-lt"/>
                          <a:ea typeface="+mn-ea"/>
                          <a:cs typeface="+mn-cs"/>
                        </a:rPr>
                        <a:t>Выраженная</a:t>
                      </a:r>
                      <a:r>
                        <a:rPr lang="ru-RU" sz="1800" b="1" i="0" kern="1200" baseline="0" dirty="0" smtClean="0">
                          <a:solidFill>
                            <a:schemeClr val="dk1"/>
                          </a:solidFill>
                          <a:effectLst/>
                          <a:latin typeface="+mn-lt"/>
                          <a:ea typeface="+mn-ea"/>
                          <a:cs typeface="+mn-cs"/>
                        </a:rPr>
                        <a:t> </a:t>
                      </a:r>
                      <a:r>
                        <a:rPr lang="ru-RU" sz="1800" b="1" i="0" kern="1200" baseline="0" dirty="0" err="1" smtClean="0">
                          <a:solidFill>
                            <a:schemeClr val="dk1"/>
                          </a:solidFill>
                          <a:effectLst/>
                          <a:latin typeface="+mn-lt"/>
                          <a:ea typeface="+mn-ea"/>
                          <a:cs typeface="+mn-cs"/>
                        </a:rPr>
                        <a:t>периостальная</a:t>
                      </a:r>
                      <a:r>
                        <a:rPr lang="ru-RU" sz="1800" b="1" i="0" kern="1200" baseline="0" dirty="0" smtClean="0">
                          <a:solidFill>
                            <a:schemeClr val="dk1"/>
                          </a:solidFill>
                          <a:effectLst/>
                          <a:latin typeface="+mn-lt"/>
                          <a:ea typeface="+mn-ea"/>
                          <a:cs typeface="+mn-cs"/>
                        </a:rPr>
                        <a:t> реакция и гемартроз</a:t>
                      </a:r>
                      <a:endParaRPr lang="en-US" sz="1800" b="1" i="0" kern="1200" dirty="0" smtClean="0">
                        <a:solidFill>
                          <a:schemeClr val="dk1"/>
                        </a:solidFill>
                        <a:effectLst/>
                        <a:latin typeface="+mn-lt"/>
                        <a:ea typeface="+mn-ea"/>
                        <a:cs typeface="+mn-cs"/>
                      </a:endParaRPr>
                    </a:p>
                  </a:txBody>
                  <a:tcPr/>
                </a:tc>
                <a:tc>
                  <a:txBody>
                    <a:bodyPr/>
                    <a:lstStyle/>
                    <a:p>
                      <a:pPr marL="285750" indent="-285750" algn="just">
                        <a:buFont typeface="Arial" panose="020B0604020202020204" pitchFamily="34" charset="0"/>
                        <a:buChar char="•"/>
                      </a:pPr>
                      <a:r>
                        <a:rPr lang="ru-RU" b="1" dirty="0" smtClean="0"/>
                        <a:t>Т1ВИ: диффузное снижение интенсивности сигнала</a:t>
                      </a:r>
                      <a:endParaRPr lang="en-US" b="1" dirty="0" smtClean="0"/>
                    </a:p>
                    <a:p>
                      <a:pPr marL="285750" indent="-285750" algn="just">
                        <a:buFont typeface="Arial" panose="020B0604020202020204" pitchFamily="34" charset="0"/>
                        <a:buChar char="•"/>
                      </a:pPr>
                      <a:r>
                        <a:rPr lang="ru-RU" b="1" dirty="0" smtClean="0"/>
                        <a:t>Т2ВИ: повышение интенсивности</a:t>
                      </a:r>
                      <a:r>
                        <a:rPr lang="ru-RU" b="1" baseline="0" dirty="0" smtClean="0"/>
                        <a:t> сигнала от костного мозга, чаще от </a:t>
                      </a:r>
                      <a:r>
                        <a:rPr lang="ru-RU" b="1" baseline="0" dirty="0" err="1" smtClean="0"/>
                        <a:t>метафизов</a:t>
                      </a:r>
                      <a:endParaRPr lang="ru-RU" b="1" baseline="0" dirty="0" smtClean="0"/>
                    </a:p>
                    <a:p>
                      <a:pPr marL="285750" indent="-285750" algn="just">
                        <a:buFont typeface="Arial" panose="020B0604020202020204" pitchFamily="34" charset="0"/>
                        <a:buChar char="•"/>
                      </a:pPr>
                      <a:r>
                        <a:rPr lang="ru-RU" b="1" baseline="0" dirty="0" smtClean="0"/>
                        <a:t>Изменение интенсивности сигнала от </a:t>
                      </a:r>
                      <a:r>
                        <a:rPr lang="ru-RU" b="1" baseline="0" dirty="0" err="1" smtClean="0"/>
                        <a:t>надкоснтницы</a:t>
                      </a:r>
                      <a:r>
                        <a:rPr lang="ru-RU" b="1" baseline="0" dirty="0" smtClean="0"/>
                        <a:t> и мягких тканей, периостит</a:t>
                      </a:r>
                    </a:p>
                    <a:p>
                      <a:pPr marL="285750" indent="-285750" algn="just">
                        <a:buFont typeface="Arial" panose="020B0604020202020204" pitchFamily="34" charset="0"/>
                        <a:buChar char="•"/>
                      </a:pPr>
                      <a:endParaRPr lang="ru-RU" b="1" baseline="0" dirty="0" smtClean="0"/>
                    </a:p>
                    <a:p>
                      <a:pPr marL="285750" indent="-285750" algn="just">
                        <a:buFont typeface="Arial" panose="020B0604020202020204" pitchFamily="34" charset="0"/>
                        <a:buChar char="•"/>
                      </a:pPr>
                      <a:endParaRPr lang="ru-RU" b="1" baseline="0" dirty="0" smtClean="0"/>
                    </a:p>
                    <a:p>
                      <a:pPr algn="just"/>
                      <a:endParaRPr lang="ru-RU" b="1" dirty="0"/>
                    </a:p>
                  </a:txBody>
                  <a:tcPr/>
                </a:tc>
              </a:tr>
            </a:tbl>
          </a:graphicData>
        </a:graphic>
      </p:graphicFrame>
    </p:spTree>
    <p:extLst>
      <p:ext uri="{BB962C8B-B14F-4D97-AF65-F5344CB8AC3E}">
        <p14:creationId xmlns:p14="http://schemas.microsoft.com/office/powerpoint/2010/main" val="4004330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9776"/>
            <a:ext cx="9144000" cy="1143000"/>
          </a:xfrm>
        </p:spPr>
        <p:txBody>
          <a:bodyPr>
            <a:noAutofit/>
          </a:bodyPr>
          <a:lstStyle/>
          <a:p>
            <a:r>
              <a:rPr lang="ru-RU" sz="3600" dirty="0" smtClean="0"/>
              <a:t>ДЕГИДРАТАЦИЯ </a:t>
            </a:r>
            <a:r>
              <a:rPr lang="ru-RU" sz="3600" dirty="0"/>
              <a:t>И ЭЛЕКТРОЛИТНЫЕ НАРУШЕНИЯ</a:t>
            </a:r>
          </a:p>
        </p:txBody>
      </p:sp>
      <p:sp>
        <p:nvSpPr>
          <p:cNvPr id="3" name="Объект 2"/>
          <p:cNvSpPr>
            <a:spLocks noGrp="1"/>
          </p:cNvSpPr>
          <p:nvPr>
            <p:ph idx="1"/>
          </p:nvPr>
        </p:nvSpPr>
        <p:spPr>
          <a:xfrm>
            <a:off x="107504" y="1844824"/>
            <a:ext cx="8892480" cy="5112568"/>
          </a:xfrm>
        </p:spPr>
        <p:txBody>
          <a:bodyPr>
            <a:noAutofit/>
          </a:bodyPr>
          <a:lstStyle/>
          <a:p>
            <a:pPr algn="just"/>
            <a:r>
              <a:rPr lang="ru-RU" sz="2600" b="1" dirty="0" smtClean="0"/>
              <a:t>Центральный </a:t>
            </a:r>
            <a:r>
              <a:rPr lang="ru-RU" sz="2600" b="1" dirty="0" err="1" smtClean="0"/>
              <a:t>понтинный</a:t>
            </a:r>
            <a:r>
              <a:rPr lang="ru-RU" sz="2600" b="1" dirty="0" smtClean="0"/>
              <a:t> </a:t>
            </a:r>
            <a:r>
              <a:rPr lang="ru-RU" sz="2600" b="1" dirty="0" err="1" smtClean="0"/>
              <a:t>миелинолиз</a:t>
            </a:r>
            <a:r>
              <a:rPr lang="ru-RU" sz="2600" b="1" dirty="0" smtClean="0"/>
              <a:t> </a:t>
            </a:r>
            <a:r>
              <a:rPr lang="ru-RU" sz="2600" dirty="0" smtClean="0"/>
              <a:t>или осмотической </a:t>
            </a:r>
            <a:r>
              <a:rPr lang="ru-RU" sz="2600" dirty="0" err="1" smtClean="0"/>
              <a:t>демиелинизирующий</a:t>
            </a:r>
            <a:r>
              <a:rPr lang="ru-RU" sz="2600" dirty="0" smtClean="0"/>
              <a:t> синдром:</a:t>
            </a:r>
          </a:p>
          <a:p>
            <a:pPr marL="0" indent="0" algn="just">
              <a:buNone/>
            </a:pPr>
            <a:endParaRPr lang="ru-RU" sz="2600" dirty="0" smtClean="0"/>
          </a:p>
          <a:p>
            <a:pPr algn="just">
              <a:buFont typeface="Wingdings" panose="05000000000000000000" pitchFamily="2" charset="2"/>
              <a:buChar char="ü"/>
            </a:pPr>
            <a:r>
              <a:rPr lang="ru-RU" sz="2600" dirty="0" smtClean="0"/>
              <a:t>Двусторонняя симметричная </a:t>
            </a:r>
            <a:r>
              <a:rPr lang="ru-RU" sz="2600" dirty="0" err="1" smtClean="0"/>
              <a:t>демиелинизация</a:t>
            </a:r>
            <a:r>
              <a:rPr lang="ru-RU" sz="2600" dirty="0" smtClean="0"/>
              <a:t> </a:t>
            </a:r>
            <a:r>
              <a:rPr lang="ru-RU" sz="2600" dirty="0"/>
              <a:t>в </a:t>
            </a:r>
            <a:r>
              <a:rPr lang="ru-RU" sz="2600" dirty="0" smtClean="0"/>
              <a:t>области </a:t>
            </a:r>
            <a:r>
              <a:rPr lang="ru-RU" sz="2600" dirty="0" err="1" smtClean="0"/>
              <a:t>Варолиевого</a:t>
            </a:r>
            <a:r>
              <a:rPr lang="ru-RU" sz="2600" dirty="0" smtClean="0"/>
              <a:t> моста</a:t>
            </a:r>
            <a:endParaRPr lang="ru-RU" sz="2600" b="1" dirty="0" smtClean="0"/>
          </a:p>
          <a:p>
            <a:pPr algn="just">
              <a:buFont typeface="Wingdings" panose="05000000000000000000" pitchFamily="2" charset="2"/>
              <a:buChar char="ü"/>
            </a:pPr>
            <a:r>
              <a:rPr lang="ru-RU" sz="2600" dirty="0" smtClean="0"/>
              <a:t>Развивается при хроническом </a:t>
            </a:r>
            <a:r>
              <a:rPr lang="ru-RU" sz="2600" b="1" dirty="0" smtClean="0"/>
              <a:t>алкоголизме</a:t>
            </a:r>
            <a:r>
              <a:rPr lang="ru-RU" sz="2600" dirty="0" smtClean="0"/>
              <a:t> и </a:t>
            </a:r>
            <a:r>
              <a:rPr lang="ru-RU" sz="2600" b="1" dirty="0" smtClean="0"/>
              <a:t>истощении</a:t>
            </a:r>
          </a:p>
          <a:p>
            <a:pPr algn="just">
              <a:buFont typeface="Wingdings" panose="05000000000000000000" pitchFamily="2" charset="2"/>
              <a:buChar char="ü"/>
            </a:pPr>
            <a:r>
              <a:rPr lang="ru-RU" sz="2600" b="1" dirty="0" smtClean="0"/>
              <a:t>МРТ: </a:t>
            </a:r>
            <a:r>
              <a:rPr lang="en-US" sz="2600" dirty="0" smtClean="0"/>
              <a:t>DWI – </a:t>
            </a:r>
            <a:r>
              <a:rPr lang="ru-RU" sz="2600" dirty="0" smtClean="0"/>
              <a:t>ограничение диффузии, Т2ВИ и </a:t>
            </a:r>
            <a:r>
              <a:rPr lang="en-US" sz="2600" dirty="0" smtClean="0"/>
              <a:t>FLAIR</a:t>
            </a:r>
            <a:r>
              <a:rPr lang="ru-RU" sz="2600" dirty="0" smtClean="0"/>
              <a:t> – зона гиперинтенсивного сигнала в центральных отделах моста, признак </a:t>
            </a:r>
            <a:r>
              <a:rPr lang="en-US" sz="2600" dirty="0"/>
              <a:t>“bat wing</a:t>
            </a:r>
            <a:r>
              <a:rPr lang="en-US" sz="2600" dirty="0" smtClean="0"/>
              <a:t>”</a:t>
            </a:r>
            <a:r>
              <a:rPr lang="ru-RU" sz="2600" dirty="0" smtClean="0"/>
              <a:t> на поздних стадиях заболевания</a:t>
            </a:r>
            <a:endParaRPr lang="ru-RU" sz="2600" dirty="0"/>
          </a:p>
        </p:txBody>
      </p:sp>
    </p:spTree>
    <p:extLst>
      <p:ext uri="{BB962C8B-B14F-4D97-AF65-F5344CB8AC3E}">
        <p14:creationId xmlns:p14="http://schemas.microsoft.com/office/powerpoint/2010/main" val="2620181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274638"/>
            <a:ext cx="8784976" cy="1143000"/>
          </a:xfrm>
        </p:spPr>
        <p:txBody>
          <a:bodyPr>
            <a:normAutofit fontScale="90000"/>
          </a:bodyPr>
          <a:lstStyle/>
          <a:p>
            <a:r>
              <a:rPr lang="ru-RU" sz="4000" dirty="0" smtClean="0"/>
              <a:t>ЦЕНТРАЛЬНЫЙ ПОНТИННЫЙ МИЕЛИНОЛИЗ</a:t>
            </a:r>
            <a:r>
              <a:rPr lang="ru-RU" sz="3200" dirty="0" smtClean="0"/>
              <a:t/>
            </a:r>
            <a:br>
              <a:rPr lang="ru-RU" sz="3200" dirty="0" smtClean="0"/>
            </a:br>
            <a:r>
              <a:rPr lang="ru-RU" sz="3300" dirty="0" smtClean="0"/>
              <a:t>МРТ ГМ, Т2ВИ, АКСИАЛЬНАЯ ПЛОСКОСТЬ</a:t>
            </a:r>
            <a:endParaRPr lang="ru-RU" sz="33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00808"/>
            <a:ext cx="404385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788024" y="1769038"/>
            <a:ext cx="3960440" cy="3816429"/>
          </a:xfrm>
          <a:prstGeom prst="rect">
            <a:avLst/>
          </a:prstGeom>
        </p:spPr>
        <p:txBody>
          <a:bodyPr wrap="square">
            <a:spAutoFit/>
          </a:bodyPr>
          <a:lstStyle/>
          <a:p>
            <a:pPr algn="just"/>
            <a:r>
              <a:rPr lang="ru-RU" sz="2200" b="1" dirty="0" smtClean="0"/>
              <a:t>Ж., 51 год</a:t>
            </a:r>
            <a:r>
              <a:rPr lang="ru-RU" sz="2200" b="1" dirty="0"/>
              <a:t>, </a:t>
            </a:r>
            <a:r>
              <a:rPr lang="ru-RU" sz="2200" b="1" dirty="0" smtClean="0"/>
              <a:t>алкоголизм, рак </a:t>
            </a:r>
            <a:r>
              <a:rPr lang="ru-RU" sz="2200" b="1" dirty="0"/>
              <a:t>языка, </a:t>
            </a:r>
            <a:r>
              <a:rPr lang="ru-RU" sz="2200" b="1" dirty="0" smtClean="0"/>
              <a:t>запоры, стеноз </a:t>
            </a:r>
            <a:r>
              <a:rPr lang="ru-RU" sz="2200" b="1" dirty="0"/>
              <a:t>пищевода, </a:t>
            </a:r>
            <a:r>
              <a:rPr lang="ru-RU" sz="2200" b="1" dirty="0" smtClean="0"/>
              <a:t>недостаточное питание, </a:t>
            </a:r>
            <a:r>
              <a:rPr lang="ru-RU" sz="2200" b="1" dirty="0" err="1" smtClean="0"/>
              <a:t>гипокалиемия</a:t>
            </a:r>
            <a:r>
              <a:rPr lang="ru-RU" sz="2200" b="1" dirty="0" smtClean="0"/>
              <a:t> </a:t>
            </a:r>
            <a:r>
              <a:rPr lang="ru-RU" sz="2200" b="1" dirty="0"/>
              <a:t>и </a:t>
            </a:r>
            <a:r>
              <a:rPr lang="ru-RU" sz="2200" b="1" dirty="0" err="1" smtClean="0"/>
              <a:t>гипонатриемия</a:t>
            </a:r>
            <a:endParaRPr lang="ru-RU" sz="2200" b="1" dirty="0"/>
          </a:p>
          <a:p>
            <a:pPr algn="just"/>
            <a:endParaRPr lang="ru-RU" sz="2200" b="1" dirty="0" smtClean="0"/>
          </a:p>
          <a:p>
            <a:pPr algn="just"/>
            <a:r>
              <a:rPr lang="ru-RU" sz="2200" b="1" dirty="0" smtClean="0"/>
              <a:t>Повышение интенсивности </a:t>
            </a:r>
            <a:r>
              <a:rPr lang="ru-RU" sz="2200" b="1" dirty="0"/>
              <a:t>сигнала </a:t>
            </a:r>
            <a:r>
              <a:rPr lang="ru-RU" sz="2200" b="1" dirty="0" smtClean="0"/>
              <a:t>от центральных отделов моста на фоне сохранности его периферических отделов</a:t>
            </a:r>
          </a:p>
        </p:txBody>
      </p:sp>
    </p:spTree>
    <p:extLst>
      <p:ext uri="{BB962C8B-B14F-4D97-AF65-F5344CB8AC3E}">
        <p14:creationId xmlns:p14="http://schemas.microsoft.com/office/powerpoint/2010/main" val="3921291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579296" cy="1143000"/>
          </a:xfrm>
        </p:spPr>
        <p:txBody>
          <a:bodyPr>
            <a:noAutofit/>
          </a:bodyPr>
          <a:lstStyle/>
          <a:p>
            <a:r>
              <a:rPr lang="ru-RU" sz="3600" dirty="0" smtClean="0"/>
              <a:t>ГОРМОНАЛЬНАЯ ДИСРЕГУЛЯЦИЯ РЕПРОДУКТИВНОЙ СИСТЕМЫ</a:t>
            </a:r>
            <a:endParaRPr lang="ru-RU" sz="3600" dirty="0"/>
          </a:p>
        </p:txBody>
      </p:sp>
      <p:sp>
        <p:nvSpPr>
          <p:cNvPr id="3" name="Объект 2"/>
          <p:cNvSpPr>
            <a:spLocks noGrp="1"/>
          </p:cNvSpPr>
          <p:nvPr>
            <p:ph idx="1"/>
          </p:nvPr>
        </p:nvSpPr>
        <p:spPr>
          <a:xfrm>
            <a:off x="179512" y="1816224"/>
            <a:ext cx="8867328" cy="4709120"/>
          </a:xfrm>
        </p:spPr>
        <p:txBody>
          <a:bodyPr>
            <a:noAutofit/>
          </a:bodyPr>
          <a:lstStyle/>
          <a:p>
            <a:pPr algn="just"/>
            <a:r>
              <a:rPr lang="ru-RU" sz="2800" dirty="0" smtClean="0"/>
              <a:t>При недоедании снижается выработка эстрогенов, что провоцирует </a:t>
            </a:r>
            <a:r>
              <a:rPr lang="ru-RU" sz="2800" b="1" dirty="0" err="1" smtClean="0"/>
              <a:t>олигоменорею</a:t>
            </a:r>
            <a:endParaRPr lang="ru-RU" sz="2800" b="1" dirty="0" smtClean="0"/>
          </a:p>
          <a:p>
            <a:pPr algn="just"/>
            <a:endParaRPr lang="ru-RU" sz="2800" dirty="0" smtClean="0"/>
          </a:p>
          <a:p>
            <a:pPr algn="just"/>
            <a:r>
              <a:rPr lang="ru-RU" sz="2800" dirty="0" smtClean="0"/>
              <a:t>У подростков наблюдается </a:t>
            </a:r>
            <a:r>
              <a:rPr lang="ru-RU" sz="2800" b="1" dirty="0" smtClean="0"/>
              <a:t>первичная аменорея, незрелость гениталий</a:t>
            </a:r>
          </a:p>
          <a:p>
            <a:pPr algn="just"/>
            <a:endParaRPr lang="ru-RU" sz="2800" dirty="0" smtClean="0"/>
          </a:p>
          <a:p>
            <a:pPr algn="just"/>
            <a:r>
              <a:rPr lang="ru-RU" sz="2800" b="1" dirty="0" smtClean="0"/>
              <a:t>УЗИ:</a:t>
            </a:r>
            <a:r>
              <a:rPr lang="ru-RU" sz="2800" dirty="0" smtClean="0"/>
              <a:t> инфантильная матка, тонкий эндометрий, уменьшение объема яичников, малое количество фолликулов или их отсутствие</a:t>
            </a:r>
            <a:endParaRPr lang="ru-RU" sz="2800" dirty="0"/>
          </a:p>
        </p:txBody>
      </p:sp>
    </p:spTree>
    <p:extLst>
      <p:ext uri="{BB962C8B-B14F-4D97-AF65-F5344CB8AC3E}">
        <p14:creationId xmlns:p14="http://schemas.microsoft.com/office/powerpoint/2010/main" val="164381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ВТОРИЧНАЯ АМЕНОРЕЯ</a:t>
            </a:r>
            <a:br>
              <a:rPr lang="ru-RU" sz="3600" dirty="0" smtClean="0"/>
            </a:br>
            <a:r>
              <a:rPr lang="ru-RU" sz="3000" dirty="0" smtClean="0"/>
              <a:t>ТРАНСВАГИНАЛЬНОЕ УЗИ</a:t>
            </a:r>
            <a:endParaRPr lang="ru-RU" sz="3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927" y="1521208"/>
            <a:ext cx="6125666" cy="355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5496530"/>
            <a:ext cx="8352928" cy="1107996"/>
          </a:xfrm>
          <a:prstGeom prst="rect">
            <a:avLst/>
          </a:prstGeom>
        </p:spPr>
        <p:txBody>
          <a:bodyPr wrap="square">
            <a:spAutoFit/>
          </a:bodyPr>
          <a:lstStyle/>
          <a:p>
            <a:pPr algn="just"/>
            <a:r>
              <a:rPr lang="ru-RU" sz="2200" b="1" dirty="0" smtClean="0"/>
              <a:t>Ж., 20 лет, анорексия</a:t>
            </a:r>
          </a:p>
          <a:p>
            <a:pPr algn="just"/>
            <a:r>
              <a:rPr lang="ru-RU" sz="2200" b="1" dirty="0" smtClean="0"/>
              <a:t>Длина тела матки </a:t>
            </a:r>
            <a:r>
              <a:rPr lang="ru-RU" sz="2200" b="1" dirty="0"/>
              <a:t>примерно равна длине шейки </a:t>
            </a:r>
            <a:r>
              <a:rPr lang="ru-RU" sz="2200" b="1" dirty="0" smtClean="0"/>
              <a:t>матки, </a:t>
            </a:r>
            <a:r>
              <a:rPr lang="ru-RU" sz="2200" b="1" dirty="0"/>
              <a:t>что свидетельствует </a:t>
            </a:r>
            <a:r>
              <a:rPr lang="ru-RU" sz="2200" b="1" dirty="0" smtClean="0"/>
              <a:t>об инфантильной матке</a:t>
            </a:r>
          </a:p>
        </p:txBody>
      </p:sp>
    </p:spTree>
    <p:extLst>
      <p:ext uri="{BB962C8B-B14F-4D97-AF65-F5344CB8AC3E}">
        <p14:creationId xmlns:p14="http://schemas.microsoft.com/office/powerpoint/2010/main" val="4063422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579296" cy="1143000"/>
          </a:xfrm>
        </p:spPr>
        <p:txBody>
          <a:bodyPr>
            <a:normAutofit/>
          </a:bodyPr>
          <a:lstStyle/>
          <a:p>
            <a:r>
              <a:rPr lang="ru-RU" sz="3600" dirty="0" smtClean="0"/>
              <a:t>ГОРМОНАЛЬНАЯ ДИСРЕГУЛЯЦИЯ</a:t>
            </a:r>
            <a:br>
              <a:rPr lang="ru-RU" sz="3600" dirty="0" smtClean="0"/>
            </a:br>
            <a:r>
              <a:rPr lang="ru-RU" sz="3000" dirty="0" smtClean="0"/>
              <a:t>ОСТЕОПЕНИЯ ИЛИ ОСТЕОПОРОЗ</a:t>
            </a:r>
            <a:endParaRPr lang="ru-RU" sz="3000" dirty="0"/>
          </a:p>
        </p:txBody>
      </p:sp>
      <p:sp>
        <p:nvSpPr>
          <p:cNvPr id="3" name="Объект 2"/>
          <p:cNvSpPr>
            <a:spLocks noGrp="1"/>
          </p:cNvSpPr>
          <p:nvPr>
            <p:ph idx="1"/>
          </p:nvPr>
        </p:nvSpPr>
        <p:spPr>
          <a:xfrm>
            <a:off x="457200" y="1927373"/>
            <a:ext cx="8229600" cy="4525963"/>
          </a:xfrm>
        </p:spPr>
        <p:txBody>
          <a:bodyPr>
            <a:normAutofit/>
          </a:bodyPr>
          <a:lstStyle/>
          <a:p>
            <a:pPr algn="just"/>
            <a:r>
              <a:rPr lang="ru-RU" sz="2800" dirty="0" smtClean="0"/>
              <a:t>Возникает у пациентов с анорексией вследствие дефицита эстрогенов</a:t>
            </a:r>
          </a:p>
          <a:p>
            <a:pPr algn="just"/>
            <a:endParaRPr lang="ru-RU" sz="2800" dirty="0" smtClean="0"/>
          </a:p>
          <a:p>
            <a:pPr algn="just"/>
            <a:r>
              <a:rPr lang="ru-RU" sz="2800" dirty="0" smtClean="0"/>
              <a:t>Лучевая семиотика: истончение кортикального слоя и прозрачность костной ткани</a:t>
            </a:r>
          </a:p>
          <a:p>
            <a:pPr algn="just"/>
            <a:endParaRPr lang="ru-RU" sz="2800" dirty="0" smtClean="0"/>
          </a:p>
          <a:p>
            <a:pPr algn="just"/>
            <a:r>
              <a:rPr lang="ru-RU" sz="2800" dirty="0" smtClean="0"/>
              <a:t>Высокий риск возникновения патологических переломов в молодом возрасте</a:t>
            </a:r>
          </a:p>
          <a:p>
            <a:pPr algn="just"/>
            <a:endParaRPr lang="ru-RU" sz="2800" dirty="0"/>
          </a:p>
        </p:txBody>
      </p:sp>
    </p:spTree>
    <p:extLst>
      <p:ext uri="{BB962C8B-B14F-4D97-AF65-F5344CB8AC3E}">
        <p14:creationId xmlns:p14="http://schemas.microsoft.com/office/powerpoint/2010/main" val="2553200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701824"/>
            <a:ext cx="9505056" cy="1143000"/>
          </a:xfrm>
        </p:spPr>
        <p:txBody>
          <a:bodyPr>
            <a:noAutofit/>
          </a:bodyPr>
          <a:lstStyle/>
          <a:p>
            <a:r>
              <a:rPr lang="ru-RU" sz="3400" dirty="0" smtClean="0"/>
              <a:t>ПАТОЛОГИЧЕСКИЕ ПЕРЕЛОМЫ И ОСТЕОПОРОЗ</a:t>
            </a:r>
            <a:r>
              <a:rPr lang="ru-RU" sz="2800" dirty="0" smtClean="0"/>
              <a:t/>
            </a:r>
            <a:br>
              <a:rPr lang="ru-RU" sz="2800" dirty="0" smtClean="0"/>
            </a:br>
            <a:r>
              <a:rPr lang="ru-RU" sz="2400" dirty="0" smtClean="0"/>
              <a:t>КТ ПОЯСНИЧНОГО ОТДЕЛА, САГИТТАЛЬНАЯ ПЛОСКОСТЬ (А) </a:t>
            </a:r>
            <a:br>
              <a:rPr lang="ru-RU" sz="2400" dirty="0" smtClean="0"/>
            </a:br>
            <a:r>
              <a:rPr lang="ru-RU" sz="2400" dirty="0" smtClean="0"/>
              <a:t>РГ ПРАВОГО ГОЛЕНОСТОПНОГО СУСТАВА, ПРЯМАЯ ПРОЕКЦИЯ (В) </a:t>
            </a:r>
            <a:br>
              <a:rPr lang="ru-RU" sz="2400" dirty="0" smtClean="0"/>
            </a:br>
            <a:r>
              <a:rPr lang="ru-RU" sz="2400" dirty="0" smtClean="0"/>
              <a:t>КТ ЛЕВОЙ СТОПЫ, КОРОНАЛЬНАЯ ПЛОСКОСТЬ (С)</a:t>
            </a:r>
            <a:endParaRPr lang="ru-RU" sz="2400" dirty="0"/>
          </a:p>
        </p:txBody>
      </p:sp>
      <p:pic>
        <p:nvPicPr>
          <p:cNvPr id="10242" name="Picture 2" descr="Osteoporosis and osteoporotic fractures in a 48-year-old woman with                         anorexia. (A) Sagittal nonenhanced CT image of the lumbar spine shows                         compression fractures of the L1 and L2 vertebral bodies (arrows). (B)                         Anteroposterior radiograph of the right ankle obtained on the same day as A                         shows a distal fibular fracture (arrow). (C) Axial nonenhanced CT image of                         the left foot confirms these fracture findings (arr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50373"/>
            <a:ext cx="7846336" cy="31228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60040" y="5366826"/>
            <a:ext cx="8388424" cy="1446550"/>
          </a:xfrm>
          <a:prstGeom prst="rect">
            <a:avLst/>
          </a:prstGeom>
        </p:spPr>
        <p:txBody>
          <a:bodyPr wrap="square">
            <a:spAutoFit/>
          </a:bodyPr>
          <a:lstStyle/>
          <a:p>
            <a:pPr algn="just"/>
            <a:r>
              <a:rPr lang="ru-RU" sz="2200" b="1" dirty="0" smtClean="0"/>
              <a:t>Ж., 48 лет, анорексия</a:t>
            </a:r>
          </a:p>
          <a:p>
            <a:pPr algn="just"/>
            <a:r>
              <a:rPr lang="ru-RU" sz="2200" b="1" dirty="0" smtClean="0"/>
              <a:t>A: компрессионные </a:t>
            </a:r>
            <a:r>
              <a:rPr lang="ru-RU" sz="2200" b="1" dirty="0"/>
              <a:t>переломы тел позвонков L1 и </a:t>
            </a:r>
            <a:r>
              <a:rPr lang="ru-RU" sz="2200" b="1" dirty="0" smtClean="0"/>
              <a:t>L2 </a:t>
            </a:r>
          </a:p>
          <a:p>
            <a:pPr algn="just"/>
            <a:r>
              <a:rPr lang="ru-RU" sz="2200" b="1" dirty="0" smtClean="0"/>
              <a:t>B: дистальный </a:t>
            </a:r>
            <a:r>
              <a:rPr lang="ru-RU" sz="2200" b="1" dirty="0"/>
              <a:t>перелом малоберцовой </a:t>
            </a:r>
            <a:r>
              <a:rPr lang="ru-RU" sz="2200" b="1" dirty="0" smtClean="0"/>
              <a:t>кости со смещением </a:t>
            </a:r>
          </a:p>
          <a:p>
            <a:pPr algn="just"/>
            <a:r>
              <a:rPr lang="ru-RU" sz="2200" b="1" dirty="0" smtClean="0"/>
              <a:t>C:  </a:t>
            </a:r>
            <a:r>
              <a:rPr lang="ru-RU" sz="2200" b="1" dirty="0"/>
              <a:t>переломы </a:t>
            </a:r>
            <a:r>
              <a:rPr lang="ru-RU" sz="2200" b="1" dirty="0" smtClean="0"/>
              <a:t>2 и 3 плюсневых костей</a:t>
            </a:r>
          </a:p>
        </p:txBody>
      </p:sp>
    </p:spTree>
    <p:extLst>
      <p:ext uri="{BB962C8B-B14F-4D97-AF65-F5344CB8AC3E}">
        <p14:creationId xmlns:p14="http://schemas.microsoft.com/office/powerpoint/2010/main" val="1614811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1" y="274638"/>
            <a:ext cx="9433049" cy="1143000"/>
          </a:xfrm>
        </p:spPr>
        <p:txBody>
          <a:bodyPr>
            <a:noAutofit/>
          </a:bodyPr>
          <a:lstStyle/>
          <a:p>
            <a:r>
              <a:rPr lang="ru-RU" sz="3600" dirty="0" smtClean="0"/>
              <a:t>ПАТОЛОГИЧЕСКИЕ ПЕРЕЛОМЫ</a:t>
            </a:r>
            <a:r>
              <a:rPr lang="ru-RU" sz="2800" dirty="0" smtClean="0"/>
              <a:t/>
            </a:r>
            <a:br>
              <a:rPr lang="ru-RU" sz="2800" dirty="0" smtClean="0"/>
            </a:br>
            <a:r>
              <a:rPr lang="ru-RU" sz="2600" dirty="0" smtClean="0"/>
              <a:t>МРТ ТАЗА Т2ВИ, КОРОНАЛЬНАЯ И АКСИАЛЬНАЯ ПЛОСКОСТЬ</a:t>
            </a:r>
            <a:endParaRPr lang="ru-RU" sz="2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35" y="1340768"/>
            <a:ext cx="6739397" cy="5404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496793" y="5059050"/>
            <a:ext cx="5611711" cy="1754326"/>
          </a:xfrm>
          <a:prstGeom prst="rect">
            <a:avLst/>
          </a:prstGeom>
        </p:spPr>
        <p:txBody>
          <a:bodyPr wrap="square">
            <a:spAutoFit/>
          </a:bodyPr>
          <a:lstStyle/>
          <a:p>
            <a:pPr algn="just"/>
            <a:r>
              <a:rPr lang="ru-RU" b="1" dirty="0" smtClean="0"/>
              <a:t>Ж., 45 лет, анорексия и остеопороз</a:t>
            </a:r>
          </a:p>
          <a:p>
            <a:pPr algn="just"/>
            <a:r>
              <a:rPr lang="ru-RU" b="1" dirty="0" smtClean="0"/>
              <a:t>A: перелом без смещения </a:t>
            </a:r>
            <a:r>
              <a:rPr lang="ru-RU" b="1" dirty="0"/>
              <a:t>лобковой </a:t>
            </a:r>
            <a:r>
              <a:rPr lang="ru-RU" b="1" dirty="0" smtClean="0"/>
              <a:t>кости слева с </a:t>
            </a:r>
            <a:r>
              <a:rPr lang="ru-RU" b="1" dirty="0"/>
              <a:t>отеком мягких </a:t>
            </a:r>
            <a:r>
              <a:rPr lang="ru-RU" b="1" dirty="0" smtClean="0"/>
              <a:t>тканей</a:t>
            </a:r>
          </a:p>
          <a:p>
            <a:pPr algn="just"/>
            <a:r>
              <a:rPr lang="ru-RU" b="1" dirty="0" smtClean="0"/>
              <a:t>B: стресс-перелом крыльев крестца с двух сторон </a:t>
            </a:r>
          </a:p>
          <a:p>
            <a:pPr algn="just"/>
            <a:r>
              <a:rPr lang="ru-RU" b="1" dirty="0" smtClean="0"/>
              <a:t>C: участки </a:t>
            </a:r>
            <a:r>
              <a:rPr lang="ru-RU" b="1" dirty="0"/>
              <a:t>повышенной интенсивности сигнала от костного мозга на обеих бедренных костях </a:t>
            </a:r>
            <a:endParaRPr lang="ru-RU" b="1" dirty="0" smtClean="0"/>
          </a:p>
        </p:txBody>
      </p:sp>
    </p:spTree>
    <p:extLst>
      <p:ext uri="{BB962C8B-B14F-4D97-AF65-F5344CB8AC3E}">
        <p14:creationId xmlns:p14="http://schemas.microsoft.com/office/powerpoint/2010/main" val="2120639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НЕВРОЛОГИЧЕСКИЕ ПРОЯВЛЕНИЯ</a:t>
            </a:r>
            <a:endParaRPr lang="ru-RU" dirty="0"/>
          </a:p>
        </p:txBody>
      </p:sp>
      <p:sp>
        <p:nvSpPr>
          <p:cNvPr id="3" name="Объект 2"/>
          <p:cNvSpPr>
            <a:spLocks noGrp="1"/>
          </p:cNvSpPr>
          <p:nvPr>
            <p:ph idx="1"/>
          </p:nvPr>
        </p:nvSpPr>
        <p:spPr>
          <a:xfrm>
            <a:off x="179512" y="1412776"/>
            <a:ext cx="8856984" cy="5069160"/>
          </a:xfrm>
        </p:spPr>
        <p:txBody>
          <a:bodyPr>
            <a:normAutofit fontScale="77500" lnSpcReduction="20000"/>
          </a:bodyPr>
          <a:lstStyle/>
          <a:p>
            <a:pPr algn="just"/>
            <a:r>
              <a:rPr lang="ru-RU" b="1" dirty="0" smtClean="0"/>
              <a:t>Кортикальная атрофия </a:t>
            </a:r>
            <a:r>
              <a:rPr lang="ru-RU" dirty="0" smtClean="0"/>
              <a:t>возникает </a:t>
            </a:r>
            <a:r>
              <a:rPr lang="ru-RU" dirty="0"/>
              <a:t>вследствие тяжелого недоедания и дефицита жирных кислот, </a:t>
            </a:r>
            <a:r>
              <a:rPr lang="ru-RU" dirty="0" smtClean="0"/>
              <a:t>белков, витаминов </a:t>
            </a:r>
            <a:r>
              <a:rPr lang="ru-RU" dirty="0"/>
              <a:t>комплекса В и </a:t>
            </a:r>
            <a:r>
              <a:rPr lang="ru-RU" dirty="0" smtClean="0"/>
              <a:t>антиоксидантов</a:t>
            </a:r>
          </a:p>
          <a:p>
            <a:pPr algn="just"/>
            <a:endParaRPr lang="ru-RU" dirty="0"/>
          </a:p>
          <a:p>
            <a:pPr algn="just"/>
            <a:r>
              <a:rPr lang="ru-RU" dirty="0"/>
              <a:t>Д</a:t>
            </a:r>
            <a:r>
              <a:rPr lang="ru-RU" dirty="0" smtClean="0"/>
              <a:t>ефицит </a:t>
            </a:r>
            <a:r>
              <a:rPr lang="ru-RU" dirty="0"/>
              <a:t>инсулинового фактора </a:t>
            </a:r>
            <a:r>
              <a:rPr lang="ru-RU" dirty="0" smtClean="0"/>
              <a:t>роста-1 </a:t>
            </a:r>
            <a:r>
              <a:rPr lang="ru-RU" dirty="0"/>
              <a:t>снижает пролиферацию и дифференцировку </a:t>
            </a:r>
            <a:r>
              <a:rPr lang="ru-RU" dirty="0" err="1"/>
              <a:t>олигодендроцитов</a:t>
            </a:r>
            <a:r>
              <a:rPr lang="ru-RU" dirty="0"/>
              <a:t>, что препятствует </a:t>
            </a:r>
            <a:r>
              <a:rPr lang="ru-RU" dirty="0" err="1" smtClean="0"/>
              <a:t>миелинизации</a:t>
            </a:r>
            <a:r>
              <a:rPr lang="ru-RU" dirty="0" smtClean="0"/>
              <a:t> </a:t>
            </a:r>
          </a:p>
          <a:p>
            <a:pPr algn="just"/>
            <a:endParaRPr lang="ru-RU" dirty="0" smtClean="0"/>
          </a:p>
          <a:p>
            <a:pPr algn="just"/>
            <a:r>
              <a:rPr lang="ru-RU" dirty="0"/>
              <a:t>У подростков тяжелое </a:t>
            </a:r>
            <a:r>
              <a:rPr lang="ru-RU" dirty="0" smtClean="0"/>
              <a:t>недоедание </a:t>
            </a:r>
            <a:r>
              <a:rPr lang="ru-RU" dirty="0"/>
              <a:t>приводит к изменению созревания мозга и архитектуры </a:t>
            </a:r>
            <a:r>
              <a:rPr lang="ru-RU" dirty="0" smtClean="0"/>
              <a:t>коры</a:t>
            </a:r>
          </a:p>
          <a:p>
            <a:pPr algn="just"/>
            <a:endParaRPr lang="ru-RU" dirty="0" smtClean="0"/>
          </a:p>
          <a:p>
            <a:pPr algn="just"/>
            <a:r>
              <a:rPr lang="ru-RU" dirty="0"/>
              <a:t>Обезвоживание также приводит к изменению осмоса, в результате чего жидкость перемещается во внеклеточное пространство</a:t>
            </a:r>
          </a:p>
        </p:txBody>
      </p:sp>
    </p:spTree>
    <p:extLst>
      <p:ext uri="{BB962C8B-B14F-4D97-AF65-F5344CB8AC3E}">
        <p14:creationId xmlns:p14="http://schemas.microsoft.com/office/powerpoint/2010/main" val="26182131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ru-RU" sz="3400" dirty="0" smtClean="0"/>
              <a:t>МЕТАБОЛИЧЕСКИЕ ПЕРЕСТРОЙКИ И ИЗМЕНЕНИЕ ТКАНЕВОГО СОСТАВА</a:t>
            </a:r>
            <a:endParaRPr lang="ru-RU" sz="3400" dirty="0"/>
          </a:p>
        </p:txBody>
      </p:sp>
      <p:sp>
        <p:nvSpPr>
          <p:cNvPr id="3" name="Объект 2"/>
          <p:cNvSpPr>
            <a:spLocks noGrp="1"/>
          </p:cNvSpPr>
          <p:nvPr>
            <p:ph idx="1"/>
          </p:nvPr>
        </p:nvSpPr>
        <p:spPr>
          <a:xfrm>
            <a:off x="457200" y="1711349"/>
            <a:ext cx="8229600" cy="4525963"/>
          </a:xfrm>
        </p:spPr>
        <p:txBody>
          <a:bodyPr>
            <a:normAutofit lnSpcReduction="10000"/>
          </a:bodyPr>
          <a:lstStyle/>
          <a:p>
            <a:pPr algn="just"/>
            <a:r>
              <a:rPr lang="ru-RU" sz="2800" dirty="0" smtClean="0"/>
              <a:t>При анорексии, </a:t>
            </a:r>
            <a:r>
              <a:rPr lang="ru-RU" sz="2800" dirty="0" err="1" smtClean="0"/>
              <a:t>липолиз</a:t>
            </a:r>
            <a:r>
              <a:rPr lang="ru-RU" sz="2800" dirty="0" smtClean="0"/>
              <a:t> приводит к накоплению триглицеридов и жирных кислот в почках и печени</a:t>
            </a:r>
          </a:p>
          <a:p>
            <a:pPr algn="just"/>
            <a:r>
              <a:rPr lang="ru-RU" sz="2800" dirty="0" smtClean="0"/>
              <a:t>Может наблюдаться атрофия поджелудочной железы</a:t>
            </a:r>
          </a:p>
          <a:p>
            <a:pPr algn="just"/>
            <a:r>
              <a:rPr lang="ru-RU" sz="2800" dirty="0" smtClean="0"/>
              <a:t>Низкий ИМТ, с дефицитом подкожного жира.</a:t>
            </a:r>
          </a:p>
          <a:p>
            <a:pPr algn="just"/>
            <a:r>
              <a:rPr lang="ru-RU" sz="2800" b="1" dirty="0" smtClean="0"/>
              <a:t>КТ: </a:t>
            </a:r>
            <a:r>
              <a:rPr lang="ru-RU" sz="2800" dirty="0"/>
              <a:t>Жировая ткань </a:t>
            </a:r>
            <a:r>
              <a:rPr lang="ru-RU" sz="2800" dirty="0" smtClean="0"/>
              <a:t>с </a:t>
            </a:r>
            <a:r>
              <a:rPr lang="ru-RU" sz="2800" dirty="0"/>
              <a:t>высоким содержанием липидов </a:t>
            </a:r>
            <a:r>
              <a:rPr lang="ru-RU" sz="2800" dirty="0" smtClean="0"/>
              <a:t>и </a:t>
            </a:r>
            <a:r>
              <a:rPr lang="ru-RU" sz="2800" dirty="0"/>
              <a:t>крупными </a:t>
            </a:r>
            <a:r>
              <a:rPr lang="ru-RU" sz="2800" dirty="0" err="1"/>
              <a:t>адипоцитами</a:t>
            </a:r>
            <a:r>
              <a:rPr lang="ru-RU" sz="2800" dirty="0"/>
              <a:t> </a:t>
            </a:r>
            <a:r>
              <a:rPr lang="ru-RU" sz="2800" dirty="0" smtClean="0"/>
              <a:t>имеет меньшую плотность, чем жировая ткань с низким содержанием липидов и мелкими </a:t>
            </a:r>
            <a:r>
              <a:rPr lang="ru-RU" sz="2800" dirty="0" err="1" smtClean="0"/>
              <a:t>адипоцитами</a:t>
            </a:r>
            <a:endParaRPr lang="ru-RU" sz="2800" dirty="0"/>
          </a:p>
        </p:txBody>
      </p:sp>
    </p:spTree>
    <p:extLst>
      <p:ext uri="{BB962C8B-B14F-4D97-AF65-F5344CB8AC3E}">
        <p14:creationId xmlns:p14="http://schemas.microsoft.com/office/powerpoint/2010/main" val="3251397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КТ ОБП, АКСИАЛЬНАЯ ПЛОСКОСТЬ </a:t>
            </a:r>
            <a:endParaRPr lang="ru-RU" sz="4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15" y="1556792"/>
            <a:ext cx="8501930" cy="300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4782499"/>
            <a:ext cx="8501930" cy="1631216"/>
          </a:xfrm>
          <a:prstGeom prst="rect">
            <a:avLst/>
          </a:prstGeom>
        </p:spPr>
        <p:txBody>
          <a:bodyPr wrap="square">
            <a:spAutoFit/>
          </a:bodyPr>
          <a:lstStyle/>
          <a:p>
            <a:pPr algn="just"/>
            <a:r>
              <a:rPr lang="ru-RU" sz="2000" b="1" dirty="0" smtClean="0"/>
              <a:t>Ж., 23 года, анорексия, булимия, ИМТ 12</a:t>
            </a:r>
          </a:p>
          <a:p>
            <a:pPr algn="just"/>
            <a:r>
              <a:rPr lang="ru-RU" sz="2000" b="1" dirty="0" smtClean="0"/>
              <a:t>A: практически </a:t>
            </a:r>
            <a:r>
              <a:rPr lang="ru-RU" sz="2000" b="1" dirty="0"/>
              <a:t>полное отсутствие </a:t>
            </a:r>
            <a:r>
              <a:rPr lang="ru-RU" sz="2000" b="1" dirty="0" smtClean="0"/>
              <a:t>подкожной, забрюшинной </a:t>
            </a:r>
            <a:r>
              <a:rPr lang="ru-RU" sz="2000" b="1" dirty="0"/>
              <a:t>и </a:t>
            </a:r>
            <a:r>
              <a:rPr lang="ru-RU" sz="2000" b="1" dirty="0" smtClean="0"/>
              <a:t>висцеральной жировой ткани</a:t>
            </a:r>
          </a:p>
          <a:p>
            <a:pPr algn="just"/>
            <a:r>
              <a:rPr lang="ru-RU" sz="2000" b="1" dirty="0" smtClean="0"/>
              <a:t>B (контроль в динамике через 1 год): </a:t>
            </a:r>
            <a:r>
              <a:rPr lang="ru-RU" sz="2000" b="1" dirty="0"/>
              <a:t>незначительное увеличение </a:t>
            </a:r>
            <a:r>
              <a:rPr lang="ru-RU" sz="2000" b="1" dirty="0" smtClean="0"/>
              <a:t>висцерального </a:t>
            </a:r>
            <a:r>
              <a:rPr lang="ru-RU" sz="2000" b="1" dirty="0"/>
              <a:t>и подкожного </a:t>
            </a:r>
            <a:r>
              <a:rPr lang="ru-RU" sz="2000" b="1" dirty="0" smtClean="0"/>
              <a:t> </a:t>
            </a:r>
            <a:r>
              <a:rPr lang="ru-RU" sz="2000" b="1" dirty="0"/>
              <a:t>жира в </a:t>
            </a:r>
            <a:r>
              <a:rPr lang="ru-RU" sz="2000" b="1" dirty="0" smtClean="0"/>
              <a:t>организме</a:t>
            </a:r>
          </a:p>
        </p:txBody>
      </p:sp>
    </p:spTree>
    <p:extLst>
      <p:ext uri="{BB962C8B-B14F-4D97-AF65-F5344CB8AC3E}">
        <p14:creationId xmlns:p14="http://schemas.microsoft.com/office/powerpoint/2010/main" val="2043881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1143000"/>
          </a:xfrm>
        </p:spPr>
        <p:txBody>
          <a:bodyPr>
            <a:noAutofit/>
          </a:bodyPr>
          <a:lstStyle/>
          <a:p>
            <a:r>
              <a:rPr lang="ru-RU" sz="3600" dirty="0" smtClean="0"/>
              <a:t>МЕТАБОЛИЧЕСКИЕ ПЕРЕСТРОЙКИ И ИЗМЕНЕНИЕ ТКАНЕВОГО СОСТАВА</a:t>
            </a:r>
            <a:r>
              <a:rPr lang="ru-RU" sz="3200" dirty="0" smtClean="0"/>
              <a:t/>
            </a:r>
            <a:br>
              <a:rPr lang="ru-RU" sz="3200" dirty="0" smtClean="0"/>
            </a:br>
            <a:r>
              <a:rPr lang="ru-RU" sz="3000" dirty="0" smtClean="0"/>
              <a:t>РАССТРОЙСТВА ЖКТ</a:t>
            </a:r>
            <a:endParaRPr lang="ru-RU" sz="3000" dirty="0"/>
          </a:p>
        </p:txBody>
      </p:sp>
      <p:sp>
        <p:nvSpPr>
          <p:cNvPr id="3" name="Объект 2"/>
          <p:cNvSpPr>
            <a:spLocks noGrp="1"/>
          </p:cNvSpPr>
          <p:nvPr>
            <p:ph idx="1"/>
          </p:nvPr>
        </p:nvSpPr>
        <p:spPr>
          <a:xfrm>
            <a:off x="457200" y="2215405"/>
            <a:ext cx="8229600" cy="4525963"/>
          </a:xfrm>
        </p:spPr>
        <p:txBody>
          <a:bodyPr>
            <a:normAutofit/>
          </a:bodyPr>
          <a:lstStyle/>
          <a:p>
            <a:pPr algn="just"/>
            <a:r>
              <a:rPr lang="ru-RU" sz="2800" b="1" dirty="0" smtClean="0"/>
              <a:t>Синдром </a:t>
            </a:r>
            <a:r>
              <a:rPr lang="ru-RU" sz="2800" b="1" dirty="0"/>
              <a:t>верхней брыжеечной артерии </a:t>
            </a:r>
            <a:r>
              <a:rPr lang="ru-RU" sz="2800" b="1" dirty="0" smtClean="0"/>
              <a:t>(ВБА) - </a:t>
            </a:r>
            <a:r>
              <a:rPr lang="ru-RU" sz="2800" dirty="0"/>
              <a:t>это разновидность дуоденальной непроходимости, вызванной сдавлением </a:t>
            </a:r>
            <a:r>
              <a:rPr lang="ru-RU" sz="2800" dirty="0" smtClean="0"/>
              <a:t>ДПК </a:t>
            </a:r>
            <a:r>
              <a:rPr lang="ru-RU" sz="2800" dirty="0"/>
              <a:t>между </a:t>
            </a:r>
            <a:r>
              <a:rPr lang="ru-RU" sz="2800" dirty="0" smtClean="0"/>
              <a:t>ВБА </a:t>
            </a:r>
            <a:r>
              <a:rPr lang="ru-RU" sz="2800" dirty="0"/>
              <a:t>и абдоминальным отделом </a:t>
            </a:r>
            <a:r>
              <a:rPr lang="ru-RU" sz="2800" dirty="0" smtClean="0"/>
              <a:t>аорты</a:t>
            </a:r>
          </a:p>
          <a:p>
            <a:pPr algn="just"/>
            <a:endParaRPr lang="ru-RU" sz="2800" dirty="0"/>
          </a:p>
          <a:p>
            <a:pPr algn="just"/>
            <a:r>
              <a:rPr lang="ru-RU" sz="2800" b="1" dirty="0" smtClean="0"/>
              <a:t>КТ:</a:t>
            </a:r>
            <a:r>
              <a:rPr lang="ru-RU" sz="2800" dirty="0" smtClean="0"/>
              <a:t> </a:t>
            </a:r>
            <a:r>
              <a:rPr lang="ru-RU" sz="2800" dirty="0"/>
              <a:t>угол </a:t>
            </a:r>
            <a:r>
              <a:rPr lang="ru-RU" sz="2800" dirty="0" smtClean="0"/>
              <a:t>между аортой и ВБА </a:t>
            </a:r>
            <a:r>
              <a:rPr lang="ru-RU" sz="2800" dirty="0"/>
              <a:t>менее 22°-25° в сагиттальной </a:t>
            </a:r>
            <a:r>
              <a:rPr lang="ru-RU" sz="2800" dirty="0" smtClean="0"/>
              <a:t>плоскости или </a:t>
            </a:r>
            <a:r>
              <a:rPr lang="ru-RU" sz="2800" dirty="0"/>
              <a:t>аорто-</a:t>
            </a:r>
            <a:r>
              <a:rPr lang="ru-RU" sz="2800" dirty="0" err="1"/>
              <a:t>мезентериальное</a:t>
            </a:r>
            <a:r>
              <a:rPr lang="ru-RU" sz="2800" dirty="0"/>
              <a:t> расстояние менее 8-10 мм </a:t>
            </a:r>
            <a:endParaRPr lang="ru-RU" sz="2800" b="1" dirty="0"/>
          </a:p>
        </p:txBody>
      </p:sp>
    </p:spTree>
    <p:extLst>
      <p:ext uri="{BB962C8B-B14F-4D97-AF65-F5344CB8AC3E}">
        <p14:creationId xmlns:p14="http://schemas.microsoft.com/office/powerpoint/2010/main" val="2347385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404664"/>
            <a:ext cx="9721080" cy="1143000"/>
          </a:xfrm>
        </p:spPr>
        <p:txBody>
          <a:bodyPr>
            <a:noAutofit/>
          </a:bodyPr>
          <a:lstStyle/>
          <a:p>
            <a:r>
              <a:rPr lang="ru-RU" sz="3600" dirty="0" smtClean="0"/>
              <a:t>СИНДРОМ ВБА</a:t>
            </a:r>
            <a:br>
              <a:rPr lang="ru-RU" sz="3600" dirty="0" smtClean="0"/>
            </a:br>
            <a:r>
              <a:rPr lang="ru-RU" sz="2600" dirty="0" smtClean="0"/>
              <a:t>КТ ОБП, АКСИАЛЬНАЯ И КОРОНАЛЬНАЯ ПЛОСКОСТЬ (А,В)</a:t>
            </a:r>
            <a:br>
              <a:rPr lang="ru-RU" sz="2600" dirty="0" smtClean="0"/>
            </a:br>
            <a:r>
              <a:rPr lang="ru-RU" sz="2600" dirty="0" smtClean="0"/>
              <a:t>САГИТТАЛЬНАЯ КТ-АНГИОГРАММА БРЮШНОЙ ПОЛОСТИ (С)</a:t>
            </a:r>
            <a:endParaRPr lang="ru-RU" sz="2600" dirty="0"/>
          </a:p>
        </p:txBody>
      </p:sp>
      <p:grpSp>
        <p:nvGrpSpPr>
          <p:cNvPr id="4" name="Группа 3"/>
          <p:cNvGrpSpPr/>
          <p:nvPr/>
        </p:nvGrpSpPr>
        <p:grpSpPr>
          <a:xfrm>
            <a:off x="621599" y="1883686"/>
            <a:ext cx="8486905" cy="3489530"/>
            <a:chOff x="446751" y="1484364"/>
            <a:chExt cx="8486905" cy="348953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8948"/>
            <a:stretch/>
          </p:blipFill>
          <p:spPr bwMode="auto">
            <a:xfrm>
              <a:off x="3995936" y="1484784"/>
              <a:ext cx="4937720" cy="348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1112" t="62757"/>
            <a:stretch/>
          </p:blipFill>
          <p:spPr bwMode="auto">
            <a:xfrm>
              <a:off x="446751" y="1484364"/>
              <a:ext cx="3528392" cy="2582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Прямоугольник 4"/>
          <p:cNvSpPr/>
          <p:nvPr/>
        </p:nvSpPr>
        <p:spPr>
          <a:xfrm>
            <a:off x="78278" y="5182160"/>
            <a:ext cx="8814202" cy="1631216"/>
          </a:xfrm>
          <a:prstGeom prst="rect">
            <a:avLst/>
          </a:prstGeom>
        </p:spPr>
        <p:txBody>
          <a:bodyPr wrap="square">
            <a:spAutoFit/>
          </a:bodyPr>
          <a:lstStyle/>
          <a:p>
            <a:pPr algn="just"/>
            <a:r>
              <a:rPr lang="ru-RU" sz="2000" b="1" dirty="0" smtClean="0"/>
              <a:t>Ж., 28 лет, анорексия</a:t>
            </a:r>
          </a:p>
          <a:p>
            <a:pPr algn="just"/>
            <a:r>
              <a:rPr lang="ru-RU" sz="2000" b="1" dirty="0" smtClean="0"/>
              <a:t>А</a:t>
            </a:r>
            <a:r>
              <a:rPr lang="ru-RU" sz="2000" b="1" dirty="0"/>
              <a:t>, </a:t>
            </a:r>
            <a:r>
              <a:rPr lang="ru-RU" sz="2000" b="1" dirty="0" smtClean="0"/>
              <a:t>Б: пероральное контрастирование желудка, ДПК</a:t>
            </a:r>
            <a:r>
              <a:rPr lang="ru-RU" sz="2000" b="1" dirty="0"/>
              <a:t> </a:t>
            </a:r>
            <a:r>
              <a:rPr lang="ru-RU" sz="2000" b="1" dirty="0" smtClean="0"/>
              <a:t>и</a:t>
            </a:r>
            <a:r>
              <a:rPr lang="ru-RU" sz="2000" b="1" dirty="0"/>
              <a:t> </a:t>
            </a:r>
            <a:r>
              <a:rPr lang="ru-RU" sz="2000" b="1" dirty="0" smtClean="0"/>
              <a:t>петель кишечника, уменьшение просвета ДПК , в области </a:t>
            </a:r>
            <a:r>
              <a:rPr lang="ru-RU" sz="2000" b="1" dirty="0"/>
              <a:t>между </a:t>
            </a:r>
            <a:r>
              <a:rPr lang="ru-RU" sz="2000" b="1" dirty="0" smtClean="0"/>
              <a:t>аортой и ВБА</a:t>
            </a:r>
          </a:p>
          <a:p>
            <a:pPr algn="just"/>
            <a:r>
              <a:rPr lang="ru-RU" sz="2000" b="1" dirty="0" smtClean="0"/>
              <a:t>C: </a:t>
            </a:r>
            <a:r>
              <a:rPr lang="ru-RU" sz="2000" b="1" dirty="0"/>
              <a:t>узкий угол отхождения ВБА от аорты 13.5°, аорто-</a:t>
            </a:r>
            <a:r>
              <a:rPr lang="ru-RU" sz="2000" b="1" dirty="0" err="1"/>
              <a:t>мезентериальное</a:t>
            </a:r>
            <a:r>
              <a:rPr lang="ru-RU" sz="2000" b="1" dirty="0"/>
              <a:t> расстояние </a:t>
            </a:r>
            <a:r>
              <a:rPr lang="ru-RU" sz="2000" b="1" dirty="0" smtClean="0"/>
              <a:t>составляет </a:t>
            </a:r>
            <a:r>
              <a:rPr lang="ru-RU" sz="2000" b="1" dirty="0"/>
              <a:t>2,4 </a:t>
            </a:r>
            <a:r>
              <a:rPr lang="ru-RU" sz="2000" b="1" dirty="0" smtClean="0"/>
              <a:t>мм</a:t>
            </a:r>
            <a:endParaRPr lang="ru-RU" sz="2000" b="1" dirty="0"/>
          </a:p>
        </p:txBody>
      </p:sp>
    </p:spTree>
    <p:extLst>
      <p:ext uri="{BB962C8B-B14F-4D97-AF65-F5344CB8AC3E}">
        <p14:creationId xmlns:p14="http://schemas.microsoft.com/office/powerpoint/2010/main" val="136063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13792"/>
            <a:ext cx="9144000" cy="1143000"/>
          </a:xfrm>
        </p:spPr>
        <p:txBody>
          <a:bodyPr>
            <a:noAutofit/>
          </a:bodyPr>
          <a:lstStyle/>
          <a:p>
            <a:r>
              <a:rPr lang="ru-RU" sz="3400" dirty="0" smtClean="0"/>
              <a:t>МЕТАБОЛИЧЕСКИЕ ПЕРЕСТРОЙКИ И ИЗМЕНЕНИЕ ТКАНЕВОГО СОСТАВА</a:t>
            </a:r>
            <a:endParaRPr lang="ru-RU" sz="3400" dirty="0"/>
          </a:p>
        </p:txBody>
      </p:sp>
      <p:sp>
        <p:nvSpPr>
          <p:cNvPr id="3" name="Объект 2"/>
          <p:cNvSpPr>
            <a:spLocks noGrp="1"/>
          </p:cNvSpPr>
          <p:nvPr>
            <p:ph idx="1"/>
          </p:nvPr>
        </p:nvSpPr>
        <p:spPr>
          <a:xfrm>
            <a:off x="374848" y="1844824"/>
            <a:ext cx="8229600" cy="4525963"/>
          </a:xfrm>
        </p:spPr>
        <p:txBody>
          <a:bodyPr>
            <a:noAutofit/>
          </a:bodyPr>
          <a:lstStyle/>
          <a:p>
            <a:pPr algn="just"/>
            <a:r>
              <a:rPr lang="ru-RU" sz="2800" b="1" dirty="0" smtClean="0"/>
              <a:t>Синдром зияния евстахиевой трубы </a:t>
            </a:r>
            <a:r>
              <a:rPr lang="ru-RU" sz="2800" dirty="0" smtClean="0"/>
              <a:t>- </a:t>
            </a:r>
            <a:r>
              <a:rPr lang="ru-RU" sz="2800" dirty="0"/>
              <a:t>состояние, при котором евстахиева труба остается длительно или постоянно открытой, что сопровождается нарушением ее </a:t>
            </a:r>
            <a:r>
              <a:rPr lang="ru-RU" sz="2800" dirty="0" smtClean="0"/>
              <a:t>функции</a:t>
            </a:r>
          </a:p>
          <a:p>
            <a:pPr algn="just"/>
            <a:endParaRPr lang="ru-RU" sz="2800" dirty="0"/>
          </a:p>
          <a:p>
            <a:pPr algn="just"/>
            <a:r>
              <a:rPr lang="ru-RU" sz="2800" b="1" dirty="0" smtClean="0"/>
              <a:t>КТ: </a:t>
            </a:r>
            <a:r>
              <a:rPr lang="ru-RU" sz="2800" dirty="0" smtClean="0"/>
              <a:t>аномальное наличие воздуха на протяжении большей части евстахиевой трубы, </a:t>
            </a:r>
            <a:r>
              <a:rPr lang="ru-RU" sz="2800" dirty="0"/>
              <a:t>расширение отверстий евстахиевой трубы, расширение носоглоточных углублений или уплощение задней стенки глотки </a:t>
            </a:r>
            <a:endParaRPr lang="ru-RU" sz="2800" b="1" dirty="0"/>
          </a:p>
        </p:txBody>
      </p:sp>
    </p:spTree>
    <p:extLst>
      <p:ext uri="{BB962C8B-B14F-4D97-AF65-F5344CB8AC3E}">
        <p14:creationId xmlns:p14="http://schemas.microsoft.com/office/powerpoint/2010/main" val="170718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СИНДРОМ ЗИЯНИЯ СЛУХОВОЙ ТРУБЫ</a:t>
            </a:r>
            <a:r>
              <a:rPr lang="ru-RU" sz="2800" dirty="0" smtClean="0"/>
              <a:t/>
            </a:r>
            <a:br>
              <a:rPr lang="ru-RU" sz="2800" dirty="0" smtClean="0"/>
            </a:br>
            <a:r>
              <a:rPr lang="ru-RU" sz="2800" dirty="0" smtClean="0"/>
              <a:t>КТ ВИСОЧНЫХ КОСТЕЙ, АКСИАЛЬНАЯ ПЛОСКОСТЬ</a:t>
            </a:r>
            <a:endParaRPr lang="ru-RU" sz="2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412775"/>
            <a:ext cx="4201666" cy="493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363" y="5973087"/>
            <a:ext cx="7128792" cy="1200329"/>
          </a:xfrm>
          <a:prstGeom prst="rect">
            <a:avLst/>
          </a:prstGeom>
        </p:spPr>
        <p:txBody>
          <a:bodyPr wrap="square">
            <a:spAutoFit/>
          </a:bodyPr>
          <a:lstStyle/>
          <a:p>
            <a:r>
              <a:rPr lang="ru-RU" sz="2400" dirty="0" smtClean="0"/>
              <a:t>М., 36 лет, анорексия</a:t>
            </a:r>
          </a:p>
          <a:p>
            <a:r>
              <a:rPr lang="ru-RU" sz="2400" dirty="0" smtClean="0"/>
              <a:t>Расширение отверстий евстахиевой  трубы </a:t>
            </a:r>
          </a:p>
          <a:p>
            <a:endParaRPr lang="ru-RU" sz="2400" dirty="0" smtClean="0"/>
          </a:p>
        </p:txBody>
      </p:sp>
    </p:spTree>
    <p:extLst>
      <p:ext uri="{BB962C8B-B14F-4D97-AF65-F5344CB8AC3E}">
        <p14:creationId xmlns:p14="http://schemas.microsoft.com/office/powerpoint/2010/main" val="1351853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ru-RU" sz="3400" dirty="0" smtClean="0"/>
              <a:t>МЕТАБОЛИЧЕСКИЕ ПЕРЕСТРОЙКИ И ИЗМЕНЕНИЕ ТКАНЕВОГО СОСТАВА</a:t>
            </a:r>
            <a:endParaRPr lang="ru-RU" sz="3400" dirty="0"/>
          </a:p>
        </p:txBody>
      </p:sp>
      <p:sp>
        <p:nvSpPr>
          <p:cNvPr id="3" name="Объект 2"/>
          <p:cNvSpPr>
            <a:spLocks noGrp="1"/>
          </p:cNvSpPr>
          <p:nvPr>
            <p:ph idx="1"/>
          </p:nvPr>
        </p:nvSpPr>
        <p:spPr>
          <a:xfrm>
            <a:off x="457200" y="1816224"/>
            <a:ext cx="8229600" cy="3124944"/>
          </a:xfrm>
        </p:spPr>
        <p:txBody>
          <a:bodyPr>
            <a:normAutofit/>
          </a:bodyPr>
          <a:lstStyle/>
          <a:p>
            <a:pPr algn="just"/>
            <a:r>
              <a:rPr lang="ru-RU" sz="2800" b="1" dirty="0" smtClean="0"/>
              <a:t>Энофтальм</a:t>
            </a:r>
            <a:r>
              <a:rPr lang="ru-RU" sz="2800" dirty="0" smtClean="0"/>
              <a:t> – чрезмерное западение глазного яблока в полость орбиты за счет уменьшения ретробульбарной жировой клетчатки</a:t>
            </a:r>
          </a:p>
          <a:p>
            <a:pPr algn="just"/>
            <a:endParaRPr lang="ru-RU" sz="2800" dirty="0" smtClean="0"/>
          </a:p>
          <a:p>
            <a:pPr algn="just"/>
            <a:r>
              <a:rPr lang="ru-RU" sz="2800" b="1" dirty="0" smtClean="0"/>
              <a:t>КТ, МРТ: </a:t>
            </a:r>
            <a:r>
              <a:rPr lang="ru-RU" sz="2800" dirty="0"/>
              <a:t>смещение глазного яблока в задние отделы орбиты более чем на 50</a:t>
            </a:r>
            <a:r>
              <a:rPr lang="ru-RU" sz="2800" dirty="0" smtClean="0"/>
              <a:t>%</a:t>
            </a:r>
            <a:endParaRPr lang="ru-RU" sz="2800" dirty="0"/>
          </a:p>
        </p:txBody>
      </p:sp>
    </p:spTree>
    <p:extLst>
      <p:ext uri="{BB962C8B-B14F-4D97-AF65-F5344CB8AC3E}">
        <p14:creationId xmlns:p14="http://schemas.microsoft.com/office/powerpoint/2010/main" val="3916763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12968" cy="1143000"/>
          </a:xfrm>
        </p:spPr>
        <p:txBody>
          <a:bodyPr>
            <a:normAutofit fontScale="90000"/>
          </a:bodyPr>
          <a:lstStyle/>
          <a:p>
            <a:r>
              <a:rPr lang="ru-RU" sz="3600" dirty="0" smtClean="0"/>
              <a:t>ЭНОФТАЛЬМ</a:t>
            </a:r>
            <a:r>
              <a:rPr lang="ru-RU" sz="3000" dirty="0" smtClean="0"/>
              <a:t/>
            </a:r>
            <a:br>
              <a:rPr lang="ru-RU" sz="3000" dirty="0" smtClean="0"/>
            </a:br>
            <a:r>
              <a:rPr lang="ru-RU" sz="3000" dirty="0" smtClean="0"/>
              <a:t>МРТ </a:t>
            </a:r>
            <a:r>
              <a:rPr lang="ru-RU" sz="3000" dirty="0" smtClean="0"/>
              <a:t>ГОЛОВНОГО МОЗГА</a:t>
            </a:r>
            <a:r>
              <a:rPr lang="ru-RU" sz="3000" dirty="0" smtClean="0"/>
              <a:t> Т2ВИ</a:t>
            </a:r>
            <a:r>
              <a:rPr lang="ru-RU" sz="3000" dirty="0" smtClean="0"/>
              <a:t>, АКСИАЛЬНАЯ ПЛОСКОСТЬ</a:t>
            </a:r>
            <a:endParaRPr lang="ru-RU" sz="30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37" y="1340768"/>
            <a:ext cx="3744416" cy="468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1520" y="5797713"/>
            <a:ext cx="8496944" cy="1015663"/>
          </a:xfrm>
          <a:prstGeom prst="rect">
            <a:avLst/>
          </a:prstGeom>
        </p:spPr>
        <p:txBody>
          <a:bodyPr wrap="square">
            <a:spAutoFit/>
          </a:bodyPr>
          <a:lstStyle/>
          <a:p>
            <a:r>
              <a:rPr lang="ru-RU" sz="2000" b="1" dirty="0" smtClean="0"/>
              <a:t>Ж., 18 лет, анорексия</a:t>
            </a:r>
          </a:p>
          <a:p>
            <a:r>
              <a:rPr lang="ru-RU" sz="2000" b="1" dirty="0" smtClean="0"/>
              <a:t>Снижение объема ретробульбарной клетчатки, смещение глазного яблока в задние отделы орбиты более </a:t>
            </a:r>
            <a:r>
              <a:rPr lang="ru-RU" sz="2000" b="1" dirty="0"/>
              <a:t>чем на 50</a:t>
            </a:r>
            <a:r>
              <a:rPr lang="ru-RU" sz="2000" b="1" dirty="0" smtClean="0"/>
              <a:t>%</a:t>
            </a:r>
          </a:p>
        </p:txBody>
      </p:sp>
    </p:spTree>
    <p:extLst>
      <p:ext uri="{BB962C8B-B14F-4D97-AF65-F5344CB8AC3E}">
        <p14:creationId xmlns:p14="http://schemas.microsoft.com/office/powerpoint/2010/main" val="4285036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ru-RU" sz="3400" dirty="0" smtClean="0"/>
              <a:t>МЕТАБОЛИЧЕСКИЕ ПЕРЕСТРОЙКИ И ИЗМЕНЕНИЕ ТКАНЕВОГО СОСТАВА</a:t>
            </a:r>
            <a:endParaRPr lang="ru-RU" sz="3400" dirty="0"/>
          </a:p>
        </p:txBody>
      </p:sp>
      <p:sp>
        <p:nvSpPr>
          <p:cNvPr id="3" name="Объект 2"/>
          <p:cNvSpPr>
            <a:spLocks noGrp="1"/>
          </p:cNvSpPr>
          <p:nvPr>
            <p:ph idx="1"/>
          </p:nvPr>
        </p:nvSpPr>
        <p:spPr>
          <a:xfrm>
            <a:off x="457200" y="1855365"/>
            <a:ext cx="8229600" cy="4525963"/>
          </a:xfrm>
        </p:spPr>
        <p:txBody>
          <a:bodyPr>
            <a:normAutofit lnSpcReduction="10000"/>
          </a:bodyPr>
          <a:lstStyle/>
          <a:p>
            <a:pPr algn="just"/>
            <a:r>
              <a:rPr lang="ru-RU" sz="2800" b="1" dirty="0" smtClean="0"/>
              <a:t>Серозная атрофия костного мозга </a:t>
            </a:r>
            <a:r>
              <a:rPr lang="ru-RU" sz="2800" dirty="0" smtClean="0"/>
              <a:t>– </a:t>
            </a:r>
            <a:r>
              <a:rPr lang="ru-RU" sz="2800" dirty="0" err="1" smtClean="0"/>
              <a:t>адипоциты</a:t>
            </a:r>
            <a:r>
              <a:rPr lang="ru-RU" sz="2800" dirty="0" smtClean="0"/>
              <a:t> </a:t>
            </a:r>
            <a:r>
              <a:rPr lang="ru-RU" sz="2800" dirty="0"/>
              <a:t>и гемопоэтические клетки уменьшаются в размерах и количестве, а костный мозг замещается </a:t>
            </a:r>
            <a:r>
              <a:rPr lang="ru-RU" sz="2800" dirty="0" err="1"/>
              <a:t>мукополисахаридами</a:t>
            </a:r>
            <a:r>
              <a:rPr lang="ru-RU" sz="2800" dirty="0"/>
              <a:t>, богатыми </a:t>
            </a:r>
            <a:r>
              <a:rPr lang="ru-RU" sz="2800" dirty="0" err="1"/>
              <a:t>гиалуроновой</a:t>
            </a:r>
            <a:r>
              <a:rPr lang="ru-RU" sz="2800" dirty="0"/>
              <a:t> </a:t>
            </a:r>
            <a:r>
              <a:rPr lang="ru-RU" sz="2800" dirty="0" smtClean="0"/>
              <a:t>кислотой</a:t>
            </a:r>
            <a:r>
              <a:rPr lang="ru-RU" sz="2800" dirty="0" smtClean="0"/>
              <a:t>, </a:t>
            </a:r>
            <a:r>
              <a:rPr lang="ru-RU" sz="2800" dirty="0" smtClean="0"/>
              <a:t>преимущественно в пояснично-крестцовом отделе позвоночника и бедренных костях</a:t>
            </a:r>
          </a:p>
          <a:p>
            <a:pPr algn="just"/>
            <a:endParaRPr lang="ru-RU" sz="2800" dirty="0" smtClean="0"/>
          </a:p>
          <a:p>
            <a:pPr algn="just"/>
            <a:r>
              <a:rPr lang="ru-RU" sz="2800" b="1" dirty="0" smtClean="0"/>
              <a:t>МРТ: </a:t>
            </a:r>
            <a:r>
              <a:rPr lang="ru-RU" sz="2800" dirty="0" smtClean="0"/>
              <a:t>Т1ВИ – </a:t>
            </a:r>
            <a:r>
              <a:rPr lang="ru-RU" sz="2800" dirty="0" err="1" smtClean="0"/>
              <a:t>гипоинтенсивный</a:t>
            </a:r>
            <a:r>
              <a:rPr lang="ru-RU" sz="2800" dirty="0" smtClean="0"/>
              <a:t> сигнал, Т2ВИ, </a:t>
            </a:r>
            <a:r>
              <a:rPr lang="en-US" sz="2800" dirty="0" smtClean="0"/>
              <a:t>STIR </a:t>
            </a:r>
            <a:r>
              <a:rPr lang="ru-RU" sz="2800" dirty="0" smtClean="0"/>
              <a:t>и </a:t>
            </a:r>
            <a:r>
              <a:rPr lang="en-US" sz="2800" dirty="0" smtClean="0"/>
              <a:t>FLAIR</a:t>
            </a:r>
            <a:r>
              <a:rPr lang="ru-RU" sz="2800" dirty="0" smtClean="0"/>
              <a:t> – гиперинтенсивный сигнал</a:t>
            </a:r>
            <a:r>
              <a:rPr lang="en-US" sz="2800" dirty="0" smtClean="0"/>
              <a:t> </a:t>
            </a:r>
            <a:r>
              <a:rPr lang="ru-RU" sz="2800" dirty="0" smtClean="0"/>
              <a:t>от костного мозга</a:t>
            </a:r>
            <a:endParaRPr lang="ru-RU" sz="2800" dirty="0"/>
          </a:p>
        </p:txBody>
      </p:sp>
    </p:spTree>
    <p:extLst>
      <p:ext uri="{BB962C8B-B14F-4D97-AF65-F5344CB8AC3E}">
        <p14:creationId xmlns:p14="http://schemas.microsoft.com/office/powerpoint/2010/main" val="957663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a:t>
            </a:r>
            <a:endParaRPr lang="ru-RU" dirty="0"/>
          </a:p>
        </p:txBody>
      </p:sp>
      <p:sp>
        <p:nvSpPr>
          <p:cNvPr id="3" name="Объект 2"/>
          <p:cNvSpPr>
            <a:spLocks noGrp="1"/>
          </p:cNvSpPr>
          <p:nvPr>
            <p:ph idx="1"/>
          </p:nvPr>
        </p:nvSpPr>
        <p:spPr/>
        <p:txBody>
          <a:bodyPr/>
          <a:lstStyle/>
          <a:p>
            <a:pPr marL="0" indent="0">
              <a:buNone/>
            </a:pPr>
            <a:r>
              <a:rPr lang="en-US" dirty="0">
                <a:hlinkClick r:id="rId2"/>
              </a:rPr>
              <a:t>https://</a:t>
            </a:r>
            <a:r>
              <a:rPr lang="en-US" dirty="0" smtClean="0">
                <a:hlinkClick r:id="rId2"/>
              </a:rPr>
              <a:t>pubs.rsna.org/doi/10.1148/rg.220018</a:t>
            </a:r>
            <a:r>
              <a:rPr lang="ru-RU" dirty="0" smtClean="0"/>
              <a:t> </a:t>
            </a:r>
            <a:endParaRPr lang="ru-RU"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57" y="2996952"/>
            <a:ext cx="7406623" cy="2160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898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 КОРТИКАЛЬНАЯ АТРОФИЯ</a:t>
            </a:r>
            <a:br>
              <a:rPr lang="ru-RU" sz="3600" dirty="0" smtClean="0"/>
            </a:br>
            <a:r>
              <a:rPr lang="ru-RU" sz="3000" dirty="0" smtClean="0"/>
              <a:t>ЛУЧЕВАЯ СЕМИОТИКА</a:t>
            </a:r>
            <a:endParaRPr lang="ru-RU" sz="3000" dirty="0"/>
          </a:p>
        </p:txBody>
      </p:sp>
      <p:sp>
        <p:nvSpPr>
          <p:cNvPr id="3" name="Объект 2"/>
          <p:cNvSpPr>
            <a:spLocks noGrp="1"/>
          </p:cNvSpPr>
          <p:nvPr>
            <p:ph idx="1"/>
          </p:nvPr>
        </p:nvSpPr>
        <p:spPr>
          <a:xfrm>
            <a:off x="251520" y="1600200"/>
            <a:ext cx="8712968" cy="4525963"/>
          </a:xfrm>
        </p:spPr>
        <p:txBody>
          <a:bodyPr>
            <a:noAutofit/>
          </a:bodyPr>
          <a:lstStyle/>
          <a:p>
            <a:r>
              <a:rPr lang="ru-RU" sz="2600" b="1" dirty="0" smtClean="0"/>
              <a:t>КТ:</a:t>
            </a:r>
            <a:r>
              <a:rPr lang="ru-RU" sz="2600" dirty="0" smtClean="0"/>
              <a:t> </a:t>
            </a:r>
            <a:r>
              <a:rPr lang="ru-RU" sz="2600" dirty="0" err="1" smtClean="0"/>
              <a:t>генерализованное</a:t>
            </a:r>
            <a:r>
              <a:rPr lang="ru-RU" sz="2600" dirty="0" smtClean="0"/>
              <a:t> снижение объема коры головного мозга, расширение желудочков и субарахноидального пространства</a:t>
            </a:r>
          </a:p>
          <a:p>
            <a:r>
              <a:rPr lang="ru-RU" sz="2600" b="1" dirty="0" smtClean="0"/>
              <a:t>МРТ: </a:t>
            </a:r>
          </a:p>
          <a:p>
            <a:pPr>
              <a:buFont typeface="Wingdings" panose="05000000000000000000" pitchFamily="2" charset="2"/>
              <a:buChar char="ü"/>
            </a:pPr>
            <a:r>
              <a:rPr lang="ru-RU" sz="2600" dirty="0"/>
              <a:t>П</a:t>
            </a:r>
            <a:r>
              <a:rPr lang="ru-RU" sz="2600" dirty="0" smtClean="0"/>
              <a:t>озволяет выявить подверженные атрофии области ГМ (теменная кора, </a:t>
            </a:r>
            <a:r>
              <a:rPr lang="ru-RU" sz="2600" dirty="0" err="1" smtClean="0"/>
              <a:t>преклинье</a:t>
            </a:r>
            <a:r>
              <a:rPr lang="ru-RU" sz="2600" dirty="0" smtClean="0"/>
              <a:t>, островок, таламус, поясная извилина, </a:t>
            </a:r>
            <a:r>
              <a:rPr lang="ru-RU" sz="2600" dirty="0" err="1" smtClean="0"/>
              <a:t>гиппокамп</a:t>
            </a:r>
            <a:r>
              <a:rPr lang="ru-RU" sz="2600" dirty="0" smtClean="0"/>
              <a:t>, миндалина, гипофиз)</a:t>
            </a:r>
          </a:p>
          <a:p>
            <a:pPr>
              <a:buFont typeface="Wingdings" panose="05000000000000000000" pitchFamily="2" charset="2"/>
              <a:buChar char="ü"/>
            </a:pPr>
            <a:r>
              <a:rPr lang="ru-RU" sz="2600" dirty="0" smtClean="0"/>
              <a:t>ДВИ: выявление изменений в структуре белого вещества</a:t>
            </a:r>
          </a:p>
          <a:p>
            <a:pPr>
              <a:buFont typeface="Wingdings" panose="05000000000000000000" pitchFamily="2" charset="2"/>
              <a:buChar char="ü"/>
            </a:pPr>
            <a:r>
              <a:rPr lang="ru-RU" sz="2600" dirty="0" smtClean="0"/>
              <a:t>В тяжелых случаях кортикальная атрофия осложняется </a:t>
            </a:r>
            <a:r>
              <a:rPr lang="ru-RU" sz="2600" dirty="0" err="1"/>
              <a:t>с</a:t>
            </a:r>
            <a:r>
              <a:rPr lang="ru-RU" sz="2600" dirty="0" err="1" smtClean="0"/>
              <a:t>убдуральной</a:t>
            </a:r>
            <a:r>
              <a:rPr lang="ru-RU" sz="2600" dirty="0" smtClean="0"/>
              <a:t> гематомой</a:t>
            </a:r>
          </a:p>
          <a:p>
            <a:pPr>
              <a:buFont typeface="Wingdings" panose="05000000000000000000" pitchFamily="2" charset="2"/>
              <a:buChar char="ü"/>
            </a:pPr>
            <a:endParaRPr lang="ru-RU" sz="2600" dirty="0"/>
          </a:p>
        </p:txBody>
      </p:sp>
    </p:spTree>
    <p:extLst>
      <p:ext uri="{BB962C8B-B14F-4D97-AF65-F5344CB8AC3E}">
        <p14:creationId xmlns:p14="http://schemas.microsoft.com/office/powerpoint/2010/main" val="3206767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b="1" dirty="0" smtClean="0"/>
              <a:t>БЛАГОДАРЮ ЗА ВНИМАНИЕ</a:t>
            </a:r>
            <a:endParaRPr lang="ru-RU" b="1" dirty="0"/>
          </a:p>
        </p:txBody>
      </p:sp>
      <p:sp>
        <p:nvSpPr>
          <p:cNvPr id="5" name="Подзаголовок 4"/>
          <p:cNvSpPr>
            <a:spLocks noGrp="1"/>
          </p:cNvSpPr>
          <p:nvPr>
            <p:ph type="subTitle" idx="1"/>
          </p:nvPr>
        </p:nvSpPr>
        <p:spPr/>
        <p:txBody>
          <a:bodyPr/>
          <a:lstStyle/>
          <a:p>
            <a:r>
              <a:rPr lang="ru-RU" b="1" dirty="0" smtClean="0"/>
              <a:t>КОНЕЦ 2 ЧАСТИ</a:t>
            </a:r>
            <a:endParaRPr lang="ru-RU" b="1" dirty="0"/>
          </a:p>
        </p:txBody>
      </p:sp>
    </p:spTree>
    <p:extLst>
      <p:ext uri="{BB962C8B-B14F-4D97-AF65-F5344CB8AC3E}">
        <p14:creationId xmlns:p14="http://schemas.microsoft.com/office/powerpoint/2010/main" val="2337242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274638"/>
            <a:ext cx="9036496" cy="1143000"/>
          </a:xfrm>
        </p:spPr>
        <p:txBody>
          <a:bodyPr>
            <a:noAutofit/>
          </a:bodyPr>
          <a:lstStyle/>
          <a:p>
            <a:r>
              <a:rPr lang="ru-RU" sz="3600" dirty="0" smtClean="0"/>
              <a:t>КОРТИКАЛЬНАЯ АТРОФИЯ</a:t>
            </a:r>
            <a:r>
              <a:rPr lang="ru-RU" sz="3200" dirty="0" smtClean="0"/>
              <a:t/>
            </a:r>
            <a:br>
              <a:rPr lang="ru-RU" sz="3200" dirty="0" smtClean="0"/>
            </a:br>
            <a:r>
              <a:rPr lang="ru-RU" sz="2800" dirty="0" smtClean="0"/>
              <a:t>КТ</a:t>
            </a:r>
            <a:r>
              <a:rPr lang="ru-RU" sz="3200" dirty="0" smtClean="0"/>
              <a:t> </a:t>
            </a:r>
            <a:r>
              <a:rPr lang="ru-RU" sz="2800" dirty="0" smtClean="0"/>
              <a:t>ГОЛОВНРГО МОЗГА</a:t>
            </a:r>
            <a:r>
              <a:rPr lang="ru-RU" sz="2800" dirty="0" smtClean="0"/>
              <a:t>, </a:t>
            </a:r>
            <a:r>
              <a:rPr lang="ru-RU" sz="2800" dirty="0" smtClean="0"/>
              <a:t>КОРОНАЛЬНАЯ (А) И АКСИАЛЬНАЯ (В) ПЛОСКОСТЬ</a:t>
            </a:r>
            <a:endParaRPr lang="ru-RU" sz="2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35" y="1585595"/>
            <a:ext cx="7200800" cy="3787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3648" y="5469031"/>
            <a:ext cx="9130352" cy="1015663"/>
          </a:xfrm>
          <a:prstGeom prst="rect">
            <a:avLst/>
          </a:prstGeom>
        </p:spPr>
        <p:txBody>
          <a:bodyPr wrap="square">
            <a:spAutoFit/>
          </a:bodyPr>
          <a:lstStyle/>
          <a:p>
            <a:pPr algn="just"/>
            <a:r>
              <a:rPr lang="ru-RU" sz="2000" b="1" dirty="0" smtClean="0"/>
              <a:t>Ж., 41 год, анорексия</a:t>
            </a:r>
          </a:p>
          <a:p>
            <a:pPr algn="just"/>
            <a:r>
              <a:rPr lang="ru-RU" sz="2000" b="1" dirty="0" smtClean="0"/>
              <a:t>Расширение </a:t>
            </a:r>
            <a:r>
              <a:rPr lang="ru-RU" sz="2000" b="1" dirty="0"/>
              <a:t>желудочков и </a:t>
            </a:r>
            <a:r>
              <a:rPr lang="ru-RU" sz="2000" b="1" dirty="0" smtClean="0"/>
              <a:t>субарахноидального  пространства, уменьшение объема коры </a:t>
            </a:r>
            <a:r>
              <a:rPr lang="ru-RU" sz="2000" b="1" dirty="0" smtClean="0"/>
              <a:t>головного мозга</a:t>
            </a:r>
            <a:r>
              <a:rPr lang="ru-RU" sz="2000" b="1" dirty="0" smtClean="0"/>
              <a:t>, </a:t>
            </a:r>
            <a:r>
              <a:rPr lang="ru-RU" sz="2000" b="1" dirty="0" smtClean="0"/>
              <a:t>расширение </a:t>
            </a:r>
            <a:r>
              <a:rPr lang="ru-RU" sz="2000" b="1" dirty="0" err="1"/>
              <a:t>сильвиевых</a:t>
            </a:r>
            <a:r>
              <a:rPr lang="ru-RU" sz="2000" b="1" dirty="0"/>
              <a:t> щелей </a:t>
            </a:r>
          </a:p>
        </p:txBody>
      </p:sp>
    </p:spTree>
    <p:extLst>
      <p:ext uri="{BB962C8B-B14F-4D97-AF65-F5344CB8AC3E}">
        <p14:creationId xmlns:p14="http://schemas.microsoft.com/office/powerpoint/2010/main" val="3811542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7768"/>
            <a:ext cx="8229600" cy="1143000"/>
          </a:xfrm>
        </p:spPr>
        <p:txBody>
          <a:bodyPr>
            <a:normAutofit/>
          </a:bodyPr>
          <a:lstStyle/>
          <a:p>
            <a:r>
              <a:rPr lang="ru-RU" sz="4000" dirty="0" smtClean="0"/>
              <a:t>ЭНЦЕФАЛОПАТИЯ ВЕРНИКЕ</a:t>
            </a:r>
            <a:endParaRPr lang="ru-RU" sz="3300" dirty="0"/>
          </a:p>
        </p:txBody>
      </p:sp>
      <p:sp>
        <p:nvSpPr>
          <p:cNvPr id="3" name="Объект 2"/>
          <p:cNvSpPr>
            <a:spLocks noGrp="1"/>
          </p:cNvSpPr>
          <p:nvPr>
            <p:ph idx="1"/>
          </p:nvPr>
        </p:nvSpPr>
        <p:spPr>
          <a:xfrm>
            <a:off x="-26384" y="1556792"/>
            <a:ext cx="9144000" cy="4464496"/>
          </a:xfrm>
        </p:spPr>
        <p:txBody>
          <a:bodyPr>
            <a:noAutofit/>
          </a:bodyPr>
          <a:lstStyle/>
          <a:p>
            <a:pPr algn="just"/>
            <a:r>
              <a:rPr lang="ru-RU" sz="2500" dirty="0"/>
              <a:t>Н</a:t>
            </a:r>
            <a:r>
              <a:rPr lang="ru-RU" sz="2500" dirty="0" smtClean="0"/>
              <a:t>еврологическое </a:t>
            </a:r>
            <a:r>
              <a:rPr lang="ru-RU" sz="2500" dirty="0"/>
              <a:t>состояние</a:t>
            </a:r>
            <a:r>
              <a:rPr lang="ru-RU" sz="2500" dirty="0" smtClean="0"/>
              <a:t>, обусловленное </a:t>
            </a:r>
            <a:r>
              <a:rPr lang="ru-RU" sz="2500" dirty="0"/>
              <a:t>дефицитом витамина B1 (тиамина</a:t>
            </a:r>
            <a:r>
              <a:rPr lang="ru-RU" sz="2500" dirty="0" smtClean="0"/>
              <a:t>) вследствие алкоголизма и истощения</a:t>
            </a:r>
          </a:p>
          <a:p>
            <a:pPr algn="just"/>
            <a:endParaRPr lang="ru-RU" sz="2500" dirty="0" smtClean="0"/>
          </a:p>
          <a:p>
            <a:pPr algn="just"/>
            <a:r>
              <a:rPr lang="ru-RU" sz="2500" dirty="0"/>
              <a:t>К</a:t>
            </a:r>
            <a:r>
              <a:rPr lang="ru-RU" sz="2500" dirty="0" smtClean="0"/>
              <a:t>линическая картина: изменение </a:t>
            </a:r>
            <a:r>
              <a:rPr lang="ru-RU" sz="2500" dirty="0"/>
              <a:t>психического статуса, </a:t>
            </a:r>
            <a:r>
              <a:rPr lang="ru-RU" sz="2500" dirty="0" smtClean="0"/>
              <a:t>атаксия, офтальмоплегия</a:t>
            </a:r>
          </a:p>
          <a:p>
            <a:pPr algn="just"/>
            <a:endParaRPr lang="ru-RU" sz="2500" dirty="0" smtClean="0"/>
          </a:p>
          <a:p>
            <a:pPr algn="just"/>
            <a:r>
              <a:rPr lang="ru-RU" sz="2500" b="1" dirty="0" smtClean="0"/>
              <a:t>Лучевая семиотика: </a:t>
            </a:r>
            <a:r>
              <a:rPr lang="ru-RU" sz="2500" dirty="0" smtClean="0"/>
              <a:t>билатеральный симметрично </a:t>
            </a:r>
            <a:r>
              <a:rPr lang="ru-RU" sz="2500" dirty="0"/>
              <a:t>усиленный сигнал на Т2ВИ, </a:t>
            </a:r>
            <a:r>
              <a:rPr lang="en-US" sz="2500" dirty="0"/>
              <a:t>FLAIR</a:t>
            </a:r>
            <a:r>
              <a:rPr lang="ru-RU" sz="2500" dirty="0"/>
              <a:t>, Т1ВИ с контрастным </a:t>
            </a:r>
            <a:r>
              <a:rPr lang="ru-RU" sz="2500" dirty="0" smtClean="0"/>
              <a:t>усилением в ядрах таламуса, бугорках четверохолмия, сосцевидных телах и веществе мозга, окружающем водопровод и третий желудочек</a:t>
            </a:r>
            <a:endParaRPr lang="ru-RU" sz="2500" dirty="0"/>
          </a:p>
        </p:txBody>
      </p:sp>
    </p:spTree>
    <p:extLst>
      <p:ext uri="{BB962C8B-B14F-4D97-AF65-F5344CB8AC3E}">
        <p14:creationId xmlns:p14="http://schemas.microsoft.com/office/powerpoint/2010/main" val="1958070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379" y="341784"/>
            <a:ext cx="9272899" cy="1143000"/>
          </a:xfrm>
        </p:spPr>
        <p:txBody>
          <a:bodyPr>
            <a:normAutofit fontScale="90000"/>
          </a:bodyPr>
          <a:lstStyle/>
          <a:p>
            <a:r>
              <a:rPr lang="ru-RU" sz="4000" dirty="0"/>
              <a:t>ЭНЦЕФАЛОПАТИЯ </a:t>
            </a:r>
            <a:r>
              <a:rPr lang="ru-RU" sz="4000" dirty="0" smtClean="0"/>
              <a:t>ВЕРНИКЕ</a:t>
            </a:r>
            <a:r>
              <a:rPr lang="ru-RU" sz="3000" dirty="0"/>
              <a:t/>
            </a:r>
            <a:br>
              <a:rPr lang="ru-RU" sz="3000" dirty="0"/>
            </a:br>
            <a:r>
              <a:rPr lang="ru-RU" sz="2700" dirty="0" smtClean="0"/>
              <a:t>КТ </a:t>
            </a:r>
            <a:r>
              <a:rPr lang="ru-RU" sz="2700" dirty="0" smtClean="0"/>
              <a:t>ГОЛОВНОГО МОЗГА</a:t>
            </a:r>
            <a:r>
              <a:rPr lang="ru-RU" sz="2700" dirty="0" smtClean="0"/>
              <a:t> В </a:t>
            </a:r>
            <a:r>
              <a:rPr lang="ru-RU" sz="2700" dirty="0" smtClean="0"/>
              <a:t>КОРОНАЛЬНОЙ ПЛОСКОСТИ (А) </a:t>
            </a:r>
            <a:br>
              <a:rPr lang="ru-RU" sz="2700" dirty="0" smtClean="0"/>
            </a:br>
            <a:r>
              <a:rPr lang="ru-RU" sz="2700" dirty="0" smtClean="0"/>
              <a:t>МРТ </a:t>
            </a:r>
            <a:r>
              <a:rPr lang="en-US" sz="2700" dirty="0" smtClean="0"/>
              <a:t>FLAIR</a:t>
            </a:r>
            <a:r>
              <a:rPr lang="ru-RU" sz="2700" dirty="0" smtClean="0"/>
              <a:t>, АКСИАЛЬНАЯ ПЛОСКОСТЬ (В,С)</a:t>
            </a:r>
            <a:endParaRPr lang="ru-RU" sz="2700" dirty="0"/>
          </a:p>
        </p:txBody>
      </p:sp>
      <p:grpSp>
        <p:nvGrpSpPr>
          <p:cNvPr id="2" name="Группа 1"/>
          <p:cNvGrpSpPr/>
          <p:nvPr/>
        </p:nvGrpSpPr>
        <p:grpSpPr>
          <a:xfrm>
            <a:off x="100405" y="1772816"/>
            <a:ext cx="8991965" cy="3672408"/>
            <a:chOff x="100405" y="1586847"/>
            <a:chExt cx="8991965" cy="3672408"/>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05" y="1586847"/>
              <a:ext cx="310344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9597" y="1586847"/>
              <a:ext cx="2936361"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6021" y="1586847"/>
              <a:ext cx="278634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251520" y="1586847"/>
            <a:ext cx="360040" cy="461665"/>
          </a:xfrm>
          <a:prstGeom prst="rect">
            <a:avLst/>
          </a:prstGeom>
          <a:noFill/>
        </p:spPr>
        <p:txBody>
          <a:bodyPr wrap="square" rtlCol="0">
            <a:spAutoFit/>
          </a:bodyPr>
          <a:lstStyle/>
          <a:p>
            <a:r>
              <a:rPr lang="ru-RU" sz="2400" b="1" dirty="0" smtClean="0">
                <a:solidFill>
                  <a:schemeClr val="bg1"/>
                </a:solidFill>
              </a:rPr>
              <a:t>А</a:t>
            </a:r>
            <a:endParaRPr lang="ru-RU" sz="2400" b="1" dirty="0">
              <a:solidFill>
                <a:schemeClr val="bg1"/>
              </a:solidFill>
            </a:endParaRPr>
          </a:p>
        </p:txBody>
      </p:sp>
      <p:sp>
        <p:nvSpPr>
          <p:cNvPr id="6" name="TextBox 5"/>
          <p:cNvSpPr txBox="1"/>
          <p:nvPr/>
        </p:nvSpPr>
        <p:spPr>
          <a:xfrm>
            <a:off x="3291823" y="1586847"/>
            <a:ext cx="416081" cy="461665"/>
          </a:xfrm>
          <a:prstGeom prst="rect">
            <a:avLst/>
          </a:prstGeom>
          <a:noFill/>
        </p:spPr>
        <p:txBody>
          <a:bodyPr wrap="square" rtlCol="0">
            <a:spAutoFit/>
          </a:bodyPr>
          <a:lstStyle/>
          <a:p>
            <a:r>
              <a:rPr lang="ru-RU" sz="2400" b="1" dirty="0" smtClean="0">
                <a:solidFill>
                  <a:schemeClr val="bg1"/>
                </a:solidFill>
              </a:rPr>
              <a:t>В</a:t>
            </a:r>
            <a:endParaRPr lang="ru-RU" sz="2400" b="1" dirty="0">
              <a:solidFill>
                <a:schemeClr val="bg1"/>
              </a:solidFill>
            </a:endParaRPr>
          </a:p>
        </p:txBody>
      </p:sp>
      <p:sp>
        <p:nvSpPr>
          <p:cNvPr id="10" name="TextBox 9"/>
          <p:cNvSpPr txBox="1"/>
          <p:nvPr/>
        </p:nvSpPr>
        <p:spPr>
          <a:xfrm>
            <a:off x="6306021" y="1586847"/>
            <a:ext cx="360040" cy="461665"/>
          </a:xfrm>
          <a:prstGeom prst="rect">
            <a:avLst/>
          </a:prstGeom>
          <a:noFill/>
        </p:spPr>
        <p:txBody>
          <a:bodyPr wrap="square" rtlCol="0">
            <a:spAutoFit/>
          </a:bodyPr>
          <a:lstStyle/>
          <a:p>
            <a:r>
              <a:rPr lang="ru-RU" sz="2400" b="1" dirty="0">
                <a:solidFill>
                  <a:schemeClr val="bg1"/>
                </a:solidFill>
              </a:rPr>
              <a:t>С</a:t>
            </a:r>
          </a:p>
        </p:txBody>
      </p:sp>
      <p:sp>
        <p:nvSpPr>
          <p:cNvPr id="7" name="Прямоугольник 6"/>
          <p:cNvSpPr/>
          <p:nvPr/>
        </p:nvSpPr>
        <p:spPr>
          <a:xfrm>
            <a:off x="100405" y="5489937"/>
            <a:ext cx="8991965" cy="1323439"/>
          </a:xfrm>
          <a:prstGeom prst="rect">
            <a:avLst/>
          </a:prstGeom>
        </p:spPr>
        <p:txBody>
          <a:bodyPr wrap="square">
            <a:spAutoFit/>
          </a:bodyPr>
          <a:lstStyle/>
          <a:p>
            <a:pPr algn="just"/>
            <a:r>
              <a:rPr lang="ru-RU" sz="2000" b="1" dirty="0"/>
              <a:t>Ж., 41 год, </a:t>
            </a:r>
            <a:r>
              <a:rPr lang="ru-RU" sz="2000" b="1" dirty="0" smtClean="0"/>
              <a:t>алкогольная зависимость</a:t>
            </a:r>
          </a:p>
          <a:p>
            <a:pPr algn="just"/>
            <a:r>
              <a:rPr lang="ru-RU" sz="2000" b="1" dirty="0" smtClean="0"/>
              <a:t>А: Расширение боковых желудочков и субарахноидального пространства.</a:t>
            </a:r>
          </a:p>
          <a:p>
            <a:pPr algn="just"/>
            <a:r>
              <a:rPr lang="ru-RU" sz="2000" b="1" dirty="0" smtClean="0"/>
              <a:t>В,С: двусторонний гиперинтенсивный сигнал от таламуса и серого вещества  около водопровода</a:t>
            </a:r>
          </a:p>
        </p:txBody>
      </p:sp>
    </p:spTree>
    <p:extLst>
      <p:ext uri="{BB962C8B-B14F-4D97-AF65-F5344CB8AC3E}">
        <p14:creationId xmlns:p14="http://schemas.microsoft.com/office/powerpoint/2010/main" val="3464268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1143000"/>
          </a:xfrm>
        </p:spPr>
        <p:txBody>
          <a:bodyPr>
            <a:noAutofit/>
          </a:bodyPr>
          <a:lstStyle/>
          <a:p>
            <a:r>
              <a:rPr lang="ru-RU" sz="3600" dirty="0"/>
              <a:t>ЭНЦЕФАЛОПАТИЯ ВЕРНИКЕ</a:t>
            </a:r>
            <a:br>
              <a:rPr lang="ru-RU" sz="3600" dirty="0"/>
            </a:br>
            <a:r>
              <a:rPr lang="ru-RU" sz="3000" dirty="0"/>
              <a:t>ЛОКАЛИЗАЦИЯ ПОРАЖЕНИЙ ГОЛОВНОГО МОЗГА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026021787"/>
              </p:ext>
            </p:extLst>
          </p:nvPr>
        </p:nvGraphicFramePr>
        <p:xfrm>
          <a:off x="27296" y="2132856"/>
          <a:ext cx="9116704" cy="4028440"/>
        </p:xfrm>
        <a:graphic>
          <a:graphicData uri="http://schemas.openxmlformats.org/drawingml/2006/table">
            <a:tbl>
              <a:tblPr firstRow="1" bandRow="1">
                <a:tableStyleId>{5C22544A-7EE6-4342-B048-85BDC9FD1C3A}</a:tableStyleId>
              </a:tblPr>
              <a:tblGrid>
                <a:gridCol w="4616712"/>
                <a:gridCol w="4499992"/>
              </a:tblGrid>
              <a:tr h="370840">
                <a:tc>
                  <a:txBody>
                    <a:bodyPr/>
                    <a:lstStyle/>
                    <a:p>
                      <a:pPr algn="ctr"/>
                      <a:r>
                        <a:rPr lang="ru-RU" b="1" dirty="0" smtClean="0"/>
                        <a:t>ТИПИЧНАЯ ЛОКАЛИЗАЦИЯ</a:t>
                      </a:r>
                      <a:endParaRPr lang="ru-RU"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t>АТИПИЧНАЯ ЛОКАЛИЗАЦИЯ</a:t>
                      </a:r>
                    </a:p>
                  </a:txBody>
                  <a:tcPr/>
                </a:tc>
              </a:tr>
              <a:tr h="370840">
                <a:tc>
                  <a:txBody>
                    <a:bodyPr/>
                    <a:lstStyle/>
                    <a:p>
                      <a:pPr algn="ctr"/>
                      <a:r>
                        <a:rPr lang="ru-RU" b="1" dirty="0" smtClean="0"/>
                        <a:t>Гипоталамус</a:t>
                      </a:r>
                    </a:p>
                    <a:p>
                      <a:pPr algn="ctr"/>
                      <a:r>
                        <a:rPr lang="ru-RU" b="1" dirty="0" err="1" smtClean="0"/>
                        <a:t>Мамиллярные</a:t>
                      </a:r>
                      <a:r>
                        <a:rPr lang="ru-RU" b="1" dirty="0" smtClean="0"/>
                        <a:t> тела</a:t>
                      </a:r>
                    </a:p>
                    <a:p>
                      <a:pPr algn="ctr"/>
                      <a:r>
                        <a:rPr lang="ru-RU" b="1" dirty="0" smtClean="0"/>
                        <a:t>Медиальный таламус</a:t>
                      </a:r>
                    </a:p>
                    <a:p>
                      <a:pPr algn="ctr"/>
                      <a:r>
                        <a:rPr lang="ru-RU" b="1" dirty="0" smtClean="0"/>
                        <a:t>Серое вещество около водопровода</a:t>
                      </a:r>
                    </a:p>
                    <a:p>
                      <a:pPr algn="ctr"/>
                      <a:r>
                        <a:rPr lang="ru-RU" b="1" dirty="0" smtClean="0"/>
                        <a:t>Пластинка четверохолмия</a:t>
                      </a:r>
                      <a:endParaRPr lang="ru-RU" b="1" dirty="0"/>
                    </a:p>
                  </a:txBody>
                  <a:tcPr/>
                </a:tc>
                <a:tc>
                  <a:txBody>
                    <a:bodyPr/>
                    <a:lstStyle/>
                    <a:p>
                      <a:pPr algn="ctr"/>
                      <a:r>
                        <a:rPr lang="ru-RU" b="1" dirty="0" smtClean="0"/>
                        <a:t>Хвостатое ядро</a:t>
                      </a:r>
                    </a:p>
                    <a:p>
                      <a:pPr algn="ctr"/>
                      <a:r>
                        <a:rPr lang="ru-RU" b="1" dirty="0" smtClean="0"/>
                        <a:t>Ножки мозжечка</a:t>
                      </a:r>
                    </a:p>
                    <a:p>
                      <a:pPr algn="ctr"/>
                      <a:r>
                        <a:rPr lang="ru-RU" b="1" dirty="0" smtClean="0"/>
                        <a:t>Ядра черепных нервов</a:t>
                      </a:r>
                    </a:p>
                    <a:p>
                      <a:pPr algn="ctr"/>
                      <a:r>
                        <a:rPr lang="ru-RU" b="1" dirty="0" err="1" smtClean="0"/>
                        <a:t>Зубчатыое</a:t>
                      </a:r>
                      <a:r>
                        <a:rPr lang="ru-RU" b="1" dirty="0" smtClean="0"/>
                        <a:t> ядро</a:t>
                      </a:r>
                    </a:p>
                    <a:p>
                      <a:pPr algn="ctr"/>
                      <a:r>
                        <a:rPr lang="ru-RU" b="1" dirty="0" smtClean="0"/>
                        <a:t>Ромбовидная ямка</a:t>
                      </a:r>
                    </a:p>
                    <a:p>
                      <a:pPr algn="ctr"/>
                      <a:r>
                        <a:rPr lang="ru-RU" b="1" dirty="0" smtClean="0"/>
                        <a:t>Свод</a:t>
                      </a:r>
                    </a:p>
                    <a:p>
                      <a:pPr algn="ctr"/>
                      <a:r>
                        <a:rPr lang="ru-RU" b="1" dirty="0" err="1" smtClean="0"/>
                        <a:t>Паравермиальная</a:t>
                      </a:r>
                      <a:r>
                        <a:rPr lang="ru-RU" b="1" dirty="0" smtClean="0"/>
                        <a:t> зона</a:t>
                      </a:r>
                    </a:p>
                    <a:p>
                      <a:pPr algn="ctr"/>
                      <a:r>
                        <a:rPr lang="ru-RU" b="1" dirty="0" smtClean="0"/>
                        <a:t>Мост</a:t>
                      </a:r>
                    </a:p>
                    <a:p>
                      <a:pPr algn="ctr"/>
                      <a:r>
                        <a:rPr lang="ru-RU" b="1" dirty="0" smtClean="0"/>
                        <a:t>Постцентральная извилина</a:t>
                      </a:r>
                    </a:p>
                    <a:p>
                      <a:pPr algn="ctr"/>
                      <a:r>
                        <a:rPr lang="ru-RU" b="1" dirty="0" err="1" smtClean="0"/>
                        <a:t>Прецентральная</a:t>
                      </a:r>
                      <a:r>
                        <a:rPr lang="ru-RU" b="1" dirty="0" smtClean="0"/>
                        <a:t> извилина</a:t>
                      </a:r>
                    </a:p>
                    <a:p>
                      <a:pPr algn="ctr"/>
                      <a:r>
                        <a:rPr lang="ru-RU" b="1" dirty="0" smtClean="0"/>
                        <a:t>Красное ядро</a:t>
                      </a:r>
                    </a:p>
                    <a:p>
                      <a:pPr algn="ctr"/>
                      <a:r>
                        <a:rPr lang="ru-RU" b="1" dirty="0" smtClean="0"/>
                        <a:t>Валик мозолистого тела</a:t>
                      </a:r>
                    </a:p>
                    <a:p>
                      <a:pPr algn="ctr"/>
                      <a:r>
                        <a:rPr lang="ru-RU" b="1" dirty="0" smtClean="0"/>
                        <a:t>Черное</a:t>
                      </a:r>
                      <a:r>
                        <a:rPr lang="ru-RU" b="1" baseline="0" dirty="0" smtClean="0"/>
                        <a:t> вещество</a:t>
                      </a:r>
                      <a:endParaRPr lang="ru-RU" b="1" dirty="0"/>
                    </a:p>
                  </a:txBody>
                  <a:tcPr/>
                </a:tc>
              </a:tr>
            </a:tbl>
          </a:graphicData>
        </a:graphic>
      </p:graphicFrame>
    </p:spTree>
    <p:extLst>
      <p:ext uri="{BB962C8B-B14F-4D97-AF65-F5344CB8AC3E}">
        <p14:creationId xmlns:p14="http://schemas.microsoft.com/office/powerpoint/2010/main" val="4185913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ru-RU" sz="3200" dirty="0" smtClean="0"/>
              <a:t>ПОДОСТРАЯ КОМБИНИРОВАННАЯ ДЕГЕНЕРАЦИЯ СПИННОГО МОЗГА </a:t>
            </a:r>
            <a:br>
              <a:rPr lang="ru-RU" sz="3200" dirty="0" smtClean="0"/>
            </a:br>
            <a:r>
              <a:rPr lang="ru-RU" sz="3000" dirty="0" smtClean="0"/>
              <a:t>(ФУНИКУЛЯРНЫЙ МИЕЛОЗ)</a:t>
            </a:r>
            <a:endParaRPr lang="ru-RU" sz="3000" dirty="0"/>
          </a:p>
        </p:txBody>
      </p:sp>
      <p:sp>
        <p:nvSpPr>
          <p:cNvPr id="3" name="Объект 2"/>
          <p:cNvSpPr>
            <a:spLocks noGrp="1"/>
          </p:cNvSpPr>
          <p:nvPr>
            <p:ph idx="1"/>
          </p:nvPr>
        </p:nvSpPr>
        <p:spPr>
          <a:xfrm>
            <a:off x="251520" y="1855365"/>
            <a:ext cx="8658564" cy="4525963"/>
          </a:xfrm>
        </p:spPr>
        <p:txBody>
          <a:bodyPr>
            <a:noAutofit/>
          </a:bodyPr>
          <a:lstStyle/>
          <a:p>
            <a:pPr algn="just"/>
            <a:r>
              <a:rPr lang="ru-RU" sz="2500" dirty="0" smtClean="0"/>
              <a:t>Дегенерация задних и боковых колонн </a:t>
            </a:r>
            <a:r>
              <a:rPr lang="ru-RU" sz="2500" dirty="0"/>
              <a:t>спинного мозга, </a:t>
            </a:r>
            <a:r>
              <a:rPr lang="ru-RU" sz="2500" dirty="0" smtClean="0"/>
              <a:t>обусловленная </a:t>
            </a:r>
            <a:r>
              <a:rPr lang="ru-RU" sz="2500" dirty="0"/>
              <a:t>дефицитом витамина </a:t>
            </a:r>
            <a:r>
              <a:rPr lang="ru-RU" sz="2500" dirty="0" smtClean="0"/>
              <a:t>B12, приводящая к отеку спинного мозга</a:t>
            </a:r>
          </a:p>
          <a:p>
            <a:pPr algn="just"/>
            <a:r>
              <a:rPr lang="ru-RU" sz="2500" b="1" dirty="0" smtClean="0"/>
              <a:t>МРТ:</a:t>
            </a:r>
          </a:p>
          <a:p>
            <a:pPr algn="just">
              <a:buFont typeface="Wingdings" panose="05000000000000000000" pitchFamily="2" charset="2"/>
              <a:buChar char="ü"/>
            </a:pPr>
            <a:r>
              <a:rPr lang="ru-RU" sz="2500" dirty="0" smtClean="0"/>
              <a:t>Двусторонний </a:t>
            </a:r>
            <a:r>
              <a:rPr lang="ru-RU" sz="2500" dirty="0"/>
              <a:t>симметричный гиперинтенсивный на </a:t>
            </a:r>
            <a:r>
              <a:rPr lang="ru-RU" sz="2500" dirty="0" smtClean="0"/>
              <a:t>Т2ВИ </a:t>
            </a:r>
            <a:r>
              <a:rPr lang="ru-RU" sz="2500" dirty="0"/>
              <a:t>сигнал </a:t>
            </a:r>
            <a:r>
              <a:rPr lang="ru-RU" sz="2500" dirty="0" smtClean="0"/>
              <a:t>от задних колонн </a:t>
            </a:r>
            <a:r>
              <a:rPr lang="ru-RU" sz="2500" dirty="0"/>
              <a:t>спинного мозга, </a:t>
            </a:r>
            <a:r>
              <a:rPr lang="ru-RU" sz="2500" dirty="0" smtClean="0"/>
              <a:t>на уровне шейного и грудного отделов </a:t>
            </a:r>
            <a:r>
              <a:rPr lang="ru-RU" sz="2500" dirty="0"/>
              <a:t>п</a:t>
            </a:r>
            <a:r>
              <a:rPr lang="ru-RU" sz="2500" dirty="0" smtClean="0"/>
              <a:t>озвоночника, </a:t>
            </a:r>
            <a:r>
              <a:rPr lang="ru-RU" sz="2500" dirty="0"/>
              <a:t>с </a:t>
            </a:r>
            <a:r>
              <a:rPr lang="ru-RU" sz="2500" b="1" dirty="0"/>
              <a:t>признаком перевернутой "V</a:t>
            </a:r>
            <a:r>
              <a:rPr lang="ru-RU" sz="2500" b="1" dirty="0" smtClean="0"/>
              <a:t>" </a:t>
            </a:r>
            <a:r>
              <a:rPr lang="ru-RU" sz="2500" dirty="0"/>
              <a:t>на аксиальных изображениях</a:t>
            </a:r>
            <a:r>
              <a:rPr lang="ru-RU" sz="2500" dirty="0" smtClean="0"/>
              <a:t>.</a:t>
            </a:r>
          </a:p>
          <a:p>
            <a:pPr algn="just">
              <a:buFont typeface="Wingdings" panose="05000000000000000000" pitchFamily="2" charset="2"/>
              <a:buChar char="ü"/>
            </a:pPr>
            <a:r>
              <a:rPr lang="ru-RU" sz="2500" dirty="0" smtClean="0"/>
              <a:t>При Т1ВИ с контрастным усилением умеренное повышение сигнала от задних колонн</a:t>
            </a:r>
            <a:endParaRPr lang="ru-RU" sz="2500" dirty="0"/>
          </a:p>
        </p:txBody>
      </p:sp>
    </p:spTree>
    <p:extLst>
      <p:ext uri="{BB962C8B-B14F-4D97-AF65-F5344CB8AC3E}">
        <p14:creationId xmlns:p14="http://schemas.microsoft.com/office/powerpoint/2010/main" val="257803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4117</TotalTime>
  <Words>1545</Words>
  <Application>Microsoft Office PowerPoint</Application>
  <PresentationFormat>Экран (4:3)</PresentationFormat>
  <Paragraphs>216</Paragraphs>
  <Slides>40</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Визуализация проявлений расстройств пищевого поведения (часть 2)</vt:lpstr>
      <vt:lpstr>ПРОЯВЛЕНИЯ ограничительного типа РПП</vt:lpstr>
      <vt:lpstr>НЕВРОЛОГИЧЕСКИЕ ПРОЯВЛЕНИЯ</vt:lpstr>
      <vt:lpstr> КОРТИКАЛЬНАЯ АТРОФИЯ ЛУЧЕВАЯ СЕМИОТИКА</vt:lpstr>
      <vt:lpstr>КОРТИКАЛЬНАЯ АТРОФИЯ КТ ГОЛОВНРГО МОЗГА, КОРОНАЛЬНАЯ (А) И АКСИАЛЬНАЯ (В) ПЛОСКОСТЬ</vt:lpstr>
      <vt:lpstr>ЭНЦЕФАЛОПАТИЯ ВЕРНИКЕ</vt:lpstr>
      <vt:lpstr>ЭНЦЕФАЛОПАТИЯ ВЕРНИКЕ КТ ГОЛОВНОГО МОЗГА В КОРОНАЛЬНОЙ ПЛОСКОСТИ (А)  МРТ FLAIR, АКСИАЛЬНАЯ ПЛОСКОСТЬ (В,С)</vt:lpstr>
      <vt:lpstr>ЭНЦЕФАЛОПАТИЯ ВЕРНИКЕ ЛОКАЛИЗАЦИЯ ПОРАЖЕНИЙ ГОЛОВНОГО МОЗГА </vt:lpstr>
      <vt:lpstr>ПОДОСТРАЯ КОМБИНИРОВАННАЯ ДЕГЕНЕРАЦИЯ СПИННОГО МОЗГА  (ФУНИКУЛЯРНЫЙ МИЕЛОЗ)</vt:lpstr>
      <vt:lpstr>ФУНИКУЛЯРНЫЙ МИЕЛОЗ А: Т2ВИ, АКСИАЛЬНАЯ ПЛОСКОСТЬ НА УРОВНЕ С3 В: FLAIR, САГИТТАЛЬНАЯ ПЛОСКОСТЬ</vt:lpstr>
      <vt:lpstr>КАРДИОЛОГИЧЕСКИЕ ПРОЯВЛЕНИЯ</vt:lpstr>
      <vt:lpstr>РЕНТГЕНОГРАММА ОГК В ПРЯМОЙ ПРОЕКЦИИ (А)  КТ ОБП, САГИТТАЛЬНАЯ ПЛОСКОСТЬ (В)</vt:lpstr>
      <vt:lpstr>КАРДИОМИОПАТИЯ ТАКОЦУБО</vt:lpstr>
      <vt:lpstr>КАРДИОМИОПАТИЯ ТАКОЦУБО МРТ СЕРДЦА, Т2ВИ</vt:lpstr>
      <vt:lpstr>ЛЕГОЧНЫЕ ПРОЯВЛЕНИЯ</vt:lpstr>
      <vt:lpstr>ЭМФИЗЕМА ЛЕГКИХ КТ ОГК, АКСИАЛЬНАЯ (А) И КОРОНАЛЬНАЯ (В) ПЛОСКОСТЬ</vt:lpstr>
      <vt:lpstr>ПНЕВМОМЕДИАСТИНУМ РЕНТГЕНОГРАММА ОГК, ПРЯМАЯ ПРОЕКЦИЯ (А) КТ ОГК, АКСИАЛЬНАЯ ПЛОСКОСТЬ (В)</vt:lpstr>
      <vt:lpstr>СПОНТАННЫЙ ПНЕВМОТОРАКС РЕНТГЕНОГРАММА ОГК В ПРЯМОЙ ПРОЕКЦИИ</vt:lpstr>
      <vt:lpstr>РАССТРОЙСТВА ЖКТ</vt:lpstr>
      <vt:lpstr>ПАТОЛОГИЯ ОПОРНО-ДВИГАТЕЛЬНОГО АППАРАТА</vt:lpstr>
      <vt:lpstr>РЕНТГЕНОГРАММА ЛЕВОЙ КИСТИ В ПРЯМОЙ ПРОЕКЦИИ</vt:lpstr>
      <vt:lpstr>ПРОЯВЛЕНИЯ ДЕФИЦИТА ВИТАМИНА С</vt:lpstr>
      <vt:lpstr>ДЕГИДРАТАЦИЯ И ЭЛЕКТРОЛИТНЫЕ НАРУШЕНИЯ</vt:lpstr>
      <vt:lpstr>ЦЕНТРАЛЬНЫЙ ПОНТИННЫЙ МИЕЛИНОЛИЗ МРТ ГМ, Т2ВИ, АКСИАЛЬНАЯ ПЛОСКОСТЬ</vt:lpstr>
      <vt:lpstr>ГОРМОНАЛЬНАЯ ДИСРЕГУЛЯЦИЯ РЕПРОДУКТИВНОЙ СИСТЕМЫ</vt:lpstr>
      <vt:lpstr>ВТОРИЧНАЯ АМЕНОРЕЯ ТРАНСВАГИНАЛЬНОЕ УЗИ</vt:lpstr>
      <vt:lpstr>ГОРМОНАЛЬНАЯ ДИСРЕГУЛЯЦИЯ ОСТЕОПЕНИЯ ИЛИ ОСТЕОПОРОЗ</vt:lpstr>
      <vt:lpstr>ПАТОЛОГИЧЕСКИЕ ПЕРЕЛОМЫ И ОСТЕОПОРОЗ КТ ПОЯСНИЧНОГО ОТДЕЛА, САГИТТАЛЬНАЯ ПЛОСКОСТЬ (А)  РГ ПРАВОГО ГОЛЕНОСТОПНОГО СУСТАВА, ПРЯМАЯ ПРОЕКЦИЯ (В)  КТ ЛЕВОЙ СТОПЫ, КОРОНАЛЬНАЯ ПЛОСКОСТЬ (С)</vt:lpstr>
      <vt:lpstr>ПАТОЛОГИЧЕСКИЕ ПЕРЕЛОМЫ МРТ ТАЗА Т2ВИ, КОРОНАЛЬНАЯ И АКСИАЛЬНАЯ ПЛОСКОСТЬ</vt:lpstr>
      <vt:lpstr>МЕТАБОЛИЧЕСКИЕ ПЕРЕСТРОЙКИ И ИЗМЕНЕНИЕ ТКАНЕВОГО СОСТАВА</vt:lpstr>
      <vt:lpstr>КТ ОБП, АКСИАЛЬНАЯ ПЛОСКОСТЬ </vt:lpstr>
      <vt:lpstr>МЕТАБОЛИЧЕСКИЕ ПЕРЕСТРОЙКИ И ИЗМЕНЕНИЕ ТКАНЕВОГО СОСТАВА РАССТРОЙСТВА ЖКТ</vt:lpstr>
      <vt:lpstr>СИНДРОМ ВБА КТ ОБП, АКСИАЛЬНАЯ И КОРОНАЛЬНАЯ ПЛОСКОСТЬ (А,В) САГИТТАЛЬНАЯ КТ-АНГИОГРАММА БРЮШНОЙ ПОЛОСТИ (С)</vt:lpstr>
      <vt:lpstr>МЕТАБОЛИЧЕСКИЕ ПЕРЕСТРОЙКИ И ИЗМЕНЕНИЕ ТКАНЕВОГО СОСТАВА</vt:lpstr>
      <vt:lpstr>СИНДРОМ ЗИЯНИЯ СЛУХОВОЙ ТРУБЫ КТ ВИСОЧНЫХ КОСТЕЙ, АКСИАЛЬНАЯ ПЛОСКОСТЬ</vt:lpstr>
      <vt:lpstr>МЕТАБОЛИЧЕСКИЕ ПЕРЕСТРОЙКИ И ИЗМЕНЕНИЕ ТКАНЕВОГО СОСТАВА</vt:lpstr>
      <vt:lpstr>ЭНОФТАЛЬМ МРТ ГОЛОВНОГО МОЗГА Т2ВИ, АКСИАЛЬНАЯ ПЛОСКОСТЬ</vt:lpstr>
      <vt:lpstr>МЕТАБОЛИЧЕСКИЕ ПЕРЕСТРОЙКИ И ИЗМЕНЕНИЕ ТКАНЕВОГО СОСТАВА</vt:lpstr>
      <vt:lpstr>ИСТОЧНИК</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ВИЗУАЛИЗАЦИЯ ПОСЛЕДСТВИЙ РАССТРОЙСВ ПИЩЕВОГО ПОВЕДЕНИЯ</dc:title>
  <dc:creator>Garrett</dc:creator>
  <cp:lastModifiedBy>Пользователь Windows</cp:lastModifiedBy>
  <cp:revision>165</cp:revision>
  <dcterms:created xsi:type="dcterms:W3CDTF">2023-10-17T03:20:57Z</dcterms:created>
  <dcterms:modified xsi:type="dcterms:W3CDTF">2024-03-12T14:29:08Z</dcterms:modified>
</cp:coreProperties>
</file>