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0"/>
  </p:notesMasterIdLst>
  <p:sldIdLst>
    <p:sldId id="326" r:id="rId2"/>
    <p:sldId id="382" r:id="rId3"/>
    <p:sldId id="489" r:id="rId4"/>
    <p:sldId id="383" r:id="rId5"/>
    <p:sldId id="490" r:id="rId6"/>
    <p:sldId id="384" r:id="rId7"/>
    <p:sldId id="385" r:id="rId8"/>
    <p:sldId id="386" r:id="rId9"/>
    <p:sldId id="387" r:id="rId10"/>
    <p:sldId id="388" r:id="rId11"/>
    <p:sldId id="491" r:id="rId12"/>
    <p:sldId id="493" r:id="rId13"/>
    <p:sldId id="389" r:id="rId14"/>
    <p:sldId id="390" r:id="rId15"/>
    <p:sldId id="492" r:id="rId16"/>
    <p:sldId id="392" r:id="rId17"/>
    <p:sldId id="393" r:id="rId18"/>
    <p:sldId id="394" r:id="rId19"/>
    <p:sldId id="487" r:id="rId20"/>
    <p:sldId id="395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8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2EBEC-64EA-4225-B2AB-7E98E654E074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F6880-AA59-4191-ABF5-514F7EED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46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27FF-2773-4FF3-AAB3-B8478D1F51A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0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48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9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5967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323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8688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2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78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8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75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7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8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83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0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6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99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98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534CB-808B-48DC-8D8B-E73CB950C29C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8438" y="1267330"/>
            <a:ext cx="8915399" cy="1677471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Артрит. Часть 4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91643" y="4619297"/>
            <a:ext cx="4760797" cy="1677471"/>
          </a:xfrm>
        </p:spPr>
        <p:txBody>
          <a:bodyPr>
            <a:normAutofit fontScale="85000" lnSpcReduction="10000"/>
          </a:bodyPr>
          <a:lstStyle/>
          <a:p>
            <a:r>
              <a:rPr lang="ru-RU" altLang="ru-RU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Выполнил: ординатор кафедры лучевой диагностики ИПО </a:t>
            </a:r>
          </a:p>
          <a:p>
            <a:r>
              <a:rPr lang="ru-RU" altLang="ru-RU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Фисун Елена Александровна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27697" y="6414185"/>
            <a:ext cx="389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dirty="0">
                <a:latin typeface="+mj-lt"/>
                <a:cs typeface="Times New Roman" panose="02020603050405020304" pitchFamily="18" charset="0"/>
              </a:rPr>
              <a:t>Красноярск, 2023 г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7148" y="100493"/>
            <a:ext cx="8238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dirty="0">
                <a:cs typeface="Times New Roman"/>
              </a:rPr>
              <a:t>ФГБОУ ВО </a:t>
            </a:r>
            <a:r>
              <a:rPr lang="ru-RU" altLang="ru-RU" dirty="0" err="1">
                <a:cs typeface="Times New Roman"/>
              </a:rPr>
              <a:t>КрасГМУ</a:t>
            </a:r>
            <a:r>
              <a:rPr lang="ru-RU" altLang="ru-RU" dirty="0">
                <a:cs typeface="Times New Roman"/>
              </a:rPr>
              <a:t> им. проф. В.Ф. </a:t>
            </a:r>
            <a:r>
              <a:rPr lang="ru-RU" altLang="ru-RU" dirty="0" err="1">
                <a:cs typeface="Times New Roman"/>
              </a:rPr>
              <a:t>Войно-Ясенецкого</a:t>
            </a:r>
            <a:r>
              <a:rPr lang="ru-RU" altLang="ru-RU" dirty="0">
                <a:cs typeface="Times New Roman"/>
              </a:rPr>
              <a:t> Минздрава России Кафедра лучевой диагностики ИПО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250" y="0"/>
            <a:ext cx="2194750" cy="1493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32" y="2944801"/>
            <a:ext cx="11997968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26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0645" y="347499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Сакроилеит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0770" y="2033516"/>
            <a:ext cx="9316871" cy="4080681"/>
          </a:xfrm>
        </p:spPr>
        <p:txBody>
          <a:bodyPr>
            <a:normAutofit/>
          </a:bodyPr>
          <a:lstStyle/>
          <a:p>
            <a:r>
              <a:rPr lang="ru-RU" sz="2400" dirty="0"/>
              <a:t>С</a:t>
            </a:r>
            <a:r>
              <a:rPr lang="ru-RU" sz="2400" dirty="0" smtClean="0"/>
              <a:t>акроилеит – один из признаков </a:t>
            </a:r>
            <a:r>
              <a:rPr lang="ru-RU" sz="2400" dirty="0"/>
              <a:t>спондилоартрита</a:t>
            </a:r>
          </a:p>
          <a:p>
            <a:r>
              <a:rPr lang="ru-RU" sz="2400" dirty="0" smtClean="0"/>
              <a:t>На МРТ-изображениях  определяется отек в области </a:t>
            </a:r>
            <a:r>
              <a:rPr lang="ru-RU" sz="2400" dirty="0" err="1" smtClean="0"/>
              <a:t>илеосакральных</a:t>
            </a:r>
            <a:r>
              <a:rPr lang="ru-RU" sz="2400" dirty="0" smtClean="0"/>
              <a:t> сочленений </a:t>
            </a:r>
          </a:p>
          <a:p>
            <a:r>
              <a:rPr lang="ru-RU" sz="2400" dirty="0" smtClean="0"/>
              <a:t>На поздней стадии </a:t>
            </a:r>
            <a:r>
              <a:rPr lang="ru-RU" sz="2400" dirty="0"/>
              <a:t>возникает анкилоз </a:t>
            </a:r>
            <a:r>
              <a:rPr lang="ru-RU" sz="2400" dirty="0" smtClean="0"/>
              <a:t>крестцово-подвздошных суставов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171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8084" y="255621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Рентгенограмма крестцово-подвздошных суставов, в прямой проекции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28347" y="1997121"/>
            <a:ext cx="5199796" cy="4594747"/>
          </a:xfrm>
        </p:spPr>
        <p:txBody>
          <a:bodyPr>
            <a:normAutofit/>
          </a:bodyPr>
          <a:lstStyle/>
          <a:p>
            <a:r>
              <a:rPr lang="ru-RU" sz="2800" dirty="0"/>
              <a:t>Д</a:t>
            </a:r>
            <a:r>
              <a:rPr lang="ru-RU" sz="2800" dirty="0" smtClean="0"/>
              <a:t>вусторонний </a:t>
            </a:r>
            <a:r>
              <a:rPr lang="ru-RU" sz="2800" dirty="0" err="1"/>
              <a:t>субхондральный</a:t>
            </a:r>
            <a:r>
              <a:rPr lang="ru-RU" sz="2800" dirty="0"/>
              <a:t> склероз и эрозии крестцово-подвздошных суставов, вызванные </a:t>
            </a:r>
            <a:r>
              <a:rPr lang="ru-RU" sz="2800" dirty="0" err="1"/>
              <a:t>с</a:t>
            </a:r>
            <a:r>
              <a:rPr lang="ru-RU" sz="2800" dirty="0" err="1" smtClean="0"/>
              <a:t>акроилеитом</a:t>
            </a:r>
            <a:endParaRPr lang="ru-RU" sz="2800" dirty="0"/>
          </a:p>
          <a:p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62" y="1626594"/>
            <a:ext cx="6271871" cy="52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32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5378" y="201030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МРТ </a:t>
            </a:r>
            <a:r>
              <a:rPr lang="ru-RU" dirty="0" err="1" smtClean="0"/>
              <a:t>илеосакральных</a:t>
            </a:r>
            <a:r>
              <a:rPr lang="ru-RU" dirty="0" smtClean="0"/>
              <a:t> </a:t>
            </a:r>
            <a:r>
              <a:rPr lang="ru-RU" dirty="0"/>
              <a:t>сочленений</a:t>
            </a:r>
            <a:r>
              <a:rPr lang="ru-RU" dirty="0" smtClean="0"/>
              <a:t>, </a:t>
            </a:r>
            <a:r>
              <a:rPr lang="ru-RU" dirty="0"/>
              <a:t>фронтальная плоскость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4322" y="1736077"/>
            <a:ext cx="5927678" cy="5121923"/>
          </a:xfrm>
        </p:spPr>
        <p:txBody>
          <a:bodyPr>
            <a:normAutofit/>
          </a:bodyPr>
          <a:lstStyle/>
          <a:p>
            <a:r>
              <a:rPr lang="ru-RU" sz="2400" dirty="0"/>
              <a:t>Н</a:t>
            </a:r>
            <a:r>
              <a:rPr lang="ru-RU" sz="2400" dirty="0" smtClean="0"/>
              <a:t>а </a:t>
            </a:r>
            <a:r>
              <a:rPr lang="ru-RU" sz="2400" dirty="0"/>
              <a:t>T1W </a:t>
            </a:r>
            <a:r>
              <a:rPr lang="ru-RU" sz="2400" dirty="0" smtClean="0"/>
              <a:t>определяются неровные контуры </a:t>
            </a:r>
            <a:r>
              <a:rPr lang="ru-RU" sz="2400" dirty="0"/>
              <a:t>крестцово-подвздошных суставов</a:t>
            </a:r>
            <a:r>
              <a:rPr lang="ru-RU" sz="2400" dirty="0" smtClean="0"/>
              <a:t>, вызванные </a:t>
            </a:r>
            <a:r>
              <a:rPr lang="ru-RU" sz="2400" dirty="0"/>
              <a:t>эрозиями.</a:t>
            </a:r>
          </a:p>
          <a:p>
            <a:r>
              <a:rPr lang="ru-RU" sz="2400" dirty="0"/>
              <a:t>Отмечается </a:t>
            </a:r>
            <a:r>
              <a:rPr lang="ru-RU" sz="2400" dirty="0" smtClean="0"/>
              <a:t>склероз </a:t>
            </a:r>
            <a:r>
              <a:rPr lang="ru-RU" sz="2400" dirty="0" err="1" smtClean="0"/>
              <a:t>субхондральных</a:t>
            </a:r>
            <a:r>
              <a:rPr lang="ru-RU" sz="2400" dirty="0" smtClean="0"/>
              <a:t> поверхностей </a:t>
            </a:r>
            <a:r>
              <a:rPr lang="ru-RU" sz="2400" dirty="0"/>
              <a:t>и отек костного мозга.</a:t>
            </a:r>
          </a:p>
          <a:p>
            <a:r>
              <a:rPr lang="ru-RU" sz="2400" dirty="0"/>
              <a:t>Суставного выпота </a:t>
            </a:r>
            <a:r>
              <a:rPr lang="ru-RU" sz="2400" dirty="0" smtClean="0"/>
              <a:t>нет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59" y="1755143"/>
            <a:ext cx="5848838" cy="491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3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838" y="101939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МРТ </a:t>
            </a:r>
            <a:r>
              <a:rPr lang="ru-RU" dirty="0" err="1" smtClean="0"/>
              <a:t>илеосакральных</a:t>
            </a:r>
            <a:r>
              <a:rPr lang="ru-RU" dirty="0" smtClean="0"/>
              <a:t> сочленений, </a:t>
            </a:r>
            <a:r>
              <a:rPr lang="ru-RU" dirty="0"/>
              <a:t>фронтальная плоскость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1919" y="1710520"/>
            <a:ext cx="5335974" cy="421260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Сакроилеит </a:t>
            </a:r>
            <a:r>
              <a:rPr lang="ru-RU" sz="2400" b="1" dirty="0"/>
              <a:t>крестцово-подвздошных суставов</a:t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0" y="1382829"/>
            <a:ext cx="5600132" cy="5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9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9719" y="241973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костей таза,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1176" y="1669576"/>
            <a:ext cx="5340824" cy="5188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Дифференциальный диагноз </a:t>
            </a:r>
            <a:r>
              <a:rPr lang="ru-RU" sz="2000" dirty="0" err="1" smtClean="0"/>
              <a:t>сакроилеита</a:t>
            </a:r>
            <a:r>
              <a:rPr lang="ru-RU" sz="2000" dirty="0" smtClean="0"/>
              <a:t>: </a:t>
            </a:r>
          </a:p>
          <a:p>
            <a:pPr marL="0" indent="0">
              <a:buNone/>
            </a:pPr>
            <a:r>
              <a:rPr lang="ru-RU" sz="2000" dirty="0" smtClean="0"/>
              <a:t>1. </a:t>
            </a:r>
            <a:r>
              <a:rPr lang="ru-RU" sz="2000" b="1" dirty="0" smtClean="0"/>
              <a:t>Остеоартрит:</a:t>
            </a:r>
            <a:r>
              <a:rPr lang="ru-RU" sz="2000" dirty="0" smtClean="0"/>
              <a:t> </a:t>
            </a:r>
            <a:r>
              <a:rPr lang="ru-RU" sz="2000" dirty="0"/>
              <a:t>двусторонний </a:t>
            </a:r>
            <a:r>
              <a:rPr lang="ru-RU" sz="2000" dirty="0" smtClean="0"/>
              <a:t> </a:t>
            </a:r>
            <a:r>
              <a:rPr lang="ru-RU" sz="2000" dirty="0" err="1" smtClean="0"/>
              <a:t>субхондральный</a:t>
            </a:r>
            <a:r>
              <a:rPr lang="ru-RU" sz="2000" dirty="0" smtClean="0"/>
              <a:t> </a:t>
            </a:r>
            <a:r>
              <a:rPr lang="ru-RU" sz="2000" dirty="0"/>
              <a:t>склероз без </a:t>
            </a:r>
            <a:r>
              <a:rPr lang="ru-RU" sz="2000" dirty="0" smtClean="0"/>
              <a:t>эрозий крестцово-подвздошных суставов .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2. </a:t>
            </a:r>
            <a:r>
              <a:rPr lang="ru-RU" sz="2000" b="1" dirty="0"/>
              <a:t>Конденсирующий остит подвздошной кости </a:t>
            </a:r>
            <a:r>
              <a:rPr lang="ru-RU" sz="2000" b="1" dirty="0" smtClean="0"/>
              <a:t>: </a:t>
            </a:r>
            <a:r>
              <a:rPr lang="ru-RU" sz="2000" dirty="0"/>
              <a:t>двусторонний </a:t>
            </a:r>
            <a:r>
              <a:rPr lang="ru-RU" sz="2000" dirty="0" smtClean="0"/>
              <a:t>склероз </a:t>
            </a:r>
            <a:r>
              <a:rPr lang="ru-RU" sz="2000" dirty="0"/>
              <a:t>подвздошной </a:t>
            </a:r>
            <a:r>
              <a:rPr lang="ru-RU" sz="2000" dirty="0" smtClean="0"/>
              <a:t>кости треугольной формы, прилегающий </a:t>
            </a:r>
            <a:r>
              <a:rPr lang="ru-RU" sz="2000" dirty="0"/>
              <a:t>к </a:t>
            </a:r>
            <a:r>
              <a:rPr lang="ru-RU" sz="2000" dirty="0" smtClean="0"/>
              <a:t>крестцово-подвздошным суставам. </a:t>
            </a:r>
            <a:endParaRPr lang="ru-RU" sz="2000" dirty="0"/>
          </a:p>
          <a:p>
            <a:r>
              <a:rPr lang="ru-RU" sz="2000" dirty="0"/>
              <a:t>Диагностика </a:t>
            </a:r>
            <a:r>
              <a:rPr lang="ru-RU" sz="2000" dirty="0" err="1" smtClean="0"/>
              <a:t>сакроилеита</a:t>
            </a:r>
            <a:r>
              <a:rPr lang="ru-RU" sz="2000" dirty="0" smtClean="0"/>
              <a:t> </a:t>
            </a:r>
            <a:r>
              <a:rPr lang="ru-RU" sz="2000" dirty="0"/>
              <a:t>может быть затруднена только на основании </a:t>
            </a:r>
            <a:r>
              <a:rPr lang="ru-RU" sz="2000" dirty="0" smtClean="0"/>
              <a:t>рентгеновских снимков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4" y="2133600"/>
            <a:ext cx="6776682" cy="42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70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957" y="241973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костей таза,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7780" y="2024418"/>
            <a:ext cx="4722124" cy="415801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Сакроилеит с </a:t>
            </a:r>
            <a:r>
              <a:rPr lang="ru-RU" sz="2800" b="1" dirty="0"/>
              <a:t>анкилозом </a:t>
            </a:r>
            <a:r>
              <a:rPr lang="ru-RU" sz="2800" b="1" dirty="0" smtClean="0"/>
              <a:t>крестцово-подвздошных суставов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05" y="1627179"/>
            <a:ext cx="6809822" cy="523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34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424" y="201029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левого плечевого сустава,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6676" y="1751462"/>
            <a:ext cx="5255240" cy="500418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Симптом </a:t>
            </a:r>
            <a:r>
              <a:rPr lang="ru-RU" sz="2400" dirty="0"/>
              <a:t>«</a:t>
            </a:r>
            <a:r>
              <a:rPr lang="en-US" sz="2400" dirty="0"/>
              <a:t>Hatchet</a:t>
            </a:r>
            <a:r>
              <a:rPr lang="ru-RU" sz="2400" dirty="0" smtClean="0"/>
              <a:t>»  - локальная эрозия </a:t>
            </a:r>
            <a:r>
              <a:rPr lang="ru-RU" sz="2400" dirty="0" err="1"/>
              <a:t>латерально</a:t>
            </a:r>
            <a:r>
              <a:rPr lang="ru-RU" sz="2400" dirty="0"/>
              <a:t>-дорсальной части головки плечевой кости, </a:t>
            </a:r>
            <a:r>
              <a:rPr lang="ru-RU" sz="2400" dirty="0" smtClean="0"/>
              <a:t>приводящая </a:t>
            </a:r>
            <a:r>
              <a:rPr lang="ru-RU" sz="2400" dirty="0"/>
              <a:t>к деформации в форме топора.</a:t>
            </a:r>
          </a:p>
          <a:p>
            <a:r>
              <a:rPr lang="ru-RU" sz="2400" dirty="0" smtClean="0"/>
              <a:t>Такая </a:t>
            </a:r>
            <a:r>
              <a:rPr lang="ru-RU" sz="2400" dirty="0"/>
              <a:t>деформация характерна для </a:t>
            </a:r>
            <a:r>
              <a:rPr lang="ru-RU" sz="2400" b="1" dirty="0"/>
              <a:t>анкилозирующего </a:t>
            </a:r>
            <a:r>
              <a:rPr lang="ru-RU" sz="2400" b="1" dirty="0" smtClean="0"/>
              <a:t>спондилоартрита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76" y="2133600"/>
            <a:ext cx="6667500" cy="419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1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5293" y="16370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Рентгенограмма правого плечевого сустава,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1136" y="1593415"/>
            <a:ext cx="5480864" cy="4916567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800" b="1" dirty="0" smtClean="0"/>
              <a:t>Симптом </a:t>
            </a:r>
            <a:r>
              <a:rPr lang="ru-RU" sz="2800" b="1" dirty="0"/>
              <a:t>«</a:t>
            </a:r>
            <a:r>
              <a:rPr lang="en-US" sz="2800" b="1" dirty="0"/>
              <a:t>Hatchet</a:t>
            </a:r>
            <a:r>
              <a:rPr lang="ru-RU" sz="2800" b="1" dirty="0"/>
              <a:t>» </a:t>
            </a:r>
            <a:endParaRPr lang="ru-RU" sz="2800" b="1" dirty="0" smtClean="0"/>
          </a:p>
          <a:p>
            <a:pPr marL="0" indent="0">
              <a:buNone/>
            </a:pPr>
            <a:r>
              <a:rPr lang="ru-RU" sz="2800" b="1" dirty="0" smtClean="0"/>
              <a:t>2.  Асептический некроз –  </a:t>
            </a:r>
            <a:r>
              <a:rPr lang="ru-RU" sz="2800" dirty="0" smtClean="0"/>
              <a:t>в динамике отмечается нарастание деструктивных изменений суставной </a:t>
            </a:r>
            <a:r>
              <a:rPr lang="ru-RU" sz="2800" dirty="0"/>
              <a:t>поверхности головки плечевой кости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39" y="1444593"/>
            <a:ext cx="6313510" cy="5372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955" y="1561572"/>
            <a:ext cx="46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1.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939" y="4189210"/>
            <a:ext cx="736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38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6889" y="323564"/>
            <a:ext cx="8911687" cy="1318146"/>
          </a:xfrm>
        </p:spPr>
        <p:txBody>
          <a:bodyPr/>
          <a:lstStyle/>
          <a:p>
            <a:pPr algn="ctr"/>
            <a:r>
              <a:rPr lang="ru-RU" dirty="0" smtClean="0"/>
              <a:t>Плечо «</a:t>
            </a:r>
            <a:r>
              <a:rPr lang="en-US" dirty="0" smtClean="0"/>
              <a:t>Milwaukee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4285" y="1641710"/>
            <a:ext cx="9117005" cy="4738617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Редкая </a:t>
            </a:r>
            <a:r>
              <a:rPr lang="ru-RU" sz="2400" dirty="0" err="1" smtClean="0"/>
              <a:t>артропатия</a:t>
            </a:r>
            <a:r>
              <a:rPr lang="ru-RU" sz="2400" dirty="0" smtClean="0"/>
              <a:t> плечевого сустава, </a:t>
            </a:r>
            <a:r>
              <a:rPr lang="ru-RU" sz="2400" dirty="0"/>
              <a:t>которая может имитировать </a:t>
            </a:r>
            <a:r>
              <a:rPr lang="ru-RU" sz="2400" dirty="0" smtClean="0"/>
              <a:t>плечо </a:t>
            </a:r>
            <a:r>
              <a:rPr lang="ru-RU" sz="2400" dirty="0"/>
              <a:t>«</a:t>
            </a:r>
            <a:r>
              <a:rPr lang="en-US" sz="2400" dirty="0"/>
              <a:t>Hatchet</a:t>
            </a:r>
            <a:r>
              <a:rPr lang="ru-RU" sz="2400" dirty="0"/>
              <a:t>» </a:t>
            </a:r>
          </a:p>
          <a:p>
            <a:r>
              <a:rPr lang="ru-RU" sz="2400" dirty="0"/>
              <a:t>Х</a:t>
            </a:r>
            <a:r>
              <a:rPr lang="ru-RU" sz="2400" dirty="0" smtClean="0"/>
              <a:t>арактеризуется </a:t>
            </a:r>
            <a:r>
              <a:rPr lang="ru-RU" sz="2400" dirty="0"/>
              <a:t>разрывом вращательной манжеты плечевого </a:t>
            </a:r>
            <a:r>
              <a:rPr lang="ru-RU" sz="2400" dirty="0" smtClean="0"/>
              <a:t>сустава, суставным выпотом </a:t>
            </a:r>
            <a:r>
              <a:rPr lang="ru-RU" sz="2400" dirty="0"/>
              <a:t>с </a:t>
            </a:r>
            <a:r>
              <a:rPr lang="ru-RU" sz="2400" dirty="0" smtClean="0"/>
              <a:t>участками повышенной плотности (за счет кристаллов гидроксиапатита), </a:t>
            </a:r>
            <a:r>
              <a:rPr lang="ru-RU" sz="2400" dirty="0"/>
              <a:t>что приводит к быстрому разрушению плечевого </a:t>
            </a:r>
            <a:r>
              <a:rPr lang="ru-RU" sz="2400" dirty="0" smtClean="0"/>
              <a:t>сустава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48157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8593" y="161857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левого плечевого сустава,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90915" y="1857364"/>
            <a:ext cx="5701086" cy="4857335"/>
          </a:xfrm>
        </p:spPr>
        <p:txBody>
          <a:bodyPr>
            <a:noAutofit/>
          </a:bodyPr>
          <a:lstStyle/>
          <a:p>
            <a:r>
              <a:rPr lang="ru-RU" sz="2000" dirty="0" smtClean="0"/>
              <a:t>Определяется выраженная </a:t>
            </a:r>
            <a:r>
              <a:rPr lang="ru-RU" sz="2000" dirty="0"/>
              <a:t>деструкция головки плечевой кости </a:t>
            </a:r>
            <a:r>
              <a:rPr lang="ru-RU" sz="2000" dirty="0" smtClean="0"/>
              <a:t>со смещением кверху, эрозивные изменения </a:t>
            </a:r>
            <a:r>
              <a:rPr lang="ru-RU" sz="2000" dirty="0" err="1"/>
              <a:t>акромиона</a:t>
            </a:r>
            <a:r>
              <a:rPr lang="ru-RU" sz="2000" dirty="0"/>
              <a:t>, </a:t>
            </a:r>
            <a:r>
              <a:rPr lang="ru-RU" sz="2000" dirty="0" smtClean="0"/>
              <a:t>указывающие </a:t>
            </a:r>
            <a:r>
              <a:rPr lang="ru-RU" sz="2000" dirty="0"/>
              <a:t>на полный разрыв </a:t>
            </a:r>
            <a:r>
              <a:rPr lang="ru-RU" sz="2000" dirty="0" smtClean="0"/>
              <a:t>манжеты. </a:t>
            </a:r>
            <a:endParaRPr lang="ru-RU" sz="2000" dirty="0"/>
          </a:p>
          <a:p>
            <a:r>
              <a:rPr lang="ru-RU" sz="2000" dirty="0"/>
              <a:t>К</a:t>
            </a:r>
            <a:r>
              <a:rPr lang="ru-RU" sz="2000" dirty="0" smtClean="0"/>
              <a:t>ристаллы </a:t>
            </a:r>
            <a:r>
              <a:rPr lang="ru-RU" sz="2000" dirty="0"/>
              <a:t>гидроксиапатита кальция в синовиальной оболочке не </a:t>
            </a:r>
            <a:r>
              <a:rPr lang="ru-RU" sz="2000" dirty="0" smtClean="0"/>
              <a:t>определяются.</a:t>
            </a:r>
            <a:endParaRPr lang="ru-RU" sz="2000" dirty="0"/>
          </a:p>
          <a:p>
            <a:r>
              <a:rPr lang="ru-RU" sz="2000" dirty="0"/>
              <a:t>На основании клинических и рентгенологических данных был </a:t>
            </a:r>
            <a:r>
              <a:rPr lang="ru-RU" sz="2000"/>
              <a:t>диагностирован </a:t>
            </a:r>
            <a:r>
              <a:rPr lang="ru-RU" sz="2000" smtClean="0"/>
              <a:t>синдром </a:t>
            </a:r>
            <a:r>
              <a:rPr lang="ru-RU" sz="2000" dirty="0"/>
              <a:t>«</a:t>
            </a:r>
            <a:r>
              <a:rPr lang="en-US" sz="2000" dirty="0"/>
              <a:t>Milwaukee</a:t>
            </a:r>
            <a:r>
              <a:rPr lang="ru-RU" sz="2000" dirty="0"/>
              <a:t>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83" y="1857364"/>
            <a:ext cx="6334631" cy="470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19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605" y="279503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Анкилозирующий спондилоартрит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7857" y="1451211"/>
            <a:ext cx="9867331" cy="5249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i="1" dirty="0"/>
              <a:t>Основные </a:t>
            </a:r>
            <a:r>
              <a:rPr lang="ru-RU" sz="2200" b="1" i="1" dirty="0" smtClean="0"/>
              <a:t>выводы</a:t>
            </a:r>
            <a:r>
              <a:rPr lang="ru-RU" sz="2200" b="1" i="1" dirty="0"/>
              <a:t>:</a:t>
            </a:r>
          </a:p>
          <a:p>
            <a:r>
              <a:rPr lang="ru-RU" sz="2200" dirty="0" smtClean="0"/>
              <a:t>Воспалительные изменения позвоночника с </a:t>
            </a:r>
            <a:r>
              <a:rPr lang="ru-RU" sz="2200" dirty="0" err="1"/>
              <a:t>энтезитом</a:t>
            </a:r>
            <a:r>
              <a:rPr lang="ru-RU" sz="2200" dirty="0"/>
              <a:t> (отек, </a:t>
            </a:r>
            <a:r>
              <a:rPr lang="ru-RU" sz="2200" dirty="0" smtClean="0"/>
              <a:t>знак «</a:t>
            </a:r>
            <a:r>
              <a:rPr lang="en-US" sz="2200" dirty="0"/>
              <a:t>Shiny </a:t>
            </a:r>
            <a:r>
              <a:rPr lang="en-US" sz="2200" dirty="0" smtClean="0"/>
              <a:t>corners</a:t>
            </a:r>
            <a:r>
              <a:rPr lang="ru-RU" sz="2200" dirty="0" smtClean="0"/>
              <a:t>»), </a:t>
            </a:r>
            <a:r>
              <a:rPr lang="ru-RU" sz="2200" dirty="0" err="1"/>
              <a:t>синдесмофитами</a:t>
            </a:r>
            <a:r>
              <a:rPr lang="ru-RU" sz="2200" dirty="0"/>
              <a:t> и </a:t>
            </a:r>
            <a:r>
              <a:rPr lang="ru-RU" sz="2200" dirty="0" err="1" smtClean="0"/>
              <a:t>сакроилеитом</a:t>
            </a:r>
            <a:r>
              <a:rPr lang="ru-RU" sz="2200" dirty="0" smtClean="0"/>
              <a:t>.</a:t>
            </a:r>
            <a:endParaRPr lang="ru-RU" sz="2200" dirty="0"/>
          </a:p>
          <a:p>
            <a:pPr marL="0" indent="0">
              <a:buNone/>
            </a:pPr>
            <a:r>
              <a:rPr lang="ru-RU" sz="2200" b="1" i="1" dirty="0" smtClean="0"/>
              <a:t>Клиническая картина:</a:t>
            </a:r>
            <a:endParaRPr lang="ru-RU" sz="2200" b="1" i="1" dirty="0"/>
          </a:p>
          <a:p>
            <a:r>
              <a:rPr lang="ru-RU" sz="2200" dirty="0" smtClean="0"/>
              <a:t>Выраженная боль </a:t>
            </a:r>
            <a:r>
              <a:rPr lang="ru-RU" sz="2200" dirty="0"/>
              <a:t>в спине, утренняя скованность и </a:t>
            </a:r>
            <a:r>
              <a:rPr lang="ru-RU" sz="2200" dirty="0" smtClean="0"/>
              <a:t>ограниченность движений</a:t>
            </a:r>
            <a:endParaRPr lang="ru-RU" sz="2200" dirty="0"/>
          </a:p>
          <a:p>
            <a:r>
              <a:rPr lang="ru-RU" sz="2200" dirty="0" smtClean="0"/>
              <a:t>Дебют заболевания: 30-50 лет</a:t>
            </a:r>
          </a:p>
          <a:p>
            <a:r>
              <a:rPr lang="ru-RU" sz="2200" dirty="0" smtClean="0"/>
              <a:t>Распространенность: </a:t>
            </a:r>
            <a:r>
              <a:rPr lang="ru-RU" sz="2200" dirty="0"/>
              <a:t>около 1</a:t>
            </a:r>
            <a:r>
              <a:rPr lang="ru-RU" sz="2200" dirty="0" smtClean="0"/>
              <a:t>%</a:t>
            </a:r>
            <a:endParaRPr lang="ru-RU" sz="2200" dirty="0"/>
          </a:p>
          <a:p>
            <a:r>
              <a:rPr lang="ru-RU" sz="2200" dirty="0" err="1"/>
              <a:t>Анкилозирующий</a:t>
            </a:r>
            <a:r>
              <a:rPr lang="ru-RU" sz="2200" dirty="0"/>
              <a:t> спондилоартрит поражает </a:t>
            </a:r>
            <a:r>
              <a:rPr lang="ru-RU" sz="2200" dirty="0" smtClean="0"/>
              <a:t>преимущественно </a:t>
            </a:r>
            <a:r>
              <a:rPr lang="ru-RU" sz="2200" dirty="0"/>
              <a:t>позвоночник и </a:t>
            </a:r>
            <a:r>
              <a:rPr lang="ru-RU" sz="2400" dirty="0" smtClean="0"/>
              <a:t>крестцово-подвздошные суставы</a:t>
            </a:r>
            <a:endParaRPr lang="ru-RU" sz="2200" u="sng" dirty="0"/>
          </a:p>
        </p:txBody>
      </p:sp>
    </p:spTree>
    <p:extLst>
      <p:ext uri="{BB962C8B-B14F-4D97-AF65-F5344CB8AC3E}">
        <p14:creationId xmlns:p14="http://schemas.microsoft.com/office/powerpoint/2010/main" val="2618978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071" y="298833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костей таза,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6257" y="1833343"/>
            <a:ext cx="4681068" cy="4542434"/>
          </a:xfrm>
        </p:spPr>
        <p:txBody>
          <a:bodyPr>
            <a:normAutofit/>
          </a:bodyPr>
          <a:lstStyle/>
          <a:p>
            <a:r>
              <a:rPr lang="ru-RU" sz="2400" dirty="0"/>
              <a:t>Анкилоз тазобедренных суставов с сужением </a:t>
            </a:r>
            <a:r>
              <a:rPr lang="en-US" sz="2400" dirty="0" err="1" smtClean="0"/>
              <a:t>Rg</a:t>
            </a:r>
            <a:r>
              <a:rPr lang="en-US" sz="2400" dirty="0" smtClean="0"/>
              <a:t>-</a:t>
            </a:r>
            <a:r>
              <a:rPr lang="ru-RU" sz="2400" dirty="0" smtClean="0"/>
              <a:t>суставной </a:t>
            </a:r>
            <a:r>
              <a:rPr lang="ru-RU" sz="2400" dirty="0"/>
              <a:t>щели у больного </a:t>
            </a:r>
            <a:r>
              <a:rPr lang="ru-RU" sz="2400" b="1" dirty="0"/>
              <a:t>болезнью Бехтерева</a:t>
            </a:r>
            <a:r>
              <a:rPr lang="ru-RU" sz="2400" dirty="0"/>
              <a:t>.</a:t>
            </a:r>
          </a:p>
          <a:p>
            <a:r>
              <a:rPr lang="ru-RU" sz="2400" dirty="0"/>
              <a:t>Также наблюдается анкилоз крестцово-подвздошных </a:t>
            </a:r>
            <a:r>
              <a:rPr lang="ru-RU" sz="2400" dirty="0" smtClean="0"/>
              <a:t>суставов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99" y="1836760"/>
            <a:ext cx="7166058" cy="45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77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7270" y="173734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Псориатический артрит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9858" y="1246495"/>
            <a:ext cx="10546760" cy="53180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/>
              <a:t>Основные выводы:</a:t>
            </a:r>
          </a:p>
          <a:p>
            <a:r>
              <a:rPr lang="ru-RU" sz="2400" dirty="0" smtClean="0"/>
              <a:t>Характеризуется эрозиями </a:t>
            </a:r>
            <a:r>
              <a:rPr lang="ru-RU" sz="2400" dirty="0"/>
              <a:t>и </a:t>
            </a:r>
            <a:r>
              <a:rPr lang="ru-RU" sz="2400" dirty="0" smtClean="0"/>
              <a:t>остеофитами преимущественно в дистальных отделах.</a:t>
            </a:r>
          </a:p>
          <a:p>
            <a:r>
              <a:rPr lang="ru-RU" sz="2400" b="1" i="1" dirty="0" smtClean="0"/>
              <a:t>Клиническая картина:</a:t>
            </a:r>
            <a:endParaRPr lang="ru-RU" sz="2400" b="1" i="1" dirty="0"/>
          </a:p>
          <a:p>
            <a:r>
              <a:rPr lang="ru-RU" sz="2400" dirty="0"/>
              <a:t>Псориатический артрит -</a:t>
            </a:r>
            <a:r>
              <a:rPr lang="ru-RU" sz="2400" dirty="0" smtClean="0"/>
              <a:t> проявляется </a:t>
            </a:r>
            <a:r>
              <a:rPr lang="ru-RU" sz="2400" dirty="0"/>
              <a:t>как периферический артрит с </a:t>
            </a:r>
            <a:r>
              <a:rPr lang="ru-RU" sz="2400" dirty="0" err="1"/>
              <a:t>сакроилеитом</a:t>
            </a:r>
            <a:r>
              <a:rPr lang="ru-RU" sz="2400" dirty="0"/>
              <a:t> и </a:t>
            </a:r>
            <a:r>
              <a:rPr lang="ru-RU" sz="2400" dirty="0" smtClean="0"/>
              <a:t>спондилитом.</a:t>
            </a:r>
            <a:endParaRPr lang="ru-RU" sz="2400" dirty="0"/>
          </a:p>
          <a:p>
            <a:r>
              <a:rPr lang="ru-RU" sz="2400" dirty="0" smtClean="0"/>
              <a:t>Развивается вторично по отношению к псориазу кожи, </a:t>
            </a:r>
            <a:r>
              <a:rPr lang="ru-RU" sz="2400" dirty="0"/>
              <a:t>в</a:t>
            </a:r>
            <a:r>
              <a:rPr lang="ru-RU" sz="2400" dirty="0" smtClean="0"/>
              <a:t> </a:t>
            </a:r>
            <a:r>
              <a:rPr lang="ru-RU" sz="2400" dirty="0"/>
              <a:t>20% </a:t>
            </a:r>
            <a:r>
              <a:rPr lang="ru-RU" sz="2400" dirty="0" smtClean="0"/>
              <a:t>случаев </a:t>
            </a:r>
            <a:r>
              <a:rPr lang="ru-RU" sz="2400" dirty="0"/>
              <a:t>без кожного заболевания.</a:t>
            </a:r>
          </a:p>
          <a:p>
            <a:r>
              <a:rPr lang="ru-RU" sz="2400" dirty="0" err="1"/>
              <a:t>Энтезопатия</a:t>
            </a:r>
            <a:r>
              <a:rPr lang="ru-RU" sz="2400" dirty="0"/>
              <a:t> встречается часто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Поражаются кисти, стопы, позвоночник и крестцово-подвздошные суставы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67246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9999" y="173734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Псориатический артрит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842" y="939313"/>
            <a:ext cx="6237105" cy="5697941"/>
          </a:xfrm>
        </p:spPr>
        <p:txBody>
          <a:bodyPr>
            <a:noAutofit/>
          </a:bodyPr>
          <a:lstStyle/>
          <a:p>
            <a:r>
              <a:rPr lang="ru-RU" sz="2200" b="1" i="1" dirty="0" smtClean="0"/>
              <a:t>Рентгенологическое заключение:</a:t>
            </a:r>
            <a:endParaRPr lang="ru-RU" sz="2200" b="1" i="1" dirty="0"/>
          </a:p>
          <a:p>
            <a:r>
              <a:rPr lang="ru-RU" sz="2200" b="1" dirty="0">
                <a:solidFill>
                  <a:srgbClr val="000000"/>
                </a:solidFill>
              </a:rPr>
              <a:t>А (сустав)</a:t>
            </a:r>
            <a:r>
              <a:rPr lang="ru-RU" sz="2200" dirty="0">
                <a:solidFill>
                  <a:srgbClr val="000000"/>
                </a:solidFill>
              </a:rPr>
              <a:t>:</a:t>
            </a:r>
            <a:r>
              <a:rPr lang="ru-RU" sz="2200" dirty="0" smtClean="0"/>
              <a:t> краевые эрозии</a:t>
            </a:r>
            <a:r>
              <a:rPr lang="ru-RU" sz="2200" u="sng" dirty="0" smtClean="0"/>
              <a:t>,</a:t>
            </a:r>
            <a:r>
              <a:rPr lang="ru-RU" sz="2200" dirty="0" smtClean="0"/>
              <a:t> </a:t>
            </a:r>
            <a:r>
              <a:rPr lang="ru-RU" sz="2200" dirty="0" err="1"/>
              <a:t>м</a:t>
            </a:r>
            <a:r>
              <a:rPr lang="ru-RU" sz="2200" dirty="0" err="1" smtClean="0"/>
              <a:t>утилирующий</a:t>
            </a:r>
            <a:r>
              <a:rPr lang="ru-RU" sz="2200" dirty="0" smtClean="0"/>
              <a:t> артрит </a:t>
            </a:r>
            <a:r>
              <a:rPr lang="ru-RU" sz="2200" dirty="0"/>
              <a:t>и деформациями типа </a:t>
            </a:r>
            <a:r>
              <a:rPr lang="ru-RU" sz="2200" dirty="0" smtClean="0"/>
              <a:t>«</a:t>
            </a:r>
            <a:r>
              <a:rPr lang="en-US" sz="2200" dirty="0"/>
              <a:t>pencil-in-cup</a:t>
            </a:r>
            <a:r>
              <a:rPr lang="ru-RU" sz="2200" dirty="0" smtClean="0"/>
              <a:t>», </a:t>
            </a:r>
            <a:r>
              <a:rPr lang="ru-RU" sz="2200" dirty="0"/>
              <a:t>межфаланговый анкилоз, </a:t>
            </a:r>
            <a:r>
              <a:rPr lang="ru-RU" sz="2200" dirty="0" err="1" smtClean="0"/>
              <a:t>сакроилеит</a:t>
            </a:r>
            <a:r>
              <a:rPr lang="ru-RU" sz="2200" dirty="0" smtClean="0"/>
              <a:t>.</a:t>
            </a:r>
            <a:endParaRPr lang="ru-RU" sz="2200" dirty="0"/>
          </a:p>
          <a:p>
            <a:r>
              <a:rPr lang="ru-RU" sz="2200" b="1" dirty="0">
                <a:solidFill>
                  <a:srgbClr val="000000"/>
                </a:solidFill>
              </a:rPr>
              <a:t>B (кости</a:t>
            </a:r>
            <a:r>
              <a:rPr lang="ru-RU" sz="2200" b="1" dirty="0" smtClean="0">
                <a:solidFill>
                  <a:srgbClr val="000000"/>
                </a:solidFill>
              </a:rPr>
              <a:t>)</a:t>
            </a:r>
            <a:r>
              <a:rPr lang="ru-RU" sz="2200" dirty="0" smtClean="0">
                <a:solidFill>
                  <a:srgbClr val="000000"/>
                </a:solidFill>
              </a:rPr>
              <a:t>: </a:t>
            </a:r>
            <a:r>
              <a:rPr lang="ru-RU" sz="2200" dirty="0" smtClean="0"/>
              <a:t>остеофиты, периостит, спондили</a:t>
            </a:r>
            <a:r>
              <a:rPr lang="ru-RU" sz="2200" dirty="0"/>
              <a:t>т</a:t>
            </a:r>
            <a:r>
              <a:rPr lang="ru-RU" sz="2200" dirty="0" smtClean="0"/>
              <a:t>.</a:t>
            </a:r>
            <a:endParaRPr lang="ru-RU" sz="2200" dirty="0"/>
          </a:p>
          <a:p>
            <a:r>
              <a:rPr lang="ru-RU" sz="2200" b="1" dirty="0">
                <a:solidFill>
                  <a:srgbClr val="000000"/>
                </a:solidFill>
              </a:rPr>
              <a:t>С (Хрящ)</a:t>
            </a:r>
            <a:r>
              <a:rPr lang="ru-RU" sz="2200" dirty="0">
                <a:solidFill>
                  <a:srgbClr val="000000"/>
                </a:solidFill>
              </a:rPr>
              <a:t>:</a:t>
            </a:r>
            <a:r>
              <a:rPr lang="ru-RU" sz="2200" dirty="0" smtClean="0"/>
              <a:t> </a:t>
            </a:r>
            <a:r>
              <a:rPr lang="ru-RU" sz="2200" dirty="0"/>
              <a:t>сужение суставной щели</a:t>
            </a:r>
          </a:p>
          <a:p>
            <a:r>
              <a:rPr lang="en-US" sz="2200" b="1" dirty="0">
                <a:solidFill>
                  <a:srgbClr val="000000"/>
                </a:solidFill>
              </a:rPr>
              <a:t>D </a:t>
            </a:r>
            <a:r>
              <a:rPr lang="ru-RU" sz="2200" b="1" dirty="0">
                <a:solidFill>
                  <a:srgbClr val="000000"/>
                </a:solidFill>
              </a:rPr>
              <a:t>(Распространение)</a:t>
            </a:r>
            <a:r>
              <a:rPr lang="ru-RU" sz="2200" dirty="0">
                <a:solidFill>
                  <a:srgbClr val="000000"/>
                </a:solidFill>
              </a:rPr>
              <a:t>:</a:t>
            </a:r>
            <a:r>
              <a:rPr lang="ru-RU" sz="2200" dirty="0" smtClean="0"/>
              <a:t> </a:t>
            </a:r>
            <a:r>
              <a:rPr lang="ru-RU" sz="2200" dirty="0"/>
              <a:t>см. рисунок, асимметричное и преимущественно периферическое.</a:t>
            </a:r>
          </a:p>
          <a:p>
            <a:r>
              <a:rPr lang="en-US" sz="2200" b="1" dirty="0">
                <a:solidFill>
                  <a:srgbClr val="000000"/>
                </a:solidFill>
              </a:rPr>
              <a:t>E </a:t>
            </a:r>
            <a:r>
              <a:rPr lang="ru-RU" sz="2200" b="1" dirty="0">
                <a:solidFill>
                  <a:srgbClr val="000000"/>
                </a:solidFill>
              </a:rPr>
              <a:t>(Дополнительные</a:t>
            </a:r>
            <a:r>
              <a:rPr lang="ru-RU" sz="2200" dirty="0">
                <a:solidFill>
                  <a:srgbClr val="000000"/>
                </a:solidFill>
              </a:rPr>
              <a:t> </a:t>
            </a:r>
            <a:r>
              <a:rPr lang="ru-RU" sz="2200" b="1" dirty="0">
                <a:solidFill>
                  <a:srgbClr val="000000"/>
                </a:solidFill>
              </a:rPr>
              <a:t>сведения):</a:t>
            </a:r>
            <a:r>
              <a:rPr lang="ru-RU" sz="2200" dirty="0" smtClean="0"/>
              <a:t> </a:t>
            </a:r>
            <a:r>
              <a:rPr lang="ru-RU" sz="2200" dirty="0"/>
              <a:t>поражения </a:t>
            </a:r>
            <a:r>
              <a:rPr lang="ru-RU" sz="2200" dirty="0" smtClean="0"/>
              <a:t>кожи</a:t>
            </a:r>
            <a:r>
              <a:rPr lang="ru-RU" sz="2200" dirty="0"/>
              <a:t>.</a:t>
            </a:r>
          </a:p>
          <a:p>
            <a:r>
              <a:rPr lang="en-US" sz="2200" b="1" dirty="0">
                <a:solidFill>
                  <a:srgbClr val="000000"/>
                </a:solidFill>
              </a:rPr>
              <a:t>S </a:t>
            </a:r>
            <a:r>
              <a:rPr lang="ru-RU" sz="2200" b="1" dirty="0">
                <a:solidFill>
                  <a:srgbClr val="000000"/>
                </a:solidFill>
              </a:rPr>
              <a:t>(Мягкие</a:t>
            </a:r>
            <a:r>
              <a:rPr lang="ru-RU" sz="2200" dirty="0">
                <a:solidFill>
                  <a:srgbClr val="000000"/>
                </a:solidFill>
              </a:rPr>
              <a:t> </a:t>
            </a:r>
            <a:r>
              <a:rPr lang="ru-RU" sz="2200" b="1" dirty="0">
                <a:solidFill>
                  <a:srgbClr val="000000"/>
                </a:solidFill>
              </a:rPr>
              <a:t>ткани)</a:t>
            </a:r>
            <a:r>
              <a:rPr lang="ru-RU" sz="2200" dirty="0">
                <a:solidFill>
                  <a:srgbClr val="000000"/>
                </a:solidFill>
              </a:rPr>
              <a:t>:</a:t>
            </a:r>
            <a:r>
              <a:rPr lang="ru-RU" sz="2200" dirty="0" smtClean="0"/>
              <a:t> </a:t>
            </a:r>
            <a:r>
              <a:rPr lang="ru-RU" sz="2200" dirty="0" err="1"/>
              <a:t>энтезиты</a:t>
            </a:r>
            <a:r>
              <a:rPr lang="ru-RU" sz="2200" dirty="0"/>
              <a:t>, </a:t>
            </a:r>
            <a:r>
              <a:rPr lang="ru-RU" sz="2200" dirty="0" smtClean="0"/>
              <a:t>дактилиты, </a:t>
            </a:r>
            <a:r>
              <a:rPr lang="ru-RU" sz="2200" dirty="0" err="1" smtClean="0"/>
              <a:t>онихолизис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5370"/>
            <a:ext cx="5954895" cy="496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66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5253" y="323859"/>
            <a:ext cx="8911687" cy="1280890"/>
          </a:xfrm>
        </p:spPr>
        <p:txBody>
          <a:bodyPr/>
          <a:lstStyle/>
          <a:p>
            <a:pPr algn="ctr"/>
            <a:r>
              <a:rPr lang="ru-RU" dirty="0" err="1"/>
              <a:t>Псориатический</a:t>
            </a:r>
            <a:r>
              <a:rPr lang="ru-RU" dirty="0"/>
              <a:t> артрит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7908" y="1495984"/>
            <a:ext cx="4314091" cy="4809281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1255594"/>
            <a:ext cx="11750723" cy="5602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773" y="1435470"/>
            <a:ext cx="8720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Классификационная система</a:t>
            </a:r>
            <a:r>
              <a:rPr lang="en-US" sz="3200" b="1" dirty="0" smtClean="0"/>
              <a:t> </a:t>
            </a:r>
            <a:r>
              <a:rPr lang="en-US" sz="3200" b="1" dirty="0"/>
              <a:t>M</a:t>
            </a:r>
            <a:r>
              <a:rPr lang="en-US" sz="3200" b="1" dirty="0" smtClean="0"/>
              <a:t>oll </a:t>
            </a:r>
            <a:r>
              <a:rPr lang="ru-RU" sz="3200" b="1" dirty="0" smtClean="0"/>
              <a:t>и</a:t>
            </a:r>
            <a:r>
              <a:rPr lang="en-US" sz="3200" b="1" dirty="0" smtClean="0"/>
              <a:t> </a:t>
            </a:r>
            <a:r>
              <a:rPr lang="en-US" sz="3200" b="1" dirty="0"/>
              <a:t>Wright  </a:t>
            </a:r>
            <a:endParaRPr lang="ru-RU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61572" y="1874764"/>
            <a:ext cx="2836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5 подтипов</a:t>
            </a:r>
          </a:p>
          <a:p>
            <a:r>
              <a:rPr lang="ru-RU" sz="2000" b="1" dirty="0" err="1" smtClean="0"/>
              <a:t>Псориатического</a:t>
            </a:r>
            <a:r>
              <a:rPr lang="ru-RU" sz="2000" b="1" dirty="0" smtClean="0"/>
              <a:t> артрита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5715" y="2890427"/>
            <a:ext cx="87958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 smtClean="0"/>
              <a:t>Дистальный межфаланговый артрит кистей и стоп</a:t>
            </a:r>
          </a:p>
          <a:p>
            <a:pPr marL="342900" indent="-342900">
              <a:buAutoNum type="arabicPeriod"/>
            </a:pPr>
            <a:r>
              <a:rPr lang="ru-RU" sz="3200" dirty="0" smtClean="0"/>
              <a:t>Односторонний моно- или </a:t>
            </a:r>
            <a:r>
              <a:rPr lang="ru-RU" sz="3200" dirty="0" err="1" smtClean="0"/>
              <a:t>олигоартрит</a:t>
            </a:r>
            <a:endParaRPr lang="ru-RU" sz="3200" dirty="0" smtClean="0"/>
          </a:p>
          <a:p>
            <a:pPr marL="342900" indent="-342900">
              <a:buAutoNum type="arabicPeriod"/>
            </a:pPr>
            <a:r>
              <a:rPr lang="ru-RU" sz="3200" dirty="0" smtClean="0"/>
              <a:t>Двусторонний полиартрит</a:t>
            </a:r>
          </a:p>
          <a:p>
            <a:pPr marL="342900" indent="-342900">
              <a:buAutoNum type="arabicPeriod"/>
            </a:pPr>
            <a:r>
              <a:rPr lang="ru-RU" sz="3200" dirty="0" smtClean="0"/>
              <a:t>Поражение позвоночника (спондилит, </a:t>
            </a:r>
            <a:r>
              <a:rPr lang="ru-RU" sz="3200" dirty="0" err="1" smtClean="0"/>
              <a:t>сакроилеит</a:t>
            </a:r>
            <a:r>
              <a:rPr lang="ru-RU" sz="3200" dirty="0" smtClean="0"/>
              <a:t>)</a:t>
            </a:r>
          </a:p>
          <a:p>
            <a:pPr marL="342900" indent="-342900">
              <a:buAutoNum type="arabicPeriod"/>
            </a:pPr>
            <a:r>
              <a:rPr lang="ru-RU" sz="3200" dirty="0" smtClean="0"/>
              <a:t>Деформирующий артрит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57147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7784" y="146440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кистей,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4320" y="1675637"/>
            <a:ext cx="5718414" cy="488893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Дактилит </a:t>
            </a:r>
            <a:r>
              <a:rPr lang="ru-RU" sz="2400" dirty="0"/>
              <a:t>с отеком мягких тканей и деформацией </a:t>
            </a:r>
            <a:r>
              <a:rPr lang="ru-RU" sz="2400" dirty="0" smtClean="0"/>
              <a:t>«</a:t>
            </a:r>
            <a:r>
              <a:rPr lang="en-US" sz="2400" dirty="0"/>
              <a:t>pencil-in-cup</a:t>
            </a:r>
            <a:r>
              <a:rPr lang="ru-RU" sz="2400" dirty="0" smtClean="0"/>
              <a:t>» 1-2 и 5 дистальных межфаланговых суставах </a:t>
            </a:r>
            <a:r>
              <a:rPr lang="ru-RU" sz="2400" dirty="0"/>
              <a:t>левой </a:t>
            </a:r>
            <a:r>
              <a:rPr lang="ru-RU" sz="2400" dirty="0" smtClean="0"/>
              <a:t>кисти при </a:t>
            </a:r>
            <a:r>
              <a:rPr lang="ru-RU" sz="2400" dirty="0" err="1" smtClean="0"/>
              <a:t>псориатическом</a:t>
            </a:r>
            <a:r>
              <a:rPr lang="ru-RU" sz="2400" dirty="0" smtClean="0"/>
              <a:t> артрите. </a:t>
            </a:r>
            <a:endParaRPr lang="ru-RU" sz="2400" dirty="0"/>
          </a:p>
          <a:p>
            <a:r>
              <a:rPr lang="ru-RU" sz="2400" dirty="0"/>
              <a:t>П</a:t>
            </a:r>
            <a:r>
              <a:rPr lang="ru-RU" sz="2400" dirty="0" smtClean="0"/>
              <a:t>ястно-фаланговые суставы не </a:t>
            </a:r>
            <a:r>
              <a:rPr lang="ru-RU" sz="2400" dirty="0"/>
              <a:t>задействованы (в отличие от РА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0" y="1459252"/>
            <a:ext cx="5768787" cy="532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93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537" y="173734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Прицельная рентгенограмма стопы, прямая проекция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2140" y="1645692"/>
            <a:ext cx="5519859" cy="52123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1</a:t>
            </a:r>
            <a:r>
              <a:rPr lang="ru-RU" sz="2000" dirty="0" smtClean="0"/>
              <a:t>. Определяются краевые </a:t>
            </a:r>
            <a:r>
              <a:rPr lang="ru-RU" sz="2000" dirty="0"/>
              <a:t>эрозии (черная стрелка) и </a:t>
            </a:r>
            <a:r>
              <a:rPr lang="ru-RU" sz="2000" dirty="0" smtClean="0"/>
              <a:t>краевые разрастания (</a:t>
            </a:r>
            <a:r>
              <a:rPr lang="ru-RU" sz="2000" dirty="0"/>
              <a:t>синяя стрелка) </a:t>
            </a:r>
            <a:r>
              <a:rPr lang="ru-RU" sz="2000" dirty="0" smtClean="0"/>
              <a:t>межфаланговых суставов. 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2. В динамике отмечается формирование деформации по типу  «</a:t>
            </a:r>
            <a:r>
              <a:rPr lang="en-US" sz="2000" dirty="0"/>
              <a:t>pencil-in-cup</a:t>
            </a:r>
            <a:r>
              <a:rPr lang="ru-RU" sz="2000" dirty="0" smtClean="0"/>
              <a:t>».</a:t>
            </a:r>
            <a:endParaRPr lang="ru-RU" sz="2000" dirty="0"/>
          </a:p>
          <a:p>
            <a:r>
              <a:rPr lang="ru-RU" sz="2000" dirty="0" smtClean="0"/>
              <a:t>Локализация </a:t>
            </a:r>
            <a:r>
              <a:rPr lang="ru-RU" sz="2000" dirty="0"/>
              <a:t>и </a:t>
            </a:r>
            <a:r>
              <a:rPr lang="ru-RU" sz="2000" dirty="0" smtClean="0"/>
              <a:t>вид деформации не характерны для </a:t>
            </a:r>
            <a:r>
              <a:rPr lang="ru-RU" sz="2000" dirty="0"/>
              <a:t>ревматоидного </a:t>
            </a:r>
            <a:r>
              <a:rPr lang="ru-RU" sz="2000" dirty="0" smtClean="0"/>
              <a:t>артрита.</a:t>
            </a:r>
            <a:endParaRPr lang="ru-RU" sz="2000" dirty="0"/>
          </a:p>
          <a:p>
            <a:r>
              <a:rPr lang="ru-RU" sz="2000" dirty="0"/>
              <a:t>Краевые эрозии </a:t>
            </a:r>
            <a:r>
              <a:rPr lang="ru-RU" sz="2000" dirty="0" smtClean="0"/>
              <a:t>и поражение одного дистального межфалангового сустава, не характерны для эрозивного остеоартрита </a:t>
            </a:r>
          </a:p>
          <a:p>
            <a:r>
              <a:rPr lang="ru-RU" sz="2000" b="1" dirty="0" smtClean="0"/>
              <a:t>Прогрессирующий </a:t>
            </a:r>
            <a:r>
              <a:rPr lang="ru-RU" sz="2000" b="1" dirty="0" err="1" smtClean="0"/>
              <a:t>псориатический</a:t>
            </a:r>
            <a:r>
              <a:rPr lang="ru-RU" sz="2000" b="1" dirty="0" smtClean="0"/>
              <a:t> артрит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937"/>
            <a:ext cx="6672141" cy="414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47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606" y="378451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Прицельная </a:t>
            </a:r>
            <a:r>
              <a:rPr lang="ru-RU" dirty="0" smtClean="0"/>
              <a:t>рентгенограмма </a:t>
            </a:r>
            <a:r>
              <a:rPr lang="ru-RU" dirty="0"/>
              <a:t>стоп, прямая проекция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8768" y="2239476"/>
            <a:ext cx="5143232" cy="46185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А</a:t>
            </a:r>
            <a:r>
              <a:rPr lang="ru-RU" sz="2400" dirty="0"/>
              <a:t>. Деформация «</a:t>
            </a:r>
            <a:r>
              <a:rPr lang="en-US" sz="2400" dirty="0"/>
              <a:t>pencil-in-cup</a:t>
            </a:r>
            <a:r>
              <a:rPr lang="ru-RU" sz="2400" dirty="0" smtClean="0"/>
              <a:t>» 1 </a:t>
            </a:r>
            <a:r>
              <a:rPr lang="ru-RU" sz="2400" dirty="0"/>
              <a:t>и 5 пальцев стопы . </a:t>
            </a:r>
          </a:p>
          <a:p>
            <a:pPr marL="0" indent="0">
              <a:buNone/>
            </a:pPr>
            <a:r>
              <a:rPr lang="ru-RU" sz="2400" dirty="0"/>
              <a:t>Б. </a:t>
            </a:r>
            <a:r>
              <a:rPr lang="ru-RU" sz="2400" dirty="0" err="1"/>
              <a:t>Акроостеолиз</a:t>
            </a:r>
            <a:r>
              <a:rPr lang="ru-RU" sz="2400" dirty="0"/>
              <a:t> дистальных отделов 2, 4, 5 </a:t>
            </a:r>
            <a:r>
              <a:rPr lang="ru-RU" sz="2400" dirty="0" smtClean="0"/>
              <a:t>фаланг. Определяются эрозии 2, 3 плюснефаланговых суставов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82" y="2597623"/>
            <a:ext cx="6900286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01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901" y="323859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Прицельная рентгенограмма </a:t>
            </a:r>
            <a:r>
              <a:rPr lang="ru-RU" dirty="0" smtClean="0"/>
              <a:t>стоп, </a:t>
            </a:r>
            <a:r>
              <a:rPr lang="ru-RU" dirty="0"/>
              <a:t>прямая проекция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53098" y="2125744"/>
            <a:ext cx="5438902" cy="460942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Определяется истончение кортикального слоя 1 дистальной фаланги </a:t>
            </a:r>
            <a:r>
              <a:rPr lang="ru-RU" sz="2400" dirty="0"/>
              <a:t>справа (наконечник стрелки</a:t>
            </a:r>
            <a:r>
              <a:rPr lang="ru-RU" sz="2400" dirty="0" smtClean="0"/>
              <a:t>).</a:t>
            </a:r>
            <a:endParaRPr lang="ru-RU" sz="2400" dirty="0"/>
          </a:p>
          <a:p>
            <a:r>
              <a:rPr lang="ru-RU" sz="2400" dirty="0" smtClean="0"/>
              <a:t>Определяются небольшие эрозии 2,3 дистальных фаланг слева(белые </a:t>
            </a:r>
            <a:r>
              <a:rPr lang="ru-RU" sz="2400" dirty="0"/>
              <a:t>стрелки</a:t>
            </a:r>
            <a:r>
              <a:rPr lang="ru-RU" sz="2400" dirty="0" smtClean="0"/>
              <a:t>)</a:t>
            </a:r>
          </a:p>
          <a:p>
            <a:r>
              <a:rPr lang="ru-RU" sz="2400" b="1" dirty="0" err="1"/>
              <a:t>П</a:t>
            </a:r>
            <a:r>
              <a:rPr lang="ru-RU" sz="2400" b="1" dirty="0" err="1" smtClean="0"/>
              <a:t>сориатический</a:t>
            </a:r>
            <a:r>
              <a:rPr lang="ru-RU" sz="2400" b="1" dirty="0" smtClean="0"/>
              <a:t> </a:t>
            </a:r>
            <a:r>
              <a:rPr lang="ru-RU" sz="2400" b="1" dirty="0"/>
              <a:t>артрит 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49" y="2538483"/>
            <a:ext cx="6596149" cy="348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43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3928" y="2420203"/>
            <a:ext cx="8915400" cy="377762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Продолжение следует…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9892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6197" y="405746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Анкилозирующий спондилоартрит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5294" y="1686636"/>
            <a:ext cx="4647063" cy="4059071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dirty="0"/>
              <a:t>Рентгенологическое заключение:</a:t>
            </a:r>
          </a:p>
          <a:p>
            <a:r>
              <a:rPr lang="ru-RU" sz="2400" dirty="0"/>
              <a:t>З</a:t>
            </a:r>
            <a:r>
              <a:rPr lang="ru-RU" sz="2400" dirty="0" smtClean="0"/>
              <a:t>нак </a:t>
            </a:r>
            <a:r>
              <a:rPr lang="ru-RU" sz="2400" dirty="0"/>
              <a:t>«</a:t>
            </a:r>
            <a:r>
              <a:rPr lang="en-US" sz="2400" dirty="0"/>
              <a:t>Shiny corners</a:t>
            </a:r>
            <a:r>
              <a:rPr lang="ru-RU" sz="2400" dirty="0" smtClean="0"/>
              <a:t>» </a:t>
            </a:r>
            <a:r>
              <a:rPr lang="ru-RU" sz="2400" dirty="0"/>
              <a:t>тел позвонков</a:t>
            </a:r>
          </a:p>
          <a:p>
            <a:r>
              <a:rPr lang="ru-RU" sz="2400" dirty="0" smtClean="0"/>
              <a:t>«</a:t>
            </a:r>
            <a:r>
              <a:rPr lang="en-US" sz="2400" dirty="0" smtClean="0"/>
              <a:t>Bamboo</a:t>
            </a:r>
            <a:r>
              <a:rPr lang="ru-RU" sz="2400" dirty="0" smtClean="0"/>
              <a:t>» </a:t>
            </a:r>
            <a:r>
              <a:rPr lang="ru-RU" sz="2400" dirty="0"/>
              <a:t>позвоночник</a:t>
            </a:r>
          </a:p>
          <a:p>
            <a:r>
              <a:rPr lang="ru-RU" sz="2400" dirty="0" smtClean="0"/>
              <a:t>Сакроилеит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4" y="1331739"/>
            <a:ext cx="6387152" cy="552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31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4184" y="272681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Энтезит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0548" y="1686636"/>
            <a:ext cx="6091452" cy="5304429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Воспаление </a:t>
            </a:r>
            <a:r>
              <a:rPr lang="ru-RU" sz="2400" dirty="0" err="1"/>
              <a:t>энтеза</a:t>
            </a:r>
            <a:r>
              <a:rPr lang="ru-RU" sz="2400" dirty="0"/>
              <a:t> </a:t>
            </a:r>
            <a:r>
              <a:rPr lang="ru-RU" sz="2400" dirty="0" smtClean="0"/>
              <a:t>- один </a:t>
            </a:r>
            <a:r>
              <a:rPr lang="ru-RU" sz="2400" dirty="0"/>
              <a:t>из признаков  </a:t>
            </a:r>
            <a:r>
              <a:rPr lang="ru-RU" sz="2400" dirty="0" smtClean="0"/>
              <a:t>спондилоартрита</a:t>
            </a:r>
            <a:endParaRPr lang="ru-RU" sz="2400" dirty="0"/>
          </a:p>
          <a:p>
            <a:r>
              <a:rPr lang="ru-RU" sz="2400" dirty="0" smtClean="0"/>
              <a:t>Ранний признак </a:t>
            </a:r>
            <a:r>
              <a:rPr lang="ru-RU" sz="2400" dirty="0"/>
              <a:t>болезни Бехтерева </a:t>
            </a:r>
            <a:r>
              <a:rPr lang="ru-RU" sz="2400" dirty="0" smtClean="0"/>
              <a:t>-  </a:t>
            </a:r>
            <a:r>
              <a:rPr lang="ru-RU" sz="2400" dirty="0"/>
              <a:t>отек </a:t>
            </a:r>
            <a:r>
              <a:rPr lang="ru-RU" sz="2400" dirty="0" err="1"/>
              <a:t>энтеза</a:t>
            </a:r>
            <a:r>
              <a:rPr lang="ru-RU" sz="2400" dirty="0"/>
              <a:t>, который виден только на МРТ (белая стрелка).</a:t>
            </a:r>
          </a:p>
          <a:p>
            <a:r>
              <a:rPr lang="ru-RU" sz="2400" dirty="0" smtClean="0"/>
              <a:t>На рентгенограммах и КТ-изображениях определяются склеротические изменения </a:t>
            </a:r>
            <a:r>
              <a:rPr lang="ru-RU" sz="2400" dirty="0"/>
              <a:t>в виде </a:t>
            </a:r>
            <a:r>
              <a:rPr lang="ru-RU" sz="2400" dirty="0" smtClean="0"/>
              <a:t>знака </a:t>
            </a:r>
            <a:r>
              <a:rPr lang="ru-RU" sz="2400" dirty="0"/>
              <a:t>«</a:t>
            </a:r>
            <a:r>
              <a:rPr lang="en-US" sz="2400" dirty="0"/>
              <a:t>Shiny corners</a:t>
            </a:r>
            <a:r>
              <a:rPr lang="ru-RU" sz="2400" dirty="0" smtClean="0"/>
              <a:t>», с образованием </a:t>
            </a:r>
            <a:r>
              <a:rPr lang="ru-RU" sz="2400" dirty="0" err="1" smtClean="0"/>
              <a:t>синдесмофитов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1" y="1819702"/>
            <a:ext cx="6084627" cy="503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52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8998" y="105495"/>
            <a:ext cx="985254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Рентгенограмма, КТ и МРТ поясничного отдела позвоночника, в сагиттальной плоскости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3504" y="1822268"/>
            <a:ext cx="5818496" cy="49197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Случаи раннего проявления  анкилозирующего спондилита:</a:t>
            </a: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1.,2. Знак </a:t>
            </a:r>
            <a:r>
              <a:rPr lang="ru-RU" sz="2400" dirty="0"/>
              <a:t>«</a:t>
            </a:r>
            <a:r>
              <a:rPr lang="en-US" sz="2400" dirty="0"/>
              <a:t>Shiny corners</a:t>
            </a:r>
            <a:r>
              <a:rPr lang="ru-RU" sz="2400" dirty="0"/>
              <a:t>»</a:t>
            </a:r>
            <a:r>
              <a:rPr lang="ru-RU" sz="2400" dirty="0" smtClean="0"/>
              <a:t> в передних отделах тел </a:t>
            </a:r>
            <a:r>
              <a:rPr lang="ru-RU" sz="2400" dirty="0"/>
              <a:t>позвонков, </a:t>
            </a:r>
            <a:r>
              <a:rPr lang="ru-RU" sz="2400" dirty="0" smtClean="0"/>
              <a:t>в местах расположения </a:t>
            </a:r>
            <a:r>
              <a:rPr lang="ru-RU" sz="2400" dirty="0" err="1" smtClean="0"/>
              <a:t>энтезов</a:t>
            </a:r>
            <a:r>
              <a:rPr lang="ru-RU" sz="2400" dirty="0" smtClean="0"/>
              <a:t>. </a:t>
            </a:r>
          </a:p>
          <a:p>
            <a:pPr marL="0" indent="0">
              <a:buNone/>
            </a:pPr>
            <a:r>
              <a:rPr lang="ru-RU" sz="2400" dirty="0" smtClean="0"/>
              <a:t>3. Определяется отек </a:t>
            </a:r>
            <a:r>
              <a:rPr lang="ru-RU" sz="2400" dirty="0"/>
              <a:t>в области </a:t>
            </a:r>
            <a:r>
              <a:rPr lang="ru-RU" sz="2400" dirty="0" err="1"/>
              <a:t>энтеза</a:t>
            </a:r>
            <a:r>
              <a:rPr lang="ru-RU" sz="2400" dirty="0"/>
              <a:t> тел позвонков, видимый </a:t>
            </a:r>
            <a:r>
              <a:rPr lang="ru-RU" sz="2400" dirty="0" smtClean="0"/>
              <a:t>в режиме </a:t>
            </a:r>
            <a:r>
              <a:rPr lang="ru-RU" sz="2400" dirty="0"/>
              <a:t>STIR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07" y="1822268"/>
            <a:ext cx="6084335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7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583" y="105495"/>
            <a:ext cx="9935718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Рентгенограмма поясничного </a:t>
            </a:r>
            <a:r>
              <a:rPr lang="ru-RU" dirty="0"/>
              <a:t>отдела </a:t>
            </a:r>
            <a:r>
              <a:rPr lang="ru-RU" dirty="0" smtClean="0"/>
              <a:t>позвоночника, в прямой и боковой проекциях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6506" y="1636822"/>
            <a:ext cx="5675494" cy="522117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Определяются </a:t>
            </a:r>
            <a:r>
              <a:rPr lang="ru-RU" sz="2400" dirty="0" err="1" smtClean="0"/>
              <a:t>синдесмофиты</a:t>
            </a:r>
            <a:r>
              <a:rPr lang="ru-RU" sz="2400" dirty="0" smtClean="0"/>
              <a:t> </a:t>
            </a:r>
            <a:r>
              <a:rPr lang="ru-RU" sz="2400" dirty="0"/>
              <a:t>в поясничном отделе позвоночника и </a:t>
            </a:r>
            <a:r>
              <a:rPr lang="ru-RU" sz="2400" dirty="0" err="1"/>
              <a:t>оссификация</a:t>
            </a:r>
            <a:r>
              <a:rPr lang="ru-RU" sz="2400" dirty="0"/>
              <a:t> околопозвоночных связок.</a:t>
            </a:r>
          </a:p>
          <a:p>
            <a:r>
              <a:rPr lang="ru-RU" sz="2400" dirty="0" smtClean="0"/>
              <a:t>Отмечается </a:t>
            </a:r>
            <a:r>
              <a:rPr lang="ru-RU" sz="2400" dirty="0" err="1" smtClean="0"/>
              <a:t>оссификация</a:t>
            </a:r>
            <a:r>
              <a:rPr lang="ru-RU" sz="2400" dirty="0" smtClean="0"/>
              <a:t> </a:t>
            </a:r>
            <a:r>
              <a:rPr lang="ru-RU" sz="2400" dirty="0"/>
              <a:t>межпозвонкового диска и анкилоз фасеточных суставов. </a:t>
            </a:r>
          </a:p>
          <a:p>
            <a:r>
              <a:rPr lang="ru-RU" sz="2400" dirty="0" err="1"/>
              <a:t>Синдесмофиты</a:t>
            </a:r>
            <a:r>
              <a:rPr lang="ru-RU" sz="2400" dirty="0"/>
              <a:t> </a:t>
            </a:r>
            <a:r>
              <a:rPr lang="ru-RU" sz="2400" dirty="0" smtClean="0"/>
              <a:t>располагаются вертикально, относительно позвоночного столба, имеют тенденцию к слиянию, образуя знак </a:t>
            </a:r>
            <a:r>
              <a:rPr lang="en-US" sz="2400" dirty="0"/>
              <a:t>“bamboo spine”</a:t>
            </a:r>
            <a:r>
              <a:rPr lang="ru-RU" sz="2400" dirty="0" smtClean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31" y="1636823"/>
            <a:ext cx="6299865" cy="51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60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9296" y="119143"/>
            <a:ext cx="9614698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Рентгенограмма </a:t>
            </a:r>
            <a:r>
              <a:rPr lang="ru-RU" dirty="0"/>
              <a:t>поясничного отдела </a:t>
            </a:r>
            <a:r>
              <a:rPr lang="ru-RU" dirty="0" smtClean="0"/>
              <a:t>позвоночника, </a:t>
            </a:r>
            <a:r>
              <a:rPr lang="ru-RU" dirty="0"/>
              <a:t>в прямой и боковой проекциях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3736" y="1806053"/>
            <a:ext cx="5696294" cy="4894997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«</a:t>
            </a:r>
            <a:r>
              <a:rPr lang="en-US" sz="2400" b="1" dirty="0"/>
              <a:t>Bamboo</a:t>
            </a:r>
            <a:r>
              <a:rPr lang="ru-RU" sz="2400" b="1" dirty="0" smtClean="0"/>
              <a:t>» </a:t>
            </a:r>
            <a:r>
              <a:rPr lang="ru-RU" sz="2400" b="1" dirty="0"/>
              <a:t>позвоночник при болезни Бехтерева</a:t>
            </a:r>
            <a:r>
              <a:rPr lang="ru-RU" sz="2400" dirty="0"/>
              <a:t>.</a:t>
            </a:r>
          </a:p>
          <a:p>
            <a:r>
              <a:rPr lang="ru-RU" sz="2400" dirty="0"/>
              <a:t>Сращение поясничного отдела позвоночника </a:t>
            </a:r>
            <a:r>
              <a:rPr lang="ru-RU" sz="2400" dirty="0" err="1"/>
              <a:t>синдесмофитами</a:t>
            </a:r>
            <a:r>
              <a:rPr lang="ru-RU" sz="2400" dirty="0"/>
              <a:t> и </a:t>
            </a:r>
            <a:r>
              <a:rPr lang="ru-RU" sz="2400" dirty="0" err="1" smtClean="0"/>
              <a:t>оссификация</a:t>
            </a:r>
            <a:r>
              <a:rPr lang="ru-RU" sz="2400" dirty="0" smtClean="0"/>
              <a:t> </a:t>
            </a:r>
            <a:r>
              <a:rPr lang="ru-RU" sz="2400" dirty="0"/>
              <a:t>околопозвоночных связок (стрелка</a:t>
            </a:r>
            <a:r>
              <a:rPr lang="ru-RU" sz="2400" dirty="0" smtClean="0"/>
              <a:t>)</a:t>
            </a:r>
            <a:endParaRPr lang="ru-RU" sz="2400" dirty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4" y="1806053"/>
            <a:ext cx="6145982" cy="48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60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230" y="27296"/>
            <a:ext cx="9881128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Рентгенограмма </a:t>
            </a:r>
            <a:r>
              <a:rPr lang="ru-RU" dirty="0" smtClean="0"/>
              <a:t>шейного </a:t>
            </a:r>
            <a:r>
              <a:rPr lang="ru-RU" dirty="0"/>
              <a:t>отдела позвоночника, в прямой и боковой проекциях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9304" y="1669664"/>
            <a:ext cx="4817078" cy="4758431"/>
          </a:xfrm>
        </p:spPr>
        <p:txBody>
          <a:bodyPr>
            <a:normAutofit/>
          </a:bodyPr>
          <a:lstStyle/>
          <a:p>
            <a:r>
              <a:rPr lang="ru-RU" sz="2400" dirty="0"/>
              <a:t>«</a:t>
            </a:r>
            <a:r>
              <a:rPr lang="en-US" sz="2400" dirty="0"/>
              <a:t>Bamboo</a:t>
            </a:r>
            <a:r>
              <a:rPr lang="ru-RU" sz="2400" dirty="0"/>
              <a:t>» позвоночник </a:t>
            </a:r>
            <a:r>
              <a:rPr lang="ru-RU" sz="2400" dirty="0" smtClean="0"/>
              <a:t>преимущественно развивается в поясничном отделе позвоночника и может достигать шейного отдела.</a:t>
            </a:r>
            <a:endParaRPr lang="ru-RU" sz="2400" dirty="0"/>
          </a:p>
          <a:p>
            <a:r>
              <a:rPr lang="ru-RU" sz="2400" dirty="0"/>
              <a:t>Обратите внимание на </a:t>
            </a:r>
            <a:r>
              <a:rPr lang="ru-RU" sz="2400" dirty="0" smtClean="0"/>
              <a:t>характерное изменение </a:t>
            </a:r>
            <a:r>
              <a:rPr lang="ru-RU" sz="2400" dirty="0"/>
              <a:t>тел позвонков (стрелка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5" y="1464948"/>
            <a:ext cx="7030049" cy="539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5002" y="214677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костей таза,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1229" y="1978924"/>
            <a:ext cx="4489953" cy="4879076"/>
          </a:xfrm>
        </p:spPr>
        <p:txBody>
          <a:bodyPr>
            <a:noAutofit/>
          </a:bodyPr>
          <a:lstStyle/>
          <a:p>
            <a:r>
              <a:rPr lang="ru-RU" sz="2000" dirty="0" smtClean="0"/>
              <a:t>Определяется линейная тень высокой интенсивности в проекции поясничного отдела позвоночника, за счет </a:t>
            </a:r>
            <a:r>
              <a:rPr lang="ru-RU" sz="2000" dirty="0"/>
              <a:t>оссификации межостистых </a:t>
            </a:r>
            <a:r>
              <a:rPr lang="ru-RU" sz="2000" dirty="0" smtClean="0"/>
              <a:t>связок (знак </a:t>
            </a:r>
            <a:r>
              <a:rPr lang="ru-RU" sz="2000" dirty="0"/>
              <a:t>«</a:t>
            </a:r>
            <a:r>
              <a:rPr lang="en-US" sz="2000" dirty="0"/>
              <a:t>Dagger</a:t>
            </a:r>
            <a:r>
              <a:rPr lang="ru-RU" sz="2000" dirty="0" smtClean="0"/>
              <a:t>»)</a:t>
            </a:r>
          </a:p>
          <a:p>
            <a:r>
              <a:rPr lang="ru-RU" sz="2000" dirty="0" smtClean="0"/>
              <a:t>Отмечается полное </a:t>
            </a:r>
            <a:r>
              <a:rPr lang="ru-RU" sz="2000" dirty="0"/>
              <a:t>сращение крестцово-подвздошные </a:t>
            </a:r>
            <a:r>
              <a:rPr lang="ru-RU" sz="2000" dirty="0" smtClean="0"/>
              <a:t>суставы</a:t>
            </a:r>
          </a:p>
          <a:p>
            <a:r>
              <a:rPr lang="ru-RU" sz="2000" dirty="0" smtClean="0"/>
              <a:t>Рентгенологические признаки </a:t>
            </a:r>
            <a:r>
              <a:rPr lang="ru-RU" sz="2000" dirty="0" err="1" smtClean="0"/>
              <a:t>анкилозирующего</a:t>
            </a:r>
            <a:r>
              <a:rPr lang="ru-RU" sz="2000" dirty="0" smtClean="0"/>
              <a:t> спондилоартрита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7" y="1978924"/>
            <a:ext cx="7661102" cy="393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5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18435</TotalTime>
  <Words>994</Words>
  <Application>Microsoft Office PowerPoint</Application>
  <PresentationFormat>Широкоэкранный</PresentationFormat>
  <Paragraphs>120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Gothic</vt:lpstr>
      <vt:lpstr>Times New Roman</vt:lpstr>
      <vt:lpstr>Wingdings 3</vt:lpstr>
      <vt:lpstr>Легкий дым</vt:lpstr>
      <vt:lpstr>Артрит. Часть 4</vt:lpstr>
      <vt:lpstr>Анкилозирующий спондилоартрит</vt:lpstr>
      <vt:lpstr>Анкилозирующий спондилоартрит</vt:lpstr>
      <vt:lpstr>Энтезит </vt:lpstr>
      <vt:lpstr>Рентгенограмма, КТ и МРТ поясничного отдела позвоночника, в сагиттальной плоскости</vt:lpstr>
      <vt:lpstr>Рентгенограмма поясничного отдела позвоночника, в прямой и боковой проекциях</vt:lpstr>
      <vt:lpstr>Рентгенограмма поясничного отдела позвоночника, в прямой и боковой проекциях </vt:lpstr>
      <vt:lpstr>Рентгенограмма шейного отдела позвоночника, в прямой и боковой проекциях  </vt:lpstr>
      <vt:lpstr>Рентгенограмма костей таза, в прямой проекции</vt:lpstr>
      <vt:lpstr>Сакроилеит </vt:lpstr>
      <vt:lpstr>Рентгенограмма крестцово-подвздошных суставов, в прямой проекции</vt:lpstr>
      <vt:lpstr>МРТ илеосакральных сочленений, фронтальная плоскость</vt:lpstr>
      <vt:lpstr>МРТ илеосакральных сочленений, фронтальная плоскость</vt:lpstr>
      <vt:lpstr>Рентгенограмма костей таза, в прямой проекции</vt:lpstr>
      <vt:lpstr>Рентгенограмма костей таза, в прямой проекции</vt:lpstr>
      <vt:lpstr>Рентгенограмма левого плечевого сустава, в прямой проекции</vt:lpstr>
      <vt:lpstr>Рентгенограмма правого плечевого сустава, в прямой проекции</vt:lpstr>
      <vt:lpstr>Плечо «Milwaukee»</vt:lpstr>
      <vt:lpstr>Рентгенограмма левого плечевого сустава, в прямой проекции</vt:lpstr>
      <vt:lpstr>Рентгенограмма костей таза, в прямой проекции</vt:lpstr>
      <vt:lpstr>Псориатический артрит</vt:lpstr>
      <vt:lpstr>Псориатический артрит</vt:lpstr>
      <vt:lpstr>Псориатический артрит</vt:lpstr>
      <vt:lpstr>Рентгенограмма кистей, в прямой проекции</vt:lpstr>
      <vt:lpstr>Прицельная рентгенограмма стопы, прямая проекция</vt:lpstr>
      <vt:lpstr>Прицельная рентгенограмма стоп, прямая проекция</vt:lpstr>
      <vt:lpstr>Прицельная рентгенограмма стоп, прямая проекция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Герман Герман</dc:creator>
  <cp:lastModifiedBy>helle</cp:lastModifiedBy>
  <cp:revision>252</cp:revision>
  <dcterms:created xsi:type="dcterms:W3CDTF">2023-11-05T13:31:15Z</dcterms:created>
  <dcterms:modified xsi:type="dcterms:W3CDTF">2024-05-01T07:12:42Z</dcterms:modified>
</cp:coreProperties>
</file>