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0" r:id="rId1"/>
  </p:sldMasterIdLst>
  <p:sldIdLst>
    <p:sldId id="348" r:id="rId2"/>
    <p:sldId id="354" r:id="rId3"/>
    <p:sldId id="350" r:id="rId4"/>
    <p:sldId id="352" r:id="rId5"/>
    <p:sldId id="351" r:id="rId6"/>
    <p:sldId id="353" r:id="rId7"/>
    <p:sldId id="355" r:id="rId8"/>
    <p:sldId id="356" r:id="rId9"/>
    <p:sldId id="357" r:id="rId10"/>
    <p:sldId id="359" r:id="rId11"/>
    <p:sldId id="360" r:id="rId12"/>
    <p:sldId id="361" r:id="rId13"/>
    <p:sldId id="379" r:id="rId14"/>
    <p:sldId id="362" r:id="rId15"/>
    <p:sldId id="349" r:id="rId16"/>
    <p:sldId id="312" r:id="rId17"/>
    <p:sldId id="313" r:id="rId18"/>
    <p:sldId id="317" r:id="rId19"/>
    <p:sldId id="363" r:id="rId20"/>
    <p:sldId id="321" r:id="rId21"/>
    <p:sldId id="364" r:id="rId22"/>
    <p:sldId id="365" r:id="rId23"/>
    <p:sldId id="366" r:id="rId24"/>
    <p:sldId id="367" r:id="rId25"/>
    <p:sldId id="323" r:id="rId26"/>
    <p:sldId id="324" r:id="rId27"/>
    <p:sldId id="326" r:id="rId28"/>
    <p:sldId id="368" r:id="rId29"/>
    <p:sldId id="318" r:id="rId30"/>
    <p:sldId id="319" r:id="rId31"/>
    <p:sldId id="320" r:id="rId32"/>
    <p:sldId id="369" r:id="rId33"/>
    <p:sldId id="370" r:id="rId34"/>
    <p:sldId id="371" r:id="rId35"/>
    <p:sldId id="372" r:id="rId36"/>
    <p:sldId id="373" r:id="rId37"/>
    <p:sldId id="325" r:id="rId38"/>
    <p:sldId id="374" r:id="rId39"/>
    <p:sldId id="375" r:id="rId40"/>
    <p:sldId id="376" r:id="rId41"/>
    <p:sldId id="377" r:id="rId42"/>
    <p:sldId id="378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9"/>
  </p:normalViewPr>
  <p:slideViewPr>
    <p:cSldViewPr snapToGrid="0" snapToObjects="1">
      <p:cViewPr varScale="1">
        <p:scale>
          <a:sx n="66" d="100"/>
          <a:sy n="66" d="100"/>
        </p:scale>
        <p:origin x="79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F1367124-6037-9A47-ABDE-76F86E91309B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CF1D783C-C222-A145-BD8A-574D9D523B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335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7124-6037-9A47-ABDE-76F86E91309B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D783C-C222-A145-BD8A-574D9D523B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362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7124-6037-9A47-ABDE-76F86E91309B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D783C-C222-A145-BD8A-574D9D523B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930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7124-6037-9A47-ABDE-76F86E91309B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D783C-C222-A145-BD8A-574D9D523B2C}" type="slidenum">
              <a:rPr lang="ru-RU" smtClean="0"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061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7124-6037-9A47-ABDE-76F86E91309B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D783C-C222-A145-BD8A-574D9D523B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371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7124-6037-9A47-ABDE-76F86E91309B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D783C-C222-A145-BD8A-574D9D523B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746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7124-6037-9A47-ABDE-76F86E91309B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D783C-C222-A145-BD8A-574D9D523B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997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7124-6037-9A47-ABDE-76F86E91309B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D783C-C222-A145-BD8A-574D9D523B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163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7124-6037-9A47-ABDE-76F86E91309B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D783C-C222-A145-BD8A-574D9D523B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12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7124-6037-9A47-ABDE-76F86E91309B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D783C-C222-A145-BD8A-574D9D523B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053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7124-6037-9A47-ABDE-76F86E91309B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D783C-C222-A145-BD8A-574D9D523B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404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7124-6037-9A47-ABDE-76F86E91309B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D783C-C222-A145-BD8A-574D9D523B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85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7124-6037-9A47-ABDE-76F86E91309B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D783C-C222-A145-BD8A-574D9D523B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516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7124-6037-9A47-ABDE-76F86E91309B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D783C-C222-A145-BD8A-574D9D523B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421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7124-6037-9A47-ABDE-76F86E91309B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D783C-C222-A145-BD8A-574D9D523B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051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7124-6037-9A47-ABDE-76F86E91309B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D783C-C222-A145-BD8A-574D9D523B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336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7124-6037-9A47-ABDE-76F86E91309B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D783C-C222-A145-BD8A-574D9D523B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653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67124-6037-9A47-ABDE-76F86E91309B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D783C-C222-A145-BD8A-574D9D523B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817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588264"/>
            <a:ext cx="12192000" cy="769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37071" y="902208"/>
            <a:ext cx="8335985" cy="2356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>
                <a:cs typeface="Arabic Typesetting" panose="03020402040406030203" pitchFamily="66" charset="-78"/>
              </a:rPr>
              <a:t>Гипертоническая болезнь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429117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F382FE-3B7C-684F-A6AD-BF52344A3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FF00"/>
                </a:solidFill>
                <a:effectLst/>
              </a:rPr>
              <a:t>Средства обучения:</a:t>
            </a:r>
            <a:br>
              <a:rPr lang="ru-RU" b="1" dirty="0">
                <a:solidFill>
                  <a:srgbClr val="FFFF00"/>
                </a:solidFill>
                <a:effectLst/>
              </a:rPr>
            </a:br>
            <a:r>
              <a:rPr lang="ru-RU" u="sng" dirty="0">
                <a:effectLst/>
              </a:rPr>
              <a:t>Обязательное оборудование</a:t>
            </a:r>
            <a:r>
              <a:rPr lang="ru-RU" dirty="0">
                <a:effectLst/>
              </a:rPr>
              <a:t> Школы Здоровья: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066429-A25C-064A-9D06-EA1663BD5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>
                <a:effectLst/>
              </a:rPr>
              <a:t>Тонометр, фонендоскоп (желательно несколько комплектов);</a:t>
            </a:r>
          </a:p>
          <a:p>
            <a:pPr lvl="0"/>
            <a:r>
              <a:rPr lang="ru-RU" dirty="0">
                <a:effectLst/>
              </a:rPr>
              <a:t>Весы, ростомер, таблицы для определения индекса массы тела, калькулятор для подсчетов;</a:t>
            </a:r>
          </a:p>
          <a:p>
            <a:pPr lvl="0"/>
            <a:r>
              <a:rPr lang="ru-RU" dirty="0">
                <a:effectLst/>
              </a:rPr>
              <a:t>Демонстрационный материал;</a:t>
            </a:r>
          </a:p>
          <a:p>
            <a:pPr lvl="0"/>
            <a:r>
              <a:rPr lang="ru-RU" dirty="0">
                <a:effectLst/>
              </a:rPr>
              <a:t>Раздаточный материал (памятка, дневники, брошюры, листовки и пр.);</a:t>
            </a:r>
          </a:p>
          <a:p>
            <a:pPr lvl="0"/>
            <a:r>
              <a:rPr lang="ru-RU" dirty="0">
                <a:effectLst/>
              </a:rPr>
              <a:t>Проектор, доска, бумага, фломастеры, ручки, карандаши.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773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C94F4D-6581-B740-AD94-DC4704A53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dirty="0">
                <a:effectLst/>
              </a:rPr>
              <a:t>Дополнительное (желательное)</a:t>
            </a:r>
            <a:r>
              <a:rPr lang="ru-RU" b="1" dirty="0">
                <a:effectLst/>
              </a:rPr>
              <a:t> оборудование</a:t>
            </a:r>
            <a:r>
              <a:rPr lang="ru-RU" dirty="0">
                <a:effectLst/>
              </a:rPr>
              <a:t> для Школы Здоровья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FD27FE-264C-8C46-9AB8-9967FF789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ru-RU" dirty="0">
                <a:effectLst/>
              </a:rPr>
              <a:t>Компьютер, принтер, программное обеспечение (регистрация, база данных на прошедших обучение пациентов, программы определения риска и др.)</a:t>
            </a:r>
          </a:p>
          <a:p>
            <a:pPr lvl="0"/>
            <a:r>
              <a:rPr lang="ru-RU" dirty="0">
                <a:effectLst/>
              </a:rPr>
              <a:t>Прибор для суточного </a:t>
            </a:r>
            <a:r>
              <a:rPr lang="ru-RU" dirty="0" err="1">
                <a:effectLst/>
              </a:rPr>
              <a:t>мониторирования</a:t>
            </a:r>
            <a:r>
              <a:rPr lang="ru-RU" dirty="0">
                <a:effectLst/>
              </a:rPr>
              <a:t> АД</a:t>
            </a:r>
          </a:p>
          <a:p>
            <a:pPr lvl="0"/>
            <a:r>
              <a:rPr lang="ru-RU" dirty="0">
                <a:effectLst/>
              </a:rPr>
              <a:t>Комплекты тонометров  и фонендоскопов для самоконтроля АД в период проведения занятий в Школе Здоровья</a:t>
            </a:r>
          </a:p>
          <a:p>
            <a:pPr lvl="0"/>
            <a:r>
              <a:rPr lang="ru-RU" dirty="0">
                <a:effectLst/>
              </a:rPr>
              <a:t>Экспресс-анализаторы для определения в крови уровня холестерина</a:t>
            </a:r>
          </a:p>
          <a:p>
            <a:pPr lvl="0"/>
            <a:r>
              <a:rPr lang="ru-RU" dirty="0">
                <a:effectLst/>
              </a:rPr>
              <a:t>Экспресс-анализаторы для определения в крови уровня сахара</a:t>
            </a:r>
          </a:p>
          <a:p>
            <a:pPr lvl="0"/>
            <a:r>
              <a:rPr lang="ru-RU" dirty="0">
                <a:effectLst/>
              </a:rPr>
              <a:t>Тренажеры, зал для занятий лечебной и оздоровительной физкультурой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255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E176EF-D022-DD4E-B8D0-4277E8B48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effectLst/>
              </a:rPr>
              <a:t>Учебный план: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A8AD81-A67B-0B46-8167-6D6BE8B56C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i="1" dirty="0">
                <a:effectLst/>
              </a:rPr>
              <a:t>Занятие 1.</a:t>
            </a:r>
            <a:r>
              <a:rPr lang="ru-RU" dirty="0">
                <a:effectLst/>
              </a:rPr>
              <a:t> Понятие об артериальной гипертонии. Правила измерения АД.</a:t>
            </a:r>
          </a:p>
          <a:p>
            <a:r>
              <a:rPr lang="ru-RU" i="1" dirty="0">
                <a:effectLst/>
              </a:rPr>
              <a:t>Занятие 2.</a:t>
            </a:r>
            <a:r>
              <a:rPr lang="ru-RU" dirty="0">
                <a:effectLst/>
              </a:rPr>
              <a:t> Лекарственные препараты, применяемые для лечения артериальной гипертонии. </a:t>
            </a:r>
          </a:p>
          <a:p>
            <a:r>
              <a:rPr lang="ru-RU" i="1" dirty="0">
                <a:effectLst/>
              </a:rPr>
              <a:t>Занятие 3.</a:t>
            </a:r>
            <a:r>
              <a:rPr lang="ru-RU" dirty="0">
                <a:effectLst/>
              </a:rPr>
              <a:t>  Что делать при повышении АД?                     </a:t>
            </a:r>
          </a:p>
          <a:p>
            <a:r>
              <a:rPr lang="ru-RU" i="1" dirty="0">
                <a:effectLst/>
              </a:rPr>
              <a:t>Занятие 4.</a:t>
            </a:r>
            <a:r>
              <a:rPr lang="ru-RU" dirty="0">
                <a:effectLst/>
              </a:rPr>
              <a:t> Рациональное питание при артериальной гипертонии.</a:t>
            </a:r>
          </a:p>
          <a:p>
            <a:r>
              <a:rPr lang="ru-RU" i="1" dirty="0">
                <a:effectLst/>
              </a:rPr>
              <a:t>Занятие 5.</a:t>
            </a:r>
            <a:r>
              <a:rPr lang="ru-RU" dirty="0">
                <a:effectLst/>
              </a:rPr>
              <a:t> Физическая активность при артериальной гипертонии.                  </a:t>
            </a:r>
          </a:p>
        </p:txBody>
      </p:sp>
    </p:spTree>
    <p:extLst>
      <p:ext uri="{BB962C8B-B14F-4D97-AF65-F5344CB8AC3E}">
        <p14:creationId xmlns:p14="http://schemas.microsoft.com/office/powerpoint/2010/main" val="304781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0485093"/>
              </p:ext>
            </p:extLst>
          </p:nvPr>
        </p:nvGraphicFramePr>
        <p:xfrm>
          <a:off x="1141413" y="2249488"/>
          <a:ext cx="990600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нумерация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Наименование занятия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Форма проведения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Кол-во часов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318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765BCE-3747-754E-BBA9-2833FA907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795" y="2689715"/>
            <a:ext cx="9905998" cy="147857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effectLst/>
              </a:rPr>
              <a:t>Занятие 1. Тема: </a:t>
            </a:r>
            <a:r>
              <a:rPr lang="ru-RU" dirty="0">
                <a:effectLst/>
              </a:rPr>
              <a:t>«Понятие об артериальной гипертензии. Правила измерения АД».      </a:t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EBE13C-4937-1F44-A5DB-CC13F7BA2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00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97" y="-1159348"/>
            <a:ext cx="12397797" cy="801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94008" y="427504"/>
            <a:ext cx="5760640" cy="316835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600" dirty="0">
                <a:solidFill>
                  <a:prstClr val="black"/>
                </a:solidFill>
              </a:rPr>
              <a:t>Гипертоническая болезнь (ГБ) – это хроническое заболевание, главным клиническим признаком которого является стойкое и продолжительное повышение </a:t>
            </a:r>
            <a:r>
              <a:rPr lang="ru-RU" sz="2600" u="sng" dirty="0">
                <a:solidFill>
                  <a:prstClr val="black"/>
                </a:solidFill>
              </a:rPr>
              <a:t>артериального давления</a:t>
            </a:r>
            <a:r>
              <a:rPr lang="ru-RU" sz="2600" dirty="0">
                <a:solidFill>
                  <a:prstClr val="black"/>
                </a:solidFill>
              </a:rPr>
              <a:t> (АД).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94008" y="3883184"/>
            <a:ext cx="5760640" cy="230425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3100" dirty="0">
                <a:solidFill>
                  <a:prstClr val="black"/>
                </a:solidFill>
              </a:rPr>
              <a:t>Нормальное артериальное давление по ВОЗ не должно превышать 140/90 </a:t>
            </a:r>
            <a:r>
              <a:rPr lang="ru-RU" sz="3100" dirty="0" err="1">
                <a:solidFill>
                  <a:prstClr val="black"/>
                </a:solidFill>
              </a:rPr>
              <a:t>мм.рт.ст</a:t>
            </a:r>
            <a:r>
              <a:rPr lang="ru-RU" sz="3100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451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491" y="0"/>
            <a:ext cx="12216259" cy="684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616" y="3819466"/>
            <a:ext cx="2160817" cy="230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ttps://png.pngtree.com/element_origin_min_pic/16/09/16/1457db98130fa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199" y="3803027"/>
            <a:ext cx="180453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491" y="3845221"/>
            <a:ext cx="2175332" cy="2342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699" y="3845221"/>
            <a:ext cx="2420464" cy="2342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391616" y="2199279"/>
            <a:ext cx="2094611" cy="10801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bg1"/>
                </a:solidFill>
              </a:rPr>
              <a:t>Мужчины больше предрасположены к развитию </a:t>
            </a:r>
            <a:r>
              <a:rPr lang="ru-RU" sz="1600" dirty="0">
                <a:solidFill>
                  <a:schemeClr val="bg1"/>
                </a:solidFill>
              </a:rPr>
              <a:t>ГБ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164811" y="2199280"/>
            <a:ext cx="2088232" cy="10801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Наблюдалась ли ГБ у кого-то из родственников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966883" y="2199279"/>
            <a:ext cx="1759157" cy="10882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У мужчин более 55 лет, у женщин более 65 лет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733699" y="2199280"/>
            <a:ext cx="2262675" cy="10801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Повышенный уровень глюкозы в крови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570301" y="1497908"/>
            <a:ext cx="1915926" cy="4680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Пол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913528" y="1490200"/>
            <a:ext cx="1812512" cy="47575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Возраст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733699" y="1462246"/>
            <a:ext cx="2304256" cy="43204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Сахарный диабет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164811" y="1462246"/>
            <a:ext cx="2271266" cy="43204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Наследственность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04138" y="315397"/>
            <a:ext cx="4248472" cy="7078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000" b="1" dirty="0"/>
              <a:t>Факторы риска</a:t>
            </a:r>
          </a:p>
        </p:txBody>
      </p:sp>
    </p:spTree>
    <p:extLst>
      <p:ext uri="{BB962C8B-B14F-4D97-AF65-F5344CB8AC3E}">
        <p14:creationId xmlns:p14="http://schemas.microsoft.com/office/powerpoint/2010/main" val="272919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59" y="0"/>
            <a:ext cx="12216259" cy="684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199" y="359998"/>
            <a:ext cx="4248472" cy="7078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000" b="1" dirty="0"/>
              <a:t>Факторы риска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08871" y="1489437"/>
            <a:ext cx="2410551" cy="72322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Стресс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657024" y="1477768"/>
            <a:ext cx="2410550" cy="72322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Повышенное потребление соли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445081" y="1477768"/>
            <a:ext cx="2410550" cy="73779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Вредные привычки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125000" y="1477768"/>
            <a:ext cx="2392519" cy="73489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Высокий холестерин крови</a:t>
            </a: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906" y="2397670"/>
            <a:ext cx="1866114" cy="19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https://im0-tub-ru.yandex.net/i?id=d9de398827e32ae0df94d894f15fc96a-l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199" y="2304101"/>
            <a:ext cx="1707159" cy="210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333" y="2292907"/>
            <a:ext cx="1862874" cy="1862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393" y="2304101"/>
            <a:ext cx="1923731" cy="1949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036" y="4346902"/>
            <a:ext cx="3335971" cy="2501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774137" y="5194975"/>
            <a:ext cx="2370646" cy="67320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Ожирение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000198" y="5194975"/>
            <a:ext cx="2402492" cy="71666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Малоподвижный образ жизни</a:t>
            </a:r>
          </a:p>
        </p:txBody>
      </p:sp>
    </p:spTree>
    <p:extLst>
      <p:ext uri="{BB962C8B-B14F-4D97-AF65-F5344CB8AC3E}">
        <p14:creationId xmlns:p14="http://schemas.microsoft.com/office/powerpoint/2010/main" val="43166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95601"/>
            <a:ext cx="12192000" cy="9753601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80484" y="432860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Симптомы гипертонической болезни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34793" y="1579752"/>
            <a:ext cx="7416824" cy="4721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3200" dirty="0">
                <a:solidFill>
                  <a:prstClr val="black"/>
                </a:solidFill>
              </a:rPr>
              <a:t>Головная боль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3200" dirty="0">
                <a:solidFill>
                  <a:prstClr val="black"/>
                </a:solidFill>
              </a:rPr>
              <a:t>Головокружение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3200" dirty="0">
                <a:solidFill>
                  <a:prstClr val="black"/>
                </a:solidFill>
              </a:rPr>
              <a:t>Шум в ушах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3200" dirty="0">
                <a:solidFill>
                  <a:prstClr val="black"/>
                </a:solidFill>
              </a:rPr>
              <a:t>Мелькание мушек перед глазами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3200" dirty="0">
                <a:solidFill>
                  <a:prstClr val="black"/>
                </a:solidFill>
              </a:rPr>
              <a:t>Нарушение зрения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3200" dirty="0">
                <a:solidFill>
                  <a:prstClr val="black"/>
                </a:solidFill>
              </a:rPr>
              <a:t>Тошнота, рвота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3200" dirty="0">
                <a:solidFill>
                  <a:prstClr val="black"/>
                </a:solidFill>
              </a:rPr>
              <a:t>Одышка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ru-RU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05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F1C551-719C-2A44-B9A4-F4DFFA4EE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43B76D-5FBE-124E-94A3-16C930EDC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2042" y="1109352"/>
            <a:ext cx="9905999" cy="4639295"/>
          </a:xfrm>
        </p:spPr>
        <p:txBody>
          <a:bodyPr>
            <a:normAutofit/>
          </a:bodyPr>
          <a:lstStyle/>
          <a:p>
            <a:r>
              <a:rPr lang="ru-RU" dirty="0">
                <a:effectLst/>
              </a:rPr>
              <a:t>Однократное повышение артериального давления после эмоционального перенапряжения, тяжелой физической работы и некоторых других воздействий еще не означает, что развилась артериальная гипертония. Только при устойчивом повышении артериального давления врачи говорят о заболевании артериальной гипертонией. </a:t>
            </a:r>
          </a:p>
          <a:p>
            <a:r>
              <a:rPr lang="ru-RU" dirty="0">
                <a:effectLst/>
              </a:rPr>
              <a:t>О наличии артериальной гипертонии свидетельствует уровень артериального давления более </a:t>
            </a:r>
            <a:r>
              <a:rPr lang="ru-RU" b="1" u="sng" dirty="0">
                <a:effectLst/>
              </a:rPr>
              <a:t>140/90 мм </a:t>
            </a:r>
            <a:r>
              <a:rPr lang="ru-RU" b="1" u="sng" dirty="0" err="1">
                <a:effectLst/>
              </a:rPr>
              <a:t>рт.ст</a:t>
            </a:r>
            <a:r>
              <a:rPr lang="ru-RU" b="1" u="sng" dirty="0">
                <a:effectLst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047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BBD41E-E476-0F46-92F2-6FB0663E9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effectLst/>
              </a:rPr>
              <a:t>При записи в «</a:t>
            </a:r>
            <a:r>
              <a:rPr lang="ru-RU" dirty="0" smtClean="0">
                <a:effectLst/>
              </a:rPr>
              <a:t>Школу для пациентов с </a:t>
            </a:r>
            <a:r>
              <a:rPr lang="ru-RU" dirty="0">
                <a:effectLst/>
              </a:rPr>
              <a:t>артериальной </a:t>
            </a:r>
            <a:r>
              <a:rPr lang="ru-RU" dirty="0" smtClean="0">
                <a:effectLst/>
              </a:rPr>
              <a:t>гипертонией» </a:t>
            </a:r>
            <a:r>
              <a:rPr lang="ru-RU" dirty="0">
                <a:effectLst/>
              </a:rPr>
              <a:t>иметь: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20B0F6-4413-1A44-8B28-C5C0F85C2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>
                <a:effectLst/>
              </a:rPr>
              <a:t>Паспорт;</a:t>
            </a:r>
          </a:p>
          <a:p>
            <a:pPr lvl="0"/>
            <a:r>
              <a:rPr lang="ru-RU" dirty="0">
                <a:effectLst/>
              </a:rPr>
              <a:t>Полис;</a:t>
            </a:r>
          </a:p>
          <a:p>
            <a:pPr lvl="0"/>
            <a:r>
              <a:rPr lang="ru-RU" dirty="0">
                <a:effectLst/>
              </a:rPr>
              <a:t>Диспансерная карта;</a:t>
            </a:r>
          </a:p>
          <a:p>
            <a:pPr lvl="0"/>
            <a:r>
              <a:rPr lang="ru-RU" dirty="0">
                <a:effectLst/>
              </a:rPr>
              <a:t>Тетрадь и ручка для записей;</a:t>
            </a:r>
          </a:p>
          <a:p>
            <a:pPr lvl="0"/>
            <a:r>
              <a:rPr lang="ru-RU" dirty="0">
                <a:effectLst/>
              </a:rPr>
              <a:t>Сменная обувь.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773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14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512" y="274638"/>
            <a:ext cx="8784976" cy="11430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К чему может привести гипертония?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59696" y="1124745"/>
            <a:ext cx="8229600" cy="488600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Развитие атеросклероза</a:t>
            </a:r>
          </a:p>
          <a:p>
            <a:r>
              <a:rPr lang="ru-RU" dirty="0">
                <a:solidFill>
                  <a:schemeClr val="bg1"/>
                </a:solidFill>
              </a:rPr>
              <a:t>Сердечная недостаточность</a:t>
            </a:r>
          </a:p>
          <a:p>
            <a:r>
              <a:rPr lang="ru-RU" dirty="0">
                <a:solidFill>
                  <a:srgbClr val="FF0000"/>
                </a:solidFill>
              </a:rPr>
              <a:t>Инфаркт миокарда</a:t>
            </a:r>
          </a:p>
          <a:p>
            <a:r>
              <a:rPr lang="ru-RU" dirty="0">
                <a:solidFill>
                  <a:srgbClr val="FF0000"/>
                </a:solidFill>
              </a:rPr>
              <a:t>Инсульт</a:t>
            </a:r>
          </a:p>
          <a:p>
            <a:r>
              <a:rPr lang="ru-RU" dirty="0">
                <a:solidFill>
                  <a:schemeClr val="bg1"/>
                </a:solidFill>
              </a:rPr>
              <a:t>Хроническое нарушение мозгового кровообращения</a:t>
            </a:r>
          </a:p>
          <a:p>
            <a:r>
              <a:rPr lang="ru-RU" dirty="0">
                <a:solidFill>
                  <a:schemeClr val="bg1"/>
                </a:solidFill>
              </a:rPr>
              <a:t>Почечная недостаточность</a:t>
            </a:r>
          </a:p>
          <a:p>
            <a:r>
              <a:rPr lang="ru-RU" dirty="0">
                <a:solidFill>
                  <a:schemeClr val="bg1"/>
                </a:solidFill>
              </a:rPr>
              <a:t>Ухудшение зрения</a:t>
            </a:r>
          </a:p>
          <a:p>
            <a:r>
              <a:rPr lang="ru-RU" dirty="0">
                <a:solidFill>
                  <a:schemeClr val="bg1"/>
                </a:solidFill>
              </a:rPr>
              <a:t>Ухудшение сахарного диабета</a:t>
            </a:r>
          </a:p>
        </p:txBody>
      </p:sp>
    </p:spTree>
    <p:extLst>
      <p:ext uri="{BB962C8B-B14F-4D97-AF65-F5344CB8AC3E}">
        <p14:creationId xmlns:p14="http://schemas.microsoft.com/office/powerpoint/2010/main" val="257352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075B7-F826-A34F-8C7C-92AE8E5F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effectLst/>
              </a:rPr>
              <a:t>Правила измерения АД.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A3C9EC7-A6EB-084A-A51B-62B05F8F8A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4057" y="1882775"/>
            <a:ext cx="6041293" cy="4016184"/>
          </a:xfrm>
        </p:spPr>
      </p:pic>
    </p:spTree>
    <p:extLst>
      <p:ext uri="{BB962C8B-B14F-4D97-AF65-F5344CB8AC3E}">
        <p14:creationId xmlns:p14="http://schemas.microsoft.com/office/powerpoint/2010/main" val="414730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A6BD0C-9069-2A4F-858B-11658BF70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66E999-F4A6-254E-A7E9-18466D7EF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618518"/>
            <a:ext cx="9905999" cy="5172683"/>
          </a:xfrm>
        </p:spPr>
        <p:txBody>
          <a:bodyPr>
            <a:normAutofit lnSpcReduction="10000"/>
          </a:bodyPr>
          <a:lstStyle/>
          <a:p>
            <a:r>
              <a:rPr lang="ru-RU" dirty="0">
                <a:effectLst/>
              </a:rPr>
              <a:t>1. Положение больного сидя в удобной позе, манжета накладывается на плечо на уровне сердца на 2 см выше локтевого сгиба.</a:t>
            </a:r>
          </a:p>
          <a:p>
            <a:r>
              <a:rPr lang="ru-RU" dirty="0">
                <a:effectLst/>
              </a:rPr>
              <a:t>2. Исключается употребление кофе и крепкого чая в течение 1 часа перед исследованием, не курить в течение 30 минут. Измерение проводится в покое после 5-минутного отдыха.</a:t>
            </a:r>
          </a:p>
          <a:p>
            <a:r>
              <a:rPr lang="ru-RU" dirty="0">
                <a:effectLst/>
              </a:rPr>
              <a:t>3. Манжету желательно выбрать соответствующего размера: резиновая часть должна быть не менее 2/3 длины предплечья и не менее 3/4 окружности руки</a:t>
            </a:r>
          </a:p>
          <a:p>
            <a:r>
              <a:rPr lang="ru-RU" dirty="0">
                <a:effectLst/>
              </a:rPr>
              <a:t>4. Следует выполнить не менее 3-х измерений с интервалом не менее минуты; за конечное (регистрируемое) значение принимается среднее из двух последних измерений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148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ED9F7-B008-2540-8D85-FE73EBF8B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ffectLst/>
              </a:rPr>
              <a:t>Техника измерения: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F38DED-54C6-7D40-968A-5AD195449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785938"/>
            <a:ext cx="9905999" cy="40052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effectLst/>
              </a:rPr>
              <a:t>Быстро накачать воздух в манжету до уровня давления на 20 мм </a:t>
            </a:r>
            <a:r>
              <a:rPr lang="ru-RU" dirty="0" err="1">
                <a:effectLst/>
              </a:rPr>
              <a:t>рт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ст</a:t>
            </a:r>
            <a:r>
              <a:rPr lang="ru-RU" dirty="0">
                <a:effectLst/>
              </a:rPr>
              <a:t>, превышающее систолическое (по исчезновению пульса)</a:t>
            </a:r>
          </a:p>
          <a:p>
            <a:pPr marL="0" indent="0">
              <a:buNone/>
            </a:pPr>
            <a:r>
              <a:rPr lang="ru-RU" dirty="0">
                <a:effectLst/>
              </a:rPr>
              <a:t>Снижать давление в манжете на 2 мм </a:t>
            </a:r>
            <a:r>
              <a:rPr lang="ru-RU" dirty="0" err="1">
                <a:effectLst/>
              </a:rPr>
              <a:t>рт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ст</a:t>
            </a:r>
            <a:r>
              <a:rPr lang="ru-RU" dirty="0">
                <a:effectLst/>
              </a:rPr>
              <a:t> в секунду</a:t>
            </a:r>
          </a:p>
          <a:p>
            <a:pPr marL="0" indent="0">
              <a:buNone/>
            </a:pPr>
            <a:r>
              <a:rPr lang="ru-RU" dirty="0">
                <a:effectLst/>
              </a:rPr>
              <a:t>Уровень давления, при котором появляется 1 тон, соответствует систолическому (верхнему) АД</a:t>
            </a:r>
          </a:p>
          <a:p>
            <a:pPr marL="0" indent="0">
              <a:buNone/>
            </a:pPr>
            <a:r>
              <a:rPr lang="ru-RU" dirty="0">
                <a:effectLst/>
              </a:rPr>
              <a:t>Уровень давления, при котором происходит исчезновение тонов, соответствует диастолическому (нижнему) АД</a:t>
            </a:r>
          </a:p>
          <a:p>
            <a:r>
              <a:rPr lang="ru-RU" dirty="0">
                <a:effectLst/>
              </a:rPr>
              <a:t>При первичном определении АД следует измерить давление на обеих руках. В дальнейшем измерения делаются на той руке, где АД выше.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917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A6BE72-77C6-5F40-A034-F6D283A02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288" y="2861656"/>
            <a:ext cx="9905998" cy="147857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effectLst/>
              </a:rPr>
              <a:t>Занятие 2. Тема: </a:t>
            </a:r>
            <a:r>
              <a:rPr lang="ru-RU" dirty="0">
                <a:effectLst/>
              </a:rPr>
              <a:t>«Лекарственные препараты, применяемые для лечения артериальной гипертонии».      </a:t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DB5DE7-7E2A-A441-A175-3CEB854628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697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1219200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4041" y="267155"/>
            <a:ext cx="8664447" cy="799647"/>
          </a:xfr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Лечение гипертонической болезни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03593" y="1773068"/>
            <a:ext cx="2383971" cy="96338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БЕТА - БЛОКАТОРЫ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91032" y="1486749"/>
            <a:ext cx="2383971" cy="130900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БЛОКАТОРЫ РЕЦЕПТОРОВ А</a:t>
            </a:r>
            <a:r>
              <a:rPr lang="en-US" sz="2400" dirty="0"/>
              <a:t>II</a:t>
            </a:r>
            <a:r>
              <a:rPr lang="ru-RU" sz="2400" dirty="0"/>
              <a:t> (САРТАНЫ)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163720" y="4194840"/>
            <a:ext cx="2383971" cy="96338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ИНГИБИТОРЫ АПФ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706792" y="4144200"/>
            <a:ext cx="2383971" cy="96338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ДИУРЕТИКИ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898778" y="1648387"/>
            <a:ext cx="2589710" cy="111421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БЛОКАТОРЫ КАНАЛОВ КАЛЬЦИЯ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3887564" y="1128544"/>
            <a:ext cx="319427" cy="64259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4309583" y="1157114"/>
            <a:ext cx="330114" cy="294620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7350240" y="1167490"/>
            <a:ext cx="389481" cy="289007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5993437" y="1112207"/>
            <a:ext cx="4595" cy="33763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8565698" y="1136707"/>
            <a:ext cx="258197" cy="49972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942040" y="5139511"/>
            <a:ext cx="2032934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err="1"/>
              <a:t>Индапамид</a:t>
            </a:r>
            <a:endParaRPr lang="ru-RU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6943387" y="5694658"/>
            <a:ext cx="2032934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/>
              <a:t>Гипотиазид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43387" y="6244454"/>
            <a:ext cx="2250246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/>
              <a:t>Фуросемид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41248" y="5290266"/>
            <a:ext cx="1896186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err="1"/>
              <a:t>Каптоприл</a:t>
            </a:r>
            <a:endParaRPr lang="ru-RU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3407725" y="5956268"/>
            <a:ext cx="2139965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err="1"/>
              <a:t>Эналаприл</a:t>
            </a:r>
            <a:endParaRPr lang="ru-RU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5163972" y="2892088"/>
            <a:ext cx="1810508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err="1"/>
              <a:t>Лозартан</a:t>
            </a:r>
            <a:endParaRPr lang="ru-RU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4791033" y="3534343"/>
            <a:ext cx="2367566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err="1"/>
              <a:t>Эпросартан</a:t>
            </a:r>
            <a:endParaRPr lang="ru-RU" sz="2800" dirty="0"/>
          </a:p>
        </p:txBody>
      </p:sp>
      <p:sp>
        <p:nvSpPr>
          <p:cNvPr id="35" name="TextBox 34"/>
          <p:cNvSpPr txBox="1"/>
          <p:nvPr/>
        </p:nvSpPr>
        <p:spPr>
          <a:xfrm>
            <a:off x="1631158" y="2884952"/>
            <a:ext cx="2122032" cy="526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err="1"/>
              <a:t>Карведилол</a:t>
            </a:r>
            <a:endParaRPr lang="ru-RU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1503593" y="3580102"/>
            <a:ext cx="2138927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err="1"/>
              <a:t>Небиволол</a:t>
            </a:r>
            <a:endParaRPr lang="ru-RU" sz="2000" dirty="0"/>
          </a:p>
        </p:txBody>
      </p:sp>
      <p:sp>
        <p:nvSpPr>
          <p:cNvPr id="37" name="TextBox 36"/>
          <p:cNvSpPr txBox="1"/>
          <p:nvPr/>
        </p:nvSpPr>
        <p:spPr>
          <a:xfrm>
            <a:off x="8245536" y="2834827"/>
            <a:ext cx="1945624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err="1"/>
              <a:t>Дилтиазем</a:t>
            </a:r>
            <a:endParaRPr lang="ru-RU" sz="2800" dirty="0"/>
          </a:p>
        </p:txBody>
      </p:sp>
      <p:sp>
        <p:nvSpPr>
          <p:cNvPr id="38" name="TextBox 37"/>
          <p:cNvSpPr txBox="1"/>
          <p:nvPr/>
        </p:nvSpPr>
        <p:spPr>
          <a:xfrm>
            <a:off x="8314946" y="3470986"/>
            <a:ext cx="2173542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err="1"/>
              <a:t>Верапамил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9073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chemeClr val="tx1"/>
                </a:solidFill>
              </a:rPr>
              <a:t>Нужно помнить!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1965960"/>
            <a:ext cx="9875520" cy="4525963"/>
          </a:xfrm>
        </p:spPr>
        <p:txBody>
          <a:bodyPr>
            <a:normAutofit lnSpcReduction="10000"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Выбор препаратов для лечения повышенного давления, их комбинацию и дозировку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ДОЛЖЕН ОСУЩЕСТВЛЯТЬ ВРАЧ!</a:t>
            </a:r>
          </a:p>
          <a:p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ОТМЕНЯТЬ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dirty="0">
                <a:solidFill>
                  <a:schemeClr val="tx1"/>
                </a:solidFill>
              </a:rPr>
              <a:t>препараты самому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НЕЛЬЗЯ!</a:t>
            </a:r>
          </a:p>
          <a:p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dirty="0">
                <a:solidFill>
                  <a:schemeClr val="tx1"/>
                </a:solidFill>
              </a:rPr>
              <a:t>Корректировать терапию может только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ВРАЧ!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841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ÐÐ°ÑÑÐ¸Ð½ÐºÐ¸ Ð¿Ð¾ Ð·Ð°Ð¿ÑÐ¾ÑÑ Ð´Ð½ÐµÐ²Ð½Ð¸Ðº Ð°Ð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251" y="1033963"/>
            <a:ext cx="6765533" cy="48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81200" y="103831"/>
            <a:ext cx="8229600" cy="114300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Регулярный контроль АД!</a:t>
            </a:r>
          </a:p>
        </p:txBody>
      </p:sp>
      <p:pic>
        <p:nvPicPr>
          <p:cNvPr id="1028" name="Picture 4" descr="ÐÐ°ÑÑÐ¸Ð½ÐºÐ¸ Ð¿Ð¾ Ð·Ð°Ð¿ÑÐ¾ÑÑ Ð´Ð½ÐµÐ²Ð½Ð¸Ðº Ð°Ð´ Ð¿ÑÐ¸Ð»Ð¾Ð¶ÐµÐ½Ð¸Ñ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919" y="1033963"/>
            <a:ext cx="2707361" cy="480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2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8F0A1-2019-3E48-863F-3D2B9808F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539" y="2827329"/>
            <a:ext cx="10365777" cy="147857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/>
              </a:rPr>
              <a:t> </a:t>
            </a:r>
            <a:br>
              <a:rPr lang="ru-RU" dirty="0">
                <a:effectLst/>
              </a:rPr>
            </a:br>
            <a:r>
              <a:rPr lang="ru-RU" b="1" dirty="0">
                <a:effectLst/>
              </a:rPr>
              <a:t>Занятие 3. Тема: «</a:t>
            </a:r>
            <a:r>
              <a:rPr lang="ru-RU" dirty="0">
                <a:effectLst/>
              </a:rPr>
              <a:t>Что делать при повышении АД?»     </a:t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D7409C-FDEC-834A-85A0-CF94603EF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475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5500" y="12654"/>
            <a:ext cx="9875520" cy="135636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Гипертонический криз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62984" y="743254"/>
            <a:ext cx="9540552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700" dirty="0"/>
              <a:t>Это резкое повышение артериального давления, которое сопровождается появлением или усугублением клинических симптомов, требующее быстрого и контролируемого снижения.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16314" y="3373356"/>
            <a:ext cx="2448272" cy="2304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Причины возникновения гипертонического криза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10396" y="5677612"/>
            <a:ext cx="214546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Эмоциональный стресс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784752" y="5949280"/>
            <a:ext cx="208823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Переутомление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595500" y="6165304"/>
            <a:ext cx="208823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Употребление алкоголя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320136" y="4293096"/>
            <a:ext cx="324036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Чрезмерные физические нагрузки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840987" y="4941168"/>
            <a:ext cx="2332509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Резкое изменение погоды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007769" y="2924944"/>
            <a:ext cx="3730433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Нерегулярный прием препаратов, снижающих давление, самостоятельное изменение доз</a:t>
            </a:r>
          </a:p>
        </p:txBody>
      </p:sp>
      <p:sp>
        <p:nvSpPr>
          <p:cNvPr id="13" name="Двойная стрелка вверх/вниз 12"/>
          <p:cNvSpPr/>
          <p:nvPr/>
        </p:nvSpPr>
        <p:spPr>
          <a:xfrm>
            <a:off x="2639616" y="5713616"/>
            <a:ext cx="144016" cy="43204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Двойная стрелка влево/вправо 14"/>
          <p:cNvSpPr/>
          <p:nvPr/>
        </p:nvSpPr>
        <p:spPr>
          <a:xfrm rot="21176851">
            <a:off x="3944743" y="4635133"/>
            <a:ext cx="3312368" cy="18002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Двойная стрелка влево/вправо 15"/>
          <p:cNvSpPr/>
          <p:nvPr/>
        </p:nvSpPr>
        <p:spPr>
          <a:xfrm>
            <a:off x="3935760" y="5013176"/>
            <a:ext cx="2808312" cy="21602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Двойная стрелка влево/вправо 16"/>
          <p:cNvSpPr/>
          <p:nvPr/>
        </p:nvSpPr>
        <p:spPr>
          <a:xfrm rot="665295">
            <a:off x="3935760" y="5445224"/>
            <a:ext cx="1937224" cy="14401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Двойная стрелка влево/вправо 17"/>
          <p:cNvSpPr/>
          <p:nvPr/>
        </p:nvSpPr>
        <p:spPr>
          <a:xfrm rot="20193693">
            <a:off x="3927870" y="4455115"/>
            <a:ext cx="893108" cy="18001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Двойная стрелка влево/вправо 19"/>
          <p:cNvSpPr/>
          <p:nvPr/>
        </p:nvSpPr>
        <p:spPr>
          <a:xfrm rot="1478302">
            <a:off x="3931299" y="5566671"/>
            <a:ext cx="790185" cy="15284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62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11E0FC-6269-8F46-9BDB-E387E74E0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Структура программы </a:t>
            </a:r>
            <a:r>
              <a:rPr lang="ru-RU" dirty="0" smtClean="0"/>
              <a:t>«школа здоровья»: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3E6C74-6BEF-5A40-9AFD-8C64F6C86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901144"/>
            <a:ext cx="9905999" cy="4325484"/>
          </a:xfrm>
        </p:spPr>
        <p:txBody>
          <a:bodyPr>
            <a:normAutofit/>
          </a:bodyPr>
          <a:lstStyle/>
          <a:p>
            <a:pPr lvl="0"/>
            <a:r>
              <a:rPr lang="ru-RU" sz="2800" dirty="0"/>
              <a:t>Пояснительная записка (введение);</a:t>
            </a:r>
          </a:p>
          <a:p>
            <a:pPr lvl="0"/>
            <a:r>
              <a:rPr lang="ru-RU" sz="2800" dirty="0"/>
              <a:t>Цели и задачи бучения;</a:t>
            </a:r>
          </a:p>
          <a:p>
            <a:pPr lvl="0"/>
            <a:r>
              <a:rPr lang="ru-RU" sz="2800" dirty="0"/>
              <a:t>Средства обучения;</a:t>
            </a:r>
          </a:p>
          <a:p>
            <a:pPr lvl="0"/>
            <a:r>
              <a:rPr lang="ru-RU" sz="2800" dirty="0"/>
              <a:t>Содержание;</a:t>
            </a:r>
          </a:p>
          <a:p>
            <a:pPr lvl="0"/>
            <a:r>
              <a:rPr lang="ru-RU" sz="2800" dirty="0"/>
              <a:t>Результаты школы обучения;</a:t>
            </a:r>
          </a:p>
          <a:p>
            <a:pPr lvl="0"/>
            <a:r>
              <a:rPr lang="ru-RU" sz="2800" dirty="0"/>
              <a:t>Список литературы.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474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Симптомы гипертонического криза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ru-RU" sz="2700" dirty="0">
                <a:solidFill>
                  <a:prstClr val="black"/>
                </a:solidFill>
              </a:rPr>
              <a:t>Резкий подъем артериального давления</a:t>
            </a:r>
          </a:p>
          <a:p>
            <a:pPr lvl="0"/>
            <a:r>
              <a:rPr lang="ru-RU" sz="2700" dirty="0">
                <a:solidFill>
                  <a:prstClr val="black"/>
                </a:solidFill>
              </a:rPr>
              <a:t>Учащение сердцебиения</a:t>
            </a:r>
          </a:p>
          <a:p>
            <a:pPr lvl="0"/>
            <a:r>
              <a:rPr lang="ru-RU" sz="2700" dirty="0">
                <a:solidFill>
                  <a:prstClr val="black"/>
                </a:solidFill>
              </a:rPr>
              <a:t>Обильное потоотделение</a:t>
            </a:r>
          </a:p>
          <a:p>
            <a:pPr lvl="0"/>
            <a:r>
              <a:rPr lang="ru-RU" sz="2700" dirty="0">
                <a:solidFill>
                  <a:prstClr val="black"/>
                </a:solidFill>
              </a:rPr>
              <a:t>Резкая и сильная головная боль, головокружение</a:t>
            </a:r>
          </a:p>
          <a:p>
            <a:pPr lvl="0"/>
            <a:r>
              <a:rPr lang="ru-RU" sz="2700" dirty="0">
                <a:solidFill>
                  <a:prstClr val="black"/>
                </a:solidFill>
              </a:rPr>
              <a:t>Тошнота, рвота</a:t>
            </a:r>
          </a:p>
          <a:p>
            <a:pPr lvl="0"/>
            <a:r>
              <a:rPr lang="ru-RU" sz="2700" dirty="0">
                <a:solidFill>
                  <a:prstClr val="black"/>
                </a:solidFill>
              </a:rPr>
              <a:t>Боли в сердце</a:t>
            </a:r>
          </a:p>
          <a:p>
            <a:pPr lvl="0"/>
            <a:r>
              <a:rPr lang="ru-RU" sz="2700" dirty="0">
                <a:solidFill>
                  <a:prstClr val="black"/>
                </a:solidFill>
              </a:rPr>
              <a:t>Нарушение сознания</a:t>
            </a:r>
          </a:p>
          <a:p>
            <a:pPr lvl="0"/>
            <a:r>
              <a:rPr lang="ru-RU" sz="2700" dirty="0">
                <a:solidFill>
                  <a:prstClr val="black"/>
                </a:solidFill>
              </a:rPr>
              <a:t>Нехватка воздуха</a:t>
            </a:r>
          </a:p>
        </p:txBody>
      </p:sp>
    </p:spTree>
    <p:extLst>
      <p:ext uri="{BB962C8B-B14F-4D97-AF65-F5344CB8AC3E}">
        <p14:creationId xmlns:p14="http://schemas.microsoft.com/office/powerpoint/2010/main" val="95407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7048" y="304800"/>
            <a:ext cx="8683752" cy="1091209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Первая помощь при гипертоническом кризе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0720" y="1684925"/>
            <a:ext cx="10921512" cy="4525963"/>
          </a:xfrm>
        </p:spPr>
        <p:txBody>
          <a:bodyPr/>
          <a:lstStyle/>
          <a:p>
            <a:pPr lvl="0"/>
            <a:r>
              <a:rPr lang="ru-RU" sz="2700" dirty="0">
                <a:solidFill>
                  <a:prstClr val="black"/>
                </a:solidFill>
              </a:rPr>
              <a:t>Самое главное - при появлении первых симптомов необходимо принять </a:t>
            </a:r>
            <a:r>
              <a:rPr lang="ru-RU" b="1" dirty="0">
                <a:solidFill>
                  <a:srgbClr val="FF0000"/>
                </a:solidFill>
              </a:rPr>
              <a:t>лекарственное средство</a:t>
            </a:r>
            <a:r>
              <a:rPr lang="ru-RU" sz="2700" dirty="0">
                <a:solidFill>
                  <a:prstClr val="black"/>
                </a:solidFill>
              </a:rPr>
              <a:t>, которое в течение короткого времени снизит артериальное давление. </a:t>
            </a:r>
          </a:p>
          <a:p>
            <a:pPr lvl="0"/>
            <a:r>
              <a:rPr lang="ru-RU" sz="2700" b="1" dirty="0" err="1">
                <a:solidFill>
                  <a:srgbClr val="FF0000"/>
                </a:solidFill>
              </a:rPr>
              <a:t>Капотен</a:t>
            </a:r>
            <a:r>
              <a:rPr lang="ru-RU" sz="2700" dirty="0">
                <a:solidFill>
                  <a:srgbClr val="FF0000"/>
                </a:solidFill>
              </a:rPr>
              <a:t> </a:t>
            </a:r>
            <a:r>
              <a:rPr lang="ru-RU" sz="2700" dirty="0">
                <a:solidFill>
                  <a:prstClr val="black"/>
                </a:solidFill>
              </a:rPr>
              <a:t>25 мг под язык</a:t>
            </a:r>
            <a:r>
              <a:rPr lang="ru-RU" sz="2700" dirty="0" smtClean="0">
                <a:solidFill>
                  <a:prstClr val="black"/>
                </a:solidFill>
              </a:rPr>
              <a:t>. Обеспечить приток свежего воздуха.</a:t>
            </a:r>
            <a:endParaRPr lang="ru-RU" sz="2700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525344"/>
            <a:ext cx="12850368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70720" y="4545124"/>
            <a:ext cx="3276364" cy="1819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Отслеживать АД, в течение 2-х часов, если давление не снижается, то: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100900" y="4545124"/>
            <a:ext cx="3312368" cy="1798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/>
              <a:t>Если приступ сопровождается чувством онемения руки, тошнотой, нарушением зрения и речи: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19836" y="4981785"/>
            <a:ext cx="2952328" cy="104411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Вызвать скорую помощь</a:t>
            </a:r>
          </a:p>
        </p:txBody>
      </p:sp>
      <p:sp>
        <p:nvSpPr>
          <p:cNvPr id="10" name="Двойная стрелка влево/вправо 9"/>
          <p:cNvSpPr/>
          <p:nvPr/>
        </p:nvSpPr>
        <p:spPr>
          <a:xfrm>
            <a:off x="3959424" y="5444374"/>
            <a:ext cx="648072" cy="17079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Двойная стрелка влево/вправо 10"/>
          <p:cNvSpPr/>
          <p:nvPr/>
        </p:nvSpPr>
        <p:spPr>
          <a:xfrm>
            <a:off x="7584504" y="5369277"/>
            <a:ext cx="504056" cy="17079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13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39C791-DDE7-DF47-92AD-44321F427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2689715"/>
            <a:ext cx="9905998" cy="147857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effectLst/>
              </a:rPr>
              <a:t>Занятие 4. Тема: «</a:t>
            </a:r>
            <a:r>
              <a:rPr lang="ru-RU" dirty="0">
                <a:effectLst/>
              </a:rPr>
              <a:t>Рациональное питание при артериальной гипертонии».</a:t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A5CF0C-3575-D743-9F27-DC51766F9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38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EF8A7D-E852-3545-B8B5-EBE104677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effectLst/>
              </a:rPr>
              <a:t>Принципы правильного питания.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AF0B4F-D3A0-8A48-959D-FCC2366E9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i="1" dirty="0">
                <a:effectLst/>
              </a:rPr>
              <a:t>Первый принцип</a:t>
            </a:r>
            <a:r>
              <a:rPr lang="ru-RU" dirty="0">
                <a:effectLst/>
              </a:rPr>
              <a:t> – энергетическая сбалансированность.</a:t>
            </a:r>
          </a:p>
          <a:p>
            <a:pPr marL="0" indent="0">
              <a:buNone/>
            </a:pPr>
            <a:r>
              <a:rPr lang="ru-RU" dirty="0">
                <a:effectLst/>
              </a:rPr>
              <a:t>Энергетическая суточная потребность человека зависит от возраста, от пола от интенсивности труда. Для мужчин от 40 до 60 лет, работа которых не связана с затратой физического труда, городских жителей она в среднем равна 2000-2400 ккал, для женщин – 1600-2000 ккал.</a:t>
            </a:r>
          </a:p>
          <a:p>
            <a:r>
              <a:rPr lang="ru-RU" i="1" dirty="0">
                <a:effectLst/>
              </a:rPr>
              <a:t>Второй принцип – </a:t>
            </a:r>
            <a:r>
              <a:rPr lang="ru-RU" dirty="0">
                <a:effectLst/>
              </a:rPr>
              <a:t>полноценность по содержанию пищевых веществ.</a:t>
            </a:r>
          </a:p>
          <a:p>
            <a:pPr marL="0" indent="0">
              <a:buNone/>
            </a:pPr>
            <a:r>
              <a:rPr lang="ru-RU" dirty="0">
                <a:effectLst/>
              </a:rPr>
              <a:t>Считается, что в дневном меню соотношение основных компонентов - белков, жиров и углеводов по массе должно составлять 1: 1: 4.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007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B5CC8-AC31-F045-A62A-F8BC616C0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24EDDA-ED62-C641-96BA-DF61CE535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843148"/>
            <a:ext cx="9905999" cy="4948053"/>
          </a:xfrm>
        </p:spPr>
        <p:txBody>
          <a:bodyPr>
            <a:normAutofit/>
          </a:bodyPr>
          <a:lstStyle/>
          <a:p>
            <a:r>
              <a:rPr lang="ru-RU" i="1" dirty="0">
                <a:effectLst/>
              </a:rPr>
              <a:t>Третий принцип:</a:t>
            </a:r>
            <a:r>
              <a:rPr lang="ru-RU" dirty="0">
                <a:effectLst/>
              </a:rPr>
              <a:t> питание должно быть дробным (4-5 раз в сутки), регулярным (в одно и то же время) и равномерным; последний прием пищи должен быть не позже, чем за 2-3 часа до сна.</a:t>
            </a:r>
          </a:p>
          <a:p>
            <a:r>
              <a:rPr lang="ru-RU" i="1" dirty="0">
                <a:effectLst/>
              </a:rPr>
              <a:t>Четвертый принцип:</a:t>
            </a:r>
            <a:r>
              <a:rPr lang="ru-RU" dirty="0">
                <a:effectLst/>
              </a:rPr>
              <a:t> кулинарная обработка должна быть оптимальной.</a:t>
            </a:r>
          </a:p>
          <a:p>
            <a:pPr marL="0" indent="0">
              <a:buNone/>
            </a:pPr>
            <a:r>
              <a:rPr lang="ru-RU" dirty="0">
                <a:effectLst/>
              </a:rPr>
              <a:t>Продукты должны быть разнообразные (свежие, замороженные, сушеные). Пищу предпочтительнее готовить на пару, путем отваривания, запекания. Разнообразная свежая и правильно приготовленная еда без лишних добавок позволяет достичь требуемой полноценности и сбалансированности здорового питания.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980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0926C5-8CC2-4F4F-A6DE-4BC375B33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effectLst/>
              </a:rPr>
              <a:t>Занятие 5. Тема: «</a:t>
            </a:r>
            <a:r>
              <a:rPr lang="ru-RU" dirty="0">
                <a:effectLst/>
              </a:rPr>
              <a:t>Физическая активность при артериальной гипертонии»     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E96BD9-D519-444A-A619-3A3DA2335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957200"/>
            <a:ext cx="9905999" cy="354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effectLst/>
              </a:rPr>
              <a:t>Регулярные физические тренировки снижают АД на 4-5 мм </a:t>
            </a:r>
            <a:r>
              <a:rPr lang="ru-RU" dirty="0" err="1">
                <a:effectLst/>
              </a:rPr>
              <a:t>рт.ст</a:t>
            </a:r>
            <a:r>
              <a:rPr lang="ru-RU" dirty="0">
                <a:effectLst/>
              </a:rPr>
              <a:t>.</a:t>
            </a:r>
          </a:p>
          <a:p>
            <a:endParaRPr lang="ru-RU" dirty="0"/>
          </a:p>
        </p:txBody>
      </p:sp>
      <p:pic>
        <p:nvPicPr>
          <p:cNvPr id="2050" name="Picture 2" descr="Фоторепортаж, Остановись на мгновенье! Пробежка &quot;Чайные бега&quot; - Нижний  Тагил. - @roma-nt - GoldVoice.club">
            <a:extLst>
              <a:ext uri="{FF2B5EF4-FFF2-40B4-BE49-F238E27FC236}">
                <a16:creationId xmlns:a16="http://schemas.microsoft.com/office/drawing/2014/main" id="{9B61ADC9-C6B0-7F43-A6A7-237586E10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6" y="2587313"/>
            <a:ext cx="4743450" cy="407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63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4CE350-781B-1349-B838-6A8329C2B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ffectLst/>
              </a:rPr>
              <a:t>Чем полезны физические тренировки?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ECA3FE-C970-A641-A1A6-1BAB5F005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097088"/>
            <a:ext cx="9905999" cy="5436487"/>
          </a:xfrm>
        </p:spPr>
        <p:txBody>
          <a:bodyPr>
            <a:normAutofit/>
          </a:bodyPr>
          <a:lstStyle/>
          <a:p>
            <a:r>
              <a:rPr lang="ru-RU" dirty="0">
                <a:effectLst/>
              </a:rPr>
              <a:t>Доказано, что под влиянием физических тренировок снижается АД.</a:t>
            </a:r>
          </a:p>
          <a:p>
            <a:r>
              <a:rPr lang="ru-RU" dirty="0">
                <a:effectLst/>
              </a:rPr>
              <a:t> Снижается опасность тромбоза коронарных артерий, который является часто непосредственной причиной инфаркта миокарда и внезапной сердечной смерти, мозгового инсульта. </a:t>
            </a:r>
          </a:p>
          <a:p>
            <a:r>
              <a:rPr lang="ru-RU" dirty="0">
                <a:effectLst/>
              </a:rPr>
              <a:t>Физические тренировки помогают снизить вес. </a:t>
            </a:r>
          </a:p>
          <a:p>
            <a:r>
              <a:rPr lang="ru-RU" dirty="0">
                <a:effectLst/>
              </a:rPr>
              <a:t>Физические нагрузки способствуют более адекватному регулированию аппетита, снижению повышенного аппетита, провоцируемого психоэмоциональным перенапряжением.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394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3048" y="-35500"/>
            <a:ext cx="4130880" cy="1046450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Профилактика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2" r="46595" b="12963"/>
          <a:stretch/>
        </p:blipFill>
        <p:spPr>
          <a:xfrm>
            <a:off x="4743928" y="0"/>
            <a:ext cx="7057928" cy="6895803"/>
          </a:xfrm>
          <a:prstGeom prst="rect">
            <a:avLst/>
          </a:prstGeom>
        </p:spPr>
      </p:pic>
      <p:pic>
        <p:nvPicPr>
          <p:cNvPr id="6148" name="Picture 4" descr="http://mbdou67.edummr.ru/wp-content/uploads/2018/07/aibolit-rast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48" y="1010950"/>
            <a:ext cx="377731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10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963F2B-02F5-2944-9F84-C2B87C931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FF00"/>
                </a:solidFill>
                <a:effectLst/>
              </a:rPr>
              <a:t>Ожидаемые результаты «Школы»</a:t>
            </a:r>
            <a:r>
              <a:rPr lang="ru-RU" dirty="0">
                <a:solidFill>
                  <a:srgbClr val="FFFF00"/>
                </a:solidFill>
                <a:effectLst/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968BF2-FD12-FB4E-B6F8-E4BD01C63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2800" dirty="0">
                <a:effectLst/>
              </a:rPr>
              <a:t>Повышение эффективности лечения АГ</a:t>
            </a:r>
          </a:p>
          <a:p>
            <a:pPr lvl="0"/>
            <a:r>
              <a:rPr lang="ru-RU" sz="2800" dirty="0">
                <a:effectLst/>
              </a:rPr>
              <a:t>Снижение количества госпитализаций больных с АГ</a:t>
            </a:r>
          </a:p>
          <a:p>
            <a:pPr lvl="0"/>
            <a:r>
              <a:rPr lang="ru-RU" sz="2800" dirty="0">
                <a:effectLst/>
              </a:rPr>
              <a:t>Улучшение качества жизни больных с АГ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613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51438C-4B5A-394D-A75C-F4532BB41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effectLst/>
              </a:rPr>
              <a:t>После окончания обучения в школе пациенты должны </a:t>
            </a:r>
            <a:r>
              <a:rPr lang="ru-RU" b="1" u="sng" dirty="0">
                <a:solidFill>
                  <a:srgbClr val="FFFF00"/>
                </a:solidFill>
                <a:effectLst/>
              </a:rPr>
              <a:t>знать</a:t>
            </a:r>
            <a:r>
              <a:rPr lang="ru-RU" dirty="0">
                <a:solidFill>
                  <a:srgbClr val="FFFF00"/>
                </a:solidFill>
                <a:effectLst/>
              </a:rPr>
              <a:t>: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D27AE8-6967-DE4C-8F86-FE8EFF003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ru-RU" dirty="0">
                <a:effectLst/>
              </a:rPr>
              <a:t>причины и симптомы повышения АД</a:t>
            </a:r>
          </a:p>
          <a:p>
            <a:pPr lvl="0"/>
            <a:r>
              <a:rPr lang="ru-RU" dirty="0">
                <a:effectLst/>
              </a:rPr>
              <a:t>факторы, определяющие риск развития осложнений </a:t>
            </a:r>
          </a:p>
          <a:p>
            <a:pPr lvl="0"/>
            <a:r>
              <a:rPr lang="ru-RU" dirty="0">
                <a:effectLst/>
              </a:rPr>
              <a:t>основы самостоятельного контроля артериального давления</a:t>
            </a:r>
          </a:p>
          <a:p>
            <a:pPr lvl="0"/>
            <a:r>
              <a:rPr lang="ru-RU" dirty="0">
                <a:effectLst/>
              </a:rPr>
              <a:t>средства помощи при повышении артериального давления</a:t>
            </a:r>
          </a:p>
          <a:p>
            <a:pPr lvl="0"/>
            <a:r>
              <a:rPr lang="ru-RU" dirty="0">
                <a:effectLst/>
              </a:rPr>
              <a:t>основы здорового питания</a:t>
            </a:r>
          </a:p>
          <a:p>
            <a:pPr lvl="0"/>
            <a:r>
              <a:rPr lang="ru-RU" dirty="0">
                <a:effectLst/>
              </a:rPr>
              <a:t>влияние поведенческих факторов риска на здоровье</a:t>
            </a:r>
          </a:p>
          <a:p>
            <a:pPr lvl="0"/>
            <a:r>
              <a:rPr lang="ru-RU" dirty="0">
                <a:effectLst/>
              </a:rPr>
              <a:t>основные группы АГП и побочные действия лекарств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518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320A19-0167-4844-9A3B-8623CD579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460839"/>
            <a:ext cx="9905998" cy="1478570"/>
          </a:xfrm>
        </p:spPr>
        <p:txBody>
          <a:bodyPr/>
          <a:lstStyle/>
          <a:p>
            <a:r>
              <a:rPr lang="ru-RU" b="1" dirty="0" err="1" smtClean="0">
                <a:solidFill>
                  <a:srgbClr val="FFFF00"/>
                </a:solidFill>
              </a:rPr>
              <a:t>аКТУАЛЬНОСТЬ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05D42F-2211-4544-B6CE-E9E03435F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939409"/>
            <a:ext cx="9905999" cy="354171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4000" dirty="0">
                <a:effectLst/>
              </a:rPr>
              <a:t>Артериальная гипертензия, являясь одним из коварных спутников старения населения, является ведущей причиной заболеваемости и смертности во всем мире.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315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9D32C4-3E65-7647-AC31-84CEB954A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effectLst/>
              </a:rPr>
              <a:t>После окончания обучения в школе пациенты должны </a:t>
            </a:r>
            <a:r>
              <a:rPr lang="ru-RU" b="1" u="sng" dirty="0">
                <a:solidFill>
                  <a:srgbClr val="FFFF00"/>
                </a:solidFill>
                <a:effectLst/>
              </a:rPr>
              <a:t>уметь</a:t>
            </a:r>
            <a:r>
              <a:rPr lang="ru-RU" b="1" dirty="0">
                <a:solidFill>
                  <a:srgbClr val="FFFF00"/>
                </a:solidFill>
                <a:effectLst/>
              </a:rPr>
              <a:t>: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7CCC54-D0E4-5F45-8FB4-3DA3202F3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>
                <a:effectLst/>
              </a:rPr>
              <a:t>вести дневник пациента</a:t>
            </a:r>
          </a:p>
          <a:p>
            <a:pPr lvl="0"/>
            <a:r>
              <a:rPr lang="ru-RU" dirty="0">
                <a:effectLst/>
              </a:rPr>
              <a:t>контролировать уровень АД и вести дневника самоконтроля.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контролировать факторы, влияющие на течение заболевания (вес тела, уровень стресса и др.).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373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975A5-7042-B946-AD06-7CC587F3A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>
                <a:effectLst/>
              </a:rPr>
              <a:t>Список литературы: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953603-049D-6549-8E20-4DF8BC9464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ru-RU" dirty="0">
                <a:effectLst/>
              </a:rPr>
              <a:t>Калинина А.М. Школа здоровья для пациентов с артериальной гипертонией. Качество жизни 2003; 2: 78-82.</a:t>
            </a:r>
          </a:p>
          <a:p>
            <a:pPr lvl="0"/>
            <a:r>
              <a:rPr lang="ru-RU" dirty="0" err="1">
                <a:effectLst/>
              </a:rPr>
              <a:t>Конради</a:t>
            </a:r>
            <a:r>
              <a:rPr lang="ru-RU" dirty="0">
                <a:effectLst/>
              </a:rPr>
              <a:t> А.О, Соболева А.В., Максимова Т.А. и др. Обучение больных гипертонической болезнью. </a:t>
            </a:r>
            <a:r>
              <a:rPr lang="ru-RU" dirty="0" err="1">
                <a:effectLst/>
              </a:rPr>
              <a:t>Артериал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гиперт</a:t>
            </a:r>
            <a:r>
              <a:rPr lang="ru-RU" dirty="0">
                <a:effectLst/>
              </a:rPr>
              <a:t> 2002; 8(6): 217-20.</a:t>
            </a:r>
          </a:p>
          <a:p>
            <a:pPr lvl="0"/>
            <a:r>
              <a:rPr lang="ru-RU" dirty="0" err="1">
                <a:effectLst/>
              </a:rPr>
              <a:t>Оганов</a:t>
            </a:r>
            <a:r>
              <a:rPr lang="ru-RU" dirty="0">
                <a:effectLst/>
              </a:rPr>
              <a:t> Р.Г., Калинина А.М., Поздняков Ю.М. и др. Организация Школ Здоровья в первичном звене здравоохранения. Организационно-методическое письмо Минздрава РФ. Москва 2002; 30 с.</a:t>
            </a:r>
          </a:p>
          <a:p>
            <a:pPr lvl="0"/>
            <a:r>
              <a:rPr lang="ru-RU" dirty="0">
                <a:effectLst/>
              </a:rPr>
              <a:t>Ощепкова Е.В. О федеральной целевой программе «Профилактика и лечение артериальной гипертонии в Российской Федерации». </a:t>
            </a:r>
            <a:r>
              <a:rPr lang="ru-RU" dirty="0" err="1">
                <a:effectLst/>
              </a:rPr>
              <a:t>Профил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забол</a:t>
            </a:r>
            <a:r>
              <a:rPr lang="ru-RU" dirty="0">
                <a:effectLst/>
              </a:rPr>
              <a:t> укреп </a:t>
            </a:r>
            <a:r>
              <a:rPr lang="ru-RU" dirty="0" err="1">
                <a:effectLst/>
              </a:rPr>
              <a:t>здор</a:t>
            </a:r>
            <a:r>
              <a:rPr lang="ru-RU" dirty="0">
                <a:effectLst/>
              </a:rPr>
              <a:t> 2002; 1: 3-7.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266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875F0B-F38B-0944-9228-85BADB5F0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2093" y="2541774"/>
            <a:ext cx="9905998" cy="1478570"/>
          </a:xfrm>
        </p:spPr>
        <p:txBody>
          <a:bodyPr/>
          <a:lstStyle/>
          <a:p>
            <a:r>
              <a:rPr lang="ru-RU" b="1" dirty="0"/>
              <a:t>СПАСИБО ЗА ВНИМАНИЕ</a:t>
            </a:r>
            <a:r>
              <a:rPr lang="ru-RU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8967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CCE8CDD-5FD2-154B-8EAF-6BD512FB94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4630" y="101897"/>
            <a:ext cx="8694056" cy="6569383"/>
          </a:xfrm>
        </p:spPr>
      </p:pic>
    </p:spTree>
    <p:extLst>
      <p:ext uri="{BB962C8B-B14F-4D97-AF65-F5344CB8AC3E}">
        <p14:creationId xmlns:p14="http://schemas.microsoft.com/office/powerpoint/2010/main" val="60397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Врач и пациент. Как найти консенсус и вернуть уважение к профессии врача |  Здравоохранение | Общество | Аргументы и Факты">
            <a:extLst>
              <a:ext uri="{FF2B5EF4-FFF2-40B4-BE49-F238E27FC236}">
                <a16:creationId xmlns:a16="http://schemas.microsoft.com/office/drawing/2014/main" id="{33BF3933-18A4-DE40-AA15-E4B670E84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449" y="2550182"/>
            <a:ext cx="6013924" cy="400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E078E645-1E9D-4246-9495-DD1609D61925}"/>
              </a:ext>
            </a:extLst>
          </p:cNvPr>
          <p:cNvSpPr txBox="1">
            <a:spLocks/>
          </p:cNvSpPr>
          <p:nvPr/>
        </p:nvSpPr>
        <p:spPr>
          <a:xfrm>
            <a:off x="1141412" y="46313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3200" dirty="0" smtClean="0">
                <a:effectLst/>
              </a:rPr>
              <a:t>Правильная тактика лечения болезни - большое искусство врача. Однако, успех в лечении АГ возможен только в тесном союзе лечащего врача и пациента.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81416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5073F2-DA03-7E4E-B2CF-7594B8250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FF00"/>
                </a:solidFill>
                <a:effectLst/>
              </a:rPr>
              <a:t>Цель: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21E713-FD5C-1341-AEF3-89EF3041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200" dirty="0">
                <a:effectLst/>
              </a:rPr>
              <a:t>оптимизация, совершенствование и повышение охвата, доступности и качества медицинской профилактической помощи населению, в частности пациентам  с АГ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433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023B00-23A9-2741-B95D-A4059D081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FF00"/>
                </a:solidFill>
              </a:rPr>
              <a:t>Задачи: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0C8731-0090-A343-A8A2-855528659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857829"/>
            <a:ext cx="10673217" cy="4601028"/>
          </a:xfrm>
        </p:spPr>
        <p:txBody>
          <a:bodyPr>
            <a:normAutofit/>
          </a:bodyPr>
          <a:lstStyle/>
          <a:p>
            <a:pPr lvl="0"/>
            <a:r>
              <a:rPr lang="ru-RU" sz="2800" dirty="0">
                <a:effectLst/>
              </a:rPr>
              <a:t>повышение информированности пациентов с АГ о заболевании и факторах риска его развития, обострений и осложнений; </a:t>
            </a:r>
          </a:p>
          <a:p>
            <a:pPr lvl="0"/>
            <a:r>
              <a:rPr lang="ru-RU" sz="2800" dirty="0">
                <a:effectLst/>
              </a:rPr>
              <a:t>повышение ответственности пациента за сохранение своего здоровья; </a:t>
            </a:r>
          </a:p>
          <a:p>
            <a:pPr lvl="0"/>
            <a:r>
              <a:rPr lang="ru-RU" sz="2800" dirty="0">
                <a:effectLst/>
              </a:rPr>
              <a:t>формирование рационального и активного отношения пациента к заболеванию, мотивации к оздоровлению, приверженности к лечению и выполнению рекомендаций </a:t>
            </a:r>
            <a:r>
              <a:rPr lang="ru-RU" sz="2800" dirty="0" smtClean="0">
                <a:effectLst/>
              </a:rPr>
              <a:t>врача.</a:t>
            </a:r>
            <a:endParaRPr lang="ru-RU" sz="2800" dirty="0"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429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A009BFC-2853-974D-9EAB-8F96C224E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877888"/>
            <a:ext cx="9905999" cy="5319712"/>
          </a:xfrm>
        </p:spPr>
        <p:txBody>
          <a:bodyPr>
            <a:normAutofit/>
          </a:bodyPr>
          <a:lstStyle/>
          <a:p>
            <a:r>
              <a:rPr lang="ru-RU" sz="2800" dirty="0">
                <a:effectLst/>
              </a:rPr>
              <a:t>формирование у пациентов умений и навыков по самоконтролю за состоянием здоровья;</a:t>
            </a:r>
          </a:p>
          <a:p>
            <a:pPr lvl="0"/>
            <a:r>
              <a:rPr lang="ru-RU" sz="2800" dirty="0">
                <a:effectLst/>
              </a:rPr>
              <a:t>формирование у пациентов навыков по оказанию </a:t>
            </a:r>
            <a:r>
              <a:rPr lang="ru-RU" sz="2800" dirty="0" err="1">
                <a:effectLst/>
              </a:rPr>
              <a:t>первои</a:t>
            </a:r>
            <a:r>
              <a:rPr lang="ru-RU" sz="2800" dirty="0">
                <a:effectLst/>
              </a:rPr>
              <a:t>̆ </a:t>
            </a:r>
            <a:r>
              <a:rPr lang="ru-RU" sz="2800" dirty="0" err="1">
                <a:effectLst/>
              </a:rPr>
              <a:t>доврачебнои</a:t>
            </a:r>
            <a:r>
              <a:rPr lang="ru-RU" sz="2800" dirty="0">
                <a:effectLst/>
              </a:rPr>
              <a:t>̆ помощи в случаях обострений и кризов;</a:t>
            </a:r>
          </a:p>
          <a:p>
            <a:r>
              <a:rPr lang="ru-RU" sz="2800" dirty="0">
                <a:effectLst/>
              </a:rPr>
              <a:t>формирование у пациентов навыков по снижению неблагоприятного влияния на здоровье поведенческих факторов риска (рациональное питание, двигательная активность, управление стрессом, отказ от вредных привычек). </a:t>
            </a:r>
          </a:p>
          <a:p>
            <a:pPr lvl="0"/>
            <a:endParaRPr lang="ru-RU" dirty="0"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304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{6341061B-583B-7141-8715-99524496BFA9}tf10001122</Template>
  <TotalTime>127</TotalTime>
  <Words>1418</Words>
  <Application>Microsoft Office PowerPoint</Application>
  <PresentationFormat>Широкоэкранный</PresentationFormat>
  <Paragraphs>191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7" baseType="lpstr">
      <vt:lpstr>Arabic Typesetting</vt:lpstr>
      <vt:lpstr>Arial</vt:lpstr>
      <vt:lpstr>Trebuchet MS</vt:lpstr>
      <vt:lpstr>Tw Cen MT</vt:lpstr>
      <vt:lpstr>Контур</vt:lpstr>
      <vt:lpstr>Презентация PowerPoint</vt:lpstr>
      <vt:lpstr>При записи в «Школу для пациентов с артериальной гипертонией» иметь:</vt:lpstr>
      <vt:lpstr>Структура программы «школа здоровья»:</vt:lpstr>
      <vt:lpstr>аКТУАЛЬНОСТЬ</vt:lpstr>
      <vt:lpstr>Презентация PowerPoint</vt:lpstr>
      <vt:lpstr>Презентация PowerPoint</vt:lpstr>
      <vt:lpstr>Цель: </vt:lpstr>
      <vt:lpstr>Задачи:</vt:lpstr>
      <vt:lpstr>Презентация PowerPoint</vt:lpstr>
      <vt:lpstr>Средства обучения: Обязательное оборудование Школы Здоровья:</vt:lpstr>
      <vt:lpstr>Дополнительное (желательное) оборудование для Школы Здоровья </vt:lpstr>
      <vt:lpstr>Учебный план:</vt:lpstr>
      <vt:lpstr>Презентация PowerPoint</vt:lpstr>
      <vt:lpstr>Занятие 1. Тема: «Понятие об артериальной гипертензии. Правила измерения АД».     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 чему может привести гипертония?</vt:lpstr>
      <vt:lpstr>Правила измерения АД.</vt:lpstr>
      <vt:lpstr>Презентация PowerPoint</vt:lpstr>
      <vt:lpstr>Техника измерения: </vt:lpstr>
      <vt:lpstr>Занятие 2. Тема: «Лекарственные препараты, применяемые для лечения артериальной гипертонии».       </vt:lpstr>
      <vt:lpstr>Лечение гипертонической болезни</vt:lpstr>
      <vt:lpstr>Нужно помнить!</vt:lpstr>
      <vt:lpstr>Регулярный контроль АД!</vt:lpstr>
      <vt:lpstr>  Занятие 3. Тема: «Что делать при повышении АД?»      </vt:lpstr>
      <vt:lpstr>Гипертонический криз</vt:lpstr>
      <vt:lpstr>Симптомы гипертонического криза</vt:lpstr>
      <vt:lpstr>Первая помощь при гипертоническом кризе</vt:lpstr>
      <vt:lpstr>Занятие 4. Тема: «Рациональное питание при артериальной гипертонии». </vt:lpstr>
      <vt:lpstr>Принципы правильного питания.</vt:lpstr>
      <vt:lpstr>Презентация PowerPoint</vt:lpstr>
      <vt:lpstr>Занятие 5. Тема: «Физическая активность при артериальной гипертонии»     </vt:lpstr>
      <vt:lpstr>Чем полезны физические тренировки?</vt:lpstr>
      <vt:lpstr>Профилактика</vt:lpstr>
      <vt:lpstr>Ожидаемые результаты «Школы».</vt:lpstr>
      <vt:lpstr>После окончания обучения в школе пациенты должны знать:</vt:lpstr>
      <vt:lpstr>После окончания обучения в школе пациенты должны уметь:</vt:lpstr>
      <vt:lpstr>Список литературы: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alexgornostaev77@gmail.com</dc:creator>
  <cp:lastModifiedBy>Гуров</cp:lastModifiedBy>
  <cp:revision>22</cp:revision>
  <dcterms:created xsi:type="dcterms:W3CDTF">2020-12-16T03:25:10Z</dcterms:created>
  <dcterms:modified xsi:type="dcterms:W3CDTF">2020-12-23T13:33:41Z</dcterms:modified>
</cp:coreProperties>
</file>