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3" r:id="rId3"/>
    <p:sldId id="261" r:id="rId4"/>
    <p:sldId id="257" r:id="rId5"/>
    <p:sldId id="290" r:id="rId6"/>
    <p:sldId id="284" r:id="rId7"/>
    <p:sldId id="291" r:id="rId8"/>
    <p:sldId id="285" r:id="rId9"/>
    <p:sldId id="292" r:id="rId10"/>
    <p:sldId id="286" r:id="rId11"/>
    <p:sldId id="287" r:id="rId12"/>
    <p:sldId id="295" r:id="rId13"/>
    <p:sldId id="288" r:id="rId14"/>
    <p:sldId id="289" r:id="rId15"/>
    <p:sldId id="293" r:id="rId16"/>
    <p:sldId id="294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25" autoAdjust="0"/>
    <p:restoredTop sz="94660"/>
  </p:normalViewPr>
  <p:slideViewPr>
    <p:cSldViewPr>
      <p:cViewPr varScale="1">
        <p:scale>
          <a:sx n="65" d="100"/>
          <a:sy n="65" d="100"/>
        </p:scale>
        <p:origin x="115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8006A41-28FC-486D-B0EF-49274DE2BFA5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226607E-7C64-4FDE-8373-0E3D9485F1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6A41-28FC-486D-B0EF-49274DE2BFA5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607E-7C64-4FDE-8373-0E3D9485F1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6A41-28FC-486D-B0EF-49274DE2BFA5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607E-7C64-4FDE-8373-0E3D9485F1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6A41-28FC-486D-B0EF-49274DE2BFA5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607E-7C64-4FDE-8373-0E3D9485F1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6A41-28FC-486D-B0EF-49274DE2BFA5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607E-7C64-4FDE-8373-0E3D9485F1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6A41-28FC-486D-B0EF-49274DE2BFA5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607E-7C64-4FDE-8373-0E3D9485F1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8006A41-28FC-486D-B0EF-49274DE2BFA5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226607E-7C64-4FDE-8373-0E3D9485F19C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8006A41-28FC-486D-B0EF-49274DE2BFA5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2226607E-7C64-4FDE-8373-0E3D9485F1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6A41-28FC-486D-B0EF-49274DE2BFA5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607E-7C64-4FDE-8373-0E3D9485F1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6A41-28FC-486D-B0EF-49274DE2BFA5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607E-7C64-4FDE-8373-0E3D9485F1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6A41-28FC-486D-B0EF-49274DE2BFA5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607E-7C64-4FDE-8373-0E3D9485F1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8006A41-28FC-486D-B0EF-49274DE2BFA5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226607E-7C64-4FDE-8373-0E3D9485F19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2856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/>
              </a:rPr>
              <a:t>Механически действующие </a:t>
            </a:r>
            <a:r>
              <a:rPr lang="ru-RU" sz="2800" b="1" dirty="0" err="1">
                <a:latin typeface="Times New Roman"/>
              </a:rPr>
              <a:t>ортодонтические</a:t>
            </a:r>
            <a:r>
              <a:rPr lang="ru-RU" sz="2800" b="1" dirty="0">
                <a:latin typeface="Times New Roman"/>
              </a:rPr>
              <a:t> аппараты.</a:t>
            </a: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4293096"/>
            <a:ext cx="3960440" cy="1584176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 ординатор</a:t>
            </a:r>
          </a:p>
          <a:p>
            <a:pPr algn="l"/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Кафедры стоматологии ИПО</a:t>
            </a:r>
          </a:p>
          <a:p>
            <a:pPr algn="l"/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специальности «Ортодонтия»</a:t>
            </a:r>
          </a:p>
          <a:p>
            <a:pPr algn="l"/>
            <a:r>
              <a:rPr lang="ru-RU" sz="1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Полторыхина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Ксения Вячеславовна</a:t>
            </a:r>
          </a:p>
          <a:p>
            <a:pPr algn="l"/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Рецензент к.м.н.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доцент </a:t>
            </a:r>
            <a:r>
              <a:rPr lang="ru-RU" sz="1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Дуж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Анатолий Николаевич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33" y="626439"/>
            <a:ext cx="7776864" cy="138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91880" y="6165304"/>
            <a:ext cx="2036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Красноярск 2024</a:t>
            </a:r>
          </a:p>
        </p:txBody>
      </p:sp>
    </p:spTree>
    <p:extLst>
      <p:ext uri="{BB962C8B-B14F-4D97-AF65-F5344CB8AC3E}">
        <p14:creationId xmlns:p14="http://schemas.microsoft.com/office/powerpoint/2010/main" val="2105871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7A9729-4777-0115-DF41-0EFCCC33C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4) </a:t>
            </a:r>
            <a:r>
              <a:rPr lang="ru-RU" dirty="0" err="1"/>
              <a:t>Окклюзионные</a:t>
            </a:r>
            <a:r>
              <a:rPr lang="ru-RU" dirty="0"/>
              <a:t> лапки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7CED073-88D1-12E0-8E4A-313439E618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115" y="2249488"/>
            <a:ext cx="5911769" cy="4324350"/>
          </a:xfrm>
        </p:spPr>
      </p:pic>
    </p:spTree>
    <p:extLst>
      <p:ext uri="{BB962C8B-B14F-4D97-AF65-F5344CB8AC3E}">
        <p14:creationId xmlns:p14="http://schemas.microsoft.com/office/powerpoint/2010/main" val="3784381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70E0B8-7799-DE90-9AF1-BF5E2B84C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5) Пружины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5866B89-56C8-EE1F-7207-0D0DA37FDA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79" y="2430186"/>
            <a:ext cx="6925642" cy="3962953"/>
          </a:xfrm>
        </p:spPr>
      </p:pic>
    </p:spTree>
    <p:extLst>
      <p:ext uri="{BB962C8B-B14F-4D97-AF65-F5344CB8AC3E}">
        <p14:creationId xmlns:p14="http://schemas.microsoft.com/office/powerpoint/2010/main" val="1243696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796059-BB80-BFCF-31B4-17B612EAE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B775EB-5FB1-BC3F-DE7A-8EB45AF37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77845"/>
            <a:ext cx="8229600" cy="4325112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Змеевидная пружина или толкатель предназначена для вестибулярного перемещения зубов. Перемещение может быть корпусным или с поворотом вокруг оси. Это зависит от конструктивных особенностей изготовления змеевидной пружины. При неодинаковом количестве изгибов, которые расположены во взаимно противоположных направлениях происходит поступательное и вращательное движения, при одинаковом – только поступательное, так как силы, которые действуют вращательно уравновешиваются. </a:t>
            </a:r>
          </a:p>
        </p:txBody>
      </p:sp>
    </p:spTree>
    <p:extLst>
      <p:ext uri="{BB962C8B-B14F-4D97-AF65-F5344CB8AC3E}">
        <p14:creationId xmlns:p14="http://schemas.microsoft.com/office/powerpoint/2010/main" val="3842207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BB219-41D1-CBA4-E9EF-3A6DDDDC0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6) Петли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A18C891-E124-0811-E41D-B1F70ECDEE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05" y="2796950"/>
            <a:ext cx="7087589" cy="3229426"/>
          </a:xfrm>
        </p:spPr>
      </p:pic>
    </p:spTree>
    <p:extLst>
      <p:ext uri="{BB962C8B-B14F-4D97-AF65-F5344CB8AC3E}">
        <p14:creationId xmlns:p14="http://schemas.microsoft.com/office/powerpoint/2010/main" val="936767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D8D251-4242-6F70-3C03-3D38F1779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7) Эластические тяги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2FD1C55-A3BB-2D02-6E6C-EB6D1B4682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548" y="2658818"/>
            <a:ext cx="6296904" cy="3505689"/>
          </a:xfrm>
        </p:spPr>
      </p:pic>
    </p:spTree>
    <p:extLst>
      <p:ext uri="{BB962C8B-B14F-4D97-AF65-F5344CB8AC3E}">
        <p14:creationId xmlns:p14="http://schemas.microsoft.com/office/powerpoint/2010/main" val="3581053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3D594F-216C-ADC1-79EA-137EEE275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4CAEA0-48F1-53C0-CA29-5D84EA8D3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Эластичные тяги на брекеты или, как их еще называют, эластики – это </a:t>
            </a:r>
            <a:r>
              <a:rPr lang="ru-RU" b="1" i="0" dirty="0">
                <a:solidFill>
                  <a:srgbClr val="333333"/>
                </a:solidFill>
                <a:effectLst/>
                <a:latin typeface="YS Text"/>
              </a:rPr>
              <a:t>устройства, оказывающие дополнительное силовое воздействие на зубной ряд при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YS Text"/>
              </a:rPr>
              <a:t>ортодонтическом</a:t>
            </a:r>
            <a:r>
              <a:rPr lang="ru-RU" b="1" i="0" dirty="0">
                <a:solidFill>
                  <a:srgbClr val="333333"/>
                </a:solidFill>
                <a:effectLst/>
                <a:latin typeface="YS Text"/>
              </a:rPr>
              <a:t> лечении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. Эластики фиксируют непосредственно на замочки (брекеты), в течение всего периода лечения их несколько раз меняют, поскольку резинки имеют свойство растягиваться.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2491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BC8914-BDD8-4EC2-0566-1CE28AEDE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ОРТОДОНТИЧЕСКИЕ АППАРАТЫ МЕХАНИЧЕСКОГО ДЕЙСТВИЯ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EE6EA1-ABCF-7378-B887-54CAAEDD4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Расширяющая пластинка Шварца представляет собой верхнечелюстной пластиночный аппарат с винтом с двумя направляющими, который вваривают вдоль небного шва. Аппарат используют для равномерного расширения верхней зубной дуги. Если винт с двумя направляющими расположить перпендикулярно небному шву, то в таком случае будет происходить удлинение фронтального участка верхней зубной дуги.</a:t>
            </a:r>
          </a:p>
        </p:txBody>
      </p:sp>
    </p:spTree>
    <p:extLst>
      <p:ext uri="{BB962C8B-B14F-4D97-AF65-F5344CB8AC3E}">
        <p14:creationId xmlns:p14="http://schemas.microsoft.com/office/powerpoint/2010/main" val="2834949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7EA2E0-CA29-4524-DF67-19448CF25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7293930-3DE1-001F-438F-73D32630F7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76672"/>
            <a:ext cx="6490581" cy="432435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44CA453-BB42-DC36-6E43-A12B8FFEDC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801022"/>
            <a:ext cx="8229600" cy="181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3302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C2D29D-901B-8EB8-D0B1-3E2A43283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E5D47B-2E0F-AF84-069D-C5F451B51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143000"/>
            <a:ext cx="8229600" cy="4325112"/>
          </a:xfrm>
        </p:spPr>
        <p:txBody>
          <a:bodyPr/>
          <a:lstStyle/>
          <a:p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Аппарат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Коркгауза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 для лечения диастемы имеет несколько модификаций. Его техническое исполнение зависит от вида диастемы. Основным элементом аппарата, который характерен для всех разновидностей являются металлические коронки или кольца на резцы.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69CF331-3736-846D-C9ED-469B95F895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311396"/>
            <a:ext cx="5783580" cy="231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138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0F4511-48C9-D971-C8BF-E74900D73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Аппарат Цейтлина для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дистализации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моляров</a:t>
            </a: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C642020B-2CE8-10C3-87A5-37779C2D28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5076576"/>
            <a:ext cx="6696744" cy="1781424"/>
          </a:xfr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B18DCC2-FD9D-C0EE-D809-1FF8FD32CF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525" y="1871445"/>
            <a:ext cx="3801005" cy="311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99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Разобрать различные механические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ортодонтические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аппараты.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34114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78CCA1-F5E4-0AB5-7403-3ACCA0B6F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Аппарат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Гиракса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для удлинения зубного ряда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31F2CA9-5BB0-85C4-CA55-81F397E340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916832"/>
            <a:ext cx="4179366" cy="2602594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D199896-D225-E775-6254-463C4C6275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00" y="5067209"/>
            <a:ext cx="7910731" cy="129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5322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82D3E4-6E85-79F1-8764-3E5FC57B6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Аппарат </a:t>
            </a:r>
            <a:r>
              <a:rPr lang="ru-RU" dirty="0" err="1"/>
              <a:t>Гожгариана</a:t>
            </a:r>
            <a:r>
              <a:rPr lang="ru-RU" dirty="0"/>
              <a:t>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8759D94-2F2C-2BB9-1C1D-9BC6096CD4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063539"/>
            <a:ext cx="5770984" cy="2730921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B62FD04-57D2-1185-72A4-616B828A04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21" y="4910024"/>
            <a:ext cx="7062863" cy="16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1667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9CA155-BE80-C2EC-CB55-57F56A1C6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Аппарат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Пендюлюм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3A22CE68-7C4D-41E4-138C-1105521F52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187733"/>
            <a:ext cx="3395444" cy="2641318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063AE9D-049E-B9F2-986F-779AE31BE3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12" y="4829051"/>
            <a:ext cx="7353271" cy="177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2062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C35EB2-2062-3F24-9947-3E707EB9E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90872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/>
              <a:t>Для кого подходит лечение на механически-действующих </a:t>
            </a:r>
            <a:r>
              <a:rPr lang="ru-RU" dirty="0" err="1"/>
              <a:t>ортодонтических</a:t>
            </a:r>
            <a:r>
              <a:rPr lang="ru-RU" dirty="0"/>
              <a:t> аппаратах?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A7C82F-2019-6B27-260F-890518F9C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4325112"/>
          </a:xfrm>
        </p:spPr>
        <p:txBody>
          <a:bodyPr/>
          <a:lstStyle/>
          <a:p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Минимальный возраст пациента 6-10 лет</a:t>
            </a:r>
          </a:p>
          <a:p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Самыми перспективными для лечения считается возрастная категория, когда идет «пик роста» – 6-8 лет, 11-13 лет ,когда происходит активный рост челюстно-лицевых костей</a:t>
            </a:r>
          </a:p>
        </p:txBody>
      </p:sp>
    </p:spTree>
    <p:extLst>
      <p:ext uri="{BB962C8B-B14F-4D97-AF65-F5344CB8AC3E}">
        <p14:creationId xmlns:p14="http://schemas.microsoft.com/office/powerpoint/2010/main" val="35988333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A6BD7C-D39D-B452-17E3-564915276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432" y="76470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Приемущества</a:t>
            </a:r>
            <a:r>
              <a:rPr lang="ru-RU" dirty="0"/>
              <a:t> и недостатки механически- действующих </a:t>
            </a:r>
            <a:r>
              <a:rPr lang="ru-RU" dirty="0" err="1"/>
              <a:t>ортодонтических</a:t>
            </a:r>
            <a:r>
              <a:rPr lang="ru-RU" dirty="0"/>
              <a:t> аппаратов.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74A482-73C5-EAD5-DBB8-A51401CE5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432" y="2420888"/>
            <a:ext cx="8229600" cy="4325112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Съёмные </a:t>
            </a:r>
            <a:r>
              <a:rPr lang="ru-RU" dirty="0" err="1"/>
              <a:t>ортодонтические</a:t>
            </a:r>
            <a:r>
              <a:rPr lang="ru-RU" dirty="0"/>
              <a:t> пластинки можно снимать на время приема пищи и чистки зубов, что позволяет поддерживать хорошую гигиену полости рта, что является большим плюсом, несъёмные же </a:t>
            </a:r>
            <a:r>
              <a:rPr lang="ru-RU" dirty="0" err="1"/>
              <a:t>ортодонтические</a:t>
            </a:r>
            <a:r>
              <a:rPr lang="ru-RU" dirty="0"/>
              <a:t> аппараты требуют дополнительного ухода за полостью рта</a:t>
            </a:r>
          </a:p>
          <a:p>
            <a:r>
              <a:rPr lang="ru-RU" dirty="0"/>
              <a:t>Съемные аппараты требуют время ношения 12-14 часов в день, что не всегда соблюдается пациентом, </a:t>
            </a:r>
            <a:r>
              <a:rPr lang="ru-RU" dirty="0" err="1"/>
              <a:t>несьемные</a:t>
            </a:r>
            <a:r>
              <a:rPr lang="ru-RU" dirty="0"/>
              <a:t> же в этом плане гораздо удобнее</a:t>
            </a:r>
          </a:p>
          <a:p>
            <a:r>
              <a:rPr lang="ru-RU" dirty="0"/>
              <a:t>Возможное нарушение дикции и дыхания</a:t>
            </a:r>
          </a:p>
          <a:p>
            <a:r>
              <a:rPr lang="ru-RU" dirty="0"/>
              <a:t>Самая частая проблема- утеря </a:t>
            </a:r>
            <a:r>
              <a:rPr lang="ru-RU" dirty="0" err="1"/>
              <a:t>ортодонтиеского</a:t>
            </a:r>
            <a:r>
              <a:rPr lang="ru-RU" dirty="0"/>
              <a:t> аппарата </a:t>
            </a:r>
          </a:p>
        </p:txBody>
      </p:sp>
    </p:spTree>
    <p:extLst>
      <p:ext uri="{BB962C8B-B14F-4D97-AF65-F5344CB8AC3E}">
        <p14:creationId xmlns:p14="http://schemas.microsoft.com/office/powerpoint/2010/main" val="11696351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7B6781-5723-1C60-5389-544B4715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Заключение.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196CD4-3E30-ADC2-1BD1-C6DB18404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Механические </a:t>
            </a:r>
            <a:r>
              <a:rPr lang="ru-RU" dirty="0" err="1"/>
              <a:t>ортодонтические</a:t>
            </a:r>
            <a:r>
              <a:rPr lang="ru-RU" dirty="0"/>
              <a:t> аппараты позволяют уже с временного прикуса вылечить неправильное положения зубов, различные аномалии прикуса и предупредить дальнейшее осложненное </a:t>
            </a:r>
            <a:r>
              <a:rPr lang="ru-RU" dirty="0" err="1"/>
              <a:t>ортодонтическое</a:t>
            </a:r>
            <a:r>
              <a:rPr lang="ru-RU" dirty="0"/>
              <a:t> лечение. </a:t>
            </a:r>
          </a:p>
        </p:txBody>
      </p:sp>
    </p:spTree>
    <p:extLst>
      <p:ext uri="{BB962C8B-B14F-4D97-AF65-F5344CB8AC3E}">
        <p14:creationId xmlns:p14="http://schemas.microsoft.com/office/powerpoint/2010/main" val="24647515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8D6CAA-11CC-5C1B-D228-CB7DD6086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087" y="476672"/>
            <a:ext cx="8229600" cy="1066800"/>
          </a:xfrm>
        </p:spPr>
        <p:txBody>
          <a:bodyPr/>
          <a:lstStyle/>
          <a:p>
            <a:pPr algn="ctr"/>
            <a:r>
              <a:rPr lang="ru-RU" dirty="0"/>
              <a:t>Список литературы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CD79B-ACD6-59EF-4CEB-A59C48694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087" y="1536078"/>
            <a:ext cx="8229600" cy="3771864"/>
          </a:xfrm>
        </p:spPr>
        <p:txBody>
          <a:bodyPr>
            <a:noAutofit/>
          </a:bodyPr>
          <a:lstStyle/>
          <a:p>
            <a:r>
              <a:rPr lang="ru-RU" sz="1600" b="0" i="0" dirty="0">
                <a:solidFill>
                  <a:srgbClr val="000000"/>
                </a:solidFill>
                <a:effectLst/>
                <a:latin typeface="-apple-system"/>
              </a:rPr>
              <a:t>1.Съемные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-apple-system"/>
              </a:rPr>
              <a:t>ортодонтические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-apple-system"/>
              </a:rPr>
              <a:t> аппараты / К.Г.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-apple-system"/>
              </a:rPr>
              <a:t>Исааксон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-apple-system"/>
              </a:rPr>
              <a:t>,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-apple-system"/>
              </a:rPr>
              <a:t>Дж.Д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-apple-system"/>
              </a:rPr>
              <a:t>. Мюр, Р.Т. Рид; 2012. – 144 с. Перевод с английского: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-apple-system"/>
              </a:rPr>
              <a:t>Я.Ю.Дьячкова</a:t>
            </a:r>
            <a:endParaRPr lang="ru-RU" sz="1600" b="0" i="0" dirty="0">
              <a:solidFill>
                <a:srgbClr val="000000"/>
              </a:solidFill>
              <a:effectLst/>
              <a:latin typeface="-apple-system"/>
            </a:endParaRPr>
          </a:p>
          <a:p>
            <a:br>
              <a:rPr lang="ru-RU" sz="1600" dirty="0"/>
            </a:br>
            <a:r>
              <a:rPr lang="ru-RU" sz="1600" b="0" i="0" dirty="0">
                <a:solidFill>
                  <a:srgbClr val="000000"/>
                </a:solidFill>
                <a:effectLst/>
                <a:latin typeface="-apple-system"/>
              </a:rPr>
              <a:t>2.Ортодонтия.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-apple-system"/>
              </a:rPr>
              <a:t>Ортодонтические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-apple-system"/>
              </a:rPr>
              <a:t> аппараты при лечении зубочелюстных аномалий -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-apple-system"/>
              </a:rPr>
              <a:t>Персин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-apple-system"/>
              </a:rPr>
              <a:t> Л.С. Год издания: 2022 , 232 c.</a:t>
            </a:r>
          </a:p>
          <a:p>
            <a:br>
              <a:rPr lang="ru-RU" sz="1600" dirty="0"/>
            </a:br>
            <a:r>
              <a:rPr lang="ru-RU" sz="1600" b="0" i="0" dirty="0">
                <a:solidFill>
                  <a:srgbClr val="000000"/>
                </a:solidFill>
                <a:effectLst/>
                <a:latin typeface="-apple-system"/>
              </a:rPr>
              <a:t>3.Ортодонтическое лечение парными блоками Автор: Кларк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-apple-system"/>
              </a:rPr>
              <a:t>У.Дж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-apple-system"/>
              </a:rPr>
              <a:t>., год издания: 2019,С- 384 .</a:t>
            </a:r>
          </a:p>
          <a:p>
            <a:br>
              <a:rPr lang="ru-RU" sz="1600" dirty="0"/>
            </a:br>
            <a:r>
              <a:rPr lang="ru-RU" sz="1600" b="0" i="0" dirty="0">
                <a:solidFill>
                  <a:srgbClr val="000000"/>
                </a:solidFill>
                <a:effectLst/>
                <a:latin typeface="-apple-system"/>
              </a:rPr>
              <a:t>4.Персин Л.С. Виды зубочелюстных аномалий и их классифицирование.-М.-2006.-32С</a:t>
            </a:r>
          </a:p>
          <a:p>
            <a:br>
              <a:rPr lang="ru-RU" sz="1600" dirty="0"/>
            </a:br>
            <a:r>
              <a:rPr lang="ru-RU" sz="1600" b="0" i="0" dirty="0">
                <a:solidFill>
                  <a:srgbClr val="000000"/>
                </a:solidFill>
                <a:effectLst/>
                <a:latin typeface="-apple-system"/>
              </a:rPr>
              <a:t>5..Хоранова Н.А., Фомина А.В, Медико-социальные аспекты специальной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-apple-system"/>
              </a:rPr>
              <a:t>ортодонтической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-apple-system"/>
              </a:rPr>
              <a:t> подготовки пациентов с зубочелюстными аномалиями.//Вестник новых медицинских технологий. Электронное издание.-2017.-Т.11.-№.2.-С.349-355.</a:t>
            </a:r>
          </a:p>
          <a:p>
            <a:br>
              <a:rPr lang="ru-RU" sz="1600" dirty="0"/>
            </a:br>
            <a:r>
              <a:rPr lang="ru-RU" sz="1600" b="0" i="0" dirty="0">
                <a:solidFill>
                  <a:srgbClr val="000000"/>
                </a:solidFill>
                <a:effectLst/>
                <a:latin typeface="-apple-system"/>
              </a:rPr>
              <a:t>6.Диагностика патологической асимметрии лицевого скелета - Жулев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-apple-system"/>
              </a:rPr>
              <a:t>Е.Н.,год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-apple-system"/>
              </a:rPr>
              <a:t> издания: 2014, С-44.</a:t>
            </a:r>
          </a:p>
          <a:p>
            <a:br>
              <a:rPr lang="ru-RU" sz="1600" dirty="0"/>
            </a:br>
            <a:r>
              <a:rPr lang="ru-RU" sz="1600" b="0" i="0" dirty="0">
                <a:solidFill>
                  <a:srgbClr val="000000"/>
                </a:solidFill>
                <a:effectLst/>
                <a:latin typeface="-apple-system"/>
              </a:rPr>
              <a:t>7.«Основы ортодонтии» Лаура Митчелл, Год издания 2017, Перевод с английского: Малыгин Ю.М. С-376.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39763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Задачи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Изучить виды аппаратов</a:t>
            </a:r>
          </a:p>
          <a:p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Изучить действующие элементы аппаратов</a:t>
            </a:r>
          </a:p>
          <a:p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Изучить показания к применению аппаратов</a:t>
            </a:r>
          </a:p>
        </p:txBody>
      </p:sp>
    </p:spTree>
    <p:extLst>
      <p:ext uri="{BB962C8B-B14F-4D97-AF65-F5344CB8AC3E}">
        <p14:creationId xmlns:p14="http://schemas.microsoft.com/office/powerpoint/2010/main" val="4200445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496944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ЭЛЕМЕНТЫ ОРТОДОНТИЧЕСКИХ АППАРАТОВ МЕХАНИЧЕСКОГО ДЕЙСТВИЯ </a:t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E005186B-80AC-2B46-6D70-0C49FE3F9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099" y="1988840"/>
            <a:ext cx="8657373" cy="5085184"/>
          </a:xfrm>
        </p:spPr>
        <p:txBody>
          <a:bodyPr>
            <a:normAutofit/>
          </a:bodyPr>
          <a:lstStyle/>
          <a:p>
            <a:r>
              <a:rPr lang="ru-RU" dirty="0"/>
              <a:t>1) </a:t>
            </a:r>
            <a:r>
              <a:rPr lang="ru-RU" dirty="0" err="1"/>
              <a:t>Ортодонтические</a:t>
            </a:r>
            <a:r>
              <a:rPr lang="ru-RU" dirty="0"/>
              <a:t> винты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FFA68DB-CCE9-02C9-C779-BC3E219AA8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98" y="3172109"/>
            <a:ext cx="4163543" cy="286266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6A78DE5-230B-69FD-1435-02998E9A0C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524827"/>
            <a:ext cx="4940730" cy="240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667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21C61D-B5F3-9EAD-EA8B-946F9DC22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D7ABF8-EEEF-A059-2C79-6AFD988F8E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i="0" dirty="0">
                <a:solidFill>
                  <a:srgbClr val="333333"/>
                </a:solidFill>
                <a:effectLst/>
                <a:latin typeface="YS Text"/>
              </a:rPr>
              <a:t>Винт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 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YS Text"/>
              </a:rPr>
              <a:t>ортодонтический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 - </a:t>
            </a:r>
            <a:r>
              <a:rPr lang="ru-RU" b="1" i="0" dirty="0">
                <a:solidFill>
                  <a:srgbClr val="333333"/>
                </a:solidFill>
                <a:effectLst/>
                <a:latin typeface="YS Text"/>
              </a:rPr>
              <a:t>это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 один из инструментов, используемых в </a:t>
            </a:r>
            <a:r>
              <a:rPr lang="ru-RU" b="1" i="0" dirty="0">
                <a:solidFill>
                  <a:srgbClr val="333333"/>
                </a:solidFill>
                <a:effectLst/>
                <a:latin typeface="YS Text"/>
              </a:rPr>
              <a:t>ортодонтии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 для коррекции положения зубов и прикуса. Он представляет собой небольшой металлический или пластиковый </a:t>
            </a:r>
            <a:r>
              <a:rPr lang="ru-RU" b="1" i="0" dirty="0">
                <a:solidFill>
                  <a:srgbClr val="333333"/>
                </a:solidFill>
                <a:effectLst/>
                <a:latin typeface="YS Text"/>
              </a:rPr>
              <a:t>винт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, который фиксируется в костной ткани десны и с помощью специальных тяг и пружин дополняет 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YS Text"/>
              </a:rPr>
              <a:t>ортодонтический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 аппарат (брекеты или съемные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YS Text"/>
              </a:rPr>
              <a:t>элайнеры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), что позволяет осуществлять контролируемое изменение положения зубов.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0571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5B45F3-2D8B-E6E7-CD0C-C30DFD236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2) </a:t>
            </a:r>
            <a:r>
              <a:rPr lang="ru-RU" dirty="0" err="1"/>
              <a:t>Кламмера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87A5EDD-8CD1-C5DF-9A3F-BFCE16A17D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3" y="2480764"/>
            <a:ext cx="4716016" cy="3245955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34548EA-6D55-D182-8378-F6C7FAB1A1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116" y="2636912"/>
            <a:ext cx="3801847" cy="324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513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BDFC6B-6894-1A1E-2D49-232766DEB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B5899D-73CF-B736-A134-E64FEC630D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0" dirty="0" err="1">
                <a:solidFill>
                  <a:srgbClr val="333333"/>
                </a:solidFill>
                <a:effectLst/>
                <a:latin typeface="YS Text"/>
              </a:rPr>
              <a:t>Кламмер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 - часть съемного протеза, которая охватывает естественный зуб на 2/3 его окружности и служит для фиксации и стабилизации протеза в ротовой полости, передачи жевательного давления.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7016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B099CF-762D-1B42-2889-8C1A6E123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3)Дуги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CD7A8D2E-C32D-5A63-D5E9-4446AC9672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420888"/>
            <a:ext cx="6554115" cy="3600953"/>
          </a:xfrm>
        </p:spPr>
      </p:pic>
    </p:spTree>
    <p:extLst>
      <p:ext uri="{BB962C8B-B14F-4D97-AF65-F5344CB8AC3E}">
        <p14:creationId xmlns:p14="http://schemas.microsoft.com/office/powerpoint/2010/main" val="2587445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B10B5C-3DFC-C91D-120E-E042BE020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20EE12-9B97-6E70-83A1-CD654B0891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i="0" dirty="0" err="1">
                <a:solidFill>
                  <a:srgbClr val="333333"/>
                </a:solidFill>
                <a:effectLst/>
                <a:latin typeface="YS Text"/>
              </a:rPr>
              <a:t>Ортодонтическая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 дуга: Это металлическая или керамическая дуга, которая используется в ортодонтии для выправления неправильного прикуса и выравнивания зубов. Она крепится к зубам с помощью специальных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YS Text"/>
              </a:rPr>
              <a:t>зумков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 на брекетах и может применяться как на верхней, так и на нижней челюстях.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YS Text"/>
              </a:rPr>
              <a:t>Ортодонтическая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 дуга оказывает давление на зубы, помогая переместить их в желаемое положение.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49655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Другая 5">
      <a:dk1>
        <a:srgbClr val="92D050"/>
      </a:dk1>
      <a:lt1>
        <a:sysClr val="window" lastClr="FFFFFF"/>
      </a:lt1>
      <a:dk2>
        <a:srgbClr val="00B050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721</TotalTime>
  <Words>785</Words>
  <Application>Microsoft Office PowerPoint</Application>
  <PresentationFormat>Экран (4:3)</PresentationFormat>
  <Paragraphs>51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4" baseType="lpstr">
      <vt:lpstr>-apple-system</vt:lpstr>
      <vt:lpstr>Arial</vt:lpstr>
      <vt:lpstr>Georgia</vt:lpstr>
      <vt:lpstr>Times New Roman</vt:lpstr>
      <vt:lpstr>Trebuchet MS</vt:lpstr>
      <vt:lpstr>Wingdings 2</vt:lpstr>
      <vt:lpstr>YS Text</vt:lpstr>
      <vt:lpstr>Городская</vt:lpstr>
      <vt:lpstr>Механически действующие ортодонтические аппараты.</vt:lpstr>
      <vt:lpstr>Цель</vt:lpstr>
      <vt:lpstr>Задачи</vt:lpstr>
      <vt:lpstr>ЭЛЕМЕНТЫ ОРТОДОНТИЧЕСКИХ АППАРАТОВ МЕХАНИЧЕСКОГО ДЕЙСТВИЯ  </vt:lpstr>
      <vt:lpstr>Презентация PowerPoint</vt:lpstr>
      <vt:lpstr>2) Кламмера</vt:lpstr>
      <vt:lpstr>Презентация PowerPoint</vt:lpstr>
      <vt:lpstr>3)Дуги</vt:lpstr>
      <vt:lpstr>Презентация PowerPoint</vt:lpstr>
      <vt:lpstr>4) Окклюзионные лапки</vt:lpstr>
      <vt:lpstr>5) Пружины</vt:lpstr>
      <vt:lpstr>Презентация PowerPoint</vt:lpstr>
      <vt:lpstr>6) Петли</vt:lpstr>
      <vt:lpstr>7) Эластические тяги</vt:lpstr>
      <vt:lpstr>Презентация PowerPoint</vt:lpstr>
      <vt:lpstr>ОРТОДОНТИЧЕСКИЕ АППАРАТЫ МЕХАНИЧЕСКОГО ДЕЙСТВИЯ</vt:lpstr>
      <vt:lpstr>Презентация PowerPoint</vt:lpstr>
      <vt:lpstr>Презентация PowerPoint</vt:lpstr>
      <vt:lpstr>Аппарат Цейтлина для дистализации моляров</vt:lpstr>
      <vt:lpstr>Аппарат Гиракса для удлинения зубного ряда</vt:lpstr>
      <vt:lpstr>Аппарат Гожгариана </vt:lpstr>
      <vt:lpstr>Аппарат Пендюлюм</vt:lpstr>
      <vt:lpstr>Для кого подходит лечение на механически-действующих ортодонтических аппаратах?</vt:lpstr>
      <vt:lpstr>Приемущества и недостатки механически- действующих ортодонтических аппаратов.</vt:lpstr>
      <vt:lpstr>Заключение.</vt:lpstr>
      <vt:lpstr>Список литературы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Морфологические и функциональные особенности постоянного прикуса</dc:title>
  <dc:creator>Пользователь</dc:creator>
  <cp:lastModifiedBy>Александр Варёнов</cp:lastModifiedBy>
  <cp:revision>45</cp:revision>
  <dcterms:created xsi:type="dcterms:W3CDTF">2022-10-16T14:51:19Z</dcterms:created>
  <dcterms:modified xsi:type="dcterms:W3CDTF">2024-02-03T15:52:41Z</dcterms:modified>
</cp:coreProperties>
</file>