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5"/>
  </p:notesMasterIdLst>
  <p:handoutMasterIdLst>
    <p:handoutMasterId r:id="rId66"/>
  </p:handoutMasterIdLst>
  <p:sldIdLst>
    <p:sldId id="355" r:id="rId2"/>
    <p:sldId id="258" r:id="rId3"/>
    <p:sldId id="260" r:id="rId4"/>
    <p:sldId id="356" r:id="rId5"/>
    <p:sldId id="357" r:id="rId6"/>
    <p:sldId id="358" r:id="rId7"/>
    <p:sldId id="359" r:id="rId8"/>
    <p:sldId id="360" r:id="rId9"/>
    <p:sldId id="291" r:id="rId10"/>
    <p:sldId id="292" r:id="rId11"/>
    <p:sldId id="261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54" r:id="rId32"/>
    <p:sldId id="311" r:id="rId33"/>
    <p:sldId id="312" r:id="rId34"/>
    <p:sldId id="313" r:id="rId35"/>
    <p:sldId id="314" r:id="rId36"/>
    <p:sldId id="315" r:id="rId37"/>
    <p:sldId id="371" r:id="rId38"/>
    <p:sldId id="318" r:id="rId39"/>
    <p:sldId id="319" r:id="rId40"/>
    <p:sldId id="320" r:id="rId41"/>
    <p:sldId id="372" r:id="rId42"/>
    <p:sldId id="373" r:id="rId43"/>
    <p:sldId id="321" r:id="rId44"/>
    <p:sldId id="374" r:id="rId45"/>
    <p:sldId id="375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61" r:id="rId55"/>
    <p:sldId id="362" r:id="rId56"/>
    <p:sldId id="363" r:id="rId57"/>
    <p:sldId id="364" r:id="rId58"/>
    <p:sldId id="365" r:id="rId59"/>
    <p:sldId id="366" r:id="rId60"/>
    <p:sldId id="367" r:id="rId61"/>
    <p:sldId id="368" r:id="rId62"/>
    <p:sldId id="369" r:id="rId63"/>
    <p:sldId id="370" r:id="rId64"/>
  </p:sldIdLst>
  <p:sldSz cx="9144000" cy="6858000" type="screen4x3"/>
  <p:notesSz cx="6791325" cy="99218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0000"/>
    <a:srgbClr val="6600CC"/>
    <a:srgbClr val="CC0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79" autoAdjust="0"/>
  </p:normalViewPr>
  <p:slideViewPr>
    <p:cSldViewPr>
      <p:cViewPr varScale="1">
        <p:scale>
          <a:sx n="77" d="100"/>
          <a:sy n="77" d="100"/>
        </p:scale>
        <p:origin x="1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A937322-9CF1-4B80-89ED-C5E88E941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5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B7F7F-7563-42EA-B3D8-FE975FC48194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24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2D47E-80DD-4D4A-81AF-8E00CCB37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8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D47E-80DD-4D4A-81AF-8E00CCB37F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5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0FE0-CF84-4755-A166-D84524AA1F35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8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306B-4DDD-4F6A-AA15-6E2D1E8CA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56E3-EF2C-414E-8AAC-4C0BB7BF3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BF240-6135-4AD9-8FA5-4A6F9426F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65775-D31D-4971-A90C-D46EDC38E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0D7D8-BF9F-48D6-80D9-06F60ED38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E6FBF-BB38-433F-9389-5FB456F66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2A43-99E2-4183-9B3F-EB3983D20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E80B-1F92-4C82-A125-F9FCEFFA5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FEA22-E356-4CC8-AB70-F8207BEC6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17C80-7418-458F-BD73-A7BD9810A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065F-1A23-4B2E-BA0A-45132BB02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DBF7289-00CC-4D3E-85A5-7F28A3908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heart.ru/guide-6-2-b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heart.ru/guide-6-4-a.jpg" TargetMode="External"/><Relationship Id="rId7" Type="http://schemas.openxmlformats.org/officeDocument/2006/relationships/image" Target="../media/image34.jpeg"/><Relationship Id="rId2" Type="http://schemas.openxmlformats.org/officeDocument/2006/relationships/hyperlink" Target="http://www.childheart.ru/guide-6-3-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ildheart.ru/guide-6-5-f.jpg" TargetMode="External"/><Relationship Id="rId5" Type="http://schemas.openxmlformats.org/officeDocument/2006/relationships/image" Target="http://www.childheart.ru/guide-6-4-as.jpg" TargetMode="Externa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childheart.ru/guide-6-5-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://www.childheart.ru/guide-6-5-b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childheart.ru/guide-6-5-g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rcio.pnzgu.ru/personal/27/2/7/samec.JP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rcio.pnzgu.ru/personal/27/2/7/samka.JP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emf"/><Relationship Id="rId4" Type="http://schemas.openxmlformats.org/officeDocument/2006/relationships/oleObject" Target="../embeddings/_________Microsoft_Word_97_20031.doc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142852"/>
            <a:ext cx="820896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u="none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u="none" dirty="0"/>
              <a:t> им. В.Ф. </a:t>
            </a:r>
            <a:r>
              <a:rPr lang="ru-RU" u="none" dirty="0" err="1"/>
              <a:t>Войно-Ясенецкого</a:t>
            </a:r>
            <a:endParaRPr lang="ru-RU" u="none" dirty="0"/>
          </a:p>
          <a:p>
            <a:pPr algn="ctr" eaLnBrk="1" hangingPunct="1">
              <a:spcBef>
                <a:spcPct val="50000"/>
              </a:spcBef>
            </a:pPr>
            <a:r>
              <a:rPr lang="ru-RU" u="none" dirty="0"/>
              <a:t>Кафедра Биологии с экологией и курсом </a:t>
            </a:r>
            <a:r>
              <a:rPr lang="ru-RU" u="none" dirty="0" smtClean="0"/>
              <a:t>фармакогнозии</a:t>
            </a:r>
            <a:endParaRPr lang="ru-RU" sz="2000" u="non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85852" y="3643315"/>
            <a:ext cx="66437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u="none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Лекция № </a:t>
            </a:r>
            <a:r>
              <a:rPr lang="ru-RU" sz="2000" b="1" u="none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10</a:t>
            </a:r>
          </a:p>
          <a:p>
            <a:pPr algn="ctr"/>
            <a:r>
              <a:rPr lang="ru-RU" sz="2000" b="1" u="none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 для </a:t>
            </a:r>
            <a:r>
              <a:rPr lang="ru-RU" sz="2000" b="1" u="none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специальности </a:t>
            </a:r>
            <a:r>
              <a:rPr lang="ru-RU" sz="2000" b="1" u="none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«Лечебное дело»</a:t>
            </a:r>
          </a:p>
          <a:p>
            <a:pPr algn="ctr"/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Морфофункциональные преобразования в филогенезе систем органов позвоночных</a:t>
            </a:r>
            <a:endParaRPr lang="ru-RU" sz="3600" dirty="0">
              <a:solidFill>
                <a:schemeClr val="tx2">
                  <a:lumMod val="9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5429264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none" dirty="0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доцент </a:t>
            </a:r>
            <a:r>
              <a:rPr lang="ru-RU" b="1" u="none" dirty="0" err="1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Дегерменджи</a:t>
            </a:r>
            <a:r>
              <a:rPr lang="ru-RU" b="1" u="none" dirty="0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Н.Н.</a:t>
            </a:r>
          </a:p>
          <a:p>
            <a:pPr algn="ctr"/>
            <a:r>
              <a:rPr lang="ru-RU" b="1" u="none" dirty="0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доцент Ермакова И.Г.</a:t>
            </a:r>
            <a:r>
              <a:rPr lang="ru-RU" u="none" dirty="0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 algn="ctr"/>
            <a:endParaRPr lang="ru-RU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ctr"/>
            <a:r>
              <a:rPr lang="ru-RU" b="1" u="none" dirty="0" smtClean="0">
                <a:solidFill>
                  <a:schemeClr val="accent5">
                    <a:lumMod val="25000"/>
                  </a:schemeClr>
                </a:solidFill>
              </a:rPr>
              <a:t>Красноярск 2016</a:t>
            </a:r>
            <a:endParaRPr lang="ru-RU" b="1" u="none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14313" y="3357562"/>
            <a:ext cx="86439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none" dirty="0">
                <a:solidFill>
                  <a:schemeClr val="bg1"/>
                </a:solidFill>
                <a:latin typeface="Arial" charset="0"/>
              </a:rPr>
              <a:t>У человека 4 набора </a:t>
            </a:r>
            <a:r>
              <a:rPr lang="ru-RU" sz="4000" b="1" u="none" dirty="0" err="1">
                <a:solidFill>
                  <a:schemeClr val="bg1"/>
                </a:solidFill>
                <a:latin typeface="Arial" charset="0"/>
              </a:rPr>
              <a:t>Нох-генов</a:t>
            </a:r>
            <a:r>
              <a:rPr lang="ru-RU" sz="4000" b="1" u="none" dirty="0">
                <a:solidFill>
                  <a:schemeClr val="bg1"/>
                </a:solidFill>
                <a:latin typeface="Arial" charset="0"/>
              </a:rPr>
              <a:t> – кластеры (повторы) </a:t>
            </a:r>
            <a:r>
              <a:rPr lang="en-US" sz="4000" b="1" u="none" dirty="0">
                <a:solidFill>
                  <a:schemeClr val="bg1"/>
                </a:solidFill>
                <a:latin typeface="Arial" charset="0"/>
              </a:rPr>
              <a:t>A, B, C, D </a:t>
            </a:r>
            <a:r>
              <a:rPr lang="ru-RU" sz="4000" b="1" u="none" dirty="0">
                <a:solidFill>
                  <a:schemeClr val="bg1"/>
                </a:solidFill>
                <a:latin typeface="Arial" charset="0"/>
              </a:rPr>
              <a:t>на хромосомах № 7, 17, 2, 12.</a:t>
            </a:r>
          </a:p>
          <a:p>
            <a:pPr>
              <a:spcBef>
                <a:spcPct val="50000"/>
              </a:spcBef>
            </a:pPr>
            <a:endParaRPr lang="ru-RU" sz="3200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28689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u="none" dirty="0" smtClean="0">
                <a:solidFill>
                  <a:schemeClr val="bg1"/>
                </a:solidFill>
                <a:latin typeface="Arial" charset="0"/>
              </a:rPr>
              <a:t>Дупликации привели </a:t>
            </a:r>
            <a:r>
              <a:rPr lang="ru-RU" sz="3600" b="1" u="none" dirty="0">
                <a:solidFill>
                  <a:schemeClr val="bg1"/>
                </a:solidFill>
                <a:latin typeface="Arial" charset="0"/>
              </a:rPr>
              <a:t>к возникновению 4х кластеров </a:t>
            </a:r>
            <a:r>
              <a:rPr lang="ru-RU" sz="3600" b="1" u="none" dirty="0" err="1" smtClean="0">
                <a:solidFill>
                  <a:schemeClr val="bg1"/>
                </a:solidFill>
                <a:latin typeface="Arial" charset="0"/>
              </a:rPr>
              <a:t>Нох-генов</a:t>
            </a:r>
            <a:endParaRPr lang="ru-RU" sz="3600" b="1" u="none" dirty="0" smtClean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ru-RU" sz="2800" u="none" dirty="0" err="1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Нох-гены</a:t>
            </a:r>
            <a:r>
              <a:rPr lang="ru-RU" sz="2800" u="none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 - группа регуляторных генов, управляющих аспектами дифференцировки организма у эмбрионов</a:t>
            </a:r>
            <a:r>
              <a:rPr lang="ru-RU" sz="2800" u="none" dirty="0" smtClean="0">
                <a:solidFill>
                  <a:schemeClr val="accent5">
                    <a:lumMod val="10000"/>
                  </a:schemeClr>
                </a:solidFill>
              </a:rPr>
              <a:t>.</a:t>
            </a:r>
            <a:r>
              <a:rPr lang="ru-RU" sz="2800" u="none" dirty="0" smtClean="0">
                <a:solidFill>
                  <a:schemeClr val="accent5">
                    <a:lumMod val="10000"/>
                  </a:schemeClr>
                </a:solidFill>
                <a:latin typeface="Arial" charset="0"/>
              </a:rPr>
              <a:t> </a:t>
            </a:r>
          </a:p>
          <a:p>
            <a:pPr>
              <a:defRPr/>
            </a:pPr>
            <a:endParaRPr lang="ru-RU" sz="4000" b="1" u="none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Предпосылки филогенетических преобразований органов 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14348" y="2357430"/>
            <a:ext cx="8072494" cy="2800767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ru-RU" sz="3200" b="1" u="none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3200" b="1" u="none" dirty="0" err="1" smtClean="0">
                <a:solidFill>
                  <a:schemeClr val="bg1"/>
                </a:solidFill>
                <a:latin typeface="Arial" charset="0"/>
              </a:rPr>
              <a:t>мультифункциональность</a:t>
            </a:r>
            <a:r>
              <a:rPr lang="ru-RU" sz="3200" b="1" u="none" dirty="0" smtClean="0">
                <a:solidFill>
                  <a:schemeClr val="bg1"/>
                </a:solidFill>
                <a:latin typeface="Arial" charset="0"/>
              </a:rPr>
              <a:t> органа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3200" b="1" u="none" dirty="0" smtClean="0">
                <a:solidFill>
                  <a:schemeClr val="bg1"/>
                </a:solidFill>
                <a:latin typeface="Arial" charset="0"/>
              </a:rPr>
              <a:t>количественные изменения функций </a:t>
            </a:r>
          </a:p>
          <a:p>
            <a:pPr>
              <a:spcBef>
                <a:spcPct val="50000"/>
              </a:spcBef>
            </a:pPr>
            <a:endParaRPr lang="ru-RU" sz="3200" b="1" u="none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none">
                <a:solidFill>
                  <a:schemeClr val="bg1"/>
                </a:solidFill>
                <a:latin typeface="Arial" charset="0"/>
              </a:rPr>
              <a:t>Принципы преобразования органов и функций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142976" y="928670"/>
            <a:ext cx="6553200" cy="10033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u="none">
                <a:solidFill>
                  <a:schemeClr val="bg1"/>
                </a:solidFill>
                <a:latin typeface="Arial" charset="0"/>
              </a:rPr>
              <a:t>ПРОЦЕССЫ ЭВОЛЮЦИОННЫХ ПРЕОБРАЗОВАНИЙ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79388" y="2781300"/>
            <a:ext cx="4537075" cy="2039938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chemeClr val="bg1"/>
                </a:solidFill>
                <a:latin typeface="Arial" charset="0"/>
              </a:rPr>
              <a:t>Дифференциация </a:t>
            </a:r>
            <a:r>
              <a:rPr lang="ru-RU" sz="3200" i="1" u="none">
                <a:solidFill>
                  <a:schemeClr val="bg1"/>
                </a:solidFill>
                <a:latin typeface="Arial" charset="0"/>
              </a:rPr>
              <a:t>–</a:t>
            </a:r>
            <a:r>
              <a:rPr lang="ru-RU" i="1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800" u="none">
                <a:solidFill>
                  <a:schemeClr val="bg1"/>
                </a:solidFill>
                <a:latin typeface="Arial" charset="0"/>
              </a:rPr>
              <a:t>деление однородной части на обособленные участки  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72067" y="2349500"/>
            <a:ext cx="3786214" cy="43307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chemeClr val="bg1"/>
                </a:solidFill>
                <a:latin typeface="Arial" charset="0"/>
              </a:rPr>
              <a:t>Интеграция </a:t>
            </a:r>
            <a:r>
              <a:rPr lang="ru-RU" sz="3600" b="1" i="1" u="none" dirty="0">
                <a:solidFill>
                  <a:schemeClr val="bg1"/>
                </a:solidFill>
                <a:latin typeface="Arial" charset="0"/>
              </a:rPr>
              <a:t>–</a:t>
            </a:r>
            <a:r>
              <a:rPr lang="ru-RU" sz="3600" i="1" u="none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u="non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800" u="none" dirty="0" smtClean="0">
                <a:solidFill>
                  <a:schemeClr val="bg1"/>
                </a:solidFill>
                <a:latin typeface="Arial" charset="0"/>
              </a:rPr>
              <a:t>обособление </a:t>
            </a: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участков органов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u="none" dirty="0" smtClean="0">
                <a:solidFill>
                  <a:schemeClr val="bg1"/>
                </a:solidFill>
                <a:latin typeface="Arial" charset="0"/>
              </a:rPr>
              <a:t>их  </a:t>
            </a: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специализация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u="none" dirty="0" smtClean="0">
                <a:solidFill>
                  <a:schemeClr val="bg1"/>
                </a:solidFill>
                <a:latin typeface="Arial" charset="0"/>
              </a:rPr>
              <a:t>усиление </a:t>
            </a: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функциональной связи за счет их соподчинения </a:t>
            </a:r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 flipH="1">
            <a:off x="3071802" y="1928802"/>
            <a:ext cx="857256" cy="78581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4500563" y="1928802"/>
            <a:ext cx="785818" cy="42862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5184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325" y="1268413"/>
            <a:ext cx="57816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9100" y="3357563"/>
            <a:ext cx="36449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5030788"/>
            <a:ext cx="345598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79388" y="18446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ЛАНЦЕТНИК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2339975" y="27813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РЫБЫ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203575" y="41497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ЗЕМНОВОДНЫЕ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5651500" y="6237288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МЛЕКОПИТАЮЩИЕ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5364163" y="333375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5580063" y="260350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5435600" y="188913"/>
            <a:ext cx="37084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bg1"/>
                </a:solidFill>
                <a:latin typeface="Arial" charset="0"/>
              </a:rPr>
              <a:t>Дифференциация</a:t>
            </a:r>
          </a:p>
          <a:p>
            <a:pPr>
              <a:spcBef>
                <a:spcPct val="50000"/>
              </a:spcBef>
            </a:pPr>
            <a:endParaRPr lang="ru-RU" sz="2800" b="1" i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5003800" y="188913"/>
            <a:ext cx="3960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b="1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292725" y="333375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chemeClr val="bg1"/>
                </a:solidFill>
                <a:latin typeface="Arial" charset="0"/>
              </a:rPr>
              <a:t>Интеграция</a:t>
            </a:r>
          </a:p>
        </p:txBody>
      </p:sp>
      <p:pic>
        <p:nvPicPr>
          <p:cNvPr id="11268" name="Picture 7" descr="m3-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60350"/>
            <a:ext cx="3810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284413"/>
            <a:ext cx="3795712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4284663" y="2349500"/>
            <a:ext cx="1944687" cy="172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 flipH="1">
            <a:off x="6372225" y="3716338"/>
            <a:ext cx="720725" cy="217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 flipH="1" flipV="1">
            <a:off x="6156325" y="4076700"/>
            <a:ext cx="71438" cy="73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395288" y="3933825"/>
            <a:ext cx="460534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none" dirty="0">
                <a:solidFill>
                  <a:schemeClr val="bg1"/>
                </a:solidFill>
                <a:latin typeface="Arial" charset="0"/>
              </a:rPr>
              <a:t>4-х камерное сердце</a:t>
            </a:r>
            <a:r>
              <a:rPr lang="ru-RU" u="none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ru-RU" sz="2400" u="none" dirty="0">
                <a:solidFill>
                  <a:schemeClr val="bg1"/>
                </a:solidFill>
                <a:latin typeface="Arial" charset="0"/>
              </a:rPr>
              <a:t>его регуляция за счет: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400" u="none" dirty="0">
                <a:solidFill>
                  <a:schemeClr val="bg1"/>
                </a:solidFill>
                <a:latin typeface="Arial" charset="0"/>
              </a:rPr>
              <a:t>собственной иннервации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400" u="none" dirty="0" smtClean="0">
                <a:solidFill>
                  <a:schemeClr val="bg1"/>
                </a:solidFill>
                <a:latin typeface="Arial" charset="0"/>
              </a:rPr>
              <a:t>нейрогуморальной </a:t>
            </a:r>
            <a:r>
              <a:rPr lang="ru-RU" sz="2400" u="none" dirty="0">
                <a:solidFill>
                  <a:schemeClr val="bg1"/>
                </a:solidFill>
                <a:latin typeface="Arial" charset="0"/>
              </a:rPr>
              <a:t>регуляции  организма в целом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497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none">
                <a:solidFill>
                  <a:schemeClr val="bg1"/>
                </a:solidFill>
                <a:latin typeface="Arial" charset="0"/>
              </a:rPr>
              <a:t> ПРИНЦИП: </a:t>
            </a:r>
            <a:r>
              <a:rPr lang="ru-RU" sz="3200" b="1" i="1" u="none">
                <a:solidFill>
                  <a:schemeClr val="bg1"/>
                </a:solidFill>
                <a:latin typeface="Arial" charset="0"/>
              </a:rPr>
              <a:t>Усиление главной функции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95288" y="1196975"/>
            <a:ext cx="2881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Arial" charset="0"/>
              </a:rPr>
              <a:t>увеличение компонентов  внутри одного органа</a:t>
            </a:r>
            <a:r>
              <a:rPr lang="ru-RU" u="non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435600" y="1125538"/>
            <a:ext cx="2665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Arial" charset="0"/>
              </a:rPr>
              <a:t>изменение строения органа</a:t>
            </a:r>
            <a:r>
              <a:rPr lang="ru-RU" u="none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924175"/>
            <a:ext cx="280828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16113"/>
            <a:ext cx="25908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860800"/>
            <a:ext cx="29162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79388" y="48688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РЫБЫ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1042988" y="57229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ЗЕМНОВОДНЫЕ</a:t>
            </a: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3276600" y="630872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635375" y="62372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4859338" y="630872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ПТИЦЫ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0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none">
                <a:solidFill>
                  <a:schemeClr val="bg1"/>
                </a:solidFill>
                <a:latin typeface="Arial" charset="0"/>
              </a:rPr>
              <a:t>ПРИНЦИП: </a:t>
            </a:r>
            <a:r>
              <a:rPr lang="ru-RU" sz="3200" b="1" i="1" u="none">
                <a:solidFill>
                  <a:schemeClr val="bg1"/>
                </a:solidFill>
                <a:latin typeface="Arial" charset="0"/>
              </a:rPr>
              <a:t>Расширение и смена функций</a:t>
            </a:r>
            <a:endParaRPr lang="ru-RU" sz="32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95288" y="1557338"/>
            <a:ext cx="3671887" cy="954107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прогрессивным развитием органа 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258888" y="2708275"/>
            <a:ext cx="5472112" cy="954107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специализацией функций, со сменой функций 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348038" y="4005263"/>
            <a:ext cx="4608512" cy="954107"/>
          </a:xfrm>
          <a:prstGeom prst="rect">
            <a:avLst/>
          </a:prstGeom>
          <a:noFill/>
          <a:ln w="57150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кардинальным изменением функций</a:t>
            </a:r>
            <a:r>
              <a:rPr lang="ru-RU" sz="2800" u="none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484438" y="5300663"/>
            <a:ext cx="6121400" cy="95410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утратой главной </a:t>
            </a:r>
            <a:r>
              <a:rPr lang="ru-RU" sz="2800" u="none" dirty="0" smtClean="0">
                <a:solidFill>
                  <a:schemeClr val="bg1"/>
                </a:solidFill>
                <a:latin typeface="Arial" charset="0"/>
              </a:rPr>
              <a:t>функции </a:t>
            </a: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и ее замещение функцией защиты 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6443663" y="1412875"/>
            <a:ext cx="27003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none">
                <a:solidFill>
                  <a:schemeClr val="bg1"/>
                </a:solidFill>
                <a:latin typeface="Arial" charset="0"/>
              </a:rPr>
              <a:t>сопровождается</a:t>
            </a:r>
            <a:r>
              <a:rPr lang="ru-RU" u="none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ru-RU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0" name="Line 12"/>
          <p:cNvSpPr>
            <a:spLocks noChangeShapeType="1"/>
          </p:cNvSpPr>
          <p:nvPr/>
        </p:nvSpPr>
        <p:spPr bwMode="auto">
          <a:xfrm flipH="1">
            <a:off x="6732588" y="1916113"/>
            <a:ext cx="647700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 flipH="1">
            <a:off x="7164388" y="1916113"/>
            <a:ext cx="863600" cy="2089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 flipH="1">
            <a:off x="4140200" y="1773238"/>
            <a:ext cx="295275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"/>
          <p:cNvSpPr>
            <a:spLocks noChangeShapeType="1"/>
          </p:cNvSpPr>
          <p:nvPr/>
        </p:nvSpPr>
        <p:spPr bwMode="auto">
          <a:xfrm flipH="1">
            <a:off x="8459788" y="1773238"/>
            <a:ext cx="73025" cy="3527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5257800" cy="143033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ПРИНЦИП</a:t>
            </a:r>
            <a:r>
              <a:rPr lang="ru-RU" sz="2800" u="none">
                <a:solidFill>
                  <a:schemeClr val="bg1"/>
                </a:solidFill>
                <a:latin typeface="Arial" charset="0"/>
              </a:rPr>
              <a:t>: </a:t>
            </a:r>
            <a:r>
              <a:rPr lang="ru-RU" sz="2800" b="1" i="1" u="none">
                <a:solidFill>
                  <a:schemeClr val="bg1"/>
                </a:solidFill>
                <a:latin typeface="Arial" charset="0"/>
              </a:rPr>
              <a:t>Олигомеризация органов и концентрация функций</a:t>
            </a:r>
            <a:r>
              <a:rPr lang="ru-RU" sz="2800" u="none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724525" y="1412875"/>
            <a:ext cx="3168650" cy="1430338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ПРИНЦИП: </a:t>
            </a:r>
            <a:r>
              <a:rPr lang="ru-RU" sz="2800" b="1" i="1" u="none">
                <a:solidFill>
                  <a:schemeClr val="bg1"/>
                </a:solidFill>
                <a:latin typeface="Arial" charset="0"/>
              </a:rPr>
              <a:t>Принцип замещения (субституция)</a:t>
            </a:r>
            <a:r>
              <a:rPr lang="ru-RU" sz="2800" u="none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755650" y="2708275"/>
            <a:ext cx="3240088" cy="850900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ПРИНЦИП: </a:t>
            </a:r>
            <a:r>
              <a:rPr lang="ru-RU" sz="2800" b="1" i="1" u="none">
                <a:solidFill>
                  <a:schemeClr val="bg1"/>
                </a:solidFill>
                <a:latin typeface="Arial" charset="0"/>
              </a:rPr>
              <a:t>Гетеробатмии</a:t>
            </a:r>
            <a:r>
              <a:rPr lang="ru-RU" sz="2800" u="none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4572000" y="3789363"/>
            <a:ext cx="3960813" cy="5762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ПРИНЦИП: </a:t>
            </a:r>
            <a:r>
              <a:rPr lang="ru-RU" sz="2800" b="1" i="1" u="none">
                <a:solidFill>
                  <a:schemeClr val="bg1"/>
                </a:solidFill>
                <a:latin typeface="Arial" charset="0"/>
              </a:rPr>
              <a:t>Компенсации</a:t>
            </a:r>
            <a:r>
              <a:rPr lang="ru-RU" sz="2800" u="none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755650" y="4797425"/>
            <a:ext cx="3024188" cy="850900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ПРИНЦИП: </a:t>
            </a:r>
            <a:r>
              <a:rPr lang="ru-RU" sz="2800" b="1" i="1" u="none">
                <a:solidFill>
                  <a:schemeClr val="bg1"/>
                </a:solidFill>
                <a:latin typeface="Arial" charset="0"/>
              </a:rPr>
              <a:t>Гетеротопии</a:t>
            </a:r>
            <a:r>
              <a:rPr lang="ru-RU" sz="2800" u="none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932363" y="5734050"/>
            <a:ext cx="3960812" cy="514350"/>
          </a:xfrm>
          <a:prstGeom prst="rect">
            <a:avLst/>
          </a:prstGeom>
          <a:noFill/>
          <a:ln w="57150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ПРИНЦИП: </a:t>
            </a:r>
            <a:r>
              <a:rPr lang="ru-RU" sz="2400" b="1" i="1" u="none">
                <a:solidFill>
                  <a:schemeClr val="bg1"/>
                </a:solidFill>
                <a:latin typeface="Arial" charset="0"/>
              </a:rPr>
              <a:t>Гетерохронии</a:t>
            </a:r>
            <a:r>
              <a:rPr lang="ru-RU" sz="2400" u="non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691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none">
                <a:solidFill>
                  <a:schemeClr val="bg1"/>
                </a:solidFill>
                <a:latin typeface="Arial" charset="0"/>
              </a:rPr>
              <a:t>Аномалии и пороки развития</a:t>
            </a:r>
            <a:r>
              <a:rPr lang="ru-RU" sz="2800" u="none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8280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Атавизмы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u="none">
                <a:solidFill>
                  <a:schemeClr val="bg1"/>
                </a:solidFill>
                <a:latin typeface="Arial" charset="0"/>
              </a:rPr>
              <a:t> - </a:t>
            </a:r>
            <a:r>
              <a:rPr lang="ru-RU" sz="2800" u="none">
                <a:solidFill>
                  <a:schemeClr val="bg1"/>
                </a:solidFill>
                <a:latin typeface="Arial" charset="0"/>
              </a:rPr>
              <a:t>признаки, в норме не встречающиеся, но присутствующие у отдаленных предков  (</a:t>
            </a:r>
            <a:r>
              <a:rPr lang="ru-RU" b="1" u="none">
                <a:solidFill>
                  <a:schemeClr val="bg1"/>
                </a:solidFill>
                <a:latin typeface="Arial" charset="0"/>
              </a:rPr>
              <a:t>Причины</a:t>
            </a:r>
            <a:r>
              <a:rPr lang="ru-RU" u="none">
                <a:solidFill>
                  <a:schemeClr val="bg1"/>
                </a:solidFill>
                <a:latin typeface="Arial" charset="0"/>
              </a:rPr>
              <a:t>: </a:t>
            </a:r>
            <a:r>
              <a:rPr lang="ru-RU" b="1" i="1" u="none">
                <a:solidFill>
                  <a:schemeClr val="bg1"/>
                </a:solidFill>
                <a:latin typeface="Arial" charset="0"/>
              </a:rPr>
              <a:t>мутации регуляторных генов</a:t>
            </a:r>
            <a:r>
              <a:rPr lang="ru-RU" u="none">
                <a:solidFill>
                  <a:schemeClr val="bg1"/>
                </a:solidFill>
                <a:latin typeface="Arial" charset="0"/>
              </a:rPr>
              <a:t> )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124075" y="2781300"/>
            <a:ext cx="5472113" cy="879475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Анцестральные или атавистические</a:t>
            </a:r>
            <a:r>
              <a:rPr lang="ru-RU" sz="2400" u="none">
                <a:solidFill>
                  <a:schemeClr val="bg1"/>
                </a:solidFill>
                <a:latin typeface="Arial" charset="0"/>
              </a:rPr>
              <a:t> пороки развития</a:t>
            </a:r>
            <a:r>
              <a:rPr lang="ru-RU" sz="2400" u="none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50825" y="3860800"/>
            <a:ext cx="4105275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Механизмы:</a:t>
            </a:r>
          </a:p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 </a:t>
            </a:r>
            <a:endParaRPr lang="en-US" u="none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u="none">
                <a:solidFill>
                  <a:schemeClr val="bg1"/>
                </a:solidFill>
                <a:latin typeface="Arial" charset="0"/>
              </a:rPr>
              <a:t>-</a:t>
            </a: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недоразвитие органов</a:t>
            </a:r>
            <a:r>
              <a:rPr lang="ru-RU" sz="2400" u="none">
                <a:solidFill>
                  <a:schemeClr val="bg1"/>
                </a:solidFill>
                <a:latin typeface="Arial" charset="0"/>
              </a:rPr>
              <a:t> на </a:t>
            </a: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этапах</a:t>
            </a:r>
            <a:r>
              <a:rPr lang="ru-RU" sz="2400" u="none">
                <a:solidFill>
                  <a:schemeClr val="bg1"/>
                </a:solidFill>
                <a:latin typeface="Arial" charset="0"/>
              </a:rPr>
              <a:t>, когда они </a:t>
            </a: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рекапитулируют предков</a:t>
            </a:r>
            <a:r>
              <a:rPr lang="ru-RU" sz="2400" u="none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u="none">
                <a:solidFill>
                  <a:schemeClr val="bg1"/>
                </a:solidFill>
                <a:latin typeface="Arial" charset="0"/>
              </a:rPr>
              <a:t>(волчья пасть, недоразвитие диафрагмы)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4643438" y="4005263"/>
            <a:ext cx="410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 - </a:t>
            </a: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нарушение редукции</a:t>
            </a:r>
            <a:r>
              <a:rPr lang="ru-RU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u="none">
                <a:solidFill>
                  <a:schemeClr val="bg1"/>
                </a:solidFill>
                <a:latin typeface="Arial" charset="0"/>
              </a:rPr>
              <a:t>(боковые свищи шеи, ребра в области шеи)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5076825" y="5229225"/>
            <a:ext cx="3816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- </a:t>
            </a: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нарушение перемещения органов</a:t>
            </a:r>
            <a:r>
              <a:rPr lang="ru-RU" u="none">
                <a:solidFill>
                  <a:schemeClr val="bg1"/>
                </a:solidFill>
                <a:latin typeface="Arial" charset="0"/>
              </a:rPr>
              <a:t>  (тазовое расположение почек, крипторхизм). </a:t>
            </a:r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1908175" y="4221163"/>
            <a:ext cx="3024188" cy="714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>
            <a:off x="1908175" y="4221163"/>
            <a:ext cx="3311525" cy="1295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1908175" y="4221163"/>
            <a:ext cx="0" cy="7207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5257800" cy="636588"/>
          </a:xfrm>
          <a:prstGeom prst="rect">
            <a:avLst/>
          </a:prstGeom>
          <a:noFill/>
          <a:ln w="57150">
            <a:solidFill>
              <a:srgbClr val="FF99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u="none">
                <a:solidFill>
                  <a:schemeClr val="bg1"/>
                </a:solidFill>
                <a:latin typeface="Arial" charset="0"/>
              </a:rPr>
              <a:t>Аллогенные аномалии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042988" y="404813"/>
            <a:ext cx="7058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none">
                <a:solidFill>
                  <a:schemeClr val="bg1"/>
                </a:solidFill>
                <a:latin typeface="Arial" charset="0"/>
              </a:rPr>
              <a:t>Аномалии и пороки развития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79512" y="2708275"/>
            <a:ext cx="3960688" cy="954107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В основе  их лежат генетические дефекты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219700" y="2852738"/>
            <a:ext cx="3529013" cy="1003300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none">
                <a:solidFill>
                  <a:schemeClr val="bg1"/>
                </a:solidFill>
                <a:latin typeface="Arial" charset="0"/>
              </a:rPr>
              <a:t>Филогенетические аномалии 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214415" y="4365625"/>
            <a:ext cx="7535886" cy="1384995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встречаются </a:t>
            </a:r>
            <a:r>
              <a:rPr lang="ru-RU" sz="2800" b="1" u="none" dirty="0">
                <a:solidFill>
                  <a:schemeClr val="bg1"/>
                </a:solidFill>
                <a:latin typeface="Arial" charset="0"/>
              </a:rPr>
              <a:t>одновременно </a:t>
            </a: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у ряда </a:t>
            </a:r>
            <a:r>
              <a:rPr lang="ru-RU" sz="2800" b="1" i="1" u="none" dirty="0">
                <a:solidFill>
                  <a:schemeClr val="bg1"/>
                </a:solidFill>
                <a:latin typeface="Arial" charset="0"/>
              </a:rPr>
              <a:t>родственных организмов</a:t>
            </a: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, являются выражением закона гомологических рядов </a:t>
            </a:r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 flipH="1">
            <a:off x="3276600" y="2349500"/>
            <a:ext cx="431800" cy="287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>
            <a:off x="4716463" y="2349500"/>
            <a:ext cx="0" cy="2016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1"/>
          <p:cNvSpPr>
            <a:spLocks noChangeShapeType="1"/>
          </p:cNvSpPr>
          <p:nvPr/>
        </p:nvSpPr>
        <p:spPr bwMode="auto">
          <a:xfrm>
            <a:off x="5651500" y="2349500"/>
            <a:ext cx="504825" cy="43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/>
              </a:rPr>
              <a:t>ВОПРОСЫ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chemeClr val="bg1"/>
                </a:solidFill>
                <a:effectLst/>
              </a:rPr>
              <a:t>Предпосылки эволюционных преобразований органов </a:t>
            </a:r>
          </a:p>
          <a:p>
            <a:pPr eaLnBrk="1" hangingPunct="1">
              <a:defRPr/>
            </a:pPr>
            <a:r>
              <a:rPr lang="ru-RU" sz="4400" b="1" dirty="0" smtClean="0">
                <a:solidFill>
                  <a:schemeClr val="bg1"/>
                </a:solidFill>
                <a:effectLst/>
              </a:rPr>
              <a:t>Принципы эволюции органов </a:t>
            </a:r>
          </a:p>
          <a:p>
            <a:pPr eaLnBrk="1" hangingPunct="1">
              <a:defRPr/>
            </a:pPr>
            <a:r>
              <a:rPr lang="ru-RU" sz="4400" b="1" dirty="0" smtClean="0">
                <a:solidFill>
                  <a:schemeClr val="bg1"/>
                </a:solidFill>
                <a:effectLst/>
              </a:rPr>
              <a:t> Аномалии и пороки развития</a:t>
            </a:r>
            <a:endParaRPr lang="en-US" sz="4400" b="1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/>
              </a:rPr>
              <a:t>Эволюция кровеносной системы шла по пути: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  <a:solidFill>
            <a:srgbClr val="FFFFCC"/>
          </a:solidFill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появления и дифференцировки сердца (от двух  к  четырех камерному)</a:t>
            </a:r>
          </a:p>
          <a:p>
            <a:pPr marL="609600" indent="-609600"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увеличения кругов кровообращения (от одного круга кровообращения к двум)</a:t>
            </a:r>
          </a:p>
          <a:p>
            <a:pPr marL="609600" indent="-609600"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разделения артериального и венозного кровотока</a:t>
            </a:r>
          </a:p>
          <a:p>
            <a:pPr marL="609600" indent="-609600"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уменьшения числа и преобразования жаберных артерий (артериальных дуг).</a:t>
            </a:r>
          </a:p>
          <a:p>
            <a:pPr marL="609600" indent="-609600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497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i="1" u="none">
                <a:solidFill>
                  <a:schemeClr val="bg1"/>
                </a:solidFill>
                <a:latin typeface="Arial" charset="0"/>
              </a:rPr>
              <a:t>Эволюция сердечно-сосудистой системы позвоночных</a:t>
            </a:r>
            <a:endParaRPr lang="ru-RU" sz="24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4213" y="609282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none">
                <a:solidFill>
                  <a:schemeClr val="bg1"/>
                </a:solidFill>
                <a:latin typeface="Arial" charset="0"/>
              </a:rPr>
              <a:t>РЫБЫ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24075" y="5445125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none">
                <a:solidFill>
                  <a:schemeClr val="bg1"/>
                </a:solidFill>
                <a:latin typeface="Arial" charset="0"/>
              </a:rPr>
              <a:t>ЗЕМНОВОДНЫЕ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76600" y="63087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787900" y="6237288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508625" y="43656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none">
                <a:solidFill>
                  <a:schemeClr val="bg1"/>
                </a:solidFill>
                <a:latin typeface="Arial" charset="0"/>
              </a:rPr>
              <a:t>ПТИЦЫ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288131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924175"/>
            <a:ext cx="1285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349500"/>
            <a:ext cx="13922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851275" y="4868863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none">
                <a:solidFill>
                  <a:schemeClr val="bg1"/>
                </a:solidFill>
                <a:latin typeface="Arial" charset="0"/>
              </a:rPr>
              <a:t>РЕПТИЛИИ</a:t>
            </a: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484313"/>
            <a:ext cx="143827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836613"/>
            <a:ext cx="1960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588125" y="39338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none">
                <a:solidFill>
                  <a:schemeClr val="bg1"/>
                </a:solidFill>
                <a:latin typeface="Arial" charset="0"/>
              </a:rPr>
              <a:t>МЛЕКОПИТАЮЩИЕ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85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0"/>
            <a:ext cx="18192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55875" y="188913"/>
            <a:ext cx="165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РЫБЫ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35183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none">
                <a:solidFill>
                  <a:schemeClr val="bg1"/>
                </a:solidFill>
                <a:latin typeface="Arial" charset="0"/>
              </a:rPr>
              <a:t>1.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 1 круг кровообращения</a:t>
            </a:r>
          </a:p>
          <a:p>
            <a:pPr>
              <a:spcBef>
                <a:spcPct val="50000"/>
              </a:spcBef>
            </a:pPr>
            <a:r>
              <a:rPr lang="ru-RU" sz="3600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b="1" u="none">
                <a:solidFill>
                  <a:schemeClr val="bg1"/>
                </a:solidFill>
                <a:latin typeface="Arial" charset="0"/>
              </a:rPr>
              <a:t>2.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 Внутренние органы и головной мозг рыб снабжаются</a:t>
            </a:r>
            <a:r>
              <a:rPr lang="ru-RU" sz="36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u="none">
                <a:solidFill>
                  <a:srgbClr val="CC3300"/>
                </a:solidFill>
                <a:latin typeface="Arial" charset="0"/>
              </a:rPr>
              <a:t>артериальной кровью</a:t>
            </a:r>
            <a:r>
              <a:rPr lang="ru-RU" sz="3600" u="none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36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u="none">
                <a:solidFill>
                  <a:schemeClr val="bg1"/>
                </a:solidFill>
                <a:latin typeface="Arial" charset="0"/>
              </a:rPr>
              <a:t>3.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 Сердце</a:t>
            </a:r>
            <a:r>
              <a:rPr lang="ru-RU" sz="36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u="none">
                <a:solidFill>
                  <a:srgbClr val="CC3300"/>
                </a:solidFill>
                <a:latin typeface="Arial" charset="0"/>
              </a:rPr>
              <a:t>2-х камерное: 1 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предсердие и 1 желудочек</a:t>
            </a:r>
          </a:p>
          <a:p>
            <a:pPr>
              <a:spcBef>
                <a:spcPct val="50000"/>
              </a:spcBef>
            </a:pPr>
            <a:r>
              <a:rPr lang="ru-RU" sz="36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u="none">
                <a:solidFill>
                  <a:schemeClr val="bg1"/>
                </a:solidFill>
                <a:latin typeface="Arial" charset="0"/>
              </a:rPr>
              <a:t>4.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 От желудочка отходит</a:t>
            </a:r>
            <a:r>
              <a:rPr lang="ru-RU" sz="36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i="1" u="none">
                <a:solidFill>
                  <a:srgbClr val="CC3300"/>
                </a:solidFill>
                <a:latin typeface="Arial" charset="0"/>
              </a:rPr>
              <a:t>артериальный конус</a:t>
            </a:r>
            <a:r>
              <a:rPr lang="ru-RU" sz="3600" i="1" u="none">
                <a:solidFill>
                  <a:schemeClr val="tx1"/>
                </a:solidFill>
                <a:latin typeface="Arial" charset="0"/>
              </a:rPr>
              <a:t> -</a:t>
            </a:r>
            <a:r>
              <a:rPr lang="ru-RU" sz="36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b="1" u="none">
                <a:solidFill>
                  <a:srgbClr val="CC3300"/>
                </a:solidFill>
                <a:latin typeface="Arial" charset="0"/>
              </a:rPr>
              <a:t>брюшная аорта</a:t>
            </a:r>
            <a:r>
              <a:rPr lang="ru-RU" sz="3600" i="1" u="none">
                <a:solidFill>
                  <a:schemeClr val="tx1"/>
                </a:solidFill>
                <a:latin typeface="Arial" charset="0"/>
              </a:rPr>
              <a:t> -  </a:t>
            </a:r>
            <a:r>
              <a:rPr lang="ru-RU" sz="3600" u="none">
                <a:solidFill>
                  <a:srgbClr val="CC3300"/>
                </a:solidFill>
                <a:latin typeface="Arial" charset="0"/>
              </a:rPr>
              <a:t>4 пары</a:t>
            </a:r>
            <a:r>
              <a:rPr lang="ru-RU" sz="3600" u="none">
                <a:solidFill>
                  <a:schemeClr val="tx1"/>
                </a:solidFill>
                <a:latin typeface="Arial" charset="0"/>
              </a:rPr>
              <a:t>  </a:t>
            </a:r>
            <a:r>
              <a:rPr lang="ru-RU" sz="3600" b="1" u="none">
                <a:solidFill>
                  <a:srgbClr val="CC3300"/>
                </a:solidFill>
                <a:latin typeface="Arial" charset="0"/>
              </a:rPr>
              <a:t>жаберных сосудов</a:t>
            </a:r>
            <a:endParaRPr lang="ru-RU" sz="3600" u="none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5600700"/>
            <a:ext cx="1943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79613" y="0"/>
            <a:ext cx="3744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ЗЕМНОВОДНЫЕ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76375" y="476250"/>
            <a:ext cx="7488238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none">
                <a:solidFill>
                  <a:schemeClr val="bg1"/>
                </a:solidFill>
                <a:latin typeface="Arial" charset="0"/>
              </a:rPr>
              <a:t>1.</a:t>
            </a: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 2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 круга кровообращения</a:t>
            </a:r>
          </a:p>
          <a:p>
            <a:r>
              <a:rPr lang="ru-RU" b="1" u="none">
                <a:solidFill>
                  <a:schemeClr val="bg1"/>
                </a:solidFill>
                <a:latin typeface="Arial" charset="0"/>
              </a:rPr>
              <a:t>2.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Сердце </a:t>
            </a: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3-х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камерное:</a:t>
            </a: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 2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 предсердия и </a:t>
            </a: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1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желудочек</a:t>
            </a:r>
          </a:p>
          <a:p>
            <a:r>
              <a:rPr lang="ru-RU" b="1" u="none">
                <a:solidFill>
                  <a:schemeClr val="bg1"/>
                </a:solidFill>
                <a:latin typeface="Arial" charset="0"/>
              </a:rPr>
              <a:t>3.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От </a:t>
            </a:r>
            <a:r>
              <a:rPr lang="ru-RU" sz="3200" u="none">
                <a:solidFill>
                  <a:srgbClr val="CC3300"/>
                </a:solidFill>
                <a:latin typeface="Arial" charset="0"/>
              </a:rPr>
              <a:t>правой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части </a:t>
            </a:r>
            <a:r>
              <a:rPr lang="ru-RU" sz="3200" u="none">
                <a:solidFill>
                  <a:srgbClr val="CC3300"/>
                </a:solidFill>
                <a:latin typeface="Arial" charset="0"/>
              </a:rPr>
              <a:t>желудочка  отходит</a:t>
            </a:r>
          </a:p>
          <a:p>
            <a:r>
              <a:rPr lang="ru-RU" sz="3200" u="none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sz="3200" b="1" u="none">
                <a:solidFill>
                  <a:srgbClr val="CC3300"/>
                </a:solidFill>
                <a:latin typeface="Arial" charset="0"/>
              </a:rPr>
              <a:t>1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b="1" u="none">
                <a:solidFill>
                  <a:srgbClr val="990033"/>
                </a:solidFill>
                <a:latin typeface="Arial" charset="0"/>
              </a:rPr>
              <a:t>сосуд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(брюшная аорта)</a:t>
            </a:r>
          </a:p>
          <a:p>
            <a:r>
              <a:rPr lang="ru-RU" b="1" u="none">
                <a:solidFill>
                  <a:schemeClr val="bg1"/>
                </a:solidFill>
                <a:latin typeface="Arial" charset="0"/>
              </a:rPr>
              <a:t>4.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 Брюшной сосуд : на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  </a:t>
            </a:r>
            <a:r>
              <a:rPr lang="ru-RU" sz="3200" b="1" u="none">
                <a:solidFill>
                  <a:srgbClr val="CC3300"/>
                </a:solidFill>
                <a:latin typeface="Arial" charset="0"/>
              </a:rPr>
              <a:t>3 пары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артериальных сосудов: </a:t>
            </a:r>
          </a:p>
          <a:p>
            <a:r>
              <a:rPr lang="ru-RU" sz="3200" u="none">
                <a:solidFill>
                  <a:schemeClr val="bg1"/>
                </a:solidFill>
                <a:latin typeface="Arial" charset="0"/>
              </a:rPr>
              <a:t>а) </a:t>
            </a: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кожно-легочные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ru-RU" sz="3200" u="none">
                <a:solidFill>
                  <a:schemeClr val="bg1"/>
                </a:solidFill>
                <a:latin typeface="Arial" charset="0"/>
              </a:rPr>
              <a:t>б)</a:t>
            </a: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левая и правая дуги аорты </a:t>
            </a:r>
          </a:p>
          <a:p>
            <a:r>
              <a:rPr lang="ru-RU" sz="3200" u="none">
                <a:solidFill>
                  <a:schemeClr val="bg1"/>
                </a:solidFill>
                <a:latin typeface="Arial" charset="0"/>
              </a:rPr>
              <a:t>в</a:t>
            </a: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) сонные артерии</a:t>
            </a:r>
          </a:p>
          <a:p>
            <a:r>
              <a:rPr lang="ru-RU" b="1" u="none">
                <a:solidFill>
                  <a:schemeClr val="bg1"/>
                </a:solidFill>
                <a:latin typeface="Arial" charset="0"/>
              </a:rPr>
              <a:t>5.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 Внутренние органы </a:t>
            </a:r>
          </a:p>
          <a:p>
            <a:r>
              <a:rPr lang="ru-RU" sz="3200" u="none">
                <a:solidFill>
                  <a:schemeClr val="bg1"/>
                </a:solidFill>
                <a:latin typeface="Arial" charset="0"/>
              </a:rPr>
              <a:t>снабжаются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r>
              <a:rPr lang="ru-RU" sz="3200" b="1" u="none">
                <a:solidFill>
                  <a:srgbClr val="CC3300"/>
                </a:solidFill>
                <a:latin typeface="Arial" charset="0"/>
              </a:rPr>
              <a:t>смешанной кровью.	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9750" y="620713"/>
            <a:ext cx="360363" cy="5048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7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975" y="0"/>
            <a:ext cx="2105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113"/>
            <a:ext cx="11049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331913" y="188913"/>
            <a:ext cx="5545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РЕПТИЛИИ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187450" y="908050"/>
            <a:ext cx="7632700" cy="54530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b="1" u="none">
                <a:solidFill>
                  <a:schemeClr val="bg1"/>
                </a:solidFill>
                <a:latin typeface="Arial" charset="0"/>
              </a:rPr>
              <a:t>1.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 Сердце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b="1" u="none">
                <a:solidFill>
                  <a:srgbClr val="CC3300"/>
                </a:solidFill>
                <a:latin typeface="Arial" charset="0"/>
              </a:rPr>
              <a:t>3-х</a:t>
            </a:r>
            <a:r>
              <a:rPr lang="ru-RU" sz="3200" u="none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камерное</a:t>
            </a:r>
          </a:p>
          <a:p>
            <a:pPr marL="342900" indent="-342900"/>
            <a:r>
              <a:rPr lang="ru-RU" sz="3200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b="1" u="none">
                <a:solidFill>
                  <a:schemeClr val="bg1"/>
                </a:solidFill>
                <a:latin typeface="Arial" charset="0"/>
              </a:rPr>
              <a:t>2.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 От сердца отходят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b="1" u="none">
                <a:solidFill>
                  <a:srgbClr val="CC3300"/>
                </a:solidFill>
                <a:latin typeface="Arial" charset="0"/>
              </a:rPr>
              <a:t>3 сосуда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marL="342900" indent="-342900"/>
            <a:r>
              <a:rPr lang="ru-RU" sz="3200" b="1" u="none">
                <a:solidFill>
                  <a:srgbClr val="FF0000"/>
                </a:solidFill>
                <a:latin typeface="Arial" charset="0"/>
              </a:rPr>
              <a:t>правая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дуга аорты - от </a:t>
            </a: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левой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части желудочка</a:t>
            </a:r>
          </a:p>
          <a:p>
            <a:pPr marL="342900" indent="-342900"/>
            <a:r>
              <a:rPr lang="ru-RU" sz="3200" b="1" u="none">
                <a:solidFill>
                  <a:srgbClr val="990033"/>
                </a:solidFill>
                <a:latin typeface="Arial" charset="0"/>
              </a:rPr>
              <a:t>левая</a:t>
            </a:r>
            <a:r>
              <a:rPr lang="ru-RU" sz="3200" u="none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дуга аорты - от </a:t>
            </a: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средней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части</a:t>
            </a:r>
          </a:p>
          <a:p>
            <a:pPr marL="342900" indent="-342900"/>
            <a:r>
              <a:rPr lang="ru-RU" sz="3200" b="1" u="none">
                <a:solidFill>
                  <a:schemeClr val="accent2"/>
                </a:solidFill>
                <a:latin typeface="Arial" charset="0"/>
              </a:rPr>
              <a:t>легочная артерия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- от </a:t>
            </a: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правой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части желудочка</a:t>
            </a:r>
          </a:p>
          <a:p>
            <a:pPr marL="342900" indent="-342900"/>
            <a:r>
              <a:rPr lang="ru-RU" b="1" u="none">
                <a:solidFill>
                  <a:schemeClr val="bg1"/>
                </a:solidFill>
                <a:latin typeface="Arial" charset="0"/>
              </a:rPr>
              <a:t> 3.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Внутренние органы снабжаются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b="1" u="none">
                <a:solidFill>
                  <a:srgbClr val="990033"/>
                </a:solidFill>
                <a:latin typeface="Arial" charset="0"/>
              </a:rPr>
              <a:t>смешанной 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кровью</a:t>
            </a:r>
          </a:p>
          <a:p>
            <a:pPr marL="342900" indent="-342900"/>
            <a:r>
              <a:rPr lang="ru-RU" sz="3200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b="1" u="none">
                <a:solidFill>
                  <a:schemeClr val="bg1"/>
                </a:solidFill>
                <a:latin typeface="Arial" charset="0"/>
              </a:rPr>
              <a:t>4.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 Сердце расположено</a:t>
            </a:r>
            <a:r>
              <a:rPr lang="ru-RU" sz="3200" u="none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sz="3200" b="1" u="none">
                <a:solidFill>
                  <a:srgbClr val="CC3300"/>
                </a:solidFill>
                <a:latin typeface="Arial" charset="0"/>
              </a:rPr>
              <a:t>каудально</a:t>
            </a:r>
            <a:r>
              <a:rPr lang="ru-RU" sz="3200" b="1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в</a:t>
            </a:r>
            <a:r>
              <a:rPr lang="ru-RU" sz="3200" u="none">
                <a:solidFill>
                  <a:schemeClr val="bg1"/>
                </a:solidFill>
                <a:latin typeface="Arial" charset="0"/>
              </a:rPr>
              <a:t> связи с появлением</a:t>
            </a:r>
            <a:r>
              <a:rPr lang="ru-RU" sz="32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b="1" u="none">
                <a:solidFill>
                  <a:srgbClr val="CC3300"/>
                </a:solidFill>
                <a:latin typeface="Arial" charset="0"/>
              </a:rPr>
              <a:t>шеи</a:t>
            </a:r>
            <a:endParaRPr lang="ru-RU" sz="3200" b="1" u="none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144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6650" y="0"/>
            <a:ext cx="16573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35150" y="188913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31913" y="908050"/>
            <a:ext cx="684053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600" u="none">
                <a:solidFill>
                  <a:schemeClr val="bg1"/>
                </a:solidFill>
                <a:latin typeface="Arial" charset="0"/>
              </a:rPr>
              <a:t>У </a:t>
            </a:r>
            <a:r>
              <a:rPr lang="ru-RU" sz="3600">
                <a:solidFill>
                  <a:srgbClr val="CC3300"/>
                </a:solidFill>
                <a:latin typeface="Arial" charset="0"/>
              </a:rPr>
              <a:t>теплокровных</a:t>
            </a:r>
            <a:r>
              <a:rPr lang="ru-RU" sz="360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>
                <a:solidFill>
                  <a:schemeClr val="bg1"/>
                </a:solidFill>
                <a:latin typeface="Arial" charset="0"/>
              </a:rPr>
              <a:t>животных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птиц и млекопитающих</a:t>
            </a:r>
            <a:r>
              <a:rPr lang="ru-RU" sz="3600" b="1" u="none">
                <a:solidFill>
                  <a:schemeClr val="tx1"/>
                </a:solidFill>
                <a:latin typeface="Arial" charset="0"/>
              </a:rPr>
              <a:t> </a:t>
            </a:r>
            <a:endParaRPr lang="ru-RU" sz="3600" u="none">
              <a:solidFill>
                <a:schemeClr val="tx1"/>
              </a:solidFill>
              <a:latin typeface="Arial" charset="0"/>
            </a:endParaRPr>
          </a:p>
          <a:p>
            <a:pPr marL="342900" indent="-342900"/>
            <a:r>
              <a:rPr lang="ru-RU" sz="3600" i="1" u="none">
                <a:solidFill>
                  <a:schemeClr val="bg1"/>
                </a:solidFill>
                <a:latin typeface="Arial" charset="0"/>
              </a:rPr>
              <a:t>Наблюдается:</a:t>
            </a:r>
          </a:p>
          <a:p>
            <a:pPr marL="342900" indent="-342900"/>
            <a:r>
              <a:rPr lang="ru-RU" b="1" u="none">
                <a:solidFill>
                  <a:schemeClr val="bg1"/>
                </a:solidFill>
                <a:latin typeface="Arial" charset="0"/>
              </a:rPr>
              <a:t>1.</a:t>
            </a:r>
            <a:r>
              <a:rPr lang="ru-RU" sz="36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Разделение сердца на </a:t>
            </a: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правую</a:t>
            </a:r>
            <a:r>
              <a:rPr lang="ru-RU" sz="3600" b="1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(</a:t>
            </a:r>
            <a:r>
              <a:rPr lang="ru-RU" sz="3600" u="none">
                <a:solidFill>
                  <a:schemeClr val="accent2"/>
                </a:solidFill>
                <a:latin typeface="Arial" charset="0"/>
              </a:rPr>
              <a:t>венозная кровь</a:t>
            </a: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)</a:t>
            </a:r>
            <a:r>
              <a:rPr lang="ru-RU" sz="3600" b="1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и левую</a:t>
            </a:r>
            <a:r>
              <a:rPr lang="ru-RU" sz="36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(</a:t>
            </a:r>
            <a:r>
              <a:rPr lang="ru-RU" sz="3600" u="none">
                <a:solidFill>
                  <a:srgbClr val="CC3300"/>
                </a:solidFill>
                <a:latin typeface="Arial" charset="0"/>
              </a:rPr>
              <a:t>артериальная кровь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)половины </a:t>
            </a:r>
          </a:p>
          <a:p>
            <a:pPr marL="342900" indent="-342900"/>
            <a:r>
              <a:rPr lang="ru-RU" b="1" u="none">
                <a:solidFill>
                  <a:schemeClr val="bg1"/>
                </a:solidFill>
                <a:latin typeface="Arial" charset="0"/>
              </a:rPr>
              <a:t>2.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 Сердце</a:t>
            </a:r>
            <a:r>
              <a:rPr lang="ru-RU" sz="36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b="1" u="none">
                <a:solidFill>
                  <a:srgbClr val="990033"/>
                </a:solidFill>
                <a:latin typeface="Arial" charset="0"/>
              </a:rPr>
              <a:t>4-х</a:t>
            </a:r>
            <a:r>
              <a:rPr lang="ru-RU" sz="3600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камерное (2предсердия +2желудочка)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0"/>
            <a:ext cx="14462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4275" y="0"/>
            <a:ext cx="1609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916238" y="26035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b="1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87450" y="1125538"/>
            <a:ext cx="734536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none">
                <a:solidFill>
                  <a:schemeClr val="tx1"/>
                </a:solidFill>
                <a:latin typeface="Arial" charset="0"/>
              </a:rPr>
              <a:t>3</a:t>
            </a:r>
            <a:r>
              <a:rPr lang="ru-RU" b="1" u="none">
                <a:solidFill>
                  <a:schemeClr val="bg1"/>
                </a:solidFill>
                <a:latin typeface="Arial" charset="0"/>
              </a:rPr>
              <a:t>.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Полное</a:t>
            </a: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3600" b="1">
                <a:solidFill>
                  <a:schemeClr val="bg1"/>
                </a:solidFill>
                <a:latin typeface="Arial" charset="0"/>
              </a:rPr>
              <a:t>разделение</a:t>
            </a:r>
            <a:r>
              <a:rPr lang="ru-RU" sz="36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b="1" u="none">
                <a:solidFill>
                  <a:srgbClr val="FF0000"/>
                </a:solidFill>
                <a:latin typeface="Arial" charset="0"/>
              </a:rPr>
              <a:t>артериальной </a:t>
            </a: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и</a:t>
            </a:r>
            <a:r>
              <a:rPr lang="ru-RU" sz="3600" b="1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b="1" u="none">
                <a:solidFill>
                  <a:srgbClr val="6600CC"/>
                </a:solidFill>
                <a:latin typeface="Arial" charset="0"/>
              </a:rPr>
              <a:t>венозной</a:t>
            </a:r>
            <a:r>
              <a:rPr lang="ru-RU" sz="3600" b="1" u="none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3600" u="none">
                <a:solidFill>
                  <a:schemeClr val="bg1"/>
                </a:solidFill>
                <a:latin typeface="Arial" charset="0"/>
              </a:rPr>
              <a:t>крови</a:t>
            </a:r>
          </a:p>
          <a:p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b="1" u="none">
                <a:solidFill>
                  <a:schemeClr val="bg1"/>
                </a:solidFill>
                <a:latin typeface="Arial" charset="0"/>
              </a:rPr>
              <a:t>4.</a:t>
            </a: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 От сердца отходят</a:t>
            </a:r>
            <a:r>
              <a:rPr lang="ru-RU" sz="3600" b="1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b="1" u="none">
                <a:solidFill>
                  <a:srgbClr val="CC3300"/>
                </a:solidFill>
                <a:latin typeface="Arial" charset="0"/>
              </a:rPr>
              <a:t>2 сосуда:</a:t>
            </a:r>
          </a:p>
          <a:p>
            <a:pPr>
              <a:buFontTx/>
              <a:buChar char="-"/>
            </a:pP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 дуга аорты</a:t>
            </a:r>
          </a:p>
          <a:p>
            <a:pPr>
              <a:buFontTx/>
              <a:buChar char="-"/>
            </a:pP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 легочная артерия</a:t>
            </a:r>
          </a:p>
          <a:p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b="1" u="none">
                <a:solidFill>
                  <a:schemeClr val="bg1"/>
                </a:solidFill>
                <a:latin typeface="Arial" charset="0"/>
              </a:rPr>
              <a:t>5.</a:t>
            </a:r>
            <a:r>
              <a:rPr lang="ru-RU" sz="3600" b="1" u="none">
                <a:solidFill>
                  <a:schemeClr val="bg1"/>
                </a:solidFill>
                <a:latin typeface="Arial" charset="0"/>
              </a:rPr>
              <a:t> Все органы кроме печени снабжаются артериальной кровью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66"/>
            <a:ext cx="8229600" cy="1643084"/>
          </a:xfrm>
          <a:solidFill>
            <a:srgbClr val="FFFF99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err="1" smtClean="0">
                <a:solidFill>
                  <a:schemeClr val="bg1"/>
                </a:solidFill>
                <a:effectLst/>
              </a:rPr>
              <a:t>Онтогенетически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 обусловленные пороки, связанным с нарушением развития</a:t>
            </a:r>
            <a:r>
              <a:rPr lang="ru-RU" sz="3600" b="1" dirty="0" smtClean="0">
                <a:effectLst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сердца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428875"/>
            <a:ext cx="8507413" cy="3373438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</a:rPr>
              <a:t> Дефект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</a:rPr>
              <a:t>межпредсердной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</a:rPr>
              <a:t> перегородки 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</a:rPr>
              <a:t> Дефект межжелудочковой перегородки 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</a:rPr>
              <a:t> 3-х камерное сердце с 1 желудочком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</a:rPr>
              <a:t> Шейная эктопия сердца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uide-6-2-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003675" cy="6299200"/>
          </a:xfr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763713" y="4365625"/>
            <a:ext cx="1368425" cy="792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4" name="Picture 4" descr="увеличить для детального просмотра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188913"/>
            <a:ext cx="3313113" cy="5976937"/>
          </a:xfr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372225" y="5300663"/>
            <a:ext cx="1655763" cy="64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50825" y="616585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none">
                <a:solidFill>
                  <a:schemeClr val="bg1"/>
                </a:solidFill>
                <a:latin typeface="Arial" charset="0"/>
              </a:rPr>
              <a:t>1:1000 новорожденных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292725" y="6165850"/>
            <a:ext cx="3600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none">
                <a:solidFill>
                  <a:schemeClr val="bg1"/>
                </a:solidFill>
                <a:latin typeface="Arial" charset="0"/>
              </a:rPr>
              <a:t>2,5 –5 :1000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роктетрада Фалл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011863" cy="6669088"/>
          </a:xfr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83300" y="188913"/>
            <a:ext cx="2952750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1. Дефект межжелудочковой перегородки</a:t>
            </a:r>
          </a:p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2. Стеноз (сужение) клапана легочной артерии </a:t>
            </a:r>
          </a:p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3.Утолщение стенки правого желудочка  </a:t>
            </a:r>
          </a:p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4. Расположение аорты над дефектом межжелудочковой  перегородки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8536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000" b="1" u="none" dirty="0">
                <a:solidFill>
                  <a:schemeClr val="bg1"/>
                </a:solidFill>
                <a:latin typeface="Arial" charset="0"/>
              </a:rPr>
              <a:t>Предпосылки эволюционных  преобразований органов 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28596" y="928670"/>
            <a:ext cx="8496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none" dirty="0">
                <a:solidFill>
                  <a:schemeClr val="bg1"/>
                </a:solidFill>
                <a:latin typeface="Arial" charset="0"/>
              </a:rPr>
              <a:t>Познание закономерностей эволюции систем органов позволяет врачу: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57158" y="1928802"/>
            <a:ext cx="8501122" cy="3970318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b="1" u="none" dirty="0" smtClean="0">
                <a:solidFill>
                  <a:schemeClr val="bg1"/>
                </a:solidFill>
                <a:latin typeface="Arial" charset="0"/>
              </a:rPr>
              <a:t> понять </a:t>
            </a:r>
            <a:r>
              <a:rPr lang="ru-RU" sz="2800" b="1" u="none" dirty="0">
                <a:solidFill>
                  <a:schemeClr val="bg1"/>
                </a:solidFill>
                <a:latin typeface="Arial" charset="0"/>
              </a:rPr>
              <a:t>причины происхождения аномалий развития</a:t>
            </a:r>
          </a:p>
          <a:p>
            <a:pPr>
              <a:buFont typeface="Arial" pitchFamily="34" charset="0"/>
              <a:buChar char="•"/>
            </a:pPr>
            <a:r>
              <a:rPr lang="ru-RU" sz="2800" b="1" u="none" dirty="0" smtClean="0">
                <a:solidFill>
                  <a:schemeClr val="bg1"/>
                </a:solidFill>
                <a:latin typeface="Arial" charset="0"/>
              </a:rPr>
              <a:t> появление </a:t>
            </a:r>
            <a:r>
              <a:rPr lang="ru-RU" sz="2800" b="1" u="none" dirty="0">
                <a:solidFill>
                  <a:schemeClr val="bg1"/>
                </a:solidFill>
                <a:latin typeface="Arial" charset="0"/>
              </a:rPr>
              <a:t>рудиментов и атавизмов</a:t>
            </a:r>
          </a:p>
          <a:p>
            <a:pPr>
              <a:buFont typeface="Arial" pitchFamily="34" charset="0"/>
              <a:buChar char="•"/>
            </a:pPr>
            <a:r>
              <a:rPr lang="ru-RU" sz="2800" b="1" u="none" dirty="0" smtClean="0">
                <a:solidFill>
                  <a:schemeClr val="bg1"/>
                </a:solidFill>
                <a:latin typeface="Arial" charset="0"/>
              </a:rPr>
              <a:t> найти </a:t>
            </a:r>
            <a:r>
              <a:rPr lang="ru-RU" sz="2800" b="1" u="none" dirty="0">
                <a:solidFill>
                  <a:schemeClr val="bg1"/>
                </a:solidFill>
                <a:latin typeface="Arial" charset="0"/>
              </a:rPr>
              <a:t>оптимальные пути реконструкции органов</a:t>
            </a:r>
          </a:p>
          <a:p>
            <a:pPr>
              <a:buFont typeface="Arial" pitchFamily="34" charset="0"/>
              <a:buChar char="•"/>
            </a:pPr>
            <a:r>
              <a:rPr lang="ru-RU" sz="2800" b="1" u="none" dirty="0" smtClean="0">
                <a:solidFill>
                  <a:schemeClr val="bg1"/>
                </a:solidFill>
                <a:latin typeface="Arial" charset="0"/>
              </a:rPr>
              <a:t> оценить </a:t>
            </a:r>
            <a:r>
              <a:rPr lang="ru-RU" sz="2800" b="1" u="none" dirty="0">
                <a:solidFill>
                  <a:schemeClr val="bg1"/>
                </a:solidFill>
                <a:latin typeface="Arial" charset="0"/>
              </a:rPr>
              <a:t>возможности восстановления функций органов</a:t>
            </a:r>
          </a:p>
          <a:p>
            <a:pPr>
              <a:buFont typeface="Arial" pitchFamily="34" charset="0"/>
              <a:buChar char="•"/>
            </a:pPr>
            <a:r>
              <a:rPr lang="ru-RU" sz="2800" b="1" u="none" dirty="0" smtClean="0">
                <a:solidFill>
                  <a:schemeClr val="bg1"/>
                </a:solidFill>
                <a:latin typeface="Arial" charset="0"/>
              </a:rPr>
              <a:t> дает </a:t>
            </a:r>
            <a:r>
              <a:rPr lang="ru-RU" sz="2800" b="1" u="none" dirty="0">
                <a:solidFill>
                  <a:schemeClr val="bg1"/>
                </a:solidFill>
                <a:latin typeface="Arial" charset="0"/>
              </a:rPr>
              <a:t>доказательства животного происхождения человека</a:t>
            </a:r>
            <a:r>
              <a:rPr lang="ru-RU" u="none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  <a:effectLst/>
              </a:rPr>
              <a:t>Преобразование жаберных артерий в сосуды у тетрапод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В эмбриогенезе закладывается</a:t>
            </a: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solidFill>
                  <a:srgbClr val="CC3300"/>
                </a:solidFill>
                <a:effectLst/>
              </a:rPr>
              <a:t> 6-7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пар жаберных артерий;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CC3300"/>
                </a:solidFill>
                <a:effectLst/>
              </a:rPr>
              <a:t>1,2, 5, </a:t>
            </a:r>
            <a:r>
              <a:rPr lang="en-US" sz="3600" b="1" dirty="0" smtClean="0">
                <a:solidFill>
                  <a:srgbClr val="CC3300"/>
                </a:solidFill>
                <a:effectLst/>
              </a:rPr>
              <a:t>7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/>
              </a:rPr>
              <a:t>–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редукция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CC3300"/>
                </a:solidFill>
                <a:effectLst/>
              </a:rPr>
              <a:t>3</a:t>
            </a:r>
            <a:r>
              <a:rPr lang="ru-RU" sz="3600" b="1" dirty="0" smtClean="0">
                <a:effectLst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– сонные артерии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CC3300"/>
                </a:solidFill>
                <a:effectLst/>
              </a:rPr>
              <a:t>4</a:t>
            </a:r>
            <a:r>
              <a:rPr lang="ru-RU" sz="3600" dirty="0" smtClean="0">
                <a:solidFill>
                  <a:srgbClr val="CC3300"/>
                </a:solidFill>
                <a:effectLst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– дуги аорты (левая и правая, только левая, только правая)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CC3300"/>
                </a:solidFill>
                <a:effectLst/>
              </a:rPr>
              <a:t>6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– легочные артерии (или кожно-легочные)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xfrm>
            <a:off x="357158" y="620713"/>
            <a:ext cx="8501122" cy="66833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latin typeface="Tahoma" pitchFamily="34" charset="0"/>
              </a:rPr>
              <a:t>    Эволюция артериальных дуг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3067" r="6633" b="4659"/>
          <a:stretch>
            <a:fillRect/>
          </a:stretch>
        </p:blipFill>
        <p:spPr>
          <a:xfrm>
            <a:off x="217488" y="1628775"/>
            <a:ext cx="4067175" cy="5157788"/>
          </a:xfrm>
          <a:noFill/>
        </p:spPr>
      </p:pic>
      <p:pic>
        <p:nvPicPr>
          <p:cNvPr id="2867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7202" t="2551" r="3584" b="2048"/>
          <a:stretch>
            <a:fillRect/>
          </a:stretch>
        </p:blipFill>
        <p:spPr>
          <a:xfrm>
            <a:off x="4429125" y="1628775"/>
            <a:ext cx="4322763" cy="5229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/>
              </a:rPr>
              <a:t>Атавистические пороки развития</a:t>
            </a:r>
            <a:r>
              <a:rPr lang="ru-RU" sz="3600" b="1" dirty="0" smtClean="0">
                <a:effectLst/>
              </a:rPr>
              <a:t>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сосудов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/>
              </a:rPr>
              <a:t>Персистирование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 2 дуг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 аорты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</a:rPr>
              <a:t> Нарушение 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редукции правой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 дуги с редукцией левой 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/>
              </a:rPr>
              <a:t>Персистирование</a:t>
            </a:r>
            <a:r>
              <a:rPr lang="ru-RU" sz="4000" dirty="0" smtClean="0">
                <a:solidFill>
                  <a:schemeClr val="bg1"/>
                </a:solidFill>
                <a:effectLst/>
              </a:rPr>
              <a:t> артериального или </a:t>
            </a:r>
            <a:r>
              <a:rPr lang="ru-RU" sz="4000" b="1" dirty="0" smtClean="0">
                <a:solidFill>
                  <a:schemeClr val="bg1"/>
                </a:solidFill>
                <a:effectLst/>
              </a:rPr>
              <a:t>Баталова протока</a:t>
            </a:r>
            <a:r>
              <a:rPr lang="ru-RU" sz="4000" dirty="0" smtClean="0">
                <a:solidFill>
                  <a:schemeClr val="bg1"/>
                </a:solidFill>
                <a:effectLst/>
              </a:rPr>
              <a:t>  и др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3" name="Picture 3" descr="увеличить для детального просмотра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0"/>
            <a:ext cx="3338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187450" y="5373688"/>
            <a:ext cx="504825" cy="504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5" name="Picture 5" descr="увеличить для детального просмотра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5713" y="0"/>
            <a:ext cx="280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308850" y="5229225"/>
            <a:ext cx="1223963" cy="1008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635375" y="4724400"/>
            <a:ext cx="2520950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none" dirty="0">
                <a:solidFill>
                  <a:schemeClr val="bg1"/>
                </a:solidFill>
                <a:latin typeface="Arial" charset="0"/>
              </a:rPr>
              <a:t>Одна артерия отходит от сердца и формирует аорту и легочную артерию.</a:t>
            </a:r>
            <a:r>
              <a:rPr lang="ru-RU" sz="2000" u="none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227763" y="5734050"/>
            <a:ext cx="13684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419475" y="188913"/>
            <a:ext cx="2665413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none" dirty="0">
                <a:solidFill>
                  <a:schemeClr val="bg1"/>
                </a:solidFill>
                <a:latin typeface="Arial" charset="0"/>
              </a:rPr>
              <a:t>Клапан может иметь только одну или две створки утолщенные и неэластичные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1692275" y="1989138"/>
            <a:ext cx="2592388" cy="3311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увеличить для детального просмотр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87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увеличить для детального просмотра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10417"/>
          <a:stretch>
            <a:fillRect/>
          </a:stretch>
        </p:blipFill>
        <p:spPr bwMode="auto">
          <a:xfrm>
            <a:off x="6142038" y="714375"/>
            <a:ext cx="300196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132138" y="4149725"/>
            <a:ext cx="2735262" cy="25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none">
                <a:solidFill>
                  <a:schemeClr val="bg1"/>
                </a:solidFill>
                <a:latin typeface="Arial" charset="0"/>
              </a:rPr>
              <a:t>Клапан легочной артерии непроходим. Кровь не может поступать из правого желудочка в легочную артерию и легкие. 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1116013" y="5445125"/>
            <a:ext cx="792162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2411413" y="4508500"/>
            <a:ext cx="576262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348038" y="333375"/>
            <a:ext cx="2592387" cy="223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none">
                <a:solidFill>
                  <a:schemeClr val="bg1"/>
                </a:solidFill>
                <a:latin typeface="Arial" charset="0"/>
              </a:rPr>
              <a:t>Аорта соединена с правым желудочком, а легочная артерия соединена с левым желудочком, 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076825" y="2565400"/>
            <a:ext cx="1800225" cy="20875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6877050" y="4437063"/>
            <a:ext cx="1798638" cy="1152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TextBox 9"/>
          <p:cNvSpPr txBox="1">
            <a:spLocks noChangeArrowheads="1"/>
          </p:cNvSpPr>
          <p:nvPr/>
        </p:nvSpPr>
        <p:spPr bwMode="auto">
          <a:xfrm>
            <a:off x="6215063" y="357188"/>
            <a:ext cx="2928937" cy="369887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none"/>
              <a:t>ТРАНСПОЗИЦИЯ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57752" y="333375"/>
            <a:ext cx="3857652" cy="619125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Тотальный аномальный дренаж легочных вен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Легочные вены не соединены с левым предсердием и несут кровь в правое предсердие.</a:t>
            </a:r>
          </a:p>
        </p:txBody>
      </p:sp>
      <p:pic>
        <p:nvPicPr>
          <p:cNvPr id="32771" name="Picture 3" descr="увеличить для детального просмотр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0"/>
            <a:ext cx="4248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124075" y="4652963"/>
            <a:ext cx="2303463" cy="792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  <a:effectLst/>
              </a:rPr>
              <a:t>Эволюционные преобразования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6600"/>
                </a:solidFill>
                <a:effectLst/>
              </a:rPr>
              <a:t>Усиление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главной функции (транспорт)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6600"/>
                </a:solidFill>
                <a:effectLst/>
              </a:rPr>
              <a:t>Расширение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функций (гуморальная, защита)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6600"/>
                </a:solidFill>
                <a:effectLst/>
              </a:rPr>
              <a:t>Изменения,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обусловленные сменой среды обитания: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редукция артериальных жаберных дуг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появление 2 кругов кровообращения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смещение сердца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67684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u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эволюции </a:t>
            </a:r>
            <a:r>
              <a:rPr lang="ru-RU" sz="3200" b="1" u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мочевыделительной системы</a:t>
            </a:r>
            <a:endParaRPr lang="ru-RU" sz="3200" b="1" u="none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23850" y="2204864"/>
            <a:ext cx="84248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u="none" dirty="0" smtClean="0">
                <a:latin typeface="+mj-lt"/>
              </a:rPr>
              <a:t>Последовательная </a:t>
            </a:r>
            <a:r>
              <a:rPr lang="ru-RU" sz="2800" b="1" u="none" dirty="0">
                <a:latin typeface="+mj-lt"/>
              </a:rPr>
              <a:t>смена трех типов почек: </a:t>
            </a:r>
            <a:r>
              <a:rPr lang="en-US" sz="2800" b="1" u="none" dirty="0" err="1">
                <a:solidFill>
                  <a:srgbClr val="7030A0"/>
                </a:solidFill>
                <a:latin typeface="+mj-lt"/>
              </a:rPr>
              <a:t>Pronephros</a:t>
            </a:r>
            <a:r>
              <a:rPr lang="en-US" sz="2800" b="1" u="none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800" b="1" u="none" dirty="0">
                <a:solidFill>
                  <a:srgbClr val="7030A0"/>
                </a:solidFill>
                <a:latin typeface="+mj-lt"/>
              </a:rPr>
              <a:t>– </a:t>
            </a:r>
            <a:r>
              <a:rPr lang="en-US" sz="2800" b="1" u="none" dirty="0" err="1">
                <a:solidFill>
                  <a:srgbClr val="7030A0"/>
                </a:solidFill>
                <a:latin typeface="+mj-lt"/>
              </a:rPr>
              <a:t>Mesonephros</a:t>
            </a:r>
            <a:r>
              <a:rPr lang="en-US" sz="2800" b="1" u="none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800" b="1" u="none" dirty="0">
                <a:solidFill>
                  <a:srgbClr val="7030A0"/>
                </a:solidFill>
                <a:latin typeface="+mj-lt"/>
              </a:rPr>
              <a:t>– </a:t>
            </a:r>
            <a:r>
              <a:rPr lang="en-US" sz="2800" b="1" u="none" dirty="0" err="1">
                <a:solidFill>
                  <a:srgbClr val="7030A0"/>
                </a:solidFill>
                <a:latin typeface="+mj-lt"/>
              </a:rPr>
              <a:t>Metanephros</a:t>
            </a:r>
            <a:r>
              <a:rPr lang="ru-RU" sz="2800" b="1" u="none" dirty="0" smtClean="0">
                <a:solidFill>
                  <a:srgbClr val="7030A0"/>
                </a:solidFill>
                <a:latin typeface="+mj-lt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ru-RU" sz="2800" b="1" u="none" dirty="0" smtClean="0">
                <a:latin typeface="+mj-lt"/>
              </a:rPr>
              <a:t>Увеличение </a:t>
            </a:r>
            <a:r>
              <a:rPr lang="ru-RU" sz="2800" b="1" u="none" dirty="0">
                <a:latin typeface="+mj-lt"/>
              </a:rPr>
              <a:t>выделительной поверхности</a:t>
            </a:r>
            <a:r>
              <a:rPr lang="ru-RU" sz="2800" b="1" u="none" dirty="0" smtClean="0">
                <a:latin typeface="+mj-lt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ru-RU" sz="2800" b="1" u="none" dirty="0" smtClean="0">
                <a:latin typeface="+mj-lt"/>
              </a:rPr>
              <a:t>Усложнение элементарной </a:t>
            </a:r>
            <a:r>
              <a:rPr lang="ru-RU" sz="2800" b="1" u="none" dirty="0">
                <a:latin typeface="+mj-lt"/>
              </a:rPr>
              <a:t>функциональной единицы почек – </a:t>
            </a:r>
            <a:r>
              <a:rPr lang="ru-RU" sz="2800" b="1" u="none" dirty="0" smtClean="0">
                <a:latin typeface="+mj-lt"/>
              </a:rPr>
              <a:t>нефрона;</a:t>
            </a:r>
          </a:p>
          <a:p>
            <a:pPr lvl="1">
              <a:buFont typeface="Arial" pitchFamily="34" charset="0"/>
              <a:buChar char="•"/>
            </a:pPr>
            <a:r>
              <a:rPr lang="ru-RU" sz="2800" b="1" u="none" dirty="0" smtClean="0">
                <a:latin typeface="+mj-lt"/>
              </a:rPr>
              <a:t>Развитие механизмов</a:t>
            </a:r>
            <a:r>
              <a:rPr lang="ru-RU" sz="2800" b="1" u="none" dirty="0">
                <a:latin typeface="+mj-lt"/>
              </a:rPr>
              <a:t>, стимулирующих обратное всасывание воды</a:t>
            </a:r>
            <a:r>
              <a:rPr lang="ru-RU" sz="2800" b="1" u="none" dirty="0" smtClean="0">
                <a:latin typeface="+mj-lt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ru-RU" sz="2800" b="1" u="none" dirty="0" smtClean="0">
                <a:latin typeface="+mj-lt"/>
              </a:rPr>
              <a:t>Закладки</a:t>
            </a:r>
            <a:r>
              <a:rPr lang="ru-RU" sz="2800" b="1" u="none" dirty="0">
                <a:latin typeface="+mj-lt"/>
              </a:rPr>
              <a:t>, развития и дифференцировки выделительных протоков.</a:t>
            </a:r>
          </a:p>
        </p:txBody>
      </p:sp>
    </p:spTree>
    <p:extLst>
      <p:ext uri="{BB962C8B-B14F-4D97-AF65-F5344CB8AC3E}">
        <p14:creationId xmlns:p14="http://schemas.microsoft.com/office/powerpoint/2010/main" val="15794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285860"/>
            <a:ext cx="8353425" cy="5024451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</a:rPr>
              <a:t>Нефрон начинается  воронкой с ресничками по краю. 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</a:rPr>
              <a:t>Выделительный каналец короткий и прямой. 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</a:rPr>
              <a:t>Сосудистый клубочек 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не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связан с выделительным канальцем.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</a:rPr>
              <a:t> Сосудистый клубочек находится в выемке </a:t>
            </a:r>
            <a:r>
              <a:rPr lang="ru-RU" sz="3600" b="1" dirty="0" err="1" smtClean="0">
                <a:solidFill>
                  <a:schemeClr val="bg1"/>
                </a:solidFill>
                <a:effectLst/>
              </a:rPr>
              <a:t>целома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.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428604"/>
            <a:ext cx="6308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ru-RU" sz="4400" b="1" u="none" kern="0" dirty="0" err="1" smtClean="0">
                <a:solidFill>
                  <a:schemeClr val="accent5">
                    <a:lumMod val="25000"/>
                  </a:schemeClr>
                </a:solidFill>
                <a:latin typeface="Calibri"/>
              </a:rPr>
              <a:t>Предпочка</a:t>
            </a:r>
            <a:r>
              <a:rPr lang="ru-RU" sz="4400" b="1" u="none" kern="0" dirty="0" smtClean="0">
                <a:solidFill>
                  <a:schemeClr val="accent5">
                    <a:lumMod val="25000"/>
                  </a:schemeClr>
                </a:solidFill>
                <a:latin typeface="Calibri"/>
              </a:rPr>
              <a:t> - </a:t>
            </a:r>
            <a:r>
              <a:rPr lang="en-US" sz="4400" b="1" u="none" kern="0" dirty="0" err="1" smtClean="0">
                <a:solidFill>
                  <a:schemeClr val="accent5">
                    <a:lumMod val="25000"/>
                  </a:schemeClr>
                </a:solidFill>
                <a:latin typeface="Calibri"/>
              </a:rPr>
              <a:t>Pronephros</a:t>
            </a:r>
            <a:endParaRPr lang="ru-RU" sz="4400" b="1" u="none" kern="0" dirty="0" smtClean="0">
              <a:solidFill>
                <a:schemeClr val="accent5">
                  <a:lumMod val="25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500175"/>
            <a:ext cx="8462992" cy="46259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</a:rPr>
              <a:t>Нефрон сохраняет воронку.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</a:rPr>
              <a:t>В стенке выделительного канала формируется капсула </a:t>
            </a:r>
            <a:r>
              <a:rPr lang="ru-RU" sz="3600" dirty="0" err="1" smtClean="0">
                <a:solidFill>
                  <a:schemeClr val="bg1"/>
                </a:solidFill>
                <a:effectLst/>
              </a:rPr>
              <a:t>Шумлянского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 с крупным сосудистым клубочком (</a:t>
            </a:r>
            <a:r>
              <a:rPr lang="ru-RU" sz="3600" dirty="0" err="1" smtClean="0">
                <a:solidFill>
                  <a:schemeClr val="bg1"/>
                </a:solidFill>
                <a:effectLst/>
              </a:rPr>
              <a:t>мальпигиево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 тельце).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</a:rPr>
              <a:t>Выделительный канал удлиняется</a:t>
            </a:r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66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ru-RU" sz="4400" b="1" u="none" kern="0" dirty="0" smtClean="0">
                <a:solidFill>
                  <a:schemeClr val="accent5">
                    <a:lumMod val="25000"/>
                  </a:schemeClr>
                </a:solidFill>
                <a:latin typeface="Calibri"/>
              </a:rPr>
              <a:t>Первичная почка - </a:t>
            </a:r>
            <a:r>
              <a:rPr lang="en-US" sz="4400" b="1" u="none" kern="0" dirty="0" err="1" smtClean="0">
                <a:solidFill>
                  <a:schemeClr val="accent5">
                    <a:lumMod val="25000"/>
                  </a:schemeClr>
                </a:solidFill>
                <a:latin typeface="Calibri"/>
              </a:rPr>
              <a:t>Mesonephros</a:t>
            </a:r>
            <a:endParaRPr lang="ru-RU" sz="4400" b="1" u="none" kern="0" dirty="0" smtClean="0">
              <a:solidFill>
                <a:schemeClr val="accent5">
                  <a:lumMod val="25000"/>
                </a:scheme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Онтогенез - основа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филогенеза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2071678"/>
            <a:ext cx="8329642" cy="451962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Морфологические различия между таксонами, как и внутривидовая изменчивость, обусловлены генетическими различиями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.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/>
            </a:r>
            <a:b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</a:br>
            <a:endParaRPr lang="ru-RU" b="1" dirty="0" smtClean="0">
              <a:solidFill>
                <a:schemeClr val="accent5">
                  <a:lumMod val="25000"/>
                </a:schemeClr>
              </a:solidFill>
              <a:effectLst/>
            </a:endParaRPr>
          </a:p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Мы знаем, что гены кодируют не готовые признаки, а пути их развития в онтогенезе.</a:t>
            </a:r>
            <a:endParaRPr lang="ru-RU" b="1" dirty="0">
              <a:solidFill>
                <a:schemeClr val="accent5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Нефрон начинается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с капсулы</a:t>
            </a: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Шумлянского-Боумена</a:t>
            </a:r>
            <a:endParaRPr lang="ru-RU" sz="3600" dirty="0" smtClean="0">
              <a:solidFill>
                <a:schemeClr val="accent5">
                  <a:lumMod val="25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Воронка редуцирована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Имеются дистальный и проксимальный извитые отделы  канальца.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Формируется петля </a:t>
            </a:r>
            <a:r>
              <a:rPr lang="ru-RU" sz="3600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Генле</a:t>
            </a:r>
            <a:endParaRPr lang="ru-RU" sz="3600" dirty="0" smtClean="0">
              <a:solidFill>
                <a:schemeClr val="accent5">
                  <a:lumMod val="2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7148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CC66"/>
              </a:buClr>
              <a:buSzPct val="80000"/>
              <a:defRPr/>
            </a:pPr>
            <a:r>
              <a:rPr lang="ru-RU" sz="4400" b="1" u="none" kern="0" dirty="0" smtClean="0">
                <a:solidFill>
                  <a:schemeClr val="accent5">
                    <a:lumMod val="25000"/>
                  </a:schemeClr>
                </a:solidFill>
                <a:latin typeface="Calibri"/>
              </a:rPr>
              <a:t>Вторичная почка - </a:t>
            </a:r>
            <a:r>
              <a:rPr lang="en-US" sz="4400" b="1" u="none" kern="0" dirty="0" err="1" smtClean="0">
                <a:solidFill>
                  <a:schemeClr val="accent5">
                    <a:lumMod val="25000"/>
                  </a:schemeClr>
                </a:solidFill>
                <a:latin typeface="Calibri"/>
              </a:rPr>
              <a:t>Metanephros</a:t>
            </a:r>
            <a:endParaRPr lang="ru-RU" sz="4400" b="1" u="none" kern="0" dirty="0" smtClean="0">
              <a:solidFill>
                <a:schemeClr val="accent5">
                  <a:lumMod val="25000"/>
                </a:scheme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do.gendocs.ru/pars_docs/tw_refs/158/157283/157283_html_11593c7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643026"/>
            <a:ext cx="5068486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2049910"/>
            <a:ext cx="35004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none" dirty="0" smtClean="0">
                <a:solidFill>
                  <a:schemeClr val="accent5">
                    <a:lumMod val="25000"/>
                  </a:schemeClr>
                </a:solidFill>
              </a:rPr>
              <a:t>А—</a:t>
            </a:r>
            <a:r>
              <a:rPr lang="ru-RU" sz="2000" b="1" u="none" dirty="0" err="1" smtClean="0">
                <a:solidFill>
                  <a:schemeClr val="accent5">
                    <a:lumMod val="25000"/>
                  </a:schemeClr>
                </a:solidFill>
              </a:rPr>
              <a:t>предпочка</a:t>
            </a: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; </a:t>
            </a:r>
          </a:p>
          <a:p>
            <a:r>
              <a:rPr lang="ru-RU" sz="2000" b="1" i="1" u="none" dirty="0" smtClean="0">
                <a:solidFill>
                  <a:schemeClr val="accent5">
                    <a:lumMod val="25000"/>
                  </a:schemeClr>
                </a:solidFill>
              </a:rPr>
              <a:t>Б, В—</a:t>
            </a: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первичная почка; </a:t>
            </a:r>
          </a:p>
          <a:p>
            <a:r>
              <a:rPr lang="ru-RU" sz="2000" b="1" i="1" u="none" dirty="0" smtClean="0">
                <a:solidFill>
                  <a:schemeClr val="accent5">
                    <a:lumMod val="25000"/>
                  </a:schemeClr>
                </a:solidFill>
              </a:rPr>
              <a:t>Г—</a:t>
            </a: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вторичная почка:</a:t>
            </a:r>
            <a:b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b="1" i="1" u="none" dirty="0" smtClean="0">
                <a:solidFill>
                  <a:schemeClr val="accent5">
                    <a:lumMod val="25000"/>
                  </a:schemeClr>
                </a:solidFill>
              </a:rPr>
              <a:t>1</a:t>
            </a: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—собирательная трубочка, </a:t>
            </a:r>
          </a:p>
          <a:p>
            <a:r>
              <a:rPr lang="ru-RU" sz="2000" b="1" i="1" u="none" dirty="0" smtClean="0">
                <a:solidFill>
                  <a:schemeClr val="accent5">
                    <a:lumMod val="25000"/>
                  </a:schemeClr>
                </a:solidFill>
              </a:rPr>
              <a:t>2—</a:t>
            </a: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выделительный канадец, </a:t>
            </a:r>
          </a:p>
          <a:p>
            <a:r>
              <a:rPr lang="ru-RU" sz="2000" b="1" i="1" u="none" dirty="0" smtClean="0">
                <a:solidFill>
                  <a:schemeClr val="accent5">
                    <a:lumMod val="25000"/>
                  </a:schemeClr>
                </a:solidFill>
              </a:rPr>
              <a:t>3—</a:t>
            </a:r>
            <a:r>
              <a:rPr lang="ru-RU" sz="2000" b="1" u="none" dirty="0" err="1" smtClean="0">
                <a:solidFill>
                  <a:schemeClr val="accent5">
                    <a:lumMod val="25000"/>
                  </a:schemeClr>
                </a:solidFill>
              </a:rPr>
              <a:t>нефростом</a:t>
            </a: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, </a:t>
            </a:r>
          </a:p>
          <a:p>
            <a:r>
              <a:rPr lang="ru-RU" sz="2000" b="1" i="1" u="none" dirty="0" smtClean="0">
                <a:solidFill>
                  <a:schemeClr val="accent5">
                    <a:lumMod val="25000"/>
                  </a:schemeClr>
                </a:solidFill>
              </a:rPr>
              <a:t>4—</a:t>
            </a: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целом, </a:t>
            </a:r>
          </a:p>
          <a:p>
            <a:r>
              <a:rPr lang="ru-RU" sz="2000" b="1" i="1" u="none" dirty="0" smtClean="0">
                <a:solidFill>
                  <a:schemeClr val="accent5">
                    <a:lumMod val="25000"/>
                  </a:schemeClr>
                </a:solidFill>
              </a:rPr>
              <a:t>5—</a:t>
            </a: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капиллярный клубочек, </a:t>
            </a:r>
          </a:p>
          <a:p>
            <a:r>
              <a:rPr lang="ru-RU" sz="2000" b="1" i="1" u="none" dirty="0" smtClean="0">
                <a:solidFill>
                  <a:schemeClr val="accent5">
                    <a:lumMod val="25000"/>
                  </a:schemeClr>
                </a:solidFill>
              </a:rPr>
              <a:t>6—</a:t>
            </a: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капсула, </a:t>
            </a:r>
          </a:p>
          <a:p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7, </a:t>
            </a:r>
            <a:r>
              <a:rPr lang="ru-RU" sz="2000" b="1" i="1" u="none" dirty="0" smtClean="0">
                <a:solidFill>
                  <a:schemeClr val="accent5">
                    <a:lumMod val="25000"/>
                  </a:schemeClr>
                </a:solidFill>
              </a:rPr>
              <a:t>8—</a:t>
            </a: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извитой канадец,</a:t>
            </a:r>
          </a:p>
          <a:p>
            <a:r>
              <a:rPr lang="ru-RU" sz="2000" b="1" i="1" u="none" dirty="0" smtClean="0">
                <a:solidFill>
                  <a:schemeClr val="accent5">
                    <a:lumMod val="25000"/>
                  </a:schemeClr>
                </a:solidFill>
              </a:rPr>
              <a:t>9—</a:t>
            </a:r>
            <a:r>
              <a:rPr lang="ru-RU" sz="2000" b="1" u="none" dirty="0" smtClean="0">
                <a:solidFill>
                  <a:schemeClr val="accent5">
                    <a:lumMod val="25000"/>
                  </a:schemeClr>
                </a:solidFill>
              </a:rPr>
              <a:t>петля нефрона</a:t>
            </a:r>
            <a:endParaRPr lang="ru-RU" sz="2000" b="1" u="none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0648"/>
            <a:ext cx="64100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u="none" dirty="0" smtClean="0">
                <a:solidFill>
                  <a:schemeClr val="tx2">
                    <a:lumMod val="75000"/>
                  </a:schemeClr>
                </a:solidFill>
              </a:rPr>
              <a:t>Преобразование нефрона </a:t>
            </a:r>
            <a:endParaRPr lang="ru-RU" sz="4400" u="non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20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6590536" cy="106613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</a:rPr>
              <a:t>Преобразование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effectLst/>
              </a:rPr>
              <a:t>Вольфова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</a:rPr>
              <a:t> 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Мюллерова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каналов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2348880"/>
            <a:ext cx="8858312" cy="4372760"/>
          </a:xfrm>
          <a:noFill/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 sz="2800" dirty="0">
                <a:solidFill>
                  <a:schemeClr val="accent5">
                    <a:lumMod val="25000"/>
                  </a:schemeClr>
                </a:solidFill>
                <a:effectLst/>
              </a:rPr>
              <a:t>У 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effectLst/>
              </a:rPr>
              <a:t>низших</a:t>
            </a:r>
          </a:p>
          <a:p>
            <a:pPr lvl="1"/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У самок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effectLst/>
              </a:rPr>
              <a:t>- 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effectLst/>
              </a:rPr>
              <a:t>в мочеточник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effectLst/>
              </a:rPr>
              <a:t>;</a:t>
            </a:r>
          </a:p>
          <a:p>
            <a:pPr lvl="1"/>
            <a:r>
              <a:rPr lang="ru-RU" sz="2400" dirty="0">
                <a:solidFill>
                  <a:schemeClr val="accent5">
                    <a:lumMod val="25000"/>
                  </a:schemeClr>
                </a:solidFill>
                <a:effectLst/>
              </a:rPr>
              <a:t>У самцов – 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effectLst/>
              </a:rPr>
              <a:t>смешанную функцию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effectLst/>
              </a:rPr>
              <a:t>: мочеточника и семяпровода;</a:t>
            </a:r>
          </a:p>
          <a:p>
            <a:r>
              <a:rPr lang="ru-RU" sz="2800" dirty="0">
                <a:solidFill>
                  <a:schemeClr val="accent5">
                    <a:lumMod val="25000"/>
                  </a:schemeClr>
                </a:solidFill>
                <a:effectLst/>
              </a:rPr>
              <a:t>У  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effectLst/>
              </a:rPr>
              <a:t>высших</a:t>
            </a:r>
            <a:r>
              <a:rPr lang="ru-RU" sz="2800" dirty="0">
                <a:solidFill>
                  <a:schemeClr val="accent5">
                    <a:lumMod val="25000"/>
                  </a:schemeClr>
                </a:solidFill>
                <a:effectLst/>
              </a:rPr>
              <a:t> </a:t>
            </a:r>
          </a:p>
          <a:p>
            <a:pPr lvl="1"/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У самок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effectLst/>
              </a:rPr>
              <a:t>- 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редуцируется,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effectLst/>
              </a:rPr>
              <a:t>мочеточник – из задней стенки </a:t>
            </a:r>
            <a:r>
              <a:rPr lang="ru-RU" sz="2400" dirty="0" err="1">
                <a:solidFill>
                  <a:schemeClr val="accent5">
                    <a:lumMod val="25000"/>
                  </a:schemeClr>
                </a:solidFill>
                <a:effectLst/>
              </a:rPr>
              <a:t>Вольфова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effectLst/>
              </a:rPr>
              <a:t> канала;</a:t>
            </a:r>
          </a:p>
          <a:p>
            <a:pPr lvl="1"/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У самцов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effectLst/>
              </a:rPr>
              <a:t>–семяпровод; мочеточник - как у самок.</a:t>
            </a:r>
          </a:p>
        </p:txBody>
      </p:sp>
    </p:spTree>
    <p:extLst>
      <p:ext uri="{BB962C8B-B14F-4D97-AF65-F5344CB8AC3E}">
        <p14:creationId xmlns:p14="http://schemas.microsoft.com/office/powerpoint/2010/main" val="826875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00101" y="260350"/>
            <a:ext cx="6308750" cy="1200329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u="none" dirty="0">
                <a:solidFill>
                  <a:schemeClr val="bg1"/>
                </a:solidFill>
                <a:latin typeface="Arial" charset="0"/>
              </a:rPr>
              <a:t>Мочеточник </a:t>
            </a:r>
            <a:r>
              <a:rPr lang="ru-RU" sz="3600" b="1" u="none" dirty="0" err="1">
                <a:solidFill>
                  <a:schemeClr val="bg1"/>
                </a:solidFill>
                <a:latin typeface="Arial" charset="0"/>
              </a:rPr>
              <a:t>предпочки</a:t>
            </a:r>
            <a:r>
              <a:rPr lang="ru-RU" sz="3600" b="1" u="none" dirty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ru-RU" sz="3600" b="1" u="none" dirty="0" err="1">
                <a:solidFill>
                  <a:schemeClr val="bg1"/>
                </a:solidFill>
                <a:latin typeface="Arial" charset="0"/>
              </a:rPr>
              <a:t>пронефрический</a:t>
            </a:r>
            <a:r>
              <a:rPr lang="ru-RU" sz="3600" b="1" u="none" dirty="0">
                <a:solidFill>
                  <a:schemeClr val="bg1"/>
                </a:solidFill>
                <a:latin typeface="Arial" charset="0"/>
              </a:rPr>
              <a:t> канал)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7950" y="2492375"/>
            <a:ext cx="5616575" cy="1076325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Мюллеров канал (парамезонефральный)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3000364" y="1500174"/>
            <a:ext cx="571504" cy="10033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211638" y="3716338"/>
            <a:ext cx="4681537" cy="1200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u="none" dirty="0" err="1">
                <a:solidFill>
                  <a:schemeClr val="bg1"/>
                </a:solidFill>
                <a:latin typeface="Arial" charset="0"/>
              </a:rPr>
              <a:t>Вольфов</a:t>
            </a:r>
            <a:r>
              <a:rPr lang="ru-RU" sz="3600" b="1" u="none" dirty="0">
                <a:solidFill>
                  <a:schemeClr val="bg1"/>
                </a:solidFill>
                <a:latin typeface="Arial" charset="0"/>
              </a:rPr>
              <a:t> канал (</a:t>
            </a:r>
            <a:r>
              <a:rPr lang="ru-RU" sz="3600" b="1" u="none" dirty="0" err="1">
                <a:solidFill>
                  <a:schemeClr val="bg1"/>
                </a:solidFill>
                <a:latin typeface="Arial" charset="0"/>
              </a:rPr>
              <a:t>мезонефральный</a:t>
            </a:r>
            <a:r>
              <a:rPr lang="ru-RU" sz="3600" b="1" u="none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6143636" y="1571612"/>
            <a:ext cx="2071702" cy="21431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611188" y="5876925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u="none">
                <a:solidFill>
                  <a:schemeClr val="bg1"/>
                </a:solidFill>
                <a:latin typeface="Arial" charset="0"/>
              </a:rPr>
              <a:t>Низшие позвоночные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do.gendocs.ru/pars_docs/tw_refs/158/157283/157283_html_m69590c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980728"/>
            <a:ext cx="5715040" cy="39108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b="1" u="none" dirty="0" smtClean="0">
                <a:solidFill>
                  <a:schemeClr val="tx2">
                    <a:lumMod val="75000"/>
                  </a:schemeClr>
                </a:solidFill>
              </a:rPr>
              <a:t>Эволюция почки и мочеполовых каналов</a:t>
            </a:r>
            <a:endParaRPr lang="ru-RU" sz="2800" u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1317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none" dirty="0" smtClean="0"/>
              <a:t>А —</a:t>
            </a:r>
            <a:r>
              <a:rPr lang="ru-RU" sz="1600" u="none" dirty="0" smtClean="0"/>
              <a:t> нейтральное зародышевое состояние; </a:t>
            </a:r>
            <a:r>
              <a:rPr lang="ru-RU" sz="1600" i="1" u="none" dirty="0" smtClean="0"/>
              <a:t>Б —</a:t>
            </a:r>
            <a:r>
              <a:rPr lang="ru-RU" sz="1600" u="none" dirty="0" smtClean="0"/>
              <a:t> анамнии; </a:t>
            </a:r>
            <a:r>
              <a:rPr lang="ru-RU" sz="1600" i="1" u="none" dirty="0" smtClean="0"/>
              <a:t>В —</a:t>
            </a:r>
            <a:r>
              <a:rPr lang="ru-RU" sz="1600" u="none" dirty="0" smtClean="0"/>
              <a:t> амниоты; </a:t>
            </a:r>
          </a:p>
          <a:p>
            <a:r>
              <a:rPr lang="ru-RU" sz="1600" i="1" u="none" dirty="0" smtClean="0"/>
              <a:t>I</a:t>
            </a:r>
            <a:r>
              <a:rPr lang="ru-RU" sz="1600" u="none" dirty="0" smtClean="0"/>
              <a:t>—самки, </a:t>
            </a:r>
            <a:r>
              <a:rPr lang="ru-RU" sz="1600" i="1" u="none" dirty="0" smtClean="0"/>
              <a:t>II</a:t>
            </a:r>
            <a:r>
              <a:rPr lang="ru-RU" sz="1600" u="none" dirty="0" smtClean="0"/>
              <a:t>—самцы; </a:t>
            </a:r>
          </a:p>
          <a:p>
            <a:r>
              <a:rPr lang="ru-RU" sz="1600" u="none" dirty="0" smtClean="0"/>
              <a:t>1—</a:t>
            </a:r>
            <a:r>
              <a:rPr lang="ru-RU" sz="1600" u="none" dirty="0" err="1" smtClean="0"/>
              <a:t>предпочка</a:t>
            </a:r>
            <a:r>
              <a:rPr lang="ru-RU" sz="1600" u="none" dirty="0" smtClean="0"/>
              <a:t>, </a:t>
            </a:r>
            <a:r>
              <a:rPr lang="ru-RU" sz="1600" i="1" u="none" dirty="0" smtClean="0"/>
              <a:t>2—</a:t>
            </a:r>
            <a:r>
              <a:rPr lang="ru-RU" sz="1600" u="none" dirty="0" smtClean="0"/>
              <a:t>первичная почка, </a:t>
            </a:r>
            <a:r>
              <a:rPr lang="ru-RU" sz="1600" i="1" u="none" dirty="0" smtClean="0"/>
              <a:t>3—</a:t>
            </a:r>
            <a:r>
              <a:rPr lang="ru-RU" sz="1600" u="none" dirty="0" smtClean="0"/>
              <a:t>канал </a:t>
            </a:r>
            <a:r>
              <a:rPr lang="ru-RU" sz="1600" u="none" dirty="0" err="1" smtClean="0"/>
              <a:t>предпочки</a:t>
            </a:r>
            <a:r>
              <a:rPr lang="ru-RU" sz="1600" u="none" dirty="0" smtClean="0"/>
              <a:t>, </a:t>
            </a:r>
            <a:r>
              <a:rPr lang="ru-RU" sz="1600" i="1" u="none" dirty="0" smtClean="0"/>
              <a:t>4—</a:t>
            </a:r>
            <a:r>
              <a:rPr lang="ru-RU" sz="1600" u="none" dirty="0" smtClean="0"/>
              <a:t>половая железа, </a:t>
            </a:r>
          </a:p>
          <a:p>
            <a:r>
              <a:rPr lang="ru-RU" sz="1600" i="1" u="none" dirty="0" smtClean="0"/>
              <a:t>5—</a:t>
            </a:r>
            <a:r>
              <a:rPr lang="ru-RU" sz="1600" u="none" dirty="0" err="1" smtClean="0"/>
              <a:t>мюллеров</a:t>
            </a:r>
            <a:r>
              <a:rPr lang="ru-RU" sz="1600" u="none" dirty="0" smtClean="0"/>
              <a:t> канал, 6—</a:t>
            </a:r>
            <a:r>
              <a:rPr lang="ru-RU" sz="1600" u="none" dirty="0" err="1" smtClean="0"/>
              <a:t>вольфов</a:t>
            </a:r>
            <a:r>
              <a:rPr lang="ru-RU" sz="1600" u="none" dirty="0" smtClean="0"/>
              <a:t> канал, 7—мочевой пузырь, </a:t>
            </a:r>
            <a:r>
              <a:rPr lang="ru-RU" sz="1600" i="1" u="none" dirty="0" smtClean="0"/>
              <a:t>8—</a:t>
            </a:r>
            <a:r>
              <a:rPr lang="ru-RU" sz="1600" u="none" dirty="0" smtClean="0"/>
              <a:t>клоака, </a:t>
            </a:r>
            <a:r>
              <a:rPr lang="ru-RU" sz="1600" i="1" u="none" dirty="0" smtClean="0"/>
              <a:t>9—</a:t>
            </a:r>
            <a:r>
              <a:rPr lang="ru-RU" sz="1600" u="none" dirty="0" smtClean="0"/>
              <a:t>вторичная почка, </a:t>
            </a:r>
            <a:r>
              <a:rPr lang="ru-RU" sz="1600" i="1" u="none" dirty="0" smtClean="0"/>
              <a:t>10</a:t>
            </a:r>
            <a:r>
              <a:rPr lang="ru-RU" sz="1600" u="none" dirty="0" smtClean="0"/>
              <a:t>—матка, </a:t>
            </a:r>
            <a:r>
              <a:rPr lang="ru-RU" sz="1600" i="1" u="none" dirty="0" smtClean="0"/>
              <a:t>11</a:t>
            </a:r>
            <a:r>
              <a:rPr lang="ru-RU" sz="1600" u="none" dirty="0" smtClean="0"/>
              <a:t>—мочеполовой синус, </a:t>
            </a:r>
            <a:r>
              <a:rPr lang="ru-RU" sz="1600" i="1" u="none" dirty="0" smtClean="0"/>
              <a:t>12—</a:t>
            </a:r>
            <a:r>
              <a:rPr lang="ru-RU" sz="1600" u="none" dirty="0" smtClean="0"/>
              <a:t>задняя кишка, </a:t>
            </a:r>
            <a:r>
              <a:rPr lang="ru-RU" sz="1600" i="1" u="none" dirty="0" smtClean="0"/>
              <a:t>13—</a:t>
            </a:r>
            <a:r>
              <a:rPr lang="ru-RU" sz="1600" u="none" dirty="0" smtClean="0"/>
              <a:t>половой член, </a:t>
            </a:r>
          </a:p>
          <a:p>
            <a:r>
              <a:rPr lang="ru-RU" sz="1600" i="1" u="none" dirty="0" smtClean="0"/>
              <a:t>14</a:t>
            </a:r>
            <a:r>
              <a:rPr lang="ru-RU" sz="1600" u="none" dirty="0" smtClean="0"/>
              <a:t>—мочеточник вторичной почки, </a:t>
            </a:r>
            <a:r>
              <a:rPr lang="ru-RU" sz="1600" i="1" u="none" dirty="0" smtClean="0"/>
              <a:t>15—</a:t>
            </a:r>
            <a:r>
              <a:rPr lang="ru-RU" sz="1600" u="none" dirty="0" smtClean="0"/>
              <a:t>мужская «маточка»</a:t>
            </a:r>
            <a:endParaRPr lang="ru-RU" sz="1600" u="none" dirty="0"/>
          </a:p>
        </p:txBody>
      </p:sp>
    </p:spTree>
    <p:extLst>
      <p:ext uri="{BB962C8B-B14F-4D97-AF65-F5344CB8AC3E}">
        <p14:creationId xmlns:p14="http://schemas.microsoft.com/office/powerpoint/2010/main" val="2308360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2" y="1260611"/>
            <a:ext cx="4247580" cy="525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30679" y="357166"/>
            <a:ext cx="774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none" dirty="0">
                <a:solidFill>
                  <a:schemeClr val="tx2">
                    <a:lumMod val="75000"/>
                  </a:schemeClr>
                </a:solidFill>
              </a:rPr>
              <a:t>Схема развития мочеполовой системы амниот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628800"/>
            <a:ext cx="4214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none" dirty="0" smtClean="0"/>
              <a:t>А — исходная стадия; </a:t>
            </a:r>
          </a:p>
          <a:p>
            <a:r>
              <a:rPr lang="ru-RU" u="none" dirty="0" smtClean="0"/>
              <a:t>Б — мочеполовой аппарат самки; </a:t>
            </a:r>
          </a:p>
          <a:p>
            <a:r>
              <a:rPr lang="ru-RU" u="none" dirty="0" smtClean="0"/>
              <a:t>В — мочеполовой аппарат самца): </a:t>
            </a:r>
          </a:p>
          <a:p>
            <a:r>
              <a:rPr lang="ru-RU" u="none" dirty="0" smtClean="0"/>
              <a:t>1 — </a:t>
            </a:r>
            <a:r>
              <a:rPr lang="ru-RU" u="none" dirty="0" err="1" smtClean="0"/>
              <a:t>предпочка</a:t>
            </a:r>
            <a:r>
              <a:rPr lang="ru-RU" u="none" dirty="0" smtClean="0"/>
              <a:t> (</a:t>
            </a:r>
            <a:r>
              <a:rPr lang="ru-RU" u="none" dirty="0" err="1" smtClean="0"/>
              <a:t>пронефрос</a:t>
            </a:r>
            <a:r>
              <a:rPr lang="ru-RU" u="none" dirty="0" smtClean="0"/>
              <a:t>); </a:t>
            </a:r>
          </a:p>
          <a:p>
            <a:r>
              <a:rPr lang="ru-RU" u="none" dirty="0" smtClean="0"/>
              <a:t>2 — первичная почка (</a:t>
            </a:r>
            <a:r>
              <a:rPr lang="ru-RU" u="none" dirty="0" err="1" smtClean="0"/>
              <a:t>мезонефрос</a:t>
            </a:r>
            <a:r>
              <a:rPr lang="ru-RU" u="none" dirty="0" smtClean="0"/>
              <a:t>); </a:t>
            </a:r>
          </a:p>
          <a:p>
            <a:r>
              <a:rPr lang="ru-RU" u="none" dirty="0" smtClean="0"/>
              <a:t>3 — вторичная почка (</a:t>
            </a:r>
            <a:r>
              <a:rPr lang="ru-RU" u="none" dirty="0" err="1" smtClean="0"/>
              <a:t>метанефрос</a:t>
            </a:r>
            <a:r>
              <a:rPr lang="ru-RU" u="none" dirty="0" smtClean="0"/>
              <a:t>);</a:t>
            </a:r>
          </a:p>
          <a:p>
            <a:r>
              <a:rPr lang="ru-RU" u="none" dirty="0" smtClean="0"/>
              <a:t>4 — гонады; 5 — яичник; </a:t>
            </a:r>
          </a:p>
          <a:p>
            <a:r>
              <a:rPr lang="ru-RU" u="none" dirty="0" smtClean="0"/>
              <a:t>6 — семенник; 7 — мочевой пузырь; </a:t>
            </a:r>
          </a:p>
          <a:p>
            <a:r>
              <a:rPr lang="ru-RU" u="none" dirty="0" smtClean="0"/>
              <a:t>8 — </a:t>
            </a:r>
            <a:r>
              <a:rPr lang="ru-RU" u="none" dirty="0" err="1" smtClean="0"/>
              <a:t>вольфов</a:t>
            </a:r>
            <a:r>
              <a:rPr lang="ru-RU" u="none" dirty="0" smtClean="0"/>
              <a:t> канал; </a:t>
            </a:r>
          </a:p>
          <a:p>
            <a:r>
              <a:rPr lang="ru-RU" u="none" dirty="0" smtClean="0"/>
              <a:t>9 — </a:t>
            </a:r>
            <a:r>
              <a:rPr lang="ru-RU" u="none" dirty="0" err="1" smtClean="0"/>
              <a:t>мюллеров</a:t>
            </a:r>
            <a:r>
              <a:rPr lang="ru-RU" u="none" dirty="0" smtClean="0"/>
              <a:t> канал; </a:t>
            </a:r>
          </a:p>
          <a:p>
            <a:r>
              <a:rPr lang="ru-RU" u="none" dirty="0" smtClean="0"/>
              <a:t>10 — прямая кишка; </a:t>
            </a:r>
          </a:p>
          <a:p>
            <a:r>
              <a:rPr lang="ru-RU" u="none" dirty="0" smtClean="0"/>
              <a:t>11 — мочеточник; </a:t>
            </a:r>
          </a:p>
          <a:p>
            <a:r>
              <a:rPr lang="ru-RU" u="none" dirty="0" smtClean="0"/>
              <a:t>12 — мочеиспускательный канал; </a:t>
            </a:r>
          </a:p>
          <a:p>
            <a:r>
              <a:rPr lang="ru-RU" u="none" dirty="0" smtClean="0"/>
              <a:t>13 — матка; </a:t>
            </a:r>
          </a:p>
          <a:p>
            <a:r>
              <a:rPr lang="ru-RU" u="none" dirty="0" smtClean="0"/>
              <a:t>14 — придаток яичника (остаток первичной почки); </a:t>
            </a:r>
          </a:p>
          <a:p>
            <a:r>
              <a:rPr lang="ru-RU" u="none" dirty="0" smtClean="0"/>
              <a:t>15 — придаток семенника (видоизмененная первичная почка).</a:t>
            </a:r>
            <a:endParaRPr lang="ru-RU" u="none" dirty="0"/>
          </a:p>
        </p:txBody>
      </p:sp>
    </p:spTree>
    <p:extLst>
      <p:ext uri="{BB962C8B-B14F-4D97-AF65-F5344CB8AC3E}">
        <p14:creationId xmlns:p14="http://schemas.microsoft.com/office/powerpoint/2010/main" val="13413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Анамнии - 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самец</a:t>
            </a:r>
          </a:p>
        </p:txBody>
      </p:sp>
      <p:pic>
        <p:nvPicPr>
          <p:cNvPr id="40963" name="Picture 3" descr="Картинка 4 из 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315"/>
          <a:stretch>
            <a:fillRect/>
          </a:stretch>
        </p:blipFill>
        <p:spPr>
          <a:xfrm>
            <a:off x="0" y="1214422"/>
            <a:ext cx="2581168" cy="5299159"/>
          </a:xfrm>
          <a:noFill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735263" y="1142984"/>
            <a:ext cx="6408737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u="none" dirty="0">
                <a:solidFill>
                  <a:schemeClr val="bg1"/>
                </a:solidFill>
                <a:latin typeface="Arial" charset="0"/>
              </a:rPr>
              <a:t>Преобразование </a:t>
            </a:r>
            <a:r>
              <a:rPr lang="ru-RU" sz="3600" b="1" u="none" dirty="0" err="1">
                <a:solidFill>
                  <a:schemeClr val="bg1"/>
                </a:solidFill>
                <a:latin typeface="Arial" charset="0"/>
              </a:rPr>
              <a:t>Вольфова</a:t>
            </a:r>
            <a:r>
              <a:rPr lang="ru-RU" sz="3600" b="1" u="none" dirty="0">
                <a:solidFill>
                  <a:schemeClr val="bg1"/>
                </a:solidFill>
                <a:latin typeface="Arial" charset="0"/>
              </a:rPr>
              <a:t> канала</a:t>
            </a:r>
            <a:r>
              <a:rPr lang="ru-RU" sz="3600" b="1" u="none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u="none" dirty="0">
                <a:solidFill>
                  <a:srgbClr val="002060"/>
                </a:solidFill>
                <a:latin typeface="Arial" charset="0"/>
              </a:rPr>
              <a:t>(</a:t>
            </a:r>
            <a:r>
              <a:rPr lang="ru-RU" sz="2400" u="none" dirty="0" err="1">
                <a:solidFill>
                  <a:srgbClr val="002060"/>
                </a:solidFill>
                <a:latin typeface="Arial" charset="0"/>
              </a:rPr>
              <a:t>мезонефральный</a:t>
            </a:r>
            <a:r>
              <a:rPr lang="ru-RU" sz="2400" u="none" dirty="0">
                <a:solidFill>
                  <a:srgbClr val="002060"/>
                </a:solidFill>
                <a:latin typeface="Arial" charset="0"/>
              </a:rPr>
              <a:t>)</a:t>
            </a:r>
            <a:r>
              <a:rPr lang="ru-RU" sz="3600" u="none" dirty="0">
                <a:solidFill>
                  <a:srgbClr val="002060"/>
                </a:solidFill>
                <a:latin typeface="Arial" charset="0"/>
              </a:rPr>
              <a:t> </a:t>
            </a:r>
            <a:endParaRPr lang="ru-RU" sz="3600" b="1" u="none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3600" u="none" dirty="0">
                <a:solidFill>
                  <a:schemeClr val="bg1"/>
                </a:solidFill>
                <a:latin typeface="Arial" charset="0"/>
              </a:rPr>
              <a:t>Функция смешанная:</a:t>
            </a:r>
          </a:p>
          <a:p>
            <a:pPr>
              <a:spcBef>
                <a:spcPct val="50000"/>
              </a:spcBef>
            </a:pPr>
            <a:r>
              <a:rPr lang="ru-RU" sz="3600" u="none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600" u="none" dirty="0">
                <a:solidFill>
                  <a:srgbClr val="CC3300"/>
                </a:solidFill>
                <a:latin typeface="Arial" charset="0"/>
              </a:rPr>
              <a:t>мочеточника и семяпровода</a:t>
            </a:r>
          </a:p>
          <a:p>
            <a:pPr>
              <a:spcBef>
                <a:spcPct val="50000"/>
              </a:spcBef>
            </a:pPr>
            <a:r>
              <a:rPr lang="ru-RU" sz="3600" u="none" dirty="0">
                <a:solidFill>
                  <a:schemeClr val="bg1"/>
                </a:solidFill>
                <a:latin typeface="Arial" charset="0"/>
              </a:rPr>
              <a:t>Преобразование </a:t>
            </a:r>
            <a:r>
              <a:rPr lang="ru-RU" sz="3600" b="1" u="none" dirty="0" err="1">
                <a:solidFill>
                  <a:schemeClr val="bg1"/>
                </a:solidFill>
                <a:latin typeface="Arial" charset="0"/>
              </a:rPr>
              <a:t>Мюллерова</a:t>
            </a:r>
            <a:r>
              <a:rPr lang="ru-RU" sz="3600" b="1" u="none" dirty="0">
                <a:solidFill>
                  <a:schemeClr val="bg1"/>
                </a:solidFill>
                <a:latin typeface="Arial" charset="0"/>
              </a:rPr>
              <a:t> канала</a:t>
            </a:r>
            <a:r>
              <a:rPr lang="ru-RU" sz="3600" b="1" u="none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800" u="none" dirty="0">
                <a:solidFill>
                  <a:srgbClr val="002060"/>
                </a:solidFill>
                <a:latin typeface="Arial" charset="0"/>
              </a:rPr>
              <a:t>(</a:t>
            </a:r>
            <a:r>
              <a:rPr lang="ru-RU" sz="2800" u="none" dirty="0" err="1">
                <a:solidFill>
                  <a:srgbClr val="002060"/>
                </a:solidFill>
                <a:latin typeface="Arial" charset="0"/>
              </a:rPr>
              <a:t>парамезонефральный</a:t>
            </a:r>
            <a:r>
              <a:rPr lang="ru-RU" sz="2800" u="none" dirty="0">
                <a:solidFill>
                  <a:srgbClr val="009999"/>
                </a:solidFill>
                <a:latin typeface="Arial" charset="0"/>
              </a:rPr>
              <a:t>)</a:t>
            </a:r>
            <a:r>
              <a:rPr lang="ru-RU" sz="3600" u="none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ru-RU" sz="3600" u="none" dirty="0">
                <a:solidFill>
                  <a:srgbClr val="CC3300"/>
                </a:solidFill>
                <a:latin typeface="Arial" charset="0"/>
              </a:rPr>
              <a:t>редуцирован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7561262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Анамнии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- 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самка</a:t>
            </a:r>
          </a:p>
        </p:txBody>
      </p:sp>
      <p:pic>
        <p:nvPicPr>
          <p:cNvPr id="41987" name="Picture 3" descr="Картинка 4 из 8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1" y="755188"/>
            <a:ext cx="2786443" cy="5459894"/>
          </a:xfr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916238" y="1412875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57487" y="1052513"/>
            <a:ext cx="628651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u="none" dirty="0">
                <a:solidFill>
                  <a:schemeClr val="bg1"/>
                </a:solidFill>
                <a:latin typeface="Arial" charset="0"/>
              </a:rPr>
              <a:t>Преобразование </a:t>
            </a:r>
            <a:r>
              <a:rPr lang="ru-RU" sz="3200" b="1" u="none" dirty="0" err="1">
                <a:solidFill>
                  <a:schemeClr val="bg1"/>
                </a:solidFill>
                <a:latin typeface="Arial" charset="0"/>
              </a:rPr>
              <a:t>Вольфова</a:t>
            </a:r>
            <a:r>
              <a:rPr lang="ru-RU" sz="3200" b="1" u="none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u="none" dirty="0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3200" u="none" dirty="0" err="1" smtClean="0">
                <a:solidFill>
                  <a:srgbClr val="002060"/>
                </a:solidFill>
                <a:latin typeface="Arial" charset="0"/>
              </a:rPr>
              <a:t>мезонефрального</a:t>
            </a:r>
            <a:r>
              <a:rPr lang="ru-RU" sz="3200" u="none" dirty="0" smtClean="0">
                <a:solidFill>
                  <a:srgbClr val="009999"/>
                </a:solidFill>
                <a:latin typeface="Arial" charset="0"/>
              </a:rPr>
              <a:t>)</a:t>
            </a:r>
            <a:r>
              <a:rPr lang="ru-RU" sz="3200" b="1" u="none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b="1" u="none" dirty="0">
                <a:solidFill>
                  <a:schemeClr val="bg1"/>
                </a:solidFill>
                <a:latin typeface="Arial" charset="0"/>
              </a:rPr>
              <a:t>канала</a:t>
            </a:r>
          </a:p>
          <a:p>
            <a:r>
              <a:rPr lang="ru-RU" sz="3200" u="none" dirty="0" smtClean="0">
                <a:solidFill>
                  <a:schemeClr val="bg1"/>
                </a:solidFill>
                <a:latin typeface="Arial" charset="0"/>
              </a:rPr>
              <a:t>Функция:</a:t>
            </a:r>
            <a:r>
              <a:rPr lang="ru-RU" sz="3200" u="none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u="none" dirty="0" smtClean="0">
                <a:solidFill>
                  <a:srgbClr val="CC3300"/>
                </a:solidFill>
                <a:latin typeface="Arial" charset="0"/>
              </a:rPr>
              <a:t>только мочеточник</a:t>
            </a:r>
          </a:p>
          <a:p>
            <a:endParaRPr lang="ru-RU" sz="3200" u="none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ru-RU" sz="3200" u="none" dirty="0" smtClean="0">
                <a:solidFill>
                  <a:schemeClr val="bg1"/>
                </a:solidFill>
                <a:latin typeface="Arial" charset="0"/>
              </a:rPr>
              <a:t>Преобразование </a:t>
            </a:r>
            <a:r>
              <a:rPr lang="ru-RU" sz="3200" b="1" u="none" dirty="0" err="1" smtClean="0">
                <a:solidFill>
                  <a:schemeClr val="bg1"/>
                </a:solidFill>
                <a:latin typeface="Arial" charset="0"/>
              </a:rPr>
              <a:t>Мюллерова</a:t>
            </a:r>
            <a:r>
              <a:rPr lang="ru-RU" sz="3200" b="1" u="none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u="none" dirty="0" smtClean="0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3200" u="none" dirty="0" err="1" smtClean="0">
                <a:solidFill>
                  <a:srgbClr val="002060"/>
                </a:solidFill>
                <a:latin typeface="Arial" charset="0"/>
              </a:rPr>
              <a:t>парамезонефрального</a:t>
            </a:r>
            <a:r>
              <a:rPr lang="ru-RU" sz="3200" u="none" dirty="0" smtClean="0">
                <a:solidFill>
                  <a:srgbClr val="009999"/>
                </a:solidFill>
                <a:latin typeface="Arial" charset="0"/>
              </a:rPr>
              <a:t>)</a:t>
            </a:r>
            <a:r>
              <a:rPr lang="ru-RU" sz="3200" b="1" u="none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b="1" u="none" dirty="0" smtClean="0">
                <a:solidFill>
                  <a:schemeClr val="bg1"/>
                </a:solidFill>
                <a:latin typeface="Arial" charset="0"/>
              </a:rPr>
              <a:t>канала</a:t>
            </a:r>
            <a:r>
              <a:rPr lang="ru-RU" sz="3200" u="none" dirty="0" smtClean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r>
              <a:rPr lang="ru-RU" sz="3200" u="none" dirty="0" smtClean="0">
                <a:solidFill>
                  <a:schemeClr val="bg1"/>
                </a:solidFill>
                <a:latin typeface="Arial" charset="0"/>
              </a:rPr>
              <a:t>Функция: яйцевод</a:t>
            </a:r>
            <a:endParaRPr lang="ru-RU" sz="3200" u="none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4352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003800" y="476250"/>
            <a:ext cx="396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u="none">
                <a:solidFill>
                  <a:schemeClr val="bg1"/>
                </a:solidFill>
                <a:latin typeface="Arial" charset="0"/>
              </a:rPr>
              <a:t>Амниоты – самец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003800" y="1268413"/>
            <a:ext cx="38893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none">
                <a:solidFill>
                  <a:schemeClr val="bg1"/>
                </a:solidFill>
                <a:latin typeface="Arial" charset="0"/>
              </a:rPr>
              <a:t>1- почка (метанефрос);</a:t>
            </a:r>
          </a:p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4-парамезонефральный проток (Мюллеров - редуцируется); </a:t>
            </a:r>
          </a:p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15- мезонефральный проток – в семяпровод; </a:t>
            </a:r>
          </a:p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17— мочеточник (формируется заново) 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11188" y="404813"/>
            <a:ext cx="1944687" cy="561657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norma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4356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356100" y="476250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none">
                <a:solidFill>
                  <a:schemeClr val="bg1"/>
                </a:solidFill>
                <a:latin typeface="Arial" charset="0"/>
              </a:rPr>
              <a:t>Амниоты – самка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716463" y="1268413"/>
            <a:ext cx="4103687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1— почка;</a:t>
            </a:r>
          </a:p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 2— мочеточник (формируется заново);</a:t>
            </a:r>
          </a:p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12— мезонефральный проток (редуцируется);</a:t>
            </a:r>
          </a:p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chemeClr val="bg1"/>
                </a:solidFill>
                <a:latin typeface="Arial" charset="0"/>
              </a:rPr>
              <a:t>20— мочевой пузырь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979613" y="404813"/>
            <a:ext cx="2339975" cy="568801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Биогенетический закон Геккеля-Мюллера 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8786874" cy="4340237"/>
          </a:xfrm>
        </p:spPr>
        <p:txBody>
          <a:bodyPr>
            <a:normAutofit/>
          </a:bodyPr>
          <a:lstStyle/>
          <a:p>
            <a:pPr lvl="2"/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Называют также «закон 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Геккеля», «закон Мюллера-Геккеля», «закон Дарвина-Мюллера-Геккеля», «основной биогенетический закон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»:</a:t>
            </a:r>
          </a:p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Каждое 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живое существо в своем индивидуальном развитии (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онтогенез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) повторяет в известной степени формы, пройденные его предками или его видом (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филогенез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err="1" smtClean="0">
                <a:solidFill>
                  <a:schemeClr val="bg1"/>
                </a:solidFill>
                <a:effectLst/>
              </a:rPr>
              <a:t>Онтофилогенетически</a:t>
            </a:r>
            <a:r>
              <a:rPr lang="ru-RU" sz="3200" b="1" dirty="0" smtClean="0">
                <a:solidFill>
                  <a:schemeClr val="bg1"/>
                </a:solidFill>
                <a:effectLst/>
              </a:rPr>
              <a:t> обусловленные пороки выделительной системы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bg1"/>
                </a:solidFill>
                <a:effectLst/>
              </a:rPr>
              <a:t>аномалии количества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6600"/>
                </a:solidFill>
                <a:effectLst/>
              </a:rPr>
              <a:t>агенезия, аплазия, добавочная почка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bg1"/>
                </a:solidFill>
                <a:effectLst/>
              </a:rPr>
              <a:t>аномалии положения:</a:t>
            </a:r>
            <a:r>
              <a:rPr lang="ru-RU" i="1" dirty="0" smtClean="0">
                <a:effectLst/>
              </a:rPr>
              <a:t> 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ru-RU" b="1" i="1" dirty="0" err="1" smtClean="0">
                <a:solidFill>
                  <a:srgbClr val="006600"/>
                </a:solidFill>
                <a:effectLst/>
              </a:rPr>
              <a:t>дистопия</a:t>
            </a:r>
            <a:r>
              <a:rPr lang="ru-RU" i="1" dirty="0" smtClean="0">
                <a:solidFill>
                  <a:srgbClr val="006600"/>
                </a:solidFill>
                <a:effectLst/>
              </a:rPr>
              <a:t> ; </a:t>
            </a:r>
            <a:r>
              <a:rPr lang="ru-RU" b="1" i="1" dirty="0" smtClean="0">
                <a:solidFill>
                  <a:srgbClr val="006600"/>
                </a:solidFill>
                <a:effectLst/>
              </a:rPr>
              <a:t>сращение почек;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rgbClr val="006600"/>
                </a:solidFill>
                <a:effectLst/>
              </a:rPr>
              <a:t>подковообразная почка</a:t>
            </a:r>
            <a:r>
              <a:rPr lang="ru-RU" i="1" dirty="0" smtClean="0">
                <a:solidFill>
                  <a:srgbClr val="006600"/>
                </a:solidFill>
                <a:effectLst/>
              </a:rPr>
              <a:t> </a:t>
            </a:r>
            <a:endParaRPr lang="ru-RU" dirty="0" smtClean="0">
              <a:solidFill>
                <a:srgbClr val="006600"/>
              </a:solidFill>
              <a:effectLst/>
            </a:endParaRP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bg1"/>
                </a:solidFill>
                <a:effectLst/>
              </a:rPr>
              <a:t>аномалии структуры: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rgbClr val="006600"/>
                </a:solidFill>
                <a:effectLst/>
              </a:rPr>
              <a:t>простая киста почки, </a:t>
            </a:r>
            <a:r>
              <a:rPr lang="ru-RU" b="1" i="1" dirty="0" err="1" smtClean="0">
                <a:solidFill>
                  <a:srgbClr val="006600"/>
                </a:solidFill>
                <a:effectLst/>
              </a:rPr>
              <a:t>поликистоз</a:t>
            </a:r>
            <a:r>
              <a:rPr lang="ru-RU" b="1" i="1" dirty="0" smtClean="0">
                <a:solidFill>
                  <a:srgbClr val="006600"/>
                </a:solidFill>
                <a:effectLst/>
              </a:rPr>
              <a:t> почки</a:t>
            </a:r>
            <a:endParaRPr lang="ru-RU" dirty="0" smtClean="0"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571868" y="1714488"/>
            <a:ext cx="285752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buSzPct val="100000"/>
              <a:buFont typeface="Arial" pitchFamily="34" charset="0"/>
              <a:buChar char="•"/>
            </a:pPr>
            <a:r>
              <a:rPr lang="ru-RU" sz="2000" b="1" u="none" dirty="0">
                <a:latin typeface="Arial" charset="0"/>
              </a:rPr>
              <a:t>Подковообразная почка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SzPct val="100000"/>
              <a:buFont typeface="Arial" pitchFamily="34" charset="0"/>
              <a:buChar char="•"/>
            </a:pPr>
            <a:r>
              <a:rPr lang="ru-RU" sz="2000" b="1" u="none" dirty="0" err="1">
                <a:latin typeface="Arial" charset="0"/>
              </a:rPr>
              <a:t>Дистопия</a:t>
            </a:r>
            <a:r>
              <a:rPr lang="ru-RU" sz="2000" b="1" u="none" dirty="0">
                <a:latin typeface="Arial" charset="0"/>
              </a:rPr>
              <a:t> почки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SzPct val="100000"/>
              <a:buFont typeface="Arial" pitchFamily="34" charset="0"/>
              <a:buChar char="•"/>
            </a:pPr>
            <a:r>
              <a:rPr lang="ru-RU" sz="2000" b="1" u="none" dirty="0">
                <a:latin typeface="Arial" charset="0"/>
              </a:rPr>
              <a:t>Гипоплазия почки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SzPct val="100000"/>
              <a:buFont typeface="Arial" pitchFamily="34" charset="0"/>
              <a:buChar char="•"/>
            </a:pPr>
            <a:r>
              <a:rPr lang="ru-RU" sz="2000" b="1" u="none" dirty="0">
                <a:latin typeface="Arial" charset="0"/>
              </a:rPr>
              <a:t>Губчатая почка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SzPct val="100000"/>
              <a:buFont typeface="Arial" pitchFamily="34" charset="0"/>
              <a:buChar char="•"/>
            </a:pPr>
            <a:r>
              <a:rPr lang="ru-RU" sz="2000" b="1" u="none" dirty="0" err="1">
                <a:latin typeface="Arial" charset="0"/>
              </a:rPr>
              <a:t>Поликистоз</a:t>
            </a:r>
            <a:r>
              <a:rPr lang="ru-RU" sz="2000" b="1" u="none" dirty="0">
                <a:latin typeface="Arial" charset="0"/>
              </a:rPr>
              <a:t> почек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SzPct val="100000"/>
              <a:buFont typeface="Arial" pitchFamily="34" charset="0"/>
              <a:buChar char="•"/>
            </a:pPr>
            <a:r>
              <a:rPr lang="ru-RU" sz="2000" b="1" u="none" dirty="0" err="1">
                <a:latin typeface="Arial" charset="0"/>
              </a:rPr>
              <a:t>Солитарные</a:t>
            </a:r>
            <a:r>
              <a:rPr lang="ru-RU" sz="2000" b="1" u="none" dirty="0">
                <a:latin typeface="Arial" charset="0"/>
              </a:rPr>
              <a:t> кисты почек </a:t>
            </a:r>
          </a:p>
          <a:p>
            <a:pPr>
              <a:spcBef>
                <a:spcPct val="50000"/>
              </a:spcBef>
              <a:buSzPct val="100000"/>
              <a:buFont typeface="Symbol" pitchFamily="18" charset="2"/>
              <a:buChar char=""/>
            </a:pPr>
            <a:r>
              <a:rPr lang="ru-RU" sz="2000" b="1" u="none" dirty="0" smtClean="0">
                <a:latin typeface="+mn-lt"/>
              </a:rPr>
              <a:t> Схема пороков </a:t>
            </a:r>
            <a:r>
              <a:rPr lang="ru-RU" sz="2000" b="1" u="none" dirty="0">
                <a:latin typeface="+mn-lt"/>
              </a:rPr>
              <a:t>развития почек </a:t>
            </a:r>
            <a:r>
              <a:rPr lang="ru-RU" sz="2000" b="1" u="none" dirty="0" smtClean="0">
                <a:latin typeface="+mn-lt"/>
              </a:rPr>
              <a:t>по М</a:t>
            </a:r>
            <a:r>
              <a:rPr lang="ru-RU" sz="2000" b="1" u="none" dirty="0">
                <a:latin typeface="+mn-lt"/>
              </a:rPr>
              <a:t>. </a:t>
            </a:r>
            <a:r>
              <a:rPr lang="ru-RU" sz="2000" b="1" u="none" dirty="0" err="1">
                <a:latin typeface="+mn-lt"/>
              </a:rPr>
              <a:t>Бределю</a:t>
            </a:r>
            <a:r>
              <a:rPr lang="ru-RU" sz="2000" b="1" u="none" dirty="0">
                <a:latin typeface="+mn-lt"/>
              </a:rPr>
              <a:t>.</a:t>
            </a:r>
            <a:r>
              <a:rPr lang="ru-RU" sz="2000" u="none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/>
              </a:rPr>
              <a:t>Направления эволюционных преобразований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7815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/>
              </a:rPr>
              <a:t>Субституция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 (смена почек)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/>
              </a:rPr>
              <a:t>Полимеризация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однородных структур (увеличение числа нефронов)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/>
              </a:rPr>
              <a:t>Усиление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 главной функции (фильтрация крови)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/>
              </a:rPr>
              <a:t>Разделение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функций (формирование яйцевода и семяпровода)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  <a:effectLst/>
              </a:rPr>
              <a:t>Пути преобразования половой системы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Усиление связи с выделительной системой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Переход от наружного оплодотворения к внутреннему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Морфологическое усложнение полового аппарата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/>
              </a:rPr>
              <a:t>Специализация половых желез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32856"/>
            <a:ext cx="8358246" cy="34392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Tahoma" pitchFamily="34" charset="0"/>
              </a:rPr>
              <a:t>В коротком плече У- хромосомы имеется ген, отвечающий за синтез фактора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Tahoma" pitchFamily="34" charset="0"/>
              </a:rPr>
              <a:t> TDF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Tahoma" pitchFamily="34" charset="0"/>
              </a:rPr>
              <a:t>, определяющего дифференцировку семенников.</a:t>
            </a:r>
          </a:p>
          <a:p>
            <a:endParaRPr lang="ru-RU" b="1" dirty="0" smtClean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  <a:p>
            <a:endParaRPr lang="ru-RU" b="1" dirty="0" smtClean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  <a:p>
            <a:endParaRPr lang="ru-RU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ru-RU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363272" cy="46165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Фактор TDF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представляет собой 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ДНК-связывающий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белок, который усиливает действие других факторов транскрипции или сам по себе является фактором транскрипции. </a:t>
            </a:r>
          </a:p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Экспрессия этого гена прямо или косвенно приводит к появлению первичных половых тяжей, которые позднее развиваются в семенные канальцы. </a:t>
            </a:r>
            <a:endParaRPr lang="ru-RU" dirty="0">
              <a:solidFill>
                <a:schemeClr val="accent5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4762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992888" cy="4557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Эмбриональных гонады не дифференцированы. </a:t>
            </a:r>
          </a:p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В таких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прогонадах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одновременно присутствуют Мюллеров проток и Вольфов канал -зачатки половых путей соответственно самок и самцов. </a:t>
            </a:r>
          </a:p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Первичная детерминация пола начинается с появления в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прогонадах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специализированных клеточных линий - 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клеток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Серт</a:t>
            </a:r>
            <a:r>
              <a:rPr lang="de-DE" sz="20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Ò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ли и Л</a:t>
            </a:r>
            <a:r>
              <a:rPr lang="de-DE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è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йдига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.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8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1844824"/>
            <a:ext cx="6181740" cy="4323184"/>
          </a:xfrm>
        </p:spPr>
        <p:txBody>
          <a:bodyPr/>
          <a:lstStyle/>
          <a:p>
            <a:pPr marL="274320" lvl="5" indent="-274320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Фактор 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TDF 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обеспечивает дифференцировку зачатка половой железы и образование двух групп клеток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: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клеток </a:t>
            </a:r>
            <a:r>
              <a:rPr lang="ru-RU" sz="2400" b="1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Сертоли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и </a:t>
            </a:r>
            <a:r>
              <a:rPr lang="ru-RU" sz="2400" b="1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Лейдига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.</a:t>
            </a:r>
          </a:p>
          <a:p>
            <a:pPr lvl="1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Клетки 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Сертоли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выделяют 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антимюллеровский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гормон</a:t>
            </a:r>
            <a:r>
              <a:rPr lang="ru-RU" sz="2100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Tahoma" pitchFamily="34" charset="0"/>
              </a:rPr>
              <a:t> </a:t>
            </a:r>
          </a:p>
          <a:p>
            <a:pPr lvl="1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Клетки 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Лейдига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вырабатывают тестостерон и определяют дифференцировку  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Вольфового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канала</a:t>
            </a:r>
          </a:p>
          <a:p>
            <a:pPr lvl="4"/>
            <a:endParaRPr lang="ru-RU" b="1" dirty="0" smtClean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 l="4160" t="1158" r="7764" b="27675"/>
          <a:stretch>
            <a:fillRect/>
          </a:stretch>
        </p:blipFill>
        <p:spPr bwMode="auto">
          <a:xfrm>
            <a:off x="285720" y="1285859"/>
            <a:ext cx="2000264" cy="518118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191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7092280" cy="85725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</a:rPr>
              <a:t>Формирование пола у человека</a:t>
            </a:r>
          </a:p>
        </p:txBody>
      </p:sp>
      <p:graphicFrame>
        <p:nvGraphicFramePr>
          <p:cNvPr id="665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4282" y="1071546"/>
          <a:ext cx="8472488" cy="540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4" imgW="6774229" imgH="5415699" progId="Word.Document.8">
                  <p:embed/>
                </p:oleObj>
              </mc:Choice>
              <mc:Fallback>
                <p:oleObj name="Документ" r:id="rId4" imgW="6774229" imgH="5415699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133" r="2344" b="18129"/>
                      <a:stretch>
                        <a:fillRect/>
                      </a:stretch>
                    </p:blipFill>
                    <p:spPr bwMode="auto">
                      <a:xfrm>
                        <a:off x="214282" y="1071546"/>
                        <a:ext cx="8472488" cy="540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1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060848"/>
            <a:ext cx="8534752" cy="39589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В эмбриогенезе человека закладываются парные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вольфовы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и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мюллеровы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каналы. </a:t>
            </a:r>
          </a:p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Позже в зависимости от пола происходит их редукция. </a:t>
            </a:r>
          </a:p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Рудимент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мюллерова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канала у мужчин располагается в предстательной железе и называется 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мужской маточкой —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 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utriculus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masculinus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. </a:t>
            </a:r>
          </a:p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Канальцы передней части первичной почки у них вступают в связь с семенниками и преобразуются в придаток семенника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.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273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islam-minbar.net/evolutionary/3/text.files/image019.jpg"/>
          <p:cNvPicPr>
            <a:picLocks noChangeAspect="1" noChangeArrowheads="1"/>
          </p:cNvPicPr>
          <p:nvPr/>
        </p:nvPicPr>
        <p:blipFill>
          <a:blip r:embed="rId2"/>
          <a:srcRect b="17042"/>
          <a:stretch>
            <a:fillRect/>
          </a:stretch>
        </p:blipFill>
        <p:spPr bwMode="auto">
          <a:xfrm>
            <a:off x="0" y="0"/>
            <a:ext cx="7572396" cy="43112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4429132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none" dirty="0" smtClean="0">
                <a:solidFill>
                  <a:schemeClr val="accent5">
                    <a:lumMod val="25000"/>
                  </a:schemeClr>
                </a:solidFill>
              </a:rPr>
              <a:t>Схема последовательного усложнения  онтогенеза многоклеточных в процессе эволюции:</a:t>
            </a:r>
          </a:p>
          <a:p>
            <a:r>
              <a:rPr lang="ru-RU" b="1" u="none" dirty="0" smtClean="0"/>
              <a:t>А – размножение свободноживущих одноклеточных; Б – онтогенез колонии одноклеточных </a:t>
            </a:r>
            <a:r>
              <a:rPr lang="en-US" b="1" u="none" dirty="0" smtClean="0"/>
              <a:t> (</a:t>
            </a:r>
            <a:r>
              <a:rPr lang="en-US" b="1" u="none" dirty="0" err="1" smtClean="0"/>
              <a:t>Volvox</a:t>
            </a:r>
            <a:r>
              <a:rPr lang="en-US" b="1" u="none" dirty="0" smtClean="0"/>
              <a:t> – </a:t>
            </a:r>
            <a:r>
              <a:rPr lang="ru-RU" b="1" u="none" dirty="0" smtClean="0"/>
              <a:t>происходит дифференцировка клеток на половые (чёрные) и соматические; В – онтогенез кишечнополостных (прибавляются стадии бластулы и гаструлы);  Г – онтогенез плоских червей (прибавляется мезодерма); Д – </a:t>
            </a:r>
            <a:r>
              <a:rPr lang="ru-RU" b="1" u="none" dirty="0" err="1" smtClean="0"/>
              <a:t>онтогенз</a:t>
            </a:r>
            <a:r>
              <a:rPr lang="ru-RU" b="1" u="none" dirty="0" smtClean="0"/>
              <a:t> высших двустороннесимметричных животных (по А.Н. </a:t>
            </a:r>
            <a:r>
              <a:rPr lang="ru-RU" b="1" u="none" dirty="0" err="1" smtClean="0"/>
              <a:t>Северцову</a:t>
            </a:r>
            <a:r>
              <a:rPr lang="ru-RU" b="1" u="none" dirty="0" smtClean="0"/>
              <a:t>, 1935).</a:t>
            </a:r>
            <a:endParaRPr lang="ru-RU" b="1" u="none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060848"/>
            <a:ext cx="8715436" cy="39589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У плодов женского пола возможно 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нарушение редукции </a:t>
            </a:r>
            <a:r>
              <a:rPr lang="ru-RU" i="1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вольфовых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каналов, 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которые располагаются по бокам от влагалища. </a:t>
            </a:r>
          </a:p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Эта аномалия опасна возможностью образования кист и злокачественного перерождения. </a:t>
            </a:r>
          </a:p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Распространенными пороками развития являются также различные формы 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удвоения матки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 (1 случай на 1000 перинатальных вскрытии). </a:t>
            </a:r>
          </a:p>
          <a:p>
            <a:pPr lvl="2"/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Они развиваются как результат нарушения срастания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  <a:effectLst/>
              </a:rPr>
              <a:t>мюллеровых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каналов. </a:t>
            </a:r>
          </a:p>
        </p:txBody>
      </p:sp>
    </p:spTree>
    <p:extLst>
      <p:ext uri="{BB962C8B-B14F-4D97-AF65-F5344CB8AC3E}">
        <p14:creationId xmlns:p14="http://schemas.microsoft.com/office/powerpoint/2010/main" val="20671832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348880"/>
            <a:ext cx="8715436" cy="367092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/>
              </a:rPr>
              <a:t>Нарушение срастания парных зачатков полового члена в эмбриогенезе человека может привести к формированию такого порока развития, как его </a:t>
            </a:r>
            <a:r>
              <a:rPr lang="ru-RU" i="1" dirty="0" smtClean="0">
                <a:solidFill>
                  <a:srgbClr val="7030A0"/>
                </a:solidFill>
                <a:effectLst/>
              </a:rPr>
              <a:t>удвоение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3291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666" y="116632"/>
            <a:ext cx="6735692" cy="1011222"/>
          </a:xfrm>
        </p:spPr>
        <p:txBody>
          <a:bodyPr>
            <a:normAutofit fontScale="90000"/>
          </a:bodyPr>
          <a:lstStyle/>
          <a:p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effectLst/>
              </a:rPr>
              <a:t>Онтофилогенетически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/>
              </a:rPr>
              <a:t> обусловленные пороки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2132856"/>
            <a:ext cx="8543956" cy="3886944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</a:rPr>
              <a:t>Необычное положение почек (в области их эмбриональных закладок)</a:t>
            </a:r>
          </a:p>
          <a:p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</a:rPr>
              <a:t>Кистозная почка</a:t>
            </a:r>
          </a:p>
          <a:p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</a:rPr>
              <a:t>Удвоение мочеточника (с одной или двух сторон)</a:t>
            </a:r>
          </a:p>
          <a:p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</a:rPr>
              <a:t>Недоразвитие почек (причина: недостаточность анаболий)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81502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15072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Благодарю за внимание!</a:t>
            </a:r>
            <a:endParaRPr lang="ru-RU" sz="4400" dirty="0">
              <a:solidFill>
                <a:schemeClr val="accent5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802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ile:Haeckel drawings.jpg"/>
          <p:cNvPicPr>
            <a:picLocks noChangeAspect="1" noChangeArrowheads="1"/>
          </p:cNvPicPr>
          <p:nvPr/>
        </p:nvPicPr>
        <p:blipFill>
          <a:blip r:embed="rId2"/>
          <a:srcRect t="6250" b="10000"/>
          <a:stretch>
            <a:fillRect/>
          </a:stretch>
        </p:blipFill>
        <p:spPr bwMode="auto">
          <a:xfrm>
            <a:off x="0" y="0"/>
            <a:ext cx="7358082" cy="47863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42926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none" dirty="0">
                <a:solidFill>
                  <a:srgbClr val="FF0000"/>
                </a:solidFill>
              </a:rPr>
              <a:t>Зародыши по Геккелю. </a:t>
            </a:r>
            <a:endParaRPr lang="ru-RU" sz="2400" b="1" u="none" dirty="0" smtClean="0">
              <a:solidFill>
                <a:srgbClr val="FF0000"/>
              </a:solidFill>
            </a:endParaRPr>
          </a:p>
          <a:p>
            <a:r>
              <a:rPr lang="ru-RU" sz="2400" u="none" dirty="0" smtClean="0"/>
              <a:t>Рисунок </a:t>
            </a:r>
            <a:r>
              <a:rPr lang="ru-RU" sz="2400" u="none" dirty="0"/>
              <a:t>из книги </a:t>
            </a:r>
            <a:r>
              <a:rPr lang="ru-RU" sz="2400" u="none" dirty="0" err="1"/>
              <a:t>Ремане</a:t>
            </a:r>
            <a:r>
              <a:rPr lang="ru-RU" sz="2400" u="none" dirty="0"/>
              <a:t> (1892), </a:t>
            </a:r>
            <a:r>
              <a:rPr lang="ru-RU" sz="2400" u="none" dirty="0" smtClean="0"/>
              <a:t>воспроизводящий исходную </a:t>
            </a:r>
            <a:r>
              <a:rPr lang="ru-RU" sz="2400" u="none" dirty="0"/>
              <a:t>иллюстрацию Геккеля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478632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none" dirty="0" smtClean="0"/>
              <a:t>рыба саламандра черепаха курица    свинья     корова   кролик  человек</a:t>
            </a:r>
            <a:endParaRPr lang="ru-RU" u="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928802"/>
            <a:ext cx="8229600" cy="4668839"/>
          </a:xfrm>
        </p:spPr>
        <p:txBody>
          <a:bodyPr/>
          <a:lstStyle/>
          <a:p>
            <a:r>
              <a:rPr lang="ru-RU" sz="28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По современной трактовке биогенетического закона, предложенной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ru-RU" sz="28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. Н. </a:t>
            </a:r>
            <a:r>
              <a:rPr lang="ru-RU" sz="28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Северцовым</a:t>
            </a:r>
            <a:r>
              <a:rPr lang="ru-RU" sz="28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 в начале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ХХ века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: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онтогенезе происходит повторение признаков не взрослых особей предков, а их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зародышей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Закон зародышевого сходства (К.Бэр)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    Чем более ранние стадии индивидуального развития исследуются, тем большие сходства проявляются между различными организмами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14375" y="928688"/>
            <a:ext cx="7812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u="none" dirty="0">
                <a:solidFill>
                  <a:schemeClr val="bg1"/>
                </a:solidFill>
                <a:latin typeface="Arial" charset="0"/>
              </a:rPr>
              <a:t>Генетические предпосылки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0034" y="1643050"/>
            <a:ext cx="835824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u="none" dirty="0" err="1">
                <a:solidFill>
                  <a:schemeClr val="bg1"/>
                </a:solidFill>
                <a:latin typeface="Arial" charset="0"/>
              </a:rPr>
              <a:t>Сусуму</a:t>
            </a:r>
            <a:r>
              <a:rPr lang="ru-RU" sz="3200" b="1" u="none" dirty="0">
                <a:solidFill>
                  <a:schemeClr val="bg1"/>
                </a:solidFill>
                <a:latin typeface="Arial" charset="0"/>
              </a:rPr>
              <a:t> Оно – 1970 «Эволюция путем дупликации генов»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u="none" dirty="0" err="1">
                <a:solidFill>
                  <a:schemeClr val="bg1"/>
                </a:solidFill>
                <a:latin typeface="Arial" charset="0"/>
              </a:rPr>
              <a:t>Ланцентник</a:t>
            </a:r>
            <a:r>
              <a:rPr lang="ru-RU" sz="3200" b="1" u="none" dirty="0">
                <a:solidFill>
                  <a:schemeClr val="bg1"/>
                </a:solidFill>
                <a:latin typeface="Arial" charset="0"/>
              </a:rPr>
              <a:t> – первая дупликация</a:t>
            </a:r>
          </a:p>
          <a:p>
            <a:pPr lvl="6">
              <a:defRPr/>
            </a:pPr>
            <a:r>
              <a:rPr lang="ru-RU" sz="3200" b="1" u="none" dirty="0" smtClean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ru-RU" sz="3200" b="1" u="none" dirty="0">
                <a:solidFill>
                  <a:schemeClr val="bg1"/>
                </a:solidFill>
                <a:latin typeface="Arial" charset="0"/>
              </a:rPr>
              <a:t>Кембрий 530 </a:t>
            </a:r>
            <a:r>
              <a:rPr lang="ru-RU" sz="3200" b="1" u="none" dirty="0" err="1">
                <a:solidFill>
                  <a:schemeClr val="bg1"/>
                </a:solidFill>
                <a:latin typeface="Arial" charset="0"/>
              </a:rPr>
              <a:t>млн</a:t>
            </a:r>
            <a:r>
              <a:rPr lang="ru-RU" sz="3200" b="1" u="none" dirty="0">
                <a:solidFill>
                  <a:schemeClr val="bg1"/>
                </a:solidFill>
                <a:latin typeface="Arial" charset="0"/>
              </a:rPr>
              <a:t> лет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u="none" dirty="0">
                <a:solidFill>
                  <a:schemeClr val="bg1"/>
                </a:solidFill>
                <a:latin typeface="Arial" charset="0"/>
              </a:rPr>
              <a:t>Костистые рыбы – вторая дупликация 			 - 350 </a:t>
            </a:r>
            <a:r>
              <a:rPr lang="ru-RU" sz="3200" b="1" u="none" dirty="0" err="1">
                <a:solidFill>
                  <a:schemeClr val="bg1"/>
                </a:solidFill>
                <a:latin typeface="Arial" charset="0"/>
              </a:rPr>
              <a:t>млн</a:t>
            </a:r>
            <a:r>
              <a:rPr lang="ru-RU" sz="3200" b="1" u="none" dirty="0">
                <a:solidFill>
                  <a:schemeClr val="bg1"/>
                </a:solidFill>
                <a:latin typeface="Arial" charset="0"/>
              </a:rPr>
              <a:t> лет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u="none" dirty="0" smtClean="0">
                <a:solidFill>
                  <a:schemeClr val="bg1"/>
                </a:solidFill>
                <a:latin typeface="Arial" charset="0"/>
              </a:rPr>
              <a:t>Лягушки </a:t>
            </a:r>
            <a:r>
              <a:rPr lang="ru-RU" sz="3200" b="1" u="none" dirty="0">
                <a:solidFill>
                  <a:schemeClr val="bg1"/>
                </a:solidFill>
                <a:latin typeface="Arial" charset="0"/>
              </a:rPr>
              <a:t>– третья дупликация</a:t>
            </a:r>
          </a:p>
          <a:p>
            <a:pPr lvl="6">
              <a:defRPr/>
            </a:pPr>
            <a:r>
              <a:rPr lang="ru-RU" sz="3200" b="1" u="none" dirty="0" smtClean="0">
                <a:solidFill>
                  <a:schemeClr val="bg1"/>
                </a:solidFill>
                <a:latin typeface="Arial" charset="0"/>
              </a:rPr>
              <a:t> - </a:t>
            </a:r>
            <a:r>
              <a:rPr lang="ru-RU" sz="3200" b="1" u="none" dirty="0">
                <a:solidFill>
                  <a:schemeClr val="bg1"/>
                </a:solidFill>
                <a:latin typeface="Arial" charset="0"/>
              </a:rPr>
              <a:t>40 </a:t>
            </a:r>
            <a:r>
              <a:rPr lang="ru-RU" sz="3200" b="1" u="none" dirty="0" err="1">
                <a:solidFill>
                  <a:schemeClr val="bg1"/>
                </a:solidFill>
                <a:latin typeface="Arial" charset="0"/>
              </a:rPr>
              <a:t>млн</a:t>
            </a:r>
            <a:r>
              <a:rPr lang="ru-RU" sz="3200" b="1" u="none" dirty="0">
                <a:solidFill>
                  <a:schemeClr val="bg1"/>
                </a:solidFill>
                <a:latin typeface="Arial" charset="0"/>
              </a:rPr>
              <a:t>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1773</Words>
  <Application>Microsoft Office PowerPoint</Application>
  <PresentationFormat>Экран (4:3)</PresentationFormat>
  <Paragraphs>317</Paragraphs>
  <Slides>63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1" baseType="lpstr">
      <vt:lpstr>Arial</vt:lpstr>
      <vt:lpstr>Calibri</vt:lpstr>
      <vt:lpstr>Symbol</vt:lpstr>
      <vt:lpstr>Tahoma</vt:lpstr>
      <vt:lpstr>Times New Roman</vt:lpstr>
      <vt:lpstr>Wingdings</vt:lpstr>
      <vt:lpstr>Разрез</vt:lpstr>
      <vt:lpstr>Документ</vt:lpstr>
      <vt:lpstr>Морфофункциональные преобразования в филогенезе систем органов позвоночных</vt:lpstr>
      <vt:lpstr>ВОПРОСЫ</vt:lpstr>
      <vt:lpstr>Презентация PowerPoint</vt:lpstr>
      <vt:lpstr>Онтогенез - основа филогенеза </vt:lpstr>
      <vt:lpstr>Биогенетический закон Геккеля-Мюллера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Эволюция кровеносной системы шла по пути: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Онтогенетически обусловленные пороки, связанным с нарушением развития сердца</vt:lpstr>
      <vt:lpstr>Презентация PowerPoint</vt:lpstr>
      <vt:lpstr>Презентация PowerPoint</vt:lpstr>
      <vt:lpstr>Преобразование жаберных артерий в сосуды у тетрапод</vt:lpstr>
      <vt:lpstr>    Эволюция артериальных дуг</vt:lpstr>
      <vt:lpstr>Атавистические пороки развития сосудов</vt:lpstr>
      <vt:lpstr>Презентация PowerPoint</vt:lpstr>
      <vt:lpstr>Презентация PowerPoint</vt:lpstr>
      <vt:lpstr>Презентация PowerPoint</vt:lpstr>
      <vt:lpstr>Эволюционные преобразования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Преобразование Вольфова и Мюллерова каналов</vt:lpstr>
      <vt:lpstr>Презентация PowerPoint</vt:lpstr>
      <vt:lpstr>Презентация PowerPoint</vt:lpstr>
      <vt:lpstr>Презентация PowerPoint</vt:lpstr>
      <vt:lpstr>Анамнии - самец</vt:lpstr>
      <vt:lpstr>Анамнии - самка</vt:lpstr>
      <vt:lpstr>Презентация PowerPoint</vt:lpstr>
      <vt:lpstr>Презентация PowerPoint</vt:lpstr>
      <vt:lpstr>Онтофилогенетически обусловленные пороки выделительной системы</vt:lpstr>
      <vt:lpstr>Презентация PowerPoint</vt:lpstr>
      <vt:lpstr>Направления эволюционных преобразований</vt:lpstr>
      <vt:lpstr>Пути преобразования половой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пола у человека</vt:lpstr>
      <vt:lpstr>Презентация PowerPoint</vt:lpstr>
      <vt:lpstr>Презентация PowerPoint</vt:lpstr>
      <vt:lpstr>Презентация PowerPoint</vt:lpstr>
      <vt:lpstr>Онтофилогенетически обусловленные пороки</vt:lpstr>
      <vt:lpstr>Презентация PowerPoint</vt:lpstr>
    </vt:vector>
  </TitlesOfParts>
  <Company>505.ru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ННД</dc:creator>
  <cp:lastModifiedBy>Биология</cp:lastModifiedBy>
  <cp:revision>61</cp:revision>
  <dcterms:created xsi:type="dcterms:W3CDTF">2006-12-20T14:23:16Z</dcterms:created>
  <dcterms:modified xsi:type="dcterms:W3CDTF">2016-02-09T03:16:13Z</dcterms:modified>
</cp:coreProperties>
</file>