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27"/>
  </p:notesMasterIdLst>
  <p:sldIdLst>
    <p:sldId id="256" r:id="rId4"/>
    <p:sldId id="257" r:id="rId5"/>
    <p:sldId id="258" r:id="rId6"/>
    <p:sldId id="259" r:id="rId7"/>
    <p:sldId id="260" r:id="rId8"/>
    <p:sldId id="282" r:id="rId9"/>
    <p:sldId id="261" r:id="rId10"/>
    <p:sldId id="262" r:id="rId11"/>
    <p:sldId id="283" r:id="rId12"/>
    <p:sldId id="284" r:id="rId13"/>
    <p:sldId id="285" r:id="rId14"/>
    <p:sldId id="286" r:id="rId15"/>
    <p:sldId id="287" r:id="rId16"/>
    <p:sldId id="265" r:id="rId17"/>
    <p:sldId id="263" r:id="rId18"/>
    <p:sldId id="281" r:id="rId19"/>
    <p:sldId id="269" r:id="rId20"/>
    <p:sldId id="270" r:id="rId21"/>
    <p:sldId id="271" r:id="rId22"/>
    <p:sldId id="272" r:id="rId23"/>
    <p:sldId id="276" r:id="rId24"/>
    <p:sldId id="277" r:id="rId25"/>
    <p:sldId id="274" r:id="rId26"/>
  </p:sldIdLst>
  <p:sldSz cx="9144000" cy="6858000" type="screen4x3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1690" y="55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1" name="AutoShape 4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2" name="AutoShape 5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4" name="AutoShape 7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5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2412" cy="399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35675" cy="479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68663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686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68663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6866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487FA771-2035-424B-AA6B-2528A39A83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99349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34E3F45-E789-4E04-9AF2-202A9D404111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 sz="1400" smtClean="0"/>
          </a:p>
        </p:txBody>
      </p:sp>
      <p:sp>
        <p:nvSpPr>
          <p:cNvPr id="61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altLang="ru-RU" smtClean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449926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79EDB8-256D-409C-900D-D767BACD13E6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ru-RU" altLang="ru-RU" sz="1400" smtClean="0"/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95551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7837E54-2F8E-4481-89E7-0BA034065B61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ru-RU" altLang="ru-RU" sz="1400" smtClean="0"/>
          </a:p>
        </p:txBody>
      </p:sp>
      <p:sp>
        <p:nvSpPr>
          <p:cNvPr id="266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17619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80F618B-636B-441B-B1D7-BEDC765AD104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ru-RU" altLang="ru-RU" sz="1400" smtClean="0"/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50115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B5C5316-509F-45ED-A425-E35951FC66B3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ru-RU" altLang="ru-RU" sz="1400" smtClean="0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69258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58165BB-1A0E-4715-BD66-C357B84DF406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ru-RU" altLang="ru-RU" sz="1400" smtClean="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7175" cy="40036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3613" cy="48069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97534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8E6076B-818C-42D7-944F-1517C3DFA581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ru-RU" altLang="ru-RU" sz="1400" smtClean="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93538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2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0B53D09F-3099-4D83-BA92-8A6479CB0CE8}" type="slidenum">
              <a:rPr lang="ru-RU" altLang="ru-RU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16</a:t>
            </a:fld>
            <a:endParaRPr lang="ru-RU" altLang="ru-RU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934034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40B9AA7-A3C1-4201-B800-3D1D30EF20D0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ru-RU" altLang="ru-RU" sz="1400" smtClean="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142362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6A322B4-19CC-42BA-8FFC-DDF95BB45783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ru-RU" altLang="ru-RU" sz="1400" smtClean="0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6788" cy="48101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115030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17FC463-460E-425F-B871-59D38C44511C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ru-RU" altLang="ru-RU" sz="1400" smtClean="0"/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89876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9C62155-F934-4F9D-8086-B82C6FBD9FF2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 sz="1400" smtClean="0"/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078056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DAAF9CF-0606-47FE-B79C-8A341072976B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ru-RU" altLang="ru-RU" sz="1400" smtClean="0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691011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43B40C-1201-4C58-9DAA-1606F6D3762D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ru-RU" altLang="ru-RU" sz="1400" smtClean="0"/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470014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7C8DAC2-CBE3-49E7-8F91-BD635AB78843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ru-RU" altLang="ru-RU" sz="1400" smtClean="0"/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464218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3DB7FD1-B097-4C6C-B355-F4C5E6D67377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ru-RU" altLang="ru-RU" sz="1400" smtClean="0"/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4000" cy="4000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0438" cy="48037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13046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7777A65-9649-49D5-8A94-1E0655D512EA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 sz="1400" smtClean="0"/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26614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CBEF28C-9CA2-40CF-AC35-95CAEF574638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 sz="1400" smtClean="0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78189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6C790E-F73C-4BCD-9356-18400DEFF9CC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 sz="1400" smtClean="0"/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22116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87B0374-46B7-4909-AA95-E1CCD66BF02D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 sz="1400" smtClean="0"/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77988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FDAAC37-28F8-40DE-B8EE-E6611B702054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 sz="1400" smtClean="0"/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19349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8D79FD9-9E13-4E9A-9555-46BBBC43DD39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ru-RU" altLang="ru-RU" sz="1400" smtClean="0"/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1937" cy="40052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5200" cy="480853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58512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763BE72-3E21-4944-8AC0-504EA8316E89}" type="slidenum">
              <a:rPr lang="ru-RU" altLang="ru-RU" sz="1400" smtClean="0"/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ru-RU" altLang="ru-RU" sz="1400" smtClean="0"/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8075" y="812800"/>
            <a:ext cx="5335588" cy="400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2025" cy="48053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466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458C5-D320-4E37-AFE4-8D6EB4D85B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311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B6582-6519-410D-BE7A-584C14951B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451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9875" y="1604963"/>
            <a:ext cx="2054225" cy="45132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0275" cy="45132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FC78F-E893-49D4-918B-B848D2008A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5395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59700" cy="14573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D49CE-033D-4B20-AA5B-DC1AF18BDE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7975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DCA0-FE38-490D-9D16-438707A19E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0339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061C0-B5D6-4558-B3C2-64AE34AF4A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4708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34D8C-00AE-47CB-BA36-433D8A32B4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7233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45132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2250" cy="45132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397FF-1E90-42CA-9813-5D7FED4AA2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8050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35F52-68CE-4E31-96B1-7ED064A60C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3366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6C6E0-3831-4034-BD15-72125D771F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5809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205AB-BFAB-4591-95C8-75BC95CB59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366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E444A-4056-4A5B-9D6C-D796C9AF9C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1867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A37F4-723A-4AB7-963B-35B5ABFC2E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0227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37131-BC2F-4E22-A1B9-6B7709C0CD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6044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B68C3-8D27-4558-AE12-B7583A84F8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903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4225" cy="5838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88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3A75A-C31B-4EA1-A1DE-01769C6121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0684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82A64-C746-4106-A643-F338031291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7427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9C02B-F64F-4ED1-B090-CA65545F41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2193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073DD-4C48-4DE4-A6FD-0CFA49E9A9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5539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2250" cy="45132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1850" y="1604963"/>
            <a:ext cx="4032250" cy="45132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32FCE-9EA9-4D79-9288-7C34A003AC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3242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60065-DD70-442C-8C39-4BE6D6903F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9533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DAD29-2ABC-4EB7-AD8F-884235425C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858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52C29-5EBC-4039-A603-59997C0636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33357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21149-57A5-48F8-BCF7-D0517E0C77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93233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42A51-C11E-4E90-B39B-A3F1889480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7967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73432-427F-4D6E-A6BB-20F47B6B7A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0005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5AE94-FFCE-4CC0-A6B7-276F7AC026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55621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9875" y="273050"/>
            <a:ext cx="2054225" cy="5845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0275" cy="5845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B6149-56ED-475B-B0AC-2F125B85A5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439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2250" cy="45132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1850" y="1604963"/>
            <a:ext cx="4032250" cy="45132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23C86-17EF-4558-9724-1F57A0F559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8037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1FFE0-1CFB-4365-B1B8-56D027F901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774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99FD4-2CA3-498D-A688-6792FDA37F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07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999FF-E25C-4977-A6F8-6FCCC0ED34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5181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953D4-77BA-404F-B699-AE93D19CAF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714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8439F-8CC5-487A-9CA2-A9484DB738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0426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597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09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09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3C0EDBF-7285-4C9C-971D-DD621547BC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6900" cy="451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69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6900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09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09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882692CD-B73B-4907-A091-4731BF659F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209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23.10.16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209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cs typeface="Lucida Sans Unicode" panose="020B0602030504020204" pitchFamily="34" charset="0"/>
              </a:defRPr>
            </a:lvl1pPr>
          </a:lstStyle>
          <a:p>
            <a:pPr>
              <a:defRPr/>
            </a:pPr>
            <a:fld id="{E2FE83B6-C087-4639-8460-ED6345D293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16900" cy="113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16900" cy="451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175"/>
            <a:ext cx="5356225" cy="680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95263" y="1931988"/>
            <a:ext cx="8751887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1244600" y="3525838"/>
            <a:ext cx="5807075" cy="15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849313" y="2351088"/>
            <a:ext cx="7837487" cy="130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200">
                <a:latin typeface="Arial" panose="020B0604020202020204" pitchFamily="34" charset="0"/>
              </a:rPr>
              <a:t>Основы просветительской деятельности врача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4200">
              <a:latin typeface="Arial" panose="020B0604020202020204" pitchFamily="34" charset="0"/>
            </a:endParaRP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6086475" y="3690938"/>
            <a:ext cx="217328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7308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ts val="800"/>
              </a:spcBef>
              <a:spcAft>
                <a:spcPct val="0"/>
              </a:spcAft>
              <a:buClrTx/>
              <a:buFontTx/>
              <a:buNone/>
            </a:pPr>
            <a:r>
              <a:rPr lang="ru-RU" altLang="ru-RU">
                <a:solidFill>
                  <a:srgbClr val="009900"/>
                </a:solidFill>
                <a:latin typeface="Arial" panose="020B0604020202020204" pitchFamily="34" charset="0"/>
              </a:rPr>
              <a:t>Практика</a:t>
            </a:r>
          </a:p>
        </p:txBody>
      </p:sp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88" y="276225"/>
            <a:ext cx="1684337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327025" y="4376738"/>
            <a:ext cx="8621713" cy="176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28613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 dirty="0"/>
              <a:t>для студентов </a:t>
            </a:r>
            <a:r>
              <a:rPr lang="ru-RU" altLang="ru-RU" sz="2800" dirty="0" smtClean="0"/>
              <a:t>1 </a:t>
            </a:r>
            <a:r>
              <a:rPr lang="ru-RU" altLang="ru-RU" sz="2800" dirty="0"/>
              <a:t>курса, обучающихся по специальности</a:t>
            </a:r>
            <a:br>
              <a:rPr lang="ru-RU" altLang="ru-RU" sz="2800" dirty="0"/>
            </a:br>
            <a:r>
              <a:rPr lang="ru-RU" altLang="ru-RU" sz="2800" dirty="0" smtClean="0"/>
              <a:t>Лечебное дело</a:t>
            </a:r>
            <a:endParaRPr lang="ru-RU" altLang="ru-RU" sz="2800" dirty="0"/>
          </a:p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endParaRPr lang="ru-RU" altLang="ru-RU" b="1" dirty="0"/>
          </a:p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b="1" dirty="0" smtClean="0"/>
              <a:t>доцент </a:t>
            </a:r>
            <a:r>
              <a:rPr lang="ru-RU" altLang="ru-RU" dirty="0" smtClean="0"/>
              <a:t> </a:t>
            </a:r>
            <a:endParaRPr lang="ru-RU" altLang="ru-RU" dirty="0"/>
          </a:p>
          <a:p>
            <a:pPr algn="r" eaLnBrk="1" hangingPunct="1">
              <a:lnSpc>
                <a:spcPct val="8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dirty="0"/>
              <a:t>Гуров Виктор Александрович</a:t>
            </a:r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2952750" y="6335713"/>
            <a:ext cx="27305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200" dirty="0">
                <a:latin typeface="Arial" panose="020B0604020202020204" pitchFamily="34" charset="0"/>
              </a:rPr>
              <a:t>Красноярск </a:t>
            </a:r>
            <a:r>
              <a:rPr lang="ru-RU" altLang="ru-RU" sz="2200" dirty="0" smtClean="0">
                <a:latin typeface="Arial" panose="020B0604020202020204" pitchFamily="34" charset="0"/>
              </a:rPr>
              <a:t>2022</a:t>
            </a:r>
            <a:endParaRPr lang="ru-RU" altLang="ru-RU" sz="2200" dirty="0">
              <a:latin typeface="Arial" panose="020B0604020202020204" pitchFamily="34" charset="0"/>
            </a:endParaRPr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414338" y="296863"/>
            <a:ext cx="5659437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000">
                <a:latin typeface="Arial" panose="020B0604020202020204" pitchFamily="34" charset="0"/>
              </a:rPr>
              <a:t>Кафедра педагогики и психологии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000">
                <a:latin typeface="Arial" panose="020B0604020202020204" pitchFamily="34" charset="0"/>
              </a:rPr>
              <a:t> с курсом ПО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392113" y="104775"/>
            <a:ext cx="8358187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540" smtClean="0"/>
              <a:t>Наиболее эффективными методами санитарно-просветительной работы являются беседы, выступления и лекции</a:t>
            </a:r>
            <a:r>
              <a:rPr lang="ru-RU" altLang="ru-RU" sz="998" smtClean="0"/>
              <a:t>.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306513" y="1395413"/>
            <a:ext cx="6661150" cy="167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 marL="215900" indent="-211138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SzPct val="100000"/>
              <a:defRPr/>
            </a:pPr>
            <a:r>
              <a:rPr lang="ru-RU" altLang="ru-RU" sz="2540"/>
              <a:t>Структура  выступления:</a:t>
            </a:r>
          </a:p>
          <a:p>
            <a:pPr marL="391686" indent="-387366" eaLnBrk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/>
              <a:t>Введение</a:t>
            </a:r>
          </a:p>
          <a:p>
            <a:pPr marL="391686" indent="-387366" eaLnBrk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/>
              <a:t>Основная часть</a:t>
            </a:r>
          </a:p>
          <a:p>
            <a:pPr marL="391686" indent="-387366" eaLnBrk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540"/>
              <a:t>Заключение</a:t>
            </a:r>
          </a:p>
          <a:p>
            <a:pPr eaLnBrk="1">
              <a:lnSpc>
                <a:spcPct val="93000"/>
              </a:lnSpc>
              <a:spcBef>
                <a:spcPts val="1089"/>
              </a:spcBef>
              <a:spcAft>
                <a:spcPts val="907"/>
              </a:spcAft>
              <a:buSzPct val="100000"/>
              <a:defRPr/>
            </a:pPr>
            <a:endParaRPr lang="ru-RU" altLang="ru-RU" sz="2540"/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789363"/>
            <a:ext cx="4405313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4244975"/>
            <a:ext cx="3757612" cy="222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109663" y="244475"/>
            <a:ext cx="6465887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903" b="1" smtClean="0">
                <a:solidFill>
                  <a:srgbClr val="004586"/>
                </a:solidFill>
              </a:rPr>
              <a:t>Структура основной части лекции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61925" y="914400"/>
            <a:ext cx="8720138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540" b="1" smtClean="0"/>
              <a:t>1.  Постановка проблемы -</a:t>
            </a:r>
            <a:r>
              <a:rPr lang="ru-RU" altLang="ru-RU" sz="2540" smtClean="0"/>
              <a:t> в ней подчеркивается и обосновывается необходимость внимания к тем или иным медицинским знаниям.</a:t>
            </a: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58738" y="2217738"/>
            <a:ext cx="9012237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540" b="1" smtClean="0"/>
              <a:t>2. Сведения об этиологии рассматриваемой болезни</a:t>
            </a:r>
            <a:r>
              <a:rPr lang="ru-RU" altLang="ru-RU" sz="2540" smtClean="0"/>
              <a:t> — необходимо подвести слушателей к внимательному восприятию материала о путях ее распространения в реальной жизни, возможных последствиях.</a:t>
            </a: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260350" y="3917950"/>
            <a:ext cx="8751888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358" b="1" smtClean="0"/>
              <a:t>3. Информация о практических методах</a:t>
            </a:r>
            <a:r>
              <a:rPr lang="ru-RU" altLang="ru-RU" sz="2358" smtClean="0"/>
              <a:t> борьбы с болезнью и возможности ее предотвращения.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endParaRPr lang="ru-RU" altLang="ru-RU" sz="2358" smtClean="0"/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131763" y="4899025"/>
            <a:ext cx="8750300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358" b="1" smtClean="0"/>
              <a:t>4. Завершение основной части</a:t>
            </a:r>
            <a:r>
              <a:rPr lang="ru-RU" altLang="ru-RU" sz="2358" smtClean="0"/>
              <a:t> - конкретные советы о приемах и способах личной профилактики, апеллируя тем самым к личной ответственности слушающих за свое здоровье</a:t>
            </a:r>
            <a:r>
              <a:rPr lang="ru-RU" altLang="ru-RU" sz="998" smtClean="0"/>
              <a:t>..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endParaRPr lang="ru-RU" altLang="ru-RU" sz="998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31763" y="93663"/>
            <a:ext cx="9012237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088"/>
              </a:spcBef>
              <a:spcAft>
                <a:spcPts val="913"/>
              </a:spcAft>
              <a:buClrTx/>
            </a:pPr>
            <a:r>
              <a:rPr lang="ru-RU" altLang="ru-RU">
                <a:solidFill>
                  <a:srgbClr val="004586"/>
                </a:solidFill>
                <a:latin typeface="Arial" panose="020B0604020202020204" pitchFamily="34" charset="0"/>
              </a:rPr>
              <a:t>Практические советы по проведению групповых учебно-просветительских занятий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1125" y="1174750"/>
            <a:ext cx="9293225" cy="575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567"/>
              </a:spcBef>
              <a:spcAft>
                <a:spcPts val="647"/>
              </a:spcAft>
              <a:buClrTx/>
              <a:defRPr/>
            </a:pPr>
            <a:r>
              <a:rPr lang="ru-RU" altLang="ru-RU" sz="2177" dirty="0" smtClean="0"/>
              <a:t>1. Необходимо задавать вопросы, оставляющие свободу для выбора: «</a:t>
            </a:r>
            <a:r>
              <a:rPr lang="ru-RU" altLang="ru-RU" sz="2177" i="1" dirty="0" smtClean="0"/>
              <a:t>Вы не могли бы рассказать об этом подробнее?», «Каково ваше мнение?»</a:t>
            </a:r>
          </a:p>
          <a:p>
            <a:pPr eaLnBrk="1">
              <a:spcBef>
                <a:spcPts val="567"/>
              </a:spcBef>
              <a:spcAft>
                <a:spcPts val="647"/>
              </a:spcAft>
              <a:buClrTx/>
              <a:defRPr/>
            </a:pPr>
            <a:r>
              <a:rPr lang="ru-RU" altLang="ru-RU" sz="2177" dirty="0" smtClean="0"/>
              <a:t>2. После каждого обращения к слушателям выдержите небольшую паузу. Надо собеседникам единовременно предлагать только один вопрос и после каждого следует дождаться ответа.</a:t>
            </a:r>
          </a:p>
          <a:p>
            <a:pPr eaLnBrk="1">
              <a:spcBef>
                <a:spcPts val="567"/>
              </a:spcBef>
              <a:spcAft>
                <a:spcPts val="647"/>
              </a:spcAft>
              <a:buClrTx/>
              <a:defRPr/>
            </a:pPr>
            <a:r>
              <a:rPr lang="ru-RU" altLang="ru-RU" sz="2177" dirty="0" smtClean="0"/>
              <a:t>3. Старайтесь понять, не обнаруживает ли человек, к которому вы обратились, признаков растерянности, страха или просто неспособности сформулировать ответ. В таком случае надо помочь ему ободряющими словами или предложением еще раз тщательно обдумать ответ.</a:t>
            </a:r>
          </a:p>
          <a:p>
            <a:pPr eaLnBrk="1">
              <a:spcBef>
                <a:spcPts val="567"/>
              </a:spcBef>
              <a:spcAft>
                <a:spcPts val="647"/>
              </a:spcAft>
              <a:buClrTx/>
              <a:defRPr/>
            </a:pPr>
            <a:r>
              <a:rPr lang="ru-RU" altLang="ru-RU" sz="2177" dirty="0" smtClean="0"/>
              <a:t>4. Всегда благодарите за самостоятельное выступление, за проявленную инициативу, даже за не совсем правильный ответ. Но не оставляйте без оценки, без комментариев неверные высказывания. Обязательно доступно объясните, в чем их ошибочность, но делайте это корректно, а главное, доказательно.</a:t>
            </a:r>
          </a:p>
          <a:p>
            <a:pPr eaLnBrk="1">
              <a:spcBef>
                <a:spcPts val="567"/>
              </a:spcBef>
              <a:spcAft>
                <a:spcPts val="647"/>
              </a:spcAft>
              <a:buClrTx/>
              <a:defRPr/>
            </a:pPr>
            <a:endParaRPr lang="ru-RU" altLang="ru-RU" sz="2177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"/>
          <p:cNvSpPr txBox="1">
            <a:spLocks noChangeArrowheads="1"/>
          </p:cNvSpPr>
          <p:nvPr/>
        </p:nvSpPr>
        <p:spPr bwMode="auto">
          <a:xfrm>
            <a:off x="457200" y="260350"/>
            <a:ext cx="8229600" cy="721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903" b="1" dirty="0" smtClean="0">
                <a:solidFill>
                  <a:srgbClr val="C00000"/>
                </a:solidFill>
              </a:rPr>
              <a:t>Конечная цель</a:t>
            </a:r>
            <a:r>
              <a:rPr lang="ru-RU" altLang="ru-RU" sz="2903" dirty="0" smtClean="0">
                <a:solidFill>
                  <a:srgbClr val="C00000"/>
                </a:solidFill>
              </a:rPr>
              <a:t> </a:t>
            </a:r>
            <a:r>
              <a:rPr lang="ru-RU" altLang="ru-RU" sz="2903" dirty="0" smtClean="0"/>
              <a:t>санитарно-просветительной работы  не знания о предмете беседы или выступления врача, а </a:t>
            </a:r>
            <a:r>
              <a:rPr lang="ru-RU" altLang="ru-RU" sz="2903" i="1" dirty="0" smtClean="0"/>
              <a:t>убеждения и поступки слушателя в результате приобретения им этих знаний</a:t>
            </a:r>
            <a:r>
              <a:rPr lang="ru-RU" altLang="ru-RU" sz="2903" dirty="0" smtClean="0"/>
              <a:t>.</a:t>
            </a:r>
          </a:p>
          <a:p>
            <a:pPr algn="ctr"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540" b="1" i="1" dirty="0" smtClean="0"/>
              <a:t>Просветительская деятельность</a:t>
            </a:r>
            <a:r>
              <a:rPr lang="ru-RU" altLang="ru-RU" sz="2540" dirty="0" smtClean="0"/>
              <a:t> — обязательная профессиональная обязанность каждого медицинского работника. </a:t>
            </a:r>
          </a:p>
          <a:p>
            <a:pPr algn="ctr"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540" dirty="0" smtClean="0"/>
              <a:t>В настоящее время во всех лечебно-профилактических учреждениях предусмотрена работа по санитарно-гигиеническому воспитанию населения. Ведь именно поведение человека, так называемый личностный фактор, играет главную роль в профилактике заболеваний и предупреждении осложнений</a:t>
            </a:r>
            <a:r>
              <a:rPr lang="ru-RU" altLang="ru-RU" sz="998" dirty="0" smtClean="0"/>
              <a:t>.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endParaRPr lang="ru-RU" altLang="ru-RU" sz="998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755650" y="114300"/>
            <a:ext cx="7772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ts val="4575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b="1">
                <a:solidFill>
                  <a:srgbClr val="004586"/>
                </a:solidFill>
              </a:rPr>
              <a:t>Формы оздоровительной работы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863600"/>
            <a:ext cx="8988425" cy="590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287338"/>
            <a:ext cx="7772400" cy="9652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800" b="1" smtClean="0">
                <a:solidFill>
                  <a:srgbClr val="004586"/>
                </a:solidFill>
              </a:rPr>
              <a:t>Ситуационные задачи</a:t>
            </a:r>
            <a:r>
              <a:rPr lang="ru-RU" altLang="ru-RU" sz="3600" b="1" smtClean="0">
                <a:solidFill>
                  <a:srgbClr val="004586"/>
                </a:solidFill>
              </a:rPr>
              <a:t/>
            </a:r>
            <a:br>
              <a:rPr lang="ru-RU" altLang="ru-RU" sz="3600" b="1" smtClean="0">
                <a:solidFill>
                  <a:srgbClr val="004586"/>
                </a:solidFill>
              </a:rPr>
            </a:br>
            <a:r>
              <a:rPr lang="ru-RU" altLang="ru-RU" sz="3600" b="1" smtClean="0">
                <a:solidFill>
                  <a:srgbClr val="7E0021"/>
                </a:solidFill>
              </a:rPr>
              <a:t>Письменно в тетради:</a:t>
            </a: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04775" y="1550988"/>
            <a:ext cx="9326563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500">
                <a:latin typeface="Arial" panose="020B0604020202020204" pitchFamily="34" charset="0"/>
              </a:rPr>
              <a:t>Распределите методы санитарного просвещения по видам: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7E0021"/>
                </a:solidFill>
                <a:latin typeface="Arial" panose="020B0604020202020204" pitchFamily="34" charset="0"/>
              </a:rPr>
              <a:t>1.  По виду передачи информации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7E0021"/>
                </a:solidFill>
                <a:latin typeface="Arial" panose="020B0604020202020204" pitchFamily="34" charset="0"/>
              </a:rPr>
              <a:t>2. По виду используемой пропаганды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ru-RU" sz="2800" i="1">
              <a:latin typeface="Arial" panose="020B0604020202020204" pitchFamily="34" charset="0"/>
            </a:endParaRP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 i="1">
                <a:latin typeface="Arial" panose="020B0604020202020204" pitchFamily="34" charset="0"/>
              </a:rPr>
              <a:t>Беседа, плакаты, санитарные бюллетени, доклад, дискуссия, выставки, 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 i="1">
                <a:latin typeface="Arial" panose="020B0604020202020204" pitchFamily="34" charset="0"/>
              </a:rPr>
              <a:t>метод индивидуального воздействия, 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 i="1">
                <a:latin typeface="Arial" panose="020B0604020202020204" pitchFamily="34" charset="0"/>
              </a:rPr>
              <a:t>метод группового воздействия, 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 i="1">
                <a:latin typeface="Arial" panose="020B0604020202020204" pitchFamily="34" charset="0"/>
              </a:rPr>
              <a:t>брошюры, листовки,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 i="1">
                <a:latin typeface="Arial" panose="020B0604020202020204" pitchFamily="34" charset="0"/>
              </a:rPr>
              <a:t> метод массового воздействия, лозунги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ru-RU" sz="2800" i="1">
              <a:latin typeface="Arial" panose="020B0604020202020204" pitchFamily="34" charset="0"/>
            </a:endParaRP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800" i="1">
                <a:latin typeface="Arial" panose="020B0604020202020204" pitchFamily="34" charset="0"/>
              </a:rPr>
              <a:t>5 минут</a:t>
            </a:r>
          </a:p>
          <a:p>
            <a:pPr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endParaRPr lang="ru-RU" altLang="ru-RU" sz="2800" i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522288" y="1241425"/>
            <a:ext cx="8489950" cy="470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defRPr/>
            </a:pPr>
            <a:r>
              <a:rPr lang="ru-RU" altLang="ru-RU" sz="3628" b="1" dirty="0">
                <a:solidFill>
                  <a:srgbClr val="7E0021"/>
                </a:solidFill>
              </a:rPr>
              <a:t>ПРАКТИКУМ</a:t>
            </a:r>
            <a:r>
              <a:rPr lang="en-US" altLang="ru-RU" sz="3628" b="1" dirty="0">
                <a:solidFill>
                  <a:srgbClr val="7E0021"/>
                </a:solidFill>
              </a:rPr>
              <a:t> I</a:t>
            </a:r>
            <a:r>
              <a:rPr lang="ru-RU" altLang="ru-RU" sz="3628" b="1" dirty="0">
                <a:solidFill>
                  <a:srgbClr val="7E0021"/>
                </a:solidFill>
              </a:rPr>
              <a:t>:</a:t>
            </a:r>
          </a:p>
          <a:p>
            <a:pPr algn="ctr">
              <a:defRPr/>
            </a:pPr>
            <a:r>
              <a:rPr lang="ru-RU" altLang="ru-RU" sz="3628" b="1" dirty="0">
                <a:solidFill>
                  <a:srgbClr val="7E0021"/>
                </a:solidFill>
              </a:rPr>
              <a:t>Методы, способы </a:t>
            </a:r>
            <a:r>
              <a:rPr lang="ru-RU" altLang="ru-RU" sz="3628" b="1" dirty="0" err="1">
                <a:solidFill>
                  <a:srgbClr val="7E0021"/>
                </a:solidFill>
              </a:rPr>
              <a:t>саморегуляции</a:t>
            </a:r>
            <a:r>
              <a:rPr lang="ru-RU" altLang="ru-RU" sz="3628" b="1" dirty="0">
                <a:solidFill>
                  <a:srgbClr val="7E0021"/>
                </a:solidFill>
              </a:rPr>
              <a:t>:</a:t>
            </a:r>
          </a:p>
          <a:p>
            <a:pPr marL="191523" indent="414726"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66" b="1" dirty="0"/>
              <a:t>Метод психофизиологической </a:t>
            </a:r>
            <a:r>
              <a:rPr lang="ru-RU" altLang="ru-RU" sz="3266" b="1" dirty="0" err="1"/>
              <a:t>саморегуляции</a:t>
            </a:r>
            <a:r>
              <a:rPr lang="ru-RU" altLang="ru-RU" sz="3266" b="1" dirty="0"/>
              <a:t> «КЛЮЧ»</a:t>
            </a:r>
          </a:p>
          <a:p>
            <a:pPr marL="191523" indent="414726"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66" b="1" dirty="0"/>
              <a:t>«Чудесные» упражнения</a:t>
            </a:r>
          </a:p>
          <a:p>
            <a:pPr marL="191523" indent="414726"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66" b="1" dirty="0"/>
              <a:t>Метод </a:t>
            </a:r>
            <a:r>
              <a:rPr lang="ru-RU" altLang="ru-RU" sz="3266" b="1" dirty="0">
                <a:cs typeface="Arial" panose="020B0604020202020204" pitchFamily="34" charset="0"/>
              </a:rPr>
              <a:t>ԃ-ритма</a:t>
            </a:r>
          </a:p>
          <a:p>
            <a:pPr marL="191523" indent="414726"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3266" b="1" dirty="0" err="1">
                <a:cs typeface="Arial" panose="020B0604020202020204" pitchFamily="34" charset="0"/>
              </a:rPr>
              <a:t>Самокодирование</a:t>
            </a:r>
            <a:r>
              <a:rPr lang="ru-RU" altLang="ru-RU" sz="3266" b="1" dirty="0"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Дата 2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1800" smtClean="0">
                <a:latin typeface="Arial" panose="020B0604020202020204" pitchFamily="34" charset="0"/>
              </a:rPr>
              <a:t>23.10.16</a:t>
            </a:r>
          </a:p>
        </p:txBody>
      </p:sp>
      <p:pic>
        <p:nvPicPr>
          <p:cNvPr id="3789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95263"/>
            <a:ext cx="2938462" cy="237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0350"/>
            <a:ext cx="594360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522288" y="2922588"/>
            <a:ext cx="8426450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600" b="1">
                <a:solidFill>
                  <a:srgbClr val="FF0066"/>
                </a:solidFill>
                <a:latin typeface="Arial" panose="020B0604020202020204" pitchFamily="34" charset="0"/>
              </a:rPr>
              <a:t>МЕТОД  ПСИХОФИЗИОЛОГИЧЕСКЙ САМОРЕГУЛЯЦИИ  «КЛЮЧ»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36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pic>
        <p:nvPicPr>
          <p:cNvPr id="3789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4519613"/>
            <a:ext cx="3200400" cy="222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4310063"/>
            <a:ext cx="3984625" cy="235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Дата 3"/>
          <p:cNvSpPr>
            <a:spLocks noGrp="1"/>
          </p:cNvSpPr>
          <p:nvPr>
            <p:ph type="dt" sz="quarter" idx="10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1800" smtClean="0">
                <a:latin typeface="Arial" panose="020B0604020202020204" pitchFamily="34" charset="0"/>
              </a:rPr>
              <a:t>23.10.16</a:t>
            </a:r>
          </a:p>
        </p:txBody>
      </p:sp>
      <p:sp>
        <p:nvSpPr>
          <p:cNvPr id="39939" name="Text Box 1"/>
          <p:cNvSpPr txBox="1">
            <a:spLocks noChangeArrowheads="1"/>
          </p:cNvSpPr>
          <p:nvPr/>
        </p:nvSpPr>
        <p:spPr bwMode="auto">
          <a:xfrm>
            <a:off x="392113" y="130175"/>
            <a:ext cx="79676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4400" b="1">
                <a:solidFill>
                  <a:srgbClr val="009900"/>
                </a:solidFill>
                <a:latin typeface="Arial" panose="020B0604020202020204" pitchFamily="34" charset="0"/>
              </a:rPr>
              <a:t>Пять тибетских жемчужин</a:t>
            </a: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050925"/>
            <a:ext cx="5184775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5325"/>
            <a:ext cx="1960563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305425"/>
            <a:ext cx="1296987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5224463"/>
            <a:ext cx="78263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13" y="5291138"/>
            <a:ext cx="2576512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3200400"/>
            <a:ext cx="2416175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1"/>
                            </p:stCondLst>
                            <p:childTnLst>
                              <p:par>
                                <p:cTn id="8" presetID="1" presetClass="entr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2"/>
                            </p:stCondLst>
                            <p:childTnLst>
                              <p:par>
                                <p:cTn id="11" presetID="1" presetClass="entr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3"/>
                            </p:stCondLst>
                            <p:childTnLst>
                              <p:par>
                                <p:cTn id="14" presetID="1" presetClass="entr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3004"/>
                            </p:stCondLst>
                            <p:childTnLst>
                              <p:par>
                                <p:cTn id="17" presetID="1" presetClass="entr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1697038" y="190500"/>
            <a:ext cx="6138862" cy="592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000080"/>
                </a:solidFill>
                <a:latin typeface="Arial" panose="020B0604020202020204" pitchFamily="34" charset="0"/>
              </a:rPr>
              <a:t>Чудесные упражнения</a:t>
            </a:r>
          </a:p>
          <a:p>
            <a:pPr algn="ctr" eaLnBrk="1">
              <a:lnSpc>
                <a:spcPct val="100000"/>
              </a:lnSpc>
              <a:spcAft>
                <a:spcPts val="713"/>
              </a:spcAft>
              <a:buClrTx/>
              <a:buFontTx/>
              <a:buNone/>
            </a:pPr>
            <a:endParaRPr lang="ru-RU" altLang="ru-RU" sz="2600" b="1">
              <a:solidFill>
                <a:srgbClr val="000080"/>
              </a:solidFill>
              <a:latin typeface="Arial" panose="020B0604020202020204" pitchFamily="34" charset="0"/>
            </a:endParaRP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717550"/>
            <a:ext cx="8882063" cy="613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56225" cy="680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622300" y="1931988"/>
            <a:ext cx="7050088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782638" y="3525838"/>
            <a:ext cx="8359775" cy="15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1436688" y="2611438"/>
            <a:ext cx="7837487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8028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4000">
                <a:latin typeface="Arial" panose="020B0604020202020204" pitchFamily="34" charset="0"/>
              </a:rPr>
              <a:t>План занятия: 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4000">
              <a:latin typeface="Arial" panose="020B0604020202020204" pitchFamily="34" charset="0"/>
            </a:endParaRP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914400" y="3395663"/>
            <a:ext cx="7940675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1. Основные дидактические требования к организации медико-просветительской работы.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2. Содержание медико-просветительской работы.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3. Формы организации и методы реализации МПР.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1"/>
          <p:cNvSpPr txBox="1">
            <a:spLocks noChangeArrowheads="1"/>
          </p:cNvSpPr>
          <p:nvPr/>
        </p:nvSpPr>
        <p:spPr bwMode="auto">
          <a:xfrm>
            <a:off x="522288" y="457200"/>
            <a:ext cx="8621712" cy="616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3600" b="1">
                <a:latin typeface="Arial" panose="020B0604020202020204" pitchFamily="34" charset="0"/>
              </a:rPr>
              <a:t>Метод ԃ-ритма</a:t>
            </a:r>
          </a:p>
          <a:p>
            <a:pPr algn="ctr"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endParaRPr lang="ru-RU" altLang="ru-RU" sz="1000">
              <a:latin typeface="Arial" panose="020B0604020202020204" pitchFamily="34" charset="0"/>
            </a:endParaRPr>
          </a:p>
          <a:p>
            <a:pPr algn="ctr"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800" i="1">
                <a:latin typeface="Arial" panose="020B0604020202020204" pitchFamily="34" charset="0"/>
              </a:rPr>
              <a:t>Сидя на стуле. Закрыть глаза. Расслабиться</a:t>
            </a:r>
          </a:p>
          <a:p>
            <a:pPr algn="ctr"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latin typeface="Arial" panose="020B0604020202020204" pitchFamily="34" charset="0"/>
              </a:rPr>
              <a:t>1. ВДОХ - на ВЫДОХЕ  1 — 1 — 1 = </a:t>
            </a:r>
            <a:r>
              <a:rPr lang="ru-RU" altLang="ru-RU" sz="3600" b="1">
                <a:latin typeface="Arial" panose="020B0604020202020204" pitchFamily="34" charset="0"/>
              </a:rPr>
              <a:t>1</a:t>
            </a:r>
          </a:p>
          <a:p>
            <a:pPr algn="ctr"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latin typeface="Arial" panose="020B0604020202020204" pitchFamily="34" charset="0"/>
              </a:rPr>
              <a:t>2. ВДОХ - на ВЫДОХЕ  2 — 2 — 2 = </a:t>
            </a:r>
            <a:r>
              <a:rPr lang="ru-RU" altLang="ru-RU" sz="3600" b="1">
                <a:latin typeface="Arial" panose="020B0604020202020204" pitchFamily="34" charset="0"/>
              </a:rPr>
              <a:t>2 </a:t>
            </a:r>
          </a:p>
          <a:p>
            <a:pPr algn="ctr"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latin typeface="Arial" panose="020B0604020202020204" pitchFamily="34" charset="0"/>
              </a:rPr>
              <a:t>3. ВДОХ - на ВЫДОХЕ  3 — 3 — 3 = </a:t>
            </a:r>
            <a:r>
              <a:rPr lang="ru-RU" altLang="ru-RU" sz="3600" b="1">
                <a:latin typeface="Arial" panose="020B0604020202020204" pitchFamily="34" charset="0"/>
              </a:rPr>
              <a:t>3 </a:t>
            </a:r>
          </a:p>
          <a:p>
            <a:pPr algn="ctr"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3600" b="1">
                <a:latin typeface="Arial" panose="020B0604020202020204" pitchFamily="34" charset="0"/>
              </a:rPr>
              <a:t>------- ԃ-ритм ---------</a:t>
            </a:r>
          </a:p>
          <a:p>
            <a:pPr algn="ctr"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latin typeface="Arial" panose="020B0604020202020204" pitchFamily="34" charset="0"/>
              </a:rPr>
              <a:t>ВДОХ — Потянуться - ВЫДОХ</a:t>
            </a:r>
          </a:p>
          <a:p>
            <a:pPr algn="ctr"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latin typeface="Arial" panose="020B0604020202020204" pitchFamily="34" charset="0"/>
              </a:rPr>
              <a:t>ВДОХ - на ВЫДОХЕ  3 — 2 — 1</a:t>
            </a:r>
          </a:p>
          <a:p>
            <a:pPr algn="ctr"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800">
                <a:latin typeface="Arial" panose="020B0604020202020204" pitchFamily="34" charset="0"/>
              </a:rPr>
              <a:t>Открыть глаза</a:t>
            </a:r>
          </a:p>
          <a:p>
            <a:pPr algn="ctr" eaLnBrk="1">
              <a:lnSpc>
                <a:spcPct val="100000"/>
              </a:lnSpc>
              <a:spcAft>
                <a:spcPts val="1000"/>
              </a:spcAft>
              <a:buClrTx/>
              <a:buFontTx/>
              <a:buNone/>
            </a:pPr>
            <a:endParaRPr lang="ru-RU" altLang="ru-RU" sz="2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1"/>
          <p:cNvSpPr txBox="1">
            <a:spLocks noChangeArrowheads="1"/>
          </p:cNvSpPr>
          <p:nvPr/>
        </p:nvSpPr>
        <p:spPr bwMode="auto">
          <a:xfrm>
            <a:off x="522288" y="530225"/>
            <a:ext cx="8229600" cy="299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3600" b="1">
                <a:solidFill>
                  <a:srgbClr val="000066"/>
                </a:solidFill>
                <a:latin typeface="Arial" panose="020B0604020202020204" pitchFamily="34" charset="0"/>
              </a:rPr>
              <a:t>ПРАКТИКУМ </a:t>
            </a:r>
            <a:r>
              <a:rPr lang="en-US" altLang="ru-RU" sz="3600" b="1">
                <a:solidFill>
                  <a:srgbClr val="000066"/>
                </a:solidFill>
                <a:latin typeface="Arial" panose="020B0604020202020204" pitchFamily="34" charset="0"/>
              </a:rPr>
              <a:t>II</a:t>
            </a:r>
            <a:r>
              <a:rPr lang="ru-RU" altLang="ru-RU" sz="3600">
                <a:solidFill>
                  <a:srgbClr val="000066"/>
                </a:solidFill>
                <a:latin typeface="Arial" panose="020B0604020202020204" pitchFamily="34" charset="0"/>
              </a:rPr>
              <a:t>: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b="1">
                <a:solidFill>
                  <a:srgbClr val="7E0021"/>
                </a:solidFill>
                <a:latin typeface="Arial" panose="020B0604020202020204" pitchFamily="34" charset="0"/>
              </a:rPr>
              <a:t>Мозговой штурм по созданию банка естественных способов профилактики эмоционального/профессионального выгорания студентов-медиков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b="1">
              <a:solidFill>
                <a:srgbClr val="7E0021"/>
              </a:solidFill>
              <a:latin typeface="Arial" panose="020B0604020202020204" pitchFamily="34" charset="0"/>
            </a:endParaRP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792163" y="3689350"/>
            <a:ext cx="809942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19050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600" b="1">
                <a:latin typeface="Arial" panose="020B0604020202020204" pitchFamily="34" charset="0"/>
              </a:rPr>
              <a:t>ПРАВИЛА: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приветствуется количество идей;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запрещается критиковать,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можно дополнять, развивать идеи (свои - чужие);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представлять идеи в сжатом виде;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приветствуется фантазирование, необычность идей.                                 </a:t>
            </a:r>
            <a:r>
              <a:rPr lang="ru-RU" altLang="ru-RU" sz="2600">
                <a:solidFill>
                  <a:srgbClr val="FF420E"/>
                </a:solidFill>
                <a:latin typeface="Arial" panose="020B0604020202020204" pitchFamily="34" charset="0"/>
              </a:rPr>
              <a:t>5 минут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522288" y="530225"/>
            <a:ext cx="8229600" cy="299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3600" b="1" dirty="0" smtClean="0">
                <a:solidFill>
                  <a:srgbClr val="000066"/>
                </a:solidFill>
              </a:rPr>
              <a:t>ПРАКТИКУМ </a:t>
            </a:r>
            <a:r>
              <a:rPr lang="en-US" altLang="ru-RU" sz="3600" b="1" dirty="0" smtClean="0">
                <a:solidFill>
                  <a:srgbClr val="000066"/>
                </a:solidFill>
              </a:rPr>
              <a:t>III</a:t>
            </a:r>
            <a:r>
              <a:rPr lang="ru-RU" altLang="ru-RU" sz="3600" dirty="0" smtClean="0">
                <a:solidFill>
                  <a:srgbClr val="000066"/>
                </a:solidFill>
              </a:rPr>
              <a:t>: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3200" b="1" dirty="0" smtClean="0">
                <a:solidFill>
                  <a:srgbClr val="7E0021"/>
                </a:solidFill>
              </a:rPr>
              <a:t>Разработать рекламный продукт на тему 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r>
              <a:rPr lang="ru-RU" altLang="ru-RU" sz="4000" b="1" i="1" dirty="0" smtClean="0">
                <a:solidFill>
                  <a:srgbClr val="FF420E"/>
                </a:solidFill>
              </a:rPr>
              <a:t>Мы за здоровый образ жизни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SzPct val="100000"/>
              <a:defRPr/>
            </a:pPr>
            <a:endParaRPr lang="ru-RU" altLang="ru-RU" sz="4000" b="1" i="1" dirty="0" smtClean="0">
              <a:solidFill>
                <a:srgbClr val="FF420E"/>
              </a:solidFill>
            </a:endParaRPr>
          </a:p>
          <a:p>
            <a:pPr marL="214313" indent="-214313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b="1" i="1" dirty="0" err="1" smtClean="0">
                <a:solidFill>
                  <a:srgbClr val="7E0021"/>
                </a:solidFill>
              </a:rPr>
              <a:t>КрасГМУ</a:t>
            </a:r>
            <a:r>
              <a:rPr lang="ru-RU" altLang="ru-RU" sz="2800" b="1" i="1" dirty="0" smtClean="0">
                <a:solidFill>
                  <a:srgbClr val="7E0021"/>
                </a:solidFill>
              </a:rPr>
              <a:t> — ВУЗ здорового образа жизни</a:t>
            </a:r>
          </a:p>
          <a:p>
            <a:pPr marL="214313" indent="-214313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b="1" i="1" dirty="0" smtClean="0">
                <a:solidFill>
                  <a:srgbClr val="7E0021"/>
                </a:solidFill>
              </a:rPr>
              <a:t>Ударим скандинавской ходьбой по болезням</a:t>
            </a:r>
          </a:p>
          <a:p>
            <a:pPr marL="214313" indent="-214313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b="1" i="1" dirty="0" smtClean="0">
                <a:solidFill>
                  <a:srgbClr val="7E0021"/>
                </a:solidFill>
              </a:rPr>
              <a:t>Мы не курим и не пьем!</a:t>
            </a:r>
          </a:p>
          <a:p>
            <a:pPr marL="214313" indent="-214313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/>
            </a:pPr>
            <a:endParaRPr lang="ru-RU" altLang="ru-RU" sz="2800" b="1" i="1" dirty="0" smtClean="0">
              <a:solidFill>
                <a:srgbClr val="7E0021"/>
              </a:solidFill>
            </a:endParaRPr>
          </a:p>
          <a:p>
            <a:pPr lvl="4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800" b="1" i="1" dirty="0" smtClean="0">
                <a:solidFill>
                  <a:srgbClr val="FF8080"/>
                </a:solidFill>
              </a:rPr>
              <a:t>15 минут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195263" y="188913"/>
            <a:ext cx="8948737" cy="676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600" b="1">
                <a:solidFill>
                  <a:srgbClr val="000066"/>
                </a:solidFill>
                <a:latin typeface="Arial" panose="020B0604020202020204" pitchFamily="34" charset="0"/>
              </a:rPr>
              <a:t>Рекомендуемая литература для самостоятельной работы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ru-RU" sz="2400" b="1">
              <a:latin typeface="Arial" panose="020B0604020202020204" pitchFamily="34" charset="0"/>
            </a:endParaRP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Основная литература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Кудрявая Н.В. с соавт. Психология и педагогика в медицинском образовании: учебник.-</a:t>
            </a:r>
            <a:r>
              <a:rPr lang="ru-RU" altLang="ru-RU" sz="2200">
                <a:latin typeface="Arial" panose="020B0604020202020204" pitchFamily="34" charset="0"/>
              </a:rPr>
              <a:t>М.: КНОРУС, 2016.-320 с.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endParaRPr lang="ru-RU" altLang="ru-RU" sz="2400" b="1">
              <a:latin typeface="Arial" panose="020B0604020202020204" pitchFamily="34" charset="0"/>
            </a:endParaRP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Дополнительная литература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Гавриленко, Л. С. Психология и педагогика : учеб. пособие для студентов, обучающихся по специальности 060101 - Лечебное дело / Л. С. Гавриленко, В. Б. Чупина. - Красноярск : тип. КрасГМУ, 2015. - 240 с.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Психология: учебно-методическое пособие для студентов медицинских специальностей / под ред. А.С. Татрова. - М.: Издательство «Академия Естествознания», 2010. - 284 с.</a:t>
            </a:r>
          </a:p>
          <a:p>
            <a:pPr algn="ctr"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400" b="1">
                <a:latin typeface="Arial" panose="020B0604020202020204" pitchFamily="34" charset="0"/>
              </a:rPr>
              <a:t>Электронные ресурсы</a:t>
            </a:r>
          </a:p>
          <a:p>
            <a:pPr eaLnBrk="1">
              <a:lnSpc>
                <a:spcPct val="100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400">
                <a:latin typeface="Arial" panose="020B0604020202020204" pitchFamily="34" charset="0"/>
              </a:rPr>
              <a:t>Медицинская библиотека / Раздел Книги и руководства /Психология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392113" y="654050"/>
            <a:ext cx="8686800" cy="263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latin typeface="Arial" panose="020B0604020202020204" pitchFamily="34" charset="0"/>
              </a:rPr>
              <a:t>Педагогические аспекты деятельности врача</a:t>
            </a:r>
            <a:r>
              <a:rPr lang="ru-RU" altLang="ru-RU" sz="2600">
                <a:latin typeface="Arial" panose="020B0604020202020204" pitchFamily="34" charset="0"/>
              </a:rPr>
              <a:t>:</a:t>
            </a:r>
          </a:p>
          <a:p>
            <a:pPr eaLnBrk="1">
              <a:lnSpc>
                <a:spcPct val="93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 1. обучение пациентов особенностям, приёмам и методам ведения здорового образа жизни; </a:t>
            </a:r>
          </a:p>
          <a:p>
            <a:pPr eaLnBrk="1">
              <a:lnSpc>
                <a:spcPct val="93000"/>
              </a:lnSpc>
              <a:spcAft>
                <a:spcPts val="1000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2. ведение просветительской работы среди населения в целях профилактики и борьбы с заболеваниями.</a:t>
            </a:r>
          </a:p>
          <a:p>
            <a:pPr eaLnBrk="1">
              <a:lnSpc>
                <a:spcPct val="93000"/>
              </a:lnSpc>
              <a:spcAft>
                <a:spcPts val="1000"/>
              </a:spcAft>
              <a:buClrTx/>
              <a:buFontTx/>
              <a:buNone/>
            </a:pPr>
            <a:endParaRPr lang="ru-RU" altLang="ru-RU" sz="2600">
              <a:latin typeface="Arial" panose="020B0604020202020204" pitchFamily="34" charset="0"/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936625" y="3213100"/>
            <a:ext cx="8135938" cy="305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i="1">
                <a:latin typeface="Arial" panose="020B0604020202020204" pitchFamily="34" charset="0"/>
              </a:rPr>
              <a:t>«..В настоящее время охрана и укрепление здоровья населения занимает приоритетное место в государственной политике стран с социально ориентированной рыночной экономикой.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i="1">
                <a:latin typeface="Arial" panose="020B0604020202020204" pitchFamily="34" charset="0"/>
              </a:rPr>
              <a:t> Во всех экономических системах функция охраны и укрепления здоровья населения традиционно возлагается на здравоохранение»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 sz="2600" i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717550" y="914400"/>
            <a:ext cx="7904163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b="1">
                <a:latin typeface="Arial" panose="020B0604020202020204" pitchFamily="34" charset="0"/>
              </a:rPr>
              <a:t>Просветительская деятельность врача</a:t>
            </a:r>
            <a:r>
              <a:rPr lang="ru-RU" altLang="ru-RU">
                <a:latin typeface="Arial" panose="020B0604020202020204" pitchFamily="34" charset="0"/>
              </a:rPr>
              <a:t> заключается в распространении медицинских знаний среди населения и приобретения полезных навыков и привычек здорового образа жизни и убежденности в необходимости их соблюдения.</a:t>
            </a:r>
          </a:p>
          <a:p>
            <a:pPr algn="ctr"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327025" y="4637088"/>
            <a:ext cx="8751888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93000"/>
              </a:lnSpc>
              <a:spcAft>
                <a:spcPct val="0"/>
              </a:spcAft>
              <a:buClrTx/>
              <a:buFontTx/>
              <a:buNone/>
            </a:pPr>
            <a:r>
              <a:rPr lang="ru-RU" altLang="ru-RU" sz="2600" b="1" i="1">
                <a:solidFill>
                  <a:srgbClr val="7E0021"/>
                </a:solidFill>
                <a:latin typeface="Arial" panose="020B0604020202020204" pitchFamily="34" charset="0"/>
              </a:rPr>
              <a:t>Каждый медицинский работник в соответствии с приказом МинЗдрава обязан проводить не менее 4 ч в месяц санитарно-просветительную работу среди населения.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287338" y="260350"/>
            <a:ext cx="8397875" cy="635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>
                <a:latin typeface="Arial" panose="020B0604020202020204" pitchFamily="34" charset="0"/>
              </a:rPr>
              <a:t>Основой просветительской деятельности врача выступает </a:t>
            </a:r>
            <a:r>
              <a:rPr lang="ru-RU" altLang="ru-RU" sz="2600" b="1">
                <a:latin typeface="Arial" panose="020B0604020202020204" pitchFamily="34" charset="0"/>
              </a:rPr>
              <a:t>санитарное просвещение</a:t>
            </a:r>
            <a:r>
              <a:rPr lang="ru-RU" altLang="ru-RU" sz="2600">
                <a:latin typeface="Arial" panose="020B0604020202020204" pitchFamily="34" charset="0"/>
              </a:rPr>
              <a:t> — совокупность образовательных, воспитательных, агитационных и пропагандистских мероприятий, направленных на формирование здорового образа жизни, профилактику заболеваний, сохранение и укрепление здоровья, повышение трудоспособности людей, продление их активной жизни.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latin typeface="Arial" panose="020B0604020202020204" pitchFamily="34" charset="0"/>
              </a:rPr>
              <a:t>Целью санитарного просвещения </a:t>
            </a:r>
            <a:r>
              <a:rPr lang="ru-RU" altLang="ru-RU" sz="2600">
                <a:latin typeface="Arial" panose="020B0604020202020204" pitchFamily="34" charset="0"/>
              </a:rPr>
              <a:t>является формирование санитарной культуры населения, соответствующей современным гигиеническим требованиям и рекомендациям. </a:t>
            </a:r>
          </a:p>
          <a:p>
            <a:pPr eaLnBrk="1">
              <a:lnSpc>
                <a:spcPct val="93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</a:pPr>
            <a:r>
              <a:rPr lang="ru-RU" altLang="ru-RU" sz="2600" b="1">
                <a:latin typeface="Arial" panose="020B0604020202020204" pitchFamily="34" charset="0"/>
              </a:rPr>
              <a:t>Санитарная культура</a:t>
            </a:r>
            <a:r>
              <a:rPr lang="ru-RU" altLang="ru-RU" sz="2600">
                <a:latin typeface="Arial" panose="020B0604020202020204" pitchFamily="34" charset="0"/>
              </a:rPr>
              <a:t> — это осведомленность населения в вопросах гигиены и в области охраны здоровья (!).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68313" y="333375"/>
            <a:ext cx="8375650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177" b="1" dirty="0" smtClean="0"/>
              <a:t>Уровни медико-просветительской деятельности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400" b="1" dirty="0" smtClean="0"/>
              <a:t>1. Уровень</a:t>
            </a:r>
            <a:r>
              <a:rPr lang="ru-RU" altLang="ru-RU" sz="2400" dirty="0" smtClean="0"/>
              <a:t>, соответствующий целям общественного здравоохранения, требует участия врачей в коммуникационных программах, направленных на продвижение идеи здоровья. 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400" dirty="0" smtClean="0"/>
              <a:t>Виды деятельности (позиции): разработчики, эксперты и методисты.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400" b="1" dirty="0" smtClean="0"/>
              <a:t>2. Уровень</a:t>
            </a:r>
            <a:r>
              <a:rPr lang="ru-RU" altLang="ru-RU" sz="2400" dirty="0" smtClean="0"/>
              <a:t> персонального общения с пациентом предполагает, что врач владеет тактикой проведения тематических бесед. 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2400" dirty="0" smtClean="0"/>
              <a:t>Причем слушателями могут быть не только пациенты или люди, подвергшиеся недугу, но и группы риска, родственники пациентов и просто отдельные группы населения, в отношении которых необходима медико-просветительская работа.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endParaRPr lang="ru-RU" altLang="ru-RU" sz="2177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195263" y="260350"/>
            <a:ext cx="88011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SzPct val="100000"/>
              <a:defRPr/>
            </a:pPr>
            <a:r>
              <a:rPr lang="ru-RU" altLang="ru-RU" sz="2800" b="1" i="1" dirty="0" smtClean="0">
                <a:solidFill>
                  <a:srgbClr val="000033"/>
                </a:solidFill>
              </a:rPr>
              <a:t>Методы санитарного просвещения</a:t>
            </a:r>
            <a:r>
              <a:rPr lang="ru-RU" altLang="ru-RU" sz="2800" i="1" dirty="0" smtClean="0"/>
              <a:t> </a:t>
            </a:r>
            <a:r>
              <a:rPr lang="ru-RU" altLang="ru-RU" sz="2700" dirty="0" smtClean="0"/>
              <a:t>подразделяются</a:t>
            </a:r>
          </a:p>
          <a:p>
            <a:pPr eaLnBrk="1">
              <a:buSzPct val="100000"/>
              <a:defRPr/>
            </a:pPr>
            <a:r>
              <a:rPr lang="ru-RU" altLang="ru-RU" sz="2800" dirty="0" smtClean="0"/>
              <a:t> </a:t>
            </a:r>
            <a:r>
              <a:rPr lang="ru-RU" altLang="ru-RU" sz="2800" b="1" dirty="0" smtClean="0">
                <a:solidFill>
                  <a:srgbClr val="7E0021"/>
                </a:solidFill>
              </a:rPr>
              <a:t>по виду передачи информации </a:t>
            </a:r>
            <a:r>
              <a:rPr lang="ru-RU" altLang="ru-RU" sz="2800" dirty="0" smtClean="0"/>
              <a:t>на методы </a:t>
            </a:r>
          </a:p>
          <a:p>
            <a:pPr marL="214313" indent="-214313" eaLnBrk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dirty="0" smtClean="0"/>
              <a:t>индивидуального воздействия, </a:t>
            </a:r>
          </a:p>
          <a:p>
            <a:pPr marL="214313" indent="-214313" eaLnBrk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dirty="0" smtClean="0"/>
              <a:t>воздействия на группу лиц, </a:t>
            </a:r>
          </a:p>
          <a:p>
            <a:pPr marL="214313" indent="-214313" eaLnBrk="1"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ru-RU" altLang="ru-RU" sz="2800" dirty="0" smtClean="0"/>
              <a:t>массового воздействия. </a:t>
            </a:r>
          </a:p>
          <a:p>
            <a:pPr eaLnBrk="1">
              <a:buSzPct val="100000"/>
              <a:defRPr/>
            </a:pPr>
            <a:endParaRPr lang="ru-RU" altLang="ru-RU" dirty="0" smtClean="0"/>
          </a:p>
          <a:p>
            <a:pPr eaLnBrk="1">
              <a:buSzPct val="100000"/>
              <a:defRPr/>
            </a:pPr>
            <a:r>
              <a:rPr lang="ru-RU" altLang="ru-RU" sz="2800" dirty="0" smtClean="0"/>
              <a:t> </a:t>
            </a:r>
          </a:p>
          <a:p>
            <a:pPr eaLnBrk="1">
              <a:buSzPct val="100000"/>
              <a:defRPr/>
            </a:pPr>
            <a:endParaRPr lang="ru-RU" altLang="ru-RU" sz="2800" dirty="0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3525838"/>
            <a:ext cx="299878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828925"/>
            <a:ext cx="549910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195263" y="225425"/>
            <a:ext cx="8099425" cy="29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882650" indent="-201613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82650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9417050" algn="l"/>
                <a:tab pos="98663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sz="2600" b="1" dirty="0">
                <a:solidFill>
                  <a:srgbClr val="004586"/>
                </a:solidFill>
                <a:latin typeface="Arial" panose="020B0604020202020204" pitchFamily="34" charset="0"/>
              </a:rPr>
              <a:t>Методы просветительской работы по </a:t>
            </a:r>
            <a:r>
              <a:rPr lang="ru-RU" altLang="ru-RU" b="1" dirty="0">
                <a:solidFill>
                  <a:srgbClr val="004586"/>
                </a:solidFill>
                <a:latin typeface="Arial" panose="020B0604020202020204" pitchFamily="34" charset="0"/>
              </a:rPr>
              <a:t>видам</a:t>
            </a:r>
            <a:r>
              <a:rPr lang="ru-RU" altLang="ru-RU" sz="2600" b="1" dirty="0">
                <a:solidFill>
                  <a:srgbClr val="004586"/>
                </a:solidFill>
                <a:latin typeface="Arial" panose="020B0604020202020204" pitchFamily="34" charset="0"/>
              </a:rPr>
              <a:t> используемой пропаганды:</a:t>
            </a:r>
          </a:p>
          <a:p>
            <a:pPr eaLnBrk="1"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b="1" dirty="0">
                <a:latin typeface="Arial" panose="020B0604020202020204" pitchFamily="34" charset="0"/>
              </a:rPr>
              <a:t>Устные  </a:t>
            </a:r>
            <a:r>
              <a:rPr lang="ru-RU" altLang="ru-RU" dirty="0">
                <a:latin typeface="Arial" panose="020B0604020202020204" pitchFamily="34" charset="0"/>
              </a:rPr>
              <a:t>  </a:t>
            </a:r>
            <a:r>
              <a:rPr lang="ru-RU" altLang="ru-RU" sz="2600" dirty="0">
                <a:latin typeface="Arial" panose="020B0604020202020204" pitchFamily="34" charset="0"/>
              </a:rPr>
              <a:t>(беседы, доклады, дискуссии);</a:t>
            </a:r>
          </a:p>
          <a:p>
            <a:pPr eaLnBrk="1"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b="1" dirty="0">
                <a:latin typeface="Arial" panose="020B0604020202020204" pitchFamily="34" charset="0"/>
              </a:rPr>
              <a:t>Наглядные </a:t>
            </a:r>
            <a:r>
              <a:rPr lang="ru-RU" altLang="ru-RU" sz="2600" dirty="0">
                <a:latin typeface="Arial" panose="020B0604020202020204" pitchFamily="34" charset="0"/>
              </a:rPr>
              <a:t>(плакаты, брошюры, листовки, лозунги);</a:t>
            </a:r>
            <a:r>
              <a:rPr lang="ru-RU" altLang="ru-RU" dirty="0">
                <a:latin typeface="Arial" panose="020B0604020202020204" pitchFamily="34" charset="0"/>
              </a:rPr>
              <a:t> </a:t>
            </a:r>
          </a:p>
          <a:p>
            <a:pPr eaLnBrk="1"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r>
              <a:rPr lang="ru-RU" altLang="ru-RU" b="1" dirty="0">
                <a:latin typeface="Arial" panose="020B0604020202020204" pitchFamily="34" charset="0"/>
              </a:rPr>
              <a:t>Комбинированные.</a:t>
            </a:r>
            <a:r>
              <a:rPr lang="ru-RU" altLang="ru-RU" dirty="0">
                <a:latin typeface="Arial" panose="020B0604020202020204" pitchFamily="34" charset="0"/>
              </a:rPr>
              <a:t> </a:t>
            </a:r>
            <a:r>
              <a:rPr lang="ru-RU" altLang="ru-RU" sz="1100" dirty="0">
                <a:latin typeface="Arial" panose="020B0604020202020204" pitchFamily="34" charset="0"/>
              </a:rPr>
              <a:t>,</a:t>
            </a:r>
          </a:p>
          <a:p>
            <a:pPr eaLnBrk="1">
              <a:lnSpc>
                <a:spcPct val="100000"/>
              </a:lnSpc>
              <a:spcBef>
                <a:spcPts val="63"/>
              </a:spcBef>
              <a:spcAft>
                <a:spcPts val="150"/>
              </a:spcAft>
              <a:buClrTx/>
              <a:buFontTx/>
              <a:buNone/>
            </a:pPr>
            <a:endParaRPr lang="ru-RU" altLang="ru-RU" sz="1100" dirty="0">
              <a:latin typeface="Arial" panose="020B0604020202020204" pitchFamily="34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3590925"/>
            <a:ext cx="336073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30575"/>
            <a:ext cx="4376738" cy="332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260350" y="246063"/>
            <a:ext cx="8229600" cy="714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38" tIns="40819" rIns="81638" bIns="40819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3628" dirty="0" smtClean="0"/>
              <a:t>Санитарно-просветительная работа </a:t>
            </a:r>
            <a:r>
              <a:rPr lang="ru-RU" altLang="ru-RU" sz="3628" b="1" dirty="0" smtClean="0"/>
              <a:t>по форме изложения</a:t>
            </a:r>
            <a:r>
              <a:rPr lang="ru-RU" altLang="ru-RU" sz="3628" dirty="0" smtClean="0"/>
              <a:t> может быть </a:t>
            </a:r>
            <a:r>
              <a:rPr lang="ru-RU" altLang="ru-RU" sz="3628" i="1" dirty="0" smtClean="0"/>
              <a:t>активной и пассивной</a:t>
            </a:r>
            <a:r>
              <a:rPr lang="ru-RU" altLang="ru-RU" sz="3628" dirty="0" smtClean="0"/>
              <a:t>. 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3266" u="sng" dirty="0" smtClean="0"/>
              <a:t>К активным формам</a:t>
            </a:r>
            <a:r>
              <a:rPr lang="ru-RU" altLang="ru-RU" sz="3266" dirty="0" smtClean="0"/>
              <a:t> относятся беседы, выступления, лекции, доклады, т. е. непосредственное общение медицинских работников с населением. 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r>
              <a:rPr lang="ru-RU" altLang="ru-RU" sz="3266" u="sng" dirty="0" smtClean="0"/>
              <a:t>Пассивные формы</a:t>
            </a:r>
            <a:r>
              <a:rPr lang="ru-RU" altLang="ru-RU" sz="3266" dirty="0" smtClean="0"/>
              <a:t> – это издание научно-популярной литературы, статей, листовок, памяток, плакатов, санитарных бюллетеней, проведение выставок, показ кинофильмов и др</a:t>
            </a:r>
            <a:r>
              <a:rPr lang="ru-RU" altLang="ru-RU" sz="816" dirty="0" smtClean="0"/>
              <a:t>.</a:t>
            </a:r>
          </a:p>
          <a:p>
            <a:pPr eaLnBrk="1">
              <a:spcBef>
                <a:spcPts val="1089"/>
              </a:spcBef>
              <a:spcAft>
                <a:spcPts val="907"/>
              </a:spcAft>
              <a:buClrTx/>
              <a:defRPr/>
            </a:pPr>
            <a:endParaRPr lang="ru-RU" altLang="ru-RU" sz="816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34538</TotalTime>
  <Words>1155</Words>
  <Application>Microsoft Office PowerPoint</Application>
  <PresentationFormat>Экран (4:3)</PresentationFormat>
  <Paragraphs>145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Microsoft YaHei</vt:lpstr>
      <vt:lpstr>Arial</vt:lpstr>
      <vt:lpstr>Calibri</vt:lpstr>
      <vt:lpstr>Lucida Sans Unicode</vt:lpstr>
      <vt:lpstr>Times New Roman</vt:lpstr>
      <vt:lpstr>Wingdings</vt:lpstr>
      <vt:lpstr>Тема Office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Ситуационные задачи Письменно в тетради: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w7</dc:creator>
  <cp:lastModifiedBy>Наташа</cp:lastModifiedBy>
  <cp:revision>18</cp:revision>
  <cp:lastPrinted>1601-01-01T00:00:00Z</cp:lastPrinted>
  <dcterms:created xsi:type="dcterms:W3CDTF">1601-01-01T00:00:00Z</dcterms:created>
  <dcterms:modified xsi:type="dcterms:W3CDTF">2022-11-04T13:23:00Z</dcterms:modified>
</cp:coreProperties>
</file>