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431" r:id="rId2"/>
    <p:sldId id="478" r:id="rId3"/>
    <p:sldId id="479" r:id="rId4"/>
    <p:sldId id="482" r:id="rId5"/>
    <p:sldId id="483" r:id="rId6"/>
    <p:sldId id="487" r:id="rId7"/>
    <p:sldId id="489" r:id="rId8"/>
    <p:sldId id="484" r:id="rId9"/>
    <p:sldId id="486" r:id="rId10"/>
    <p:sldId id="466" r:id="rId11"/>
    <p:sldId id="470" r:id="rId12"/>
    <p:sldId id="469" r:id="rId13"/>
    <p:sldId id="473" r:id="rId14"/>
    <p:sldId id="490" r:id="rId15"/>
    <p:sldId id="492" r:id="rId16"/>
    <p:sldId id="493" r:id="rId17"/>
    <p:sldId id="494" r:id="rId18"/>
  </p:sldIdLst>
  <p:sldSz cx="9144000" cy="6858000" type="screen4x3"/>
  <p:notesSz cx="6735763" cy="98663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C9EDFF"/>
    <a:srgbClr val="267BD8"/>
    <a:srgbClr val="0099FF"/>
    <a:srgbClr val="99CCFF"/>
    <a:srgbClr val="DC3C23"/>
    <a:srgbClr val="21F193"/>
    <a:srgbClr val="79F7BE"/>
    <a:srgbClr val="99FF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4C1A8A3-306A-4EB7-A6B1-4F7E0EB9C5D6}" styleName="Средний стиль 3 -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9631B5-78F2-41C9-869B-9F39066F8104}" styleName="Средний стиль 3 - 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46F890A9-2807-4EBB-B81D-B2AA78EC7F39}" styleName="Темный стиль 2 - акцент 5/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660B408-B3CF-4A94-85FC-2B1E0A45F4A2}" styleName="Темный стиль 2 -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8FD4443E-F989-4FC4-A0C8-D5A2AF1F390B}" styleName="Темный стиль 1 - акцент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125E5076-3810-47DD-B79F-674D7AD40C01}" styleName="Темный стиль 1 -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44" autoAdjust="0"/>
    <p:restoredTop sz="96935" autoAdjust="0"/>
  </p:normalViewPr>
  <p:slideViewPr>
    <p:cSldViewPr>
      <p:cViewPr varScale="1">
        <p:scale>
          <a:sx n="91" d="100"/>
          <a:sy n="91" d="100"/>
        </p:scale>
        <p:origin x="-34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user040\&#1056;&#1072;&#1073;&#1086;&#1095;&#1080;&#1081;%20&#1089;&#1090;&#1086;&#1083;\&#1080;&#1090;&#1086;&#1075;&#1080;%20&#1051;&#1051;&#1054;\&#1076;&#1077;&#1085;&#1100;%20&#1089;&#1087;&#1077;&#1094;%2019.12.2012%20&#1079;&#1072;%2010%20&#1084;&#1077;&#1089;\&#1054;&#1090;&#1095;&#1077;&#1090;%20&#1051;&#1051;&#1054;%20&#1087;&#1086;%20&#1074;&#1086;&#1079;&#1088;&#1072;&#1089;&#1090;&#1085;&#1099;&#1084;%20&#1075;&#1088;&#1091;&#1087;&#1087;&#1072;&#1084;%2010.12.12%20&#1085;&#1072;%2001.11.12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user040\&#1056;&#1072;&#1073;&#1086;&#1095;&#1080;&#1081;%20&#1089;&#1090;&#1086;&#1083;\&#1080;&#1090;&#1086;&#1075;&#1080;%20&#1051;&#1051;&#1054;\&#1076;&#1077;&#1085;&#1100;%20&#1089;&#1087;&#1077;&#1094;%2019.12.2012%20&#1079;&#1072;%2010%20&#1084;&#1077;&#1089;\&#1054;&#1090;&#1095;&#1077;&#1090;%20&#1051;&#1051;&#1054;%20&#1087;&#1086;%20&#1074;&#1086;&#1079;&#1088;&#1072;&#1089;&#1090;&#1085;&#1099;&#1084;%20&#1075;&#1088;&#1091;&#1087;&#1087;&#1072;&#1084;%2010.12.12%20&#1085;&#1072;%2001.11.12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user040\&#1056;&#1072;&#1073;&#1086;&#1095;&#1080;&#1081;%20&#1089;&#1090;&#1086;&#1083;\&#1080;&#1090;&#1086;&#1075;&#1080;%20&#1051;&#1051;&#1054;\&#1076;&#1077;&#1085;&#1100;%20&#1089;&#1087;&#1077;&#1094;%2019.12.2012%20&#1079;&#1072;%2010%20&#1084;&#1077;&#1089;\&#1054;&#1090;&#1095;&#1077;&#1090;%20&#1051;&#1051;&#1054;%20&#1087;&#1086;%20&#1074;&#1086;&#1079;&#1088;&#1072;&#1089;&#1090;&#1085;&#1099;&#1084;%20&#1075;&#1088;&#1091;&#1087;&#1087;&#1072;&#1084;%2010.12.12%20&#1085;&#1072;%2001.11.12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user040\&#1056;&#1072;&#1073;&#1086;&#1095;&#1080;&#1081;%20&#1089;&#1090;&#1086;&#1083;\&#1080;&#1090;&#1086;&#1075;&#1080;%20&#1051;&#1051;&#1054;\&#1087;&#1086;%202012\&#1076;&#1077;&#1085;&#1100;%20&#1089;&#1087;&#1077;&#1094;%2019.12.2012%20&#1079;&#1072;%2010%20&#1084;&#1077;&#1089;\&#1054;&#1090;&#1095;&#1077;&#1090;%20&#1051;&#1051;&#1054;%20&#1087;&#1086;%20&#1074;&#1086;&#1079;&#1088;&#1072;&#1089;&#1090;&#1085;&#1099;&#1084;%20&#1075;&#1088;&#1091;&#1087;&#1087;&#1072;&#1084;%2010.12.12%20&#1085;&#1072;%2001.11.12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user040\&#1056;&#1072;&#1073;&#1086;&#1095;&#1080;&#1081;%20&#1089;&#1090;&#1086;&#1083;\&#1080;&#1090;&#1086;&#1075;&#1080;%20&#1051;&#1051;&#1054;\&#1087;&#1086;%202012\&#1076;&#1077;&#1085;&#1100;%20&#1089;&#1087;&#1077;&#1094;%2019.12.2012%20&#1079;&#1072;%2010%20&#1084;&#1077;&#1089;\&#1085;&#1072;%2007.12\&#1050;&#1086;&#1083;-&#1074;&#1086;%20&#1083;&#1100;&#1075;&#1086;&#1090;&#1085;&#1080;&#1082;&#1086;&#1074;%20&#1074;&#1086;&#1089;&#1087;&#1086;&#1083;&#1100;&#1079;&#1086;&#1074;&#1072;&#1074;&#1096;&#1080;&#1093;&#1089;&#1103;%20&#1087;&#1088;&#1072;&#1074;&#1086;&#1084;%20&#1085;&#1072;%20&#1051;&#1051;&#1054;%20&#1074;%20&#1088;&#1072;&#1079;&#1088;&#1077;&#1079;&#1077;%20&#1082;&#1072;&#1090;&#1077;&#1075;&#1086;&#1088;&#1080;&#1081;%20890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user040\&#1056;&#1072;&#1073;&#1086;&#1095;&#1080;&#1081;%20&#1089;&#1090;&#1086;&#1083;\&#1080;&#1090;&#1086;&#1075;&#1080;%20&#1051;&#1051;&#1054;\&#1087;&#1086;%202012\&#1076;&#1077;&#1085;&#1100;%20&#1089;&#1087;&#1077;&#1094;%2019.12.2012%20&#1079;&#1072;%2010%20&#1084;&#1077;&#1089;\890%20&#1051;&#1055;xls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user040\&#1056;&#1072;&#1073;&#1086;&#1095;&#1080;&#1081;%20&#1089;&#1090;&#1086;&#1083;\&#1080;&#1090;&#1086;&#1075;&#1080;%20&#1051;&#1051;&#1054;\&#1087;&#1086;%202012\&#1076;&#1077;&#1085;&#1100;%20&#1089;&#1087;&#1077;&#1094;%2019.12.2012%20&#1079;&#1072;%2010%20&#1084;&#1077;&#1089;\&#1055;&#1045;&#1053;&#1057;%20&#1051;&#1055;xls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5.9128905639486404E-2"/>
          <c:y val="4.477300724756083E-2"/>
          <c:w val="0.62802296919927914"/>
          <c:h val="0.88608189776299351"/>
        </c:manualLayout>
      </c:layout>
      <c:pie3DChart>
        <c:varyColors val="1"/>
      </c:pie3DChart>
    </c:plotArea>
    <c:legend>
      <c:legendPos val="r"/>
      <c:layout>
        <c:manualLayout>
          <c:xMode val="edge"/>
          <c:yMode val="edge"/>
          <c:x val="0.72051257120909751"/>
          <c:y val="7.3057650457138884E-2"/>
          <c:w val="0.26149554475114772"/>
          <c:h val="0.8087314236326687"/>
        </c:manualLayout>
      </c:layout>
      <c:txPr>
        <a:bodyPr/>
        <a:lstStyle/>
        <a:p>
          <a:pPr>
            <a:defRPr sz="1600" baseline="0"/>
          </a:pPr>
          <a:endParaRPr lang="ru-RU"/>
        </a:p>
      </c:txPr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8.9956300914001419E-2"/>
          <c:y val="0.13355814800412541"/>
          <c:w val="0.52805900316663934"/>
          <c:h val="0.7809524859590935"/>
        </c:manualLayout>
      </c:layout>
      <c:pie3DChart>
        <c:varyColors val="1"/>
        <c:ser>
          <c:idx val="0"/>
          <c:order val="0"/>
          <c:explosion val="18"/>
          <c:dLbls>
            <c:dLbl>
              <c:idx val="0"/>
              <c:layout>
                <c:manualLayout>
                  <c:x val="-8.0986089885286536E-2"/>
                  <c:y val="-2.0453011654828296E-2"/>
                </c:manualLayout>
              </c:layout>
              <c:showVal val="1"/>
            </c:dLbl>
            <c:dLbl>
              <c:idx val="1"/>
              <c:layout>
                <c:manualLayout>
                  <c:x val="-2.1741571072118281E-2"/>
                  <c:y val="-2.8760633428390272E-2"/>
                </c:manualLayout>
              </c:layout>
              <c:showVal val="1"/>
            </c:dLbl>
            <c:dLbl>
              <c:idx val="2"/>
              <c:layout>
                <c:manualLayout>
                  <c:x val="2.08736056983394E-2"/>
                  <c:y val="1.4583551721828403E-2"/>
                </c:manualLayout>
              </c:layout>
              <c:showVal val="1"/>
            </c:dLbl>
            <c:dLbl>
              <c:idx val="3"/>
              <c:layout>
                <c:manualLayout>
                  <c:x val="6.9202592400602711E-2"/>
                  <c:y val="-0.19735139530295098"/>
                </c:manualLayout>
              </c:layout>
              <c:showVal val="1"/>
            </c:dLbl>
            <c:dLbl>
              <c:idx val="4"/>
              <c:layout>
                <c:manualLayout>
                  <c:x val="0.16369951573784847"/>
                  <c:y val="-0.13074445394703002"/>
                </c:manualLayout>
              </c:layout>
              <c:showVal val="1"/>
            </c:dLbl>
            <c:delete val="1"/>
            <c:txPr>
              <a:bodyPr/>
              <a:lstStyle/>
              <a:p>
                <a:pPr>
                  <a:defRPr sz="1600" b="1" i="0" baseline="0"/>
                </a:pPr>
                <a:endParaRPr lang="ru-RU"/>
              </a:p>
            </c:txPr>
          </c:dLbls>
          <c:cat>
            <c:strRef>
              <c:f>ЗКК!$A$2:$A$5</c:f>
              <c:strCache>
                <c:ptCount val="4"/>
                <c:pt idx="0">
                  <c:v>Труженики тыла</c:v>
                </c:pt>
                <c:pt idx="1">
                  <c:v>Реабилитированные лица</c:v>
                </c:pt>
                <c:pt idx="2">
                  <c:v>Пострадавшие от политических репрессий</c:v>
                </c:pt>
                <c:pt idx="3">
                  <c:v>Пенсионеры, не имеющие льгот по другим основаниям , ветераны труда, ветераны труда края…..</c:v>
                </c:pt>
              </c:strCache>
            </c:strRef>
          </c:cat>
          <c:val>
            <c:numRef>
              <c:f>ЗКК!$B$2:$B$5</c:f>
              <c:numCache>
                <c:formatCode>#,##0</c:formatCode>
                <c:ptCount val="4"/>
                <c:pt idx="0">
                  <c:v>26351</c:v>
                </c:pt>
                <c:pt idx="1">
                  <c:v>15942</c:v>
                </c:pt>
                <c:pt idx="2">
                  <c:v>43</c:v>
                </c:pt>
                <c:pt idx="3">
                  <c:v>517305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9185972244231464"/>
          <c:y val="2.7508812086361318E-2"/>
          <c:w val="0.28059479745915183"/>
          <c:h val="0.95710376158169408"/>
        </c:manualLayout>
      </c:layout>
      <c:txPr>
        <a:bodyPr/>
        <a:lstStyle/>
        <a:p>
          <a:pPr>
            <a:defRPr sz="1570" b="0" i="0" baseline="0"/>
          </a:pPr>
          <a:endParaRPr lang="ru-RU"/>
        </a:p>
      </c:txPr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sz="1800" dirty="0" smtClean="0"/>
              <a:t>11 (из 38) категорий льгот </a:t>
            </a:r>
            <a:r>
              <a:rPr lang="ru-RU" sz="1800" baseline="0" dirty="0" smtClean="0"/>
              <a:t>с наибольшим количеством льготников (201 194 записи по категориям)</a:t>
            </a:r>
            <a:endParaRPr lang="ru-RU" sz="1800" dirty="0"/>
          </a:p>
        </c:rich>
      </c:tx>
      <c:layout>
        <c:manualLayout>
          <c:xMode val="edge"/>
          <c:yMode val="edge"/>
          <c:x val="0.18271787524067576"/>
          <c:y val="1.0824915557723033E-3"/>
        </c:manualLayout>
      </c:layout>
    </c:title>
    <c:view3D>
      <c:rotX val="60"/>
      <c:perspective val="30"/>
    </c:view3D>
    <c:plotArea>
      <c:layout>
        <c:manualLayout>
          <c:layoutTarget val="inner"/>
          <c:xMode val="edge"/>
          <c:yMode val="edge"/>
          <c:x val="3.4089876147829365E-2"/>
          <c:y val="0.18070142278563583"/>
          <c:w val="0.56070824545665721"/>
          <c:h val="0.79790439951116543"/>
        </c:manualLayout>
      </c:layout>
      <c:pie3D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-9.4407107883293706E-2"/>
                  <c:y val="4.6043508089658375E-2"/>
                </c:manualLayout>
              </c:layout>
              <c:showVal val="1"/>
            </c:dLbl>
            <c:dLbl>
              <c:idx val="2"/>
              <c:layout>
                <c:manualLayout>
                  <c:x val="5.4640671037470646E-2"/>
                  <c:y val="-0.16152657630964373"/>
                </c:manualLayout>
              </c:layout>
              <c:showVal val="1"/>
            </c:dLbl>
            <c:dLbl>
              <c:idx val="3"/>
              <c:layout>
                <c:manualLayout>
                  <c:x val="8.0745489754753458E-2"/>
                  <c:y val="-7.6639509971598116E-2"/>
                </c:manualLayout>
              </c:layout>
              <c:showVal val="1"/>
            </c:dLbl>
            <c:dLbl>
              <c:idx val="4"/>
              <c:layout>
                <c:manualLayout>
                  <c:x val="9.1958454980809679E-2"/>
                  <c:y val="1.6330056285400563E-2"/>
                </c:manualLayout>
              </c:layout>
              <c:showVal val="1"/>
            </c:dLbl>
            <c:dLbl>
              <c:idx val="5"/>
              <c:layout>
                <c:manualLayout>
                  <c:x val="-1.519546410470592E-2"/>
                  <c:y val="1.774809358157518E-3"/>
                </c:manualLayout>
              </c:layout>
              <c:showVal val="1"/>
            </c:dLbl>
            <c:dLbl>
              <c:idx val="6"/>
              <c:layout>
                <c:manualLayout>
                  <c:x val="-1.4635353017170762E-2"/>
                  <c:y val="2.0670728185272699E-3"/>
                </c:manualLayout>
              </c:layout>
              <c:showVal val="1"/>
            </c:dLbl>
            <c:dLbl>
              <c:idx val="9"/>
              <c:layout>
                <c:manualLayout>
                  <c:x val="6.5610941155299753E-3"/>
                  <c:y val="-2.0744781426920416E-2"/>
                </c:manualLayout>
              </c:layout>
              <c:showVal val="1"/>
            </c:dLbl>
            <c:dLbl>
              <c:idx val="10"/>
              <c:layout>
                <c:manualLayout>
                  <c:x val="2.4706770269580649E-2"/>
                  <c:y val="-1.7087374103318127E-2"/>
                </c:manualLayout>
              </c:layout>
              <c:showVal val="1"/>
            </c:dLbl>
            <c:txPr>
              <a:bodyPr/>
              <a:lstStyle/>
              <a:p>
                <a:pPr>
                  <a:defRPr sz="1300" b="1" i="0" baseline="0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Лист1!$B$3:$B$13</c:f>
              <c:strCache>
                <c:ptCount val="11"/>
                <c:pt idx="0">
                  <c:v>Сахарный диабет</c:v>
                </c:pt>
                <c:pt idx="1">
                  <c:v>Бронхиальная астма</c:v>
                </c:pt>
                <c:pt idx="2">
                  <c:v>Глаукома, катаракта</c:v>
                </c:pt>
                <c:pt idx="3">
                  <c:v>Дети первых трех лет  жизни</c:v>
                </c:pt>
                <c:pt idx="4">
                  <c:v>Онкологические заболевания (инкурабельным)</c:v>
                </c:pt>
                <c:pt idx="5">
                  <c:v>Эпилепсия</c:v>
                </c:pt>
                <c:pt idx="6">
                  <c:v>Шизофрения</c:v>
                </c:pt>
                <c:pt idx="7">
                  <c:v>Ревматизм и ревматоидный артрит, СКВ, Болезнь Бехтерева</c:v>
                </c:pt>
                <c:pt idx="8">
                  <c:v>Малочисленные народы Севера</c:v>
                </c:pt>
                <c:pt idx="9">
                  <c:v>Пенсионеры, получающие пенсию по старости </c:v>
                </c:pt>
                <c:pt idx="10">
                  <c:v>Инфаркт миокарда (первые шесть месяцев)</c:v>
                </c:pt>
              </c:strCache>
            </c:strRef>
          </c:cat>
          <c:val>
            <c:numRef>
              <c:f>Лист1!$C$3:$C$13</c:f>
              <c:numCache>
                <c:formatCode>#,##0</c:formatCode>
                <c:ptCount val="11"/>
                <c:pt idx="0">
                  <c:v>61827</c:v>
                </c:pt>
                <c:pt idx="1">
                  <c:v>33368</c:v>
                </c:pt>
                <c:pt idx="2">
                  <c:v>29598</c:v>
                </c:pt>
                <c:pt idx="3">
                  <c:v>25564</c:v>
                </c:pt>
                <c:pt idx="4">
                  <c:v>18861</c:v>
                </c:pt>
                <c:pt idx="5">
                  <c:v>8799</c:v>
                </c:pt>
                <c:pt idx="6">
                  <c:v>6496</c:v>
                </c:pt>
                <c:pt idx="7">
                  <c:v>5718</c:v>
                </c:pt>
                <c:pt idx="8">
                  <c:v>5505</c:v>
                </c:pt>
                <c:pt idx="9">
                  <c:v>3071</c:v>
                </c:pt>
                <c:pt idx="10">
                  <c:v>2387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5512477203688435"/>
          <c:y val="0.11810621188289035"/>
          <c:w val="0.33668869974403787"/>
          <c:h val="0.86383585303387544"/>
        </c:manualLayout>
      </c:layout>
      <c:txPr>
        <a:bodyPr/>
        <a:lstStyle/>
        <a:p>
          <a:pPr>
            <a:defRPr sz="1300" baseline="0"/>
          </a:pPr>
          <a:endParaRPr lang="ru-RU"/>
        </a:p>
      </c:txPr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/>
              <a:t>Категории льгот с наибольшим количеством льготников, воспользовавшихся правом на ЛЛО- 104 620 чел. </a:t>
            </a:r>
          </a:p>
        </c:rich>
      </c:tx>
      <c:layout>
        <c:manualLayout>
          <c:xMode val="edge"/>
          <c:yMode val="edge"/>
          <c:x val="0.19267740837950798"/>
          <c:y val="8.4180979826834704E-3"/>
        </c:manualLayout>
      </c:layout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Лист1!$C$2</c:f>
              <c:strCache>
                <c:ptCount val="1"/>
                <c:pt idx="0">
                  <c:v>Кол-во льготников, имеющих право на ЛЛО</c:v>
                </c:pt>
              </c:strCache>
            </c:strRef>
          </c:tx>
          <c:dLbls>
            <c:dLbl>
              <c:idx val="0"/>
              <c:layout>
                <c:manualLayout>
                  <c:x val="9.5509495889278036E-3"/>
                  <c:y val="0"/>
                </c:manualLayout>
              </c:layout>
              <c:showVal val="1"/>
            </c:dLbl>
            <c:dLbl>
              <c:idx val="4"/>
              <c:layout>
                <c:manualLayout>
                  <c:x val="6.8221068492341254E-3"/>
                  <c:y val="-6.2698411261753783E-3"/>
                </c:manualLayout>
              </c:layout>
              <c:showVal val="1"/>
            </c:dLbl>
            <c:dLbl>
              <c:idx val="5"/>
              <c:layout>
                <c:manualLayout>
                  <c:x val="1.2279792328621404E-2"/>
                  <c:y val="-1.671957633646769E-2"/>
                </c:manualLayout>
              </c:layout>
              <c:showVal val="1"/>
            </c:dLbl>
            <c:dLbl>
              <c:idx val="6"/>
              <c:layout>
                <c:manualLayout>
                  <c:x val="2.7288427396936488E-3"/>
                  <c:y val="-2.0899470420584609E-2"/>
                </c:manualLayout>
              </c:layout>
              <c:showVal val="1"/>
            </c:dLbl>
            <c:dLbl>
              <c:idx val="7"/>
              <c:layout>
                <c:manualLayout>
                  <c:x val="2.9856753409547212E-3"/>
                  <c:y val="-2.4366607735639225E-2"/>
                </c:manualLayout>
              </c:layout>
              <c:showVal val="1"/>
            </c:dLbl>
            <c:dLbl>
              <c:idx val="8"/>
              <c:layout>
                <c:manualLayout>
                  <c:x val="8.9570260228641722E-3"/>
                  <c:y val="-2.2151461577853852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showVal val="1"/>
          </c:dLbls>
          <c:cat>
            <c:strRef>
              <c:f>Лист1!$B$3:$B$11</c:f>
              <c:strCache>
                <c:ptCount val="9"/>
                <c:pt idx="0">
                  <c:v>Сахарный диабет</c:v>
                </c:pt>
                <c:pt idx="1">
                  <c:v>Бронхиальная астма</c:v>
                </c:pt>
                <c:pt idx="2">
                  <c:v>Дети первых трех лет  жизни</c:v>
                </c:pt>
                <c:pt idx="3">
                  <c:v>Глаукома, катаракта</c:v>
                </c:pt>
                <c:pt idx="4">
                  <c:v>Онкологические заболевания (инкурабельным)</c:v>
                </c:pt>
                <c:pt idx="5">
                  <c:v>Эпилепсия</c:v>
                </c:pt>
                <c:pt idx="6">
                  <c:v>Шизофрения</c:v>
                </c:pt>
                <c:pt idx="7">
                  <c:v>Малочисленные народы Севера</c:v>
                </c:pt>
                <c:pt idx="8">
                  <c:v>Ревматизм и ревматоидный артрит, СКВ, Болезнь Бехтерева</c:v>
                </c:pt>
              </c:strCache>
            </c:strRef>
          </c:cat>
          <c:val>
            <c:numRef>
              <c:f>Лист1!$C$3:$C$11</c:f>
              <c:numCache>
                <c:formatCode>#,##0</c:formatCode>
                <c:ptCount val="9"/>
                <c:pt idx="0">
                  <c:v>61827</c:v>
                </c:pt>
                <c:pt idx="1">
                  <c:v>33368</c:v>
                </c:pt>
                <c:pt idx="2">
                  <c:v>25564</c:v>
                </c:pt>
                <c:pt idx="3">
                  <c:v>29598</c:v>
                </c:pt>
                <c:pt idx="4">
                  <c:v>18861</c:v>
                </c:pt>
                <c:pt idx="5">
                  <c:v>8799</c:v>
                </c:pt>
                <c:pt idx="6">
                  <c:v>6496</c:v>
                </c:pt>
                <c:pt idx="7">
                  <c:v>5505</c:v>
                </c:pt>
                <c:pt idx="8">
                  <c:v>5718</c:v>
                </c:pt>
              </c:numCache>
            </c:numRef>
          </c:val>
        </c:ser>
        <c:ser>
          <c:idx val="1"/>
          <c:order val="1"/>
          <c:tx>
            <c:strRef>
              <c:f>Лист1!$D$2</c:f>
              <c:strCache>
                <c:ptCount val="1"/>
                <c:pt idx="0">
                  <c:v>Кол-во льготников, воспользовавшихся правом на ЛЛО от имеющих право в %</c:v>
                </c:pt>
              </c:strCache>
            </c:strRef>
          </c:tx>
          <c:dLbls>
            <c:dLbl>
              <c:idx val="0"/>
              <c:layout>
                <c:manualLayout>
                  <c:x val="2.6052368275295272E-2"/>
                  <c:y val="-1.5506023104497699E-2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77%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>
                <c:manualLayout>
                  <c:x val="1.0915370958774618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54%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layout>
                <c:manualLayout>
                  <c:x val="1.3644213698468272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59%</a:t>
                    </a:r>
                    <a:endParaRPr lang="en-US"/>
                  </a:p>
                </c:rich>
              </c:tx>
              <c:showVal val="1"/>
            </c:dLbl>
            <c:dLbl>
              <c:idx val="3"/>
              <c:layout>
                <c:manualLayout>
                  <c:x val="1.0915370958774599E-2"/>
                  <c:y val="-2.0899470420584609E-3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27%</a:t>
                    </a:r>
                    <a:endParaRPr lang="en-US"/>
                  </a:p>
                </c:rich>
              </c:tx>
              <c:showVal val="1"/>
            </c:dLbl>
            <c:dLbl>
              <c:idx val="4"/>
              <c:layout>
                <c:manualLayout>
                  <c:x val="1.2279792328621404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36%</a:t>
                    </a:r>
                    <a:endParaRPr lang="en-US"/>
                  </a:p>
                </c:rich>
              </c:tx>
              <c:showVal val="1"/>
            </c:dLbl>
            <c:dLbl>
              <c:idx val="5"/>
              <c:layout>
                <c:manualLayout>
                  <c:x val="1.2279792328621354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45%</a:t>
                    </a:r>
                    <a:endParaRPr lang="en-US"/>
                  </a:p>
                </c:rich>
              </c:tx>
              <c:showVal val="1"/>
            </c:dLbl>
            <c:dLbl>
              <c:idx val="6"/>
              <c:layout>
                <c:manualLayout>
                  <c:x val="9.5509495889278036E-3"/>
                  <c:y val="-2.0899470420584609E-3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37%</a:t>
                    </a:r>
                    <a:endParaRPr lang="en-US"/>
                  </a:p>
                </c:rich>
              </c:tx>
              <c:showVal val="1"/>
            </c:dLbl>
            <c:dLbl>
              <c:idx val="7"/>
              <c:layout>
                <c:manualLayout>
                  <c:x val="1.3644213698468272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30%</a:t>
                    </a:r>
                    <a:endParaRPr lang="en-US"/>
                  </a:p>
                </c:rich>
              </c:tx>
              <c:showVal val="1"/>
            </c:dLbl>
            <c:dLbl>
              <c:idx val="8"/>
              <c:layout>
                <c:manualLayout>
                  <c:x val="1.9101899177855573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22%</a:t>
                    </a:r>
                    <a:endParaRPr lang="en-US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100" baseline="0"/>
                </a:pPr>
                <a:endParaRPr lang="ru-RU"/>
              </a:p>
            </c:txPr>
            <c:showVal val="1"/>
          </c:dLbls>
          <c:cat>
            <c:strRef>
              <c:f>Лист1!$B$3:$B$11</c:f>
              <c:strCache>
                <c:ptCount val="9"/>
                <c:pt idx="0">
                  <c:v>Сахарный диабет</c:v>
                </c:pt>
                <c:pt idx="1">
                  <c:v>Бронхиальная астма</c:v>
                </c:pt>
                <c:pt idx="2">
                  <c:v>Дети первых трех лет  жизни</c:v>
                </c:pt>
                <c:pt idx="3">
                  <c:v>Глаукома, катаракта</c:v>
                </c:pt>
                <c:pt idx="4">
                  <c:v>Онкологические заболевания (инкурабельным)</c:v>
                </c:pt>
                <c:pt idx="5">
                  <c:v>Эпилепсия</c:v>
                </c:pt>
                <c:pt idx="6">
                  <c:v>Шизофрения</c:v>
                </c:pt>
                <c:pt idx="7">
                  <c:v>Малочисленные народы Севера</c:v>
                </c:pt>
                <c:pt idx="8">
                  <c:v>Ревматизм и ревматоидный артрит, СКВ, Болезнь Бехтерева</c:v>
                </c:pt>
              </c:strCache>
            </c:strRef>
          </c:cat>
          <c:val>
            <c:numRef>
              <c:f>Лист1!$D$3:$D$11</c:f>
              <c:numCache>
                <c:formatCode>#,##0</c:formatCode>
                <c:ptCount val="9"/>
                <c:pt idx="0">
                  <c:v>47553</c:v>
                </c:pt>
                <c:pt idx="1">
                  <c:v>17966</c:v>
                </c:pt>
                <c:pt idx="2">
                  <c:v>15129</c:v>
                </c:pt>
                <c:pt idx="3">
                  <c:v>7938</c:v>
                </c:pt>
                <c:pt idx="4">
                  <c:v>6728</c:v>
                </c:pt>
                <c:pt idx="5">
                  <c:v>3963</c:v>
                </c:pt>
                <c:pt idx="6">
                  <c:v>2418</c:v>
                </c:pt>
                <c:pt idx="7">
                  <c:v>1643</c:v>
                </c:pt>
                <c:pt idx="8">
                  <c:v>1282</c:v>
                </c:pt>
              </c:numCache>
            </c:numRef>
          </c:val>
        </c:ser>
        <c:shape val="cylinder"/>
        <c:axId val="34202752"/>
        <c:axId val="34204288"/>
        <c:axId val="0"/>
      </c:bar3DChart>
      <c:catAx>
        <c:axId val="34202752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300" baseline="0"/>
            </a:pPr>
            <a:endParaRPr lang="ru-RU"/>
          </a:p>
        </c:txPr>
        <c:crossAx val="34204288"/>
        <c:crosses val="autoZero"/>
        <c:auto val="1"/>
        <c:lblAlgn val="ctr"/>
        <c:lblOffset val="100"/>
      </c:catAx>
      <c:valAx>
        <c:axId val="34204288"/>
        <c:scaling>
          <c:orientation val="minMax"/>
        </c:scaling>
        <c:axPos val="l"/>
        <c:majorGridlines/>
        <c:numFmt formatCode="#,##0" sourceLinked="1"/>
        <c:tickLblPos val="nextTo"/>
        <c:crossAx val="3420275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2533682138166389"/>
          <c:y val="0.26296209344219068"/>
          <c:w val="0.20234884601645389"/>
          <c:h val="0.58918265641722556"/>
        </c:manualLayout>
      </c:layout>
      <c:txPr>
        <a:bodyPr/>
        <a:lstStyle/>
        <a:p>
          <a:pPr>
            <a:defRPr sz="1400" b="1" i="0" baseline="0"/>
          </a:pPr>
          <a:endParaRPr lang="ru-RU"/>
        </a:p>
      </c:txPr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800"/>
            </a:pPr>
            <a:r>
              <a:rPr lang="ru-RU" sz="1800" dirty="0"/>
              <a:t>14  категорий</a:t>
            </a:r>
            <a:r>
              <a:rPr lang="ru-RU" sz="1800" baseline="0" dirty="0"/>
              <a:t> (из  39) с наибольшей суммой оплаченных рецептов - 754,2 млн. руб. (99,5 %)</a:t>
            </a:r>
            <a:r>
              <a:rPr lang="ru-RU" sz="1800" dirty="0"/>
              <a:t> </a:t>
            </a:r>
          </a:p>
        </c:rich>
      </c:tx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3.6473947700981869E-2"/>
          <c:y val="0.25375732147615554"/>
          <c:w val="0.54150116652085167"/>
          <c:h val="0.70498701597270486"/>
        </c:manualLayout>
      </c:layout>
      <c:pie3D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-0.1484510862996517"/>
                  <c:y val="4.3159874859895414E-3"/>
                </c:manualLayout>
              </c:layout>
              <c:tx>
                <c:rich>
                  <a:bodyPr/>
                  <a:lstStyle/>
                  <a:p>
                    <a:r>
                      <a:rPr lang="en-US" sz="1200" b="1" i="0" baseline="0"/>
                      <a:t>3</a:t>
                    </a:r>
                    <a:r>
                      <a:rPr lang="en-US"/>
                      <a:t>26</a:t>
                    </a:r>
                    <a:r>
                      <a:rPr lang="ru-RU"/>
                      <a:t>,5  (</a:t>
                    </a:r>
                    <a:r>
                      <a:rPr lang="en-US"/>
                      <a:t> 43%</a:t>
                    </a:r>
                    <a:r>
                      <a:rPr lang="ru-RU"/>
                      <a:t>)</a:t>
                    </a:r>
                    <a:endParaRPr lang="en-US"/>
                  </a:p>
                </c:rich>
              </c:tx>
              <c:showVal val="1"/>
              <c:showPercent val="1"/>
            </c:dLbl>
            <c:dLbl>
              <c:idx val="1"/>
              <c:layout>
                <c:manualLayout>
                  <c:x val="7.9478780293243304E-2"/>
                  <c:y val="-0.17102563245993843"/>
                </c:manualLayout>
              </c:layout>
              <c:tx>
                <c:rich>
                  <a:bodyPr/>
                  <a:lstStyle/>
                  <a:p>
                    <a:r>
                      <a:rPr lang="en-US" sz="1200" b="1" i="0" baseline="0"/>
                      <a:t>1</a:t>
                    </a:r>
                    <a:r>
                      <a:rPr lang="en-US"/>
                      <a:t>59</a:t>
                    </a:r>
                    <a:r>
                      <a:rPr lang="ru-RU"/>
                      <a:t>,9 (</a:t>
                    </a:r>
                    <a:r>
                      <a:rPr lang="en-US"/>
                      <a:t> 21%</a:t>
                    </a:r>
                    <a:r>
                      <a:rPr lang="ru-RU"/>
                      <a:t> )</a:t>
                    </a:r>
                    <a:endParaRPr lang="en-US"/>
                  </a:p>
                </c:rich>
              </c:tx>
              <c:showVal val="1"/>
              <c:showPercent val="1"/>
            </c:dLbl>
            <c:dLbl>
              <c:idx val="2"/>
              <c:layout>
                <c:manualLayout>
                  <c:x val="9.9217284103147979E-2"/>
                  <c:y val="-9.5971520110638864E-2"/>
                </c:manualLayout>
              </c:layout>
              <c:tx>
                <c:rich>
                  <a:bodyPr/>
                  <a:lstStyle/>
                  <a:p>
                    <a:r>
                      <a:rPr lang="en-US" sz="1200" b="1" i="0" baseline="0"/>
                      <a:t>8</a:t>
                    </a:r>
                    <a:r>
                      <a:rPr lang="en-US"/>
                      <a:t>0</a:t>
                    </a:r>
                    <a:r>
                      <a:rPr lang="ru-RU"/>
                      <a:t>,2 (</a:t>
                    </a:r>
                    <a:r>
                      <a:rPr lang="en-US"/>
                      <a:t>11%</a:t>
                    </a:r>
                    <a:r>
                      <a:rPr lang="ru-RU"/>
                      <a:t>)</a:t>
                    </a:r>
                    <a:endParaRPr lang="en-US"/>
                  </a:p>
                </c:rich>
              </c:tx>
              <c:showVal val="1"/>
              <c:showPercent val="1"/>
            </c:dLbl>
            <c:dLbl>
              <c:idx val="3"/>
              <c:tx>
                <c:rich>
                  <a:bodyPr/>
                  <a:lstStyle/>
                  <a:p>
                    <a:r>
                      <a:rPr lang="en-US" sz="1200" b="1" i="0" baseline="0"/>
                      <a:t>7</a:t>
                    </a:r>
                    <a:r>
                      <a:rPr lang="en-US"/>
                      <a:t>9</a:t>
                    </a:r>
                    <a:r>
                      <a:rPr lang="ru-RU"/>
                      <a:t>,7 (</a:t>
                    </a:r>
                    <a:r>
                      <a:rPr lang="en-US"/>
                      <a:t>11%</a:t>
                    </a:r>
                    <a:r>
                      <a:rPr lang="ru-RU"/>
                      <a:t>)</a:t>
                    </a:r>
                    <a:endParaRPr lang="en-US"/>
                  </a:p>
                </c:rich>
              </c:tx>
              <c:showVal val="1"/>
              <c:showPercent val="1"/>
            </c:dLbl>
            <c:dLbl>
              <c:idx val="4"/>
              <c:layout>
                <c:manualLayout>
                  <c:x val="-2.3634684553319747E-2"/>
                  <c:y val="2.0317006624083638E-3"/>
                </c:manualLayout>
              </c:layout>
              <c:tx>
                <c:rich>
                  <a:bodyPr/>
                  <a:lstStyle/>
                  <a:p>
                    <a:r>
                      <a:rPr lang="en-US" sz="1200" b="1" i="0" baseline="0"/>
                      <a:t>3</a:t>
                    </a:r>
                    <a:r>
                      <a:rPr lang="en-US"/>
                      <a:t>4 </a:t>
                    </a:r>
                    <a:r>
                      <a:rPr lang="ru-RU"/>
                      <a:t>,2 (</a:t>
                    </a:r>
                    <a:r>
                      <a:rPr lang="en-US"/>
                      <a:t>5%</a:t>
                    </a:r>
                    <a:r>
                      <a:rPr lang="ru-RU"/>
                      <a:t>)</a:t>
                    </a:r>
                    <a:endParaRPr lang="en-US"/>
                  </a:p>
                </c:rich>
              </c:tx>
              <c:showVal val="1"/>
              <c:showPercent val="1"/>
            </c:dLbl>
            <c:dLbl>
              <c:idx val="5"/>
              <c:layout>
                <c:manualLayout>
                  <c:x val="-5.3131051598226293E-2"/>
                  <c:y val="-1.3135728566235461E-2"/>
                </c:manualLayout>
              </c:layout>
              <c:tx>
                <c:rich>
                  <a:bodyPr/>
                  <a:lstStyle/>
                  <a:p>
                    <a:r>
                      <a:rPr lang="en-US" sz="1200" b="1" i="0" baseline="0"/>
                      <a:t>2</a:t>
                    </a:r>
                    <a:r>
                      <a:rPr lang="en-US"/>
                      <a:t>5</a:t>
                    </a:r>
                    <a:r>
                      <a:rPr lang="ru-RU"/>
                      <a:t>,1 (</a:t>
                    </a:r>
                    <a:r>
                      <a:rPr lang="en-US"/>
                      <a:t>3%</a:t>
                    </a:r>
                    <a:r>
                      <a:rPr lang="ru-RU"/>
                      <a:t>)</a:t>
                    </a:r>
                    <a:endParaRPr lang="en-US"/>
                  </a:p>
                </c:rich>
              </c:tx>
              <c:showVal val="1"/>
              <c:showPercent val="1"/>
            </c:dLbl>
            <c:dLbl>
              <c:idx val="6"/>
              <c:layout>
                <c:manualLayout>
                  <c:x val="-8.7200471468844173E-2"/>
                  <c:y val="-5.8246233823947467E-2"/>
                </c:manualLayout>
              </c:layout>
              <c:tx>
                <c:rich>
                  <a:bodyPr/>
                  <a:lstStyle/>
                  <a:p>
                    <a:r>
                      <a:rPr lang="en-US" sz="1200" b="1" i="0" baseline="0"/>
                      <a:t>1</a:t>
                    </a:r>
                    <a:r>
                      <a:rPr lang="en-US"/>
                      <a:t>0</a:t>
                    </a:r>
                    <a:r>
                      <a:rPr lang="ru-RU"/>
                      <a:t>,1 (</a:t>
                    </a:r>
                    <a:r>
                      <a:rPr lang="en-US"/>
                      <a:t>1%</a:t>
                    </a:r>
                    <a:r>
                      <a:rPr lang="ru-RU"/>
                      <a:t>)</a:t>
                    </a:r>
                    <a:endParaRPr lang="en-US"/>
                  </a:p>
                </c:rich>
              </c:tx>
              <c:showVal val="1"/>
              <c:showPercent val="1"/>
            </c:dLbl>
            <c:dLbl>
              <c:idx val="7"/>
              <c:tx>
                <c:rich>
                  <a:bodyPr/>
                  <a:lstStyle/>
                  <a:p>
                    <a:r>
                      <a:rPr lang="en-US" sz="1200" b="1" i="0" baseline="0" dirty="0"/>
                      <a:t>9</a:t>
                    </a:r>
                    <a:r>
                      <a:rPr lang="ru-RU" dirty="0" smtClean="0"/>
                      <a:t>,3</a:t>
                    </a:r>
                    <a:endParaRPr lang="en-US" dirty="0"/>
                  </a:p>
                </c:rich>
              </c:tx>
              <c:showVal val="1"/>
              <c:showPercent val="1"/>
            </c:dLbl>
            <c:dLbl>
              <c:idx val="8"/>
              <c:layout>
                <c:manualLayout>
                  <c:x val="-4.0198308544765235E-2"/>
                  <c:y val="-8.0565182512188527E-2"/>
                </c:manualLayout>
              </c:layout>
              <c:tx>
                <c:rich>
                  <a:bodyPr/>
                  <a:lstStyle/>
                  <a:p>
                    <a:r>
                      <a:rPr lang="en-US" sz="1200" b="1" i="0" baseline="0" dirty="0"/>
                      <a:t>7</a:t>
                    </a:r>
                    <a:r>
                      <a:rPr lang="ru-RU" dirty="0" smtClean="0"/>
                      <a:t>,6</a:t>
                    </a:r>
                    <a:endParaRPr lang="en-US" dirty="0"/>
                  </a:p>
                </c:rich>
              </c:tx>
              <c:showVal val="1"/>
              <c:showPercent val="1"/>
            </c:dLbl>
            <c:dLbl>
              <c:idx val="9"/>
              <c:tx>
                <c:rich>
                  <a:bodyPr/>
                  <a:lstStyle/>
                  <a:p>
                    <a:r>
                      <a:rPr lang="en-US" sz="1200" b="1" i="0" baseline="0" dirty="0"/>
                      <a:t>7</a:t>
                    </a:r>
                    <a:r>
                      <a:rPr lang="ru-RU" dirty="0" smtClean="0"/>
                      <a:t>,2</a:t>
                    </a:r>
                    <a:endParaRPr lang="en-US" dirty="0"/>
                  </a:p>
                </c:rich>
              </c:tx>
              <c:showVal val="1"/>
              <c:showPercent val="1"/>
            </c:dLbl>
            <c:dLbl>
              <c:idx val="10"/>
              <c:layout>
                <c:manualLayout>
                  <c:x val="3.8702367065228012E-2"/>
                  <c:y val="-9.0504193617736567E-2"/>
                </c:manualLayout>
              </c:layout>
              <c:tx>
                <c:rich>
                  <a:bodyPr/>
                  <a:lstStyle/>
                  <a:p>
                    <a:r>
                      <a:rPr lang="en-US" sz="1200" b="1" i="0" baseline="0"/>
                      <a:t>4</a:t>
                    </a:r>
                    <a:r>
                      <a:rPr lang="ru-RU"/>
                      <a:t>,5 (0,6</a:t>
                    </a:r>
                    <a:r>
                      <a:rPr lang="en-US"/>
                      <a:t>%</a:t>
                    </a:r>
                    <a:r>
                      <a:rPr lang="ru-RU"/>
                      <a:t>)</a:t>
                    </a:r>
                    <a:endParaRPr lang="en-US"/>
                  </a:p>
                </c:rich>
              </c:tx>
              <c:showVal val="1"/>
              <c:showPercent val="1"/>
            </c:dLbl>
            <c:dLbl>
              <c:idx val="11"/>
              <c:layout>
                <c:manualLayout>
                  <c:x val="0.11604160591037238"/>
                  <c:y val="-7.7615293827381485E-2"/>
                </c:manualLayout>
              </c:layout>
              <c:tx>
                <c:rich>
                  <a:bodyPr/>
                  <a:lstStyle/>
                  <a:p>
                    <a:r>
                      <a:rPr lang="en-US" sz="1200" b="1" i="0" baseline="0"/>
                      <a:t>3</a:t>
                    </a:r>
                    <a:r>
                      <a:rPr lang="ru-RU"/>
                      <a:t>,6 (0,5</a:t>
                    </a:r>
                    <a:r>
                      <a:rPr lang="en-US"/>
                      <a:t>%</a:t>
                    </a:r>
                    <a:r>
                      <a:rPr lang="ru-RU"/>
                      <a:t>)</a:t>
                    </a:r>
                    <a:endParaRPr lang="en-US"/>
                  </a:p>
                </c:rich>
              </c:tx>
              <c:showVal val="1"/>
              <c:showPercent val="1"/>
            </c:dLbl>
            <c:dLbl>
              <c:idx val="12"/>
              <c:layout>
                <c:manualLayout>
                  <c:x val="8.805616311849937E-2"/>
                  <c:y val="-3.8091907536969248E-2"/>
                </c:manualLayout>
              </c:layout>
              <c:tx>
                <c:rich>
                  <a:bodyPr/>
                  <a:lstStyle/>
                  <a:p>
                    <a:r>
                      <a:rPr lang="en-US" sz="1200" b="1" i="0" baseline="0" dirty="0"/>
                      <a:t>3</a:t>
                    </a:r>
                    <a:r>
                      <a:rPr lang="ru-RU" dirty="0" smtClean="0"/>
                      <a:t>,5</a:t>
                    </a:r>
                    <a:endParaRPr lang="en-US" dirty="0"/>
                  </a:p>
                </c:rich>
              </c:tx>
              <c:showVal val="1"/>
              <c:showPercent val="1"/>
            </c:dLbl>
            <c:dLbl>
              <c:idx val="13"/>
              <c:layout>
                <c:manualLayout>
                  <c:x val="7.6044400699912515E-2"/>
                  <c:y val="1.2589149546154324E-2"/>
                </c:manualLayout>
              </c:layout>
              <c:tx>
                <c:rich>
                  <a:bodyPr/>
                  <a:lstStyle/>
                  <a:p>
                    <a:r>
                      <a:rPr lang="en-US" sz="1200" b="1" i="0" baseline="0"/>
                      <a:t>2</a:t>
                    </a:r>
                    <a:r>
                      <a:rPr lang="ru-RU"/>
                      <a:t>,6 (</a:t>
                    </a:r>
                    <a:r>
                      <a:rPr lang="en-US"/>
                      <a:t>0</a:t>
                    </a:r>
                    <a:r>
                      <a:rPr lang="ru-RU"/>
                      <a:t>,3</a:t>
                    </a:r>
                    <a:r>
                      <a:rPr lang="en-US"/>
                      <a:t>%</a:t>
                    </a:r>
                    <a:r>
                      <a:rPr lang="ru-RU"/>
                      <a:t>)</a:t>
                    </a:r>
                    <a:endParaRPr lang="en-US"/>
                  </a:p>
                </c:rich>
              </c:tx>
              <c:showVal val="1"/>
              <c:showPercent val="1"/>
            </c:dLbl>
            <c:txPr>
              <a:bodyPr/>
              <a:lstStyle/>
              <a:p>
                <a:pPr>
                  <a:defRPr sz="1200" b="1" i="0" baseline="0"/>
                </a:pPr>
                <a:endParaRPr lang="ru-RU"/>
              </a:p>
            </c:txPr>
            <c:showVal val="1"/>
            <c:showPercent val="1"/>
            <c:showLeaderLines val="1"/>
          </c:dLbls>
          <c:cat>
            <c:strRef>
              <c:f>Лист1!$A$3:$A$16</c:f>
              <c:strCache>
                <c:ptCount val="14"/>
                <c:pt idx="0">
                  <c:v>Сахарный диабет</c:v>
                </c:pt>
                <c:pt idx="1">
                  <c:v>Экспертная категория</c:v>
                </c:pt>
                <c:pt idx="2">
                  <c:v>Бронхиальная астма</c:v>
                </c:pt>
                <c:pt idx="3">
                  <c:v>Онкологические заболевания (инкурабельным онкологическим больным)</c:v>
                </c:pt>
                <c:pt idx="4">
                  <c:v>Эпилепсия</c:v>
                </c:pt>
                <c:pt idx="5">
                  <c:v>Глаукома, катаракта</c:v>
                </c:pt>
                <c:pt idx="6">
                  <c:v>Шизофрения</c:v>
                </c:pt>
                <c:pt idx="7">
                  <c:v>Инфаркт миокарда (первые шесть месяцев)</c:v>
                </c:pt>
                <c:pt idx="8">
                  <c:v>Болезнь Паркинсона</c:v>
                </c:pt>
                <c:pt idx="9">
                  <c:v>Дети первых трех лет жизни</c:v>
                </c:pt>
                <c:pt idx="10">
                  <c:v>Гематологические заболевания</c:v>
                </c:pt>
                <c:pt idx="11">
                  <c:v>Несахарный диабет</c:v>
                </c:pt>
                <c:pt idx="12">
                  <c:v>Ревматизм и ревматоидный артрит, СКВ, б-нь Бехтерева</c:v>
                </c:pt>
                <c:pt idx="13">
                  <c:v>Рассеянный склероз</c:v>
                </c:pt>
              </c:strCache>
            </c:strRef>
          </c:cat>
          <c:val>
            <c:numRef>
              <c:f>Лист1!$B$3:$B$16</c:f>
              <c:numCache>
                <c:formatCode>#,##0</c:formatCode>
                <c:ptCount val="14"/>
                <c:pt idx="0">
                  <c:v>326457143</c:v>
                </c:pt>
                <c:pt idx="1">
                  <c:v>159938475</c:v>
                </c:pt>
                <c:pt idx="2">
                  <c:v>80165762</c:v>
                </c:pt>
                <c:pt idx="3">
                  <c:v>79904195</c:v>
                </c:pt>
                <c:pt idx="4">
                  <c:v>34213713</c:v>
                </c:pt>
                <c:pt idx="5">
                  <c:v>25079977</c:v>
                </c:pt>
                <c:pt idx="6">
                  <c:v>10121116</c:v>
                </c:pt>
                <c:pt idx="7">
                  <c:v>9327849</c:v>
                </c:pt>
                <c:pt idx="8">
                  <c:v>7565832</c:v>
                </c:pt>
                <c:pt idx="9">
                  <c:v>7238131</c:v>
                </c:pt>
                <c:pt idx="10">
                  <c:v>4509382</c:v>
                </c:pt>
                <c:pt idx="11">
                  <c:v>3610676</c:v>
                </c:pt>
                <c:pt idx="12">
                  <c:v>3481012</c:v>
                </c:pt>
                <c:pt idx="13">
                  <c:v>2622704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>
        <c:manualLayout>
          <c:xMode val="edge"/>
          <c:yMode val="edge"/>
          <c:x val="0.63030815592495359"/>
          <c:y val="0.14186536993725091"/>
          <c:w val="0.36150529794886793"/>
          <c:h val="0.85813463006274915"/>
        </c:manualLayout>
      </c:layout>
      <c:txPr>
        <a:bodyPr/>
        <a:lstStyle/>
        <a:p>
          <a:pPr>
            <a:defRPr sz="1100" b="1" i="0" baseline="0"/>
          </a:pPr>
          <a:endParaRPr lang="ru-RU"/>
        </a:p>
      </c:txPr>
    </c:legend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600"/>
            </a:pPr>
            <a:r>
              <a:rPr lang="ru-RU" sz="1600" dirty="0" smtClean="0"/>
              <a:t>Суммовой объем затрат (80%) по</a:t>
            </a:r>
            <a:r>
              <a:rPr lang="ru-RU" sz="1600" baseline="0" dirty="0" smtClean="0"/>
              <a:t> АТХ классификации                                                     ЛП  (по системам), млн. руб.</a:t>
            </a:r>
            <a:endParaRPr lang="ru-RU" sz="1600" dirty="0"/>
          </a:p>
        </c:rich>
      </c:tx>
      <c:layout>
        <c:manualLayout>
          <c:xMode val="edge"/>
          <c:yMode val="edge"/>
          <c:x val="1.9709417080497723E-2"/>
          <c:y val="1.2597806592918247E-2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9.9367807240993786E-3"/>
          <c:y val="0.12096440342607447"/>
          <c:w val="0.54444430716670378"/>
          <c:h val="0.7723772851390448"/>
        </c:manualLayout>
      </c:layout>
      <c:pie3DChart>
        <c:varyColors val="1"/>
        <c:ser>
          <c:idx val="0"/>
          <c:order val="0"/>
          <c:explosion val="25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250</a:t>
                    </a:r>
                    <a:r>
                      <a:rPr lang="ru-RU"/>
                      <a:t>,6</a:t>
                    </a:r>
                    <a:r>
                      <a:rPr lang="en-US"/>
                      <a:t> </a:t>
                    </a:r>
                    <a:r>
                      <a:rPr lang="ru-RU"/>
                      <a:t> </a:t>
                    </a:r>
                    <a:endParaRPr lang="en-US"/>
                  </a:p>
                </c:rich>
              </c:tx>
              <c:showVal val="1"/>
              <c:showPercent val="1"/>
            </c:dLbl>
            <c:dLbl>
              <c:idx val="1"/>
              <c:layout>
                <c:manualLayout>
                  <c:x val="-1.482766122599169E-2"/>
                  <c:y val="-0.12429902435676959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86</a:t>
                    </a:r>
                    <a:r>
                      <a:rPr lang="ru-RU"/>
                      <a:t>,4</a:t>
                    </a:r>
                    <a:endParaRPr lang="en-US"/>
                  </a:p>
                </c:rich>
              </c:tx>
              <c:showVal val="1"/>
              <c:showPercent val="1"/>
            </c:dLbl>
            <c:dLbl>
              <c:idx val="2"/>
              <c:layout>
                <c:manualLayout>
                  <c:x val="8.2715520830255782E-2"/>
                  <c:y val="-0.13989002929052552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81,3</a:t>
                    </a:r>
                    <a:endParaRPr lang="en-US"/>
                  </a:p>
                </c:rich>
              </c:tx>
              <c:showVal val="1"/>
              <c:showPercent val="1"/>
            </c:dLbl>
            <c:dLbl>
              <c:idx val="3"/>
              <c:tx>
                <c:rich>
                  <a:bodyPr/>
                  <a:lstStyle/>
                  <a:p>
                    <a:r>
                      <a:rPr lang="ru-RU"/>
                      <a:t>64,2</a:t>
                    </a:r>
                    <a:endParaRPr lang="en-US"/>
                  </a:p>
                </c:rich>
              </c:tx>
              <c:showVal val="1"/>
              <c:showPercent val="1"/>
            </c:dLbl>
            <c:dLbl>
              <c:idx val="4"/>
              <c:layout>
                <c:manualLayout>
                  <c:x val="-4.9335113169083501E-3"/>
                  <c:y val="-3.1381295368924249E-2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51,7</a:t>
                    </a:r>
                    <a:endParaRPr lang="en-US"/>
                  </a:p>
                </c:rich>
              </c:tx>
              <c:showVal val="1"/>
              <c:showPercent val="1"/>
            </c:dLbl>
            <c:dLbl>
              <c:idx val="5"/>
              <c:layout>
                <c:manualLayout>
                  <c:x val="-1.8811019582669702E-2"/>
                  <c:y val="-7.7846413247697173E-3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29,2</a:t>
                    </a:r>
                    <a:endParaRPr lang="en-US"/>
                  </a:p>
                </c:rich>
              </c:tx>
              <c:showVal val="1"/>
              <c:showPercent val="1"/>
            </c:dLbl>
            <c:dLbl>
              <c:idx val="6"/>
              <c:layout>
                <c:manualLayout>
                  <c:x val="-1.0859075147924229E-2"/>
                  <c:y val="-3.2033128458183617E-2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21,6</a:t>
                    </a:r>
                    <a:endParaRPr lang="en-US"/>
                  </a:p>
                </c:rich>
              </c:tx>
              <c:showVal val="1"/>
              <c:showPercent val="1"/>
            </c:dLbl>
            <c:dLbl>
              <c:idx val="7"/>
              <c:layout>
                <c:manualLayout>
                  <c:x val="9.3911403930500587E-3"/>
                  <c:y val="-2.2709167083696188E-2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16,0</a:t>
                    </a:r>
                    <a:endParaRPr lang="en-US"/>
                  </a:p>
                </c:rich>
              </c:tx>
              <c:showVal val="1"/>
              <c:showPercent val="1"/>
            </c:dLbl>
            <c:dLbl>
              <c:idx val="8"/>
              <c:layout>
                <c:manualLayout>
                  <c:x val="3.6574926340047109E-2"/>
                  <c:y val="-7.647231420823354E-4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4,5</a:t>
                    </a:r>
                    <a:endParaRPr lang="en-US"/>
                  </a:p>
                </c:rich>
              </c:tx>
              <c:showVal val="1"/>
              <c:showPercent val="1"/>
            </c:dLbl>
            <c:txPr>
              <a:bodyPr/>
              <a:lstStyle/>
              <a:p>
                <a:pPr>
                  <a:defRPr sz="1300" b="1" i="0" baseline="0"/>
                </a:pPr>
                <a:endParaRPr lang="ru-RU"/>
              </a:p>
            </c:txPr>
            <c:showVal val="1"/>
            <c:showPercent val="1"/>
            <c:showLeaderLines val="1"/>
          </c:dLbls>
          <c:cat>
            <c:strRef>
              <c:f>Лист2!$B$3:$B$11</c:f>
              <c:strCache>
                <c:ptCount val="9"/>
                <c:pt idx="0">
                  <c:v>Пищеварительный тракт и обмен веществ ( для лечения сахарного диабета, реплагал, альдуразим)</c:v>
                </c:pt>
                <c:pt idx="1">
                  <c:v>Противоопухолевые препараты и иммуномодуляторы</c:v>
                </c:pt>
                <c:pt idx="2">
                  <c:v>Дыхательная система ( для лечения бронхиальной астмы)</c:v>
                </c:pt>
                <c:pt idx="3">
                  <c:v>Нервная система (противоэпилептические, противопаркинсонические, анальгетики, психолептики)</c:v>
                </c:pt>
                <c:pt idx="4">
                  <c:v>Сердечно-сосудистая система (гипотензивные, антиангинальные</c:v>
                </c:pt>
                <c:pt idx="5">
                  <c:v>Изделия медицинского назначения: средства диагностики уровня сахара в крови, расходные материалы д/инс помп  PARADIGM</c:v>
                </c:pt>
                <c:pt idx="6">
                  <c:v>Препараты для лечения заболеваний органов чувств (для лечения заболеваний глаз - противоглаукомные)</c:v>
                </c:pt>
                <c:pt idx="7">
                  <c:v>Кроветворение и кровь (антианемические, гемостатики, антикоагулянты)</c:v>
                </c:pt>
                <c:pt idx="8">
                  <c:v>Гормоны для системного применения (исключая половые гормоны и инсулины)- минирин для лечения несахарного диабета</c:v>
                </c:pt>
              </c:strCache>
            </c:strRef>
          </c:cat>
          <c:val>
            <c:numRef>
              <c:f>Лист2!$C$3:$C$11</c:f>
              <c:numCache>
                <c:formatCode>#,##0</c:formatCode>
                <c:ptCount val="9"/>
                <c:pt idx="0">
                  <c:v>250563560</c:v>
                </c:pt>
                <c:pt idx="1">
                  <c:v>86398964</c:v>
                </c:pt>
                <c:pt idx="2">
                  <c:v>81320435</c:v>
                </c:pt>
                <c:pt idx="3">
                  <c:v>64219913</c:v>
                </c:pt>
                <c:pt idx="4">
                  <c:v>51729887</c:v>
                </c:pt>
                <c:pt idx="5">
                  <c:v>29227754</c:v>
                </c:pt>
                <c:pt idx="6">
                  <c:v>21617082</c:v>
                </c:pt>
                <c:pt idx="7">
                  <c:v>16000432</c:v>
                </c:pt>
                <c:pt idx="8">
                  <c:v>4480730.75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egendEntry>
        <c:idx val="0"/>
        <c:txPr>
          <a:bodyPr/>
          <a:lstStyle/>
          <a:p>
            <a:pPr>
              <a:defRPr sz="1150" b="1" i="0" baseline="0">
                <a:latin typeface="Times New Roman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5941391118906092"/>
          <c:y val="0"/>
          <c:w val="0.40586091669096946"/>
          <c:h val="0.97229375307505561"/>
        </c:manualLayout>
      </c:layout>
      <c:txPr>
        <a:bodyPr/>
        <a:lstStyle/>
        <a:p>
          <a:pPr>
            <a:defRPr sz="1150" b="1" i="0" baseline="0">
              <a:latin typeface="Times New Roman" pitchFamily="18" charset="0"/>
            </a:defRPr>
          </a:pPr>
          <a:endParaRPr lang="ru-RU"/>
        </a:p>
      </c:txPr>
    </c:legend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sz="1600" dirty="0" smtClean="0"/>
              <a:t>Суммовой объем затрат (80%-133,5 млн.руб.)                                                                 по АТХ классификации ЛП (по системам), млн. руб.   </a:t>
            </a:r>
            <a:endParaRPr lang="ru-RU" sz="1600" dirty="0"/>
          </a:p>
        </c:rich>
      </c:tx>
      <c:layout>
        <c:manualLayout>
          <c:xMode val="edge"/>
          <c:yMode val="edge"/>
          <c:x val="1.6443825082237289E-2"/>
          <c:y val="1.4228577777072404E-2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3.4669336257324115E-2"/>
          <c:y val="0.15077527935492549"/>
          <c:w val="0.53751587987808114"/>
          <c:h val="0.76104902817815734"/>
        </c:manualLayout>
      </c:layout>
      <c:pie3D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-0.10856459111675749"/>
                  <c:y val="-8.3073749294231461E-2"/>
                </c:manualLayout>
              </c:layout>
              <c:tx>
                <c:rich>
                  <a:bodyPr/>
                  <a:lstStyle/>
                  <a:p>
                    <a:r>
                      <a:rPr lang="ru-RU" sz="1300" baseline="0"/>
                      <a:t>8</a:t>
                    </a:r>
                    <a:r>
                      <a:rPr lang="ru-RU"/>
                      <a:t>2,6</a:t>
                    </a:r>
                    <a:endParaRPr lang="en-US"/>
                  </a:p>
                </c:rich>
              </c:tx>
              <c:showVal val="1"/>
              <c:showPercent val="1"/>
            </c:dLbl>
            <c:dLbl>
              <c:idx val="1"/>
              <c:layout>
                <c:manualLayout>
                  <c:x val="6.8365954507470184E-2"/>
                  <c:y val="0.1077270274442812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21,7</a:t>
                    </a:r>
                    <a:endParaRPr lang="en-US"/>
                  </a:p>
                </c:rich>
              </c:tx>
              <c:showVal val="1"/>
              <c:showPercent val="1"/>
            </c:dLbl>
            <c:dLbl>
              <c:idx val="2"/>
              <c:layout>
                <c:manualLayout>
                  <c:x val="-9.3430633408448146E-3"/>
                  <c:y val="-1.2121528281179853E-2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7,5</a:t>
                    </a:r>
                    <a:endParaRPr lang="en-US"/>
                  </a:p>
                </c:rich>
              </c:tx>
              <c:showVal val="1"/>
              <c:showPercent val="1"/>
            </c:dLbl>
            <c:dLbl>
              <c:idx val="3"/>
              <c:layout>
                <c:manualLayout>
                  <c:x val="-5.0312232252450375E-3"/>
                  <c:y val="-2.7828385397424851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7,1</a:t>
                    </a:r>
                    <a:endParaRPr lang="en-US" dirty="0"/>
                  </a:p>
                </c:rich>
              </c:tx>
              <c:showVal val="1"/>
              <c:showPercent val="1"/>
            </c:dLbl>
            <c:dLbl>
              <c:idx val="4"/>
              <c:layout>
                <c:manualLayout>
                  <c:x val="9.3155600439408359E-3"/>
                  <c:y val="-1.7591265272041166E-2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5,9</a:t>
                    </a:r>
                    <a:endParaRPr lang="en-US"/>
                  </a:p>
                </c:rich>
              </c:tx>
              <c:showVal val="1"/>
              <c:showPercent val="1"/>
            </c:dLbl>
            <c:dLbl>
              <c:idx val="5"/>
              <c:layout>
                <c:manualLayout>
                  <c:x val="1.6627139630263359E-3"/>
                  <c:y val="-2.4055784142370484E-2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5,7</a:t>
                    </a:r>
                    <a:endParaRPr lang="en-US"/>
                  </a:p>
                </c:rich>
              </c:tx>
              <c:showVal val="1"/>
              <c:showPercent val="1"/>
            </c:dLbl>
            <c:dLbl>
              <c:idx val="6"/>
              <c:layout>
                <c:manualLayout>
                  <c:x val="-1.064474281462939E-2"/>
                  <c:y val="-3.4234319925472885E-2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2,1</a:t>
                    </a:r>
                    <a:endParaRPr lang="en-US"/>
                  </a:p>
                </c:rich>
              </c:tx>
              <c:showVal val="1"/>
              <c:showPercent val="1"/>
            </c:dLbl>
            <c:dLbl>
              <c:idx val="7"/>
              <c:layout>
                <c:manualLayout>
                  <c:x val="3.4526629046597077E-2"/>
                  <c:y val="-5.4975480971690433E-3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1,0</a:t>
                    </a:r>
                    <a:endParaRPr lang="en-US"/>
                  </a:p>
                </c:rich>
              </c:tx>
              <c:showVal val="1"/>
              <c:showPercent val="1"/>
            </c:dLbl>
            <c:txPr>
              <a:bodyPr/>
              <a:lstStyle/>
              <a:p>
                <a:pPr>
                  <a:defRPr sz="1300" baseline="0"/>
                </a:pPr>
                <a:endParaRPr lang="ru-RU"/>
              </a:p>
            </c:txPr>
            <c:showVal val="1"/>
            <c:showPercent val="1"/>
            <c:showLeaderLines val="1"/>
          </c:dLbls>
          <c:cat>
            <c:strRef>
              <c:f>Лист2!$B$2:$B$9</c:f>
              <c:strCache>
                <c:ptCount val="8"/>
                <c:pt idx="0">
                  <c:v>Сердечно-сосудистая система (гипотензивные, гиполипидемические, антиангинальные)</c:v>
                </c:pt>
                <c:pt idx="1">
                  <c:v>Нервная система (ЛП для устранения головокружений, улучшающие метаболизм головного мозга, анальгетики)</c:v>
                </c:pt>
                <c:pt idx="2">
                  <c:v>Костно-мышечная система (хондропротекторы и ЛП, вл. на минерализацию костей)</c:v>
                </c:pt>
                <c:pt idx="3">
                  <c:v>Пищеварительный тракт и обмен веществ (ферменты, гепатопротекторы, антациды)</c:v>
                </c:pt>
                <c:pt idx="4">
                  <c:v>Mочеполовая система и половые гормоны (ЛП для лечения аденомы простаты,  для лечения уролог. заб.- спазмолитики)</c:v>
                </c:pt>
                <c:pt idx="5">
                  <c:v>Кроветворение и кровь (ингибиторы агрегации тромбоцитов)</c:v>
                </c:pt>
                <c:pt idx="6">
                  <c:v>Препараты для лечения заболеваний органов чувств (ЛП для лечения заболеваний глаз - противокатарактное  - квинакс)</c:v>
                </c:pt>
                <c:pt idx="7">
                  <c:v>Дыхательная система (спирива - для лечения обструктивных заболеваний )</c:v>
                </c:pt>
              </c:strCache>
            </c:strRef>
          </c:cat>
          <c:val>
            <c:numRef>
              <c:f>Лист2!$C$2:$C$9</c:f>
              <c:numCache>
                <c:formatCode>#,##0</c:formatCode>
                <c:ptCount val="8"/>
                <c:pt idx="0">
                  <c:v>82551750</c:v>
                </c:pt>
                <c:pt idx="1">
                  <c:v>21682743</c:v>
                </c:pt>
                <c:pt idx="2">
                  <c:v>7533676</c:v>
                </c:pt>
                <c:pt idx="3">
                  <c:v>7093670</c:v>
                </c:pt>
                <c:pt idx="4">
                  <c:v>5926375</c:v>
                </c:pt>
                <c:pt idx="5">
                  <c:v>5690800</c:v>
                </c:pt>
                <c:pt idx="6">
                  <c:v>2117828</c:v>
                </c:pt>
                <c:pt idx="7">
                  <c:v>906892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>
        <c:manualLayout>
          <c:xMode val="edge"/>
          <c:yMode val="edge"/>
          <c:x val="0.61215150189559664"/>
          <c:y val="0"/>
          <c:w val="0.38784849810440458"/>
          <c:h val="0.95202689467252255"/>
        </c:manualLayout>
      </c:layout>
      <c:txPr>
        <a:bodyPr/>
        <a:lstStyle/>
        <a:p>
          <a:pPr>
            <a:defRPr sz="1200" b="1" i="0" baseline="0"/>
          </a:pPr>
          <a:endParaRPr lang="ru-RU"/>
        </a:p>
      </c:txPr>
    </c:legend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AD53F4F-9531-43A9-9F85-570CF2E4E76E}" type="datetimeFigureOut">
              <a:rPr lang="ru-RU"/>
              <a:pPr>
                <a:defRPr/>
              </a:pPr>
              <a:t>14.03.2017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35537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285A5852-06B5-42F3-BDC2-94433FF2C0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536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984E56B-E097-42BD-A0B7-F6AAD4BA11C0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8435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FB23182-B6EB-4507-A4E9-A1B98B474837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330300-A701-45F0-B85F-21CB2358088F}" type="datetimeFigureOut">
              <a:rPr lang="ru-RU"/>
              <a:pPr>
                <a:defRPr/>
              </a:pPr>
              <a:t>14.03.2017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E778D3-9B5A-43F4-A538-4999E2A6C5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C38B8B-648B-44F8-94DC-FB5ACDF16615}" type="datetimeFigureOut">
              <a:rPr lang="ru-RU"/>
              <a:pPr>
                <a:defRPr/>
              </a:pPr>
              <a:t>14.03.2017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A0EEF4-D1EF-426B-966F-6B32EAC77C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7BC5E2-B9BC-490C-8BFB-094211014B1F}" type="datetimeFigureOut">
              <a:rPr lang="ru-RU"/>
              <a:pPr>
                <a:defRPr/>
              </a:pPr>
              <a:t>14.03.2017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1EA0CC-363C-4606-B9F9-64B3EAC0CE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D0FBFF-30F9-4889-B4CF-5A37329DA2FB}" type="datetimeFigureOut">
              <a:rPr lang="ru-RU"/>
              <a:pPr>
                <a:defRPr/>
              </a:pPr>
              <a:t>14.03.2017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85565E-C0E9-4E98-B656-CA80C6CF80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8771B9-ED84-4E37-B907-77C53541DD86}" type="datetimeFigureOut">
              <a:rPr lang="ru-RU"/>
              <a:pPr>
                <a:defRPr/>
              </a:pPr>
              <a:t>14.03.2017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CAA426-36E5-4A53-8FB6-58EA76360E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F1067-6AEF-4570-BEE0-ED8925B53289}" type="datetimeFigureOut">
              <a:rPr lang="ru-RU"/>
              <a:pPr>
                <a:defRPr/>
              </a:pPr>
              <a:t>14.03.2017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480D01-FE34-43EC-B7B8-58A901608E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966D7B-AFF3-413A-BF9B-2EAA346CE24A}" type="datetimeFigureOut">
              <a:rPr lang="ru-RU"/>
              <a:pPr>
                <a:defRPr/>
              </a:pPr>
              <a:t>14.03.2017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5E0FDE-C5D6-467D-9001-4CE9944019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22CD9B-8E17-4171-8A8E-533931C2ED40}" type="datetimeFigureOut">
              <a:rPr lang="ru-RU"/>
              <a:pPr>
                <a:defRPr/>
              </a:pPr>
              <a:t>14.03.2017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79E16F-0988-44BB-90A5-F20F092D49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7A3C1D-3444-497B-9C33-63315709E74F}" type="datetimeFigureOut">
              <a:rPr lang="ru-RU"/>
              <a:pPr>
                <a:defRPr/>
              </a:pPr>
              <a:t>14.03.2017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109E4B-4AEC-4F3C-88BC-02C5853426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2DBF98-A5C8-4393-86CF-F09B57E5D787}" type="datetimeFigureOut">
              <a:rPr lang="ru-RU"/>
              <a:pPr>
                <a:defRPr/>
              </a:pPr>
              <a:t>14.03.2017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773212-837D-4E61-9245-F18692129B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968A98-F711-4325-9008-DD302E507A11}" type="datetimeFigureOut">
              <a:rPr lang="ru-RU"/>
              <a:pPr>
                <a:defRPr/>
              </a:pPr>
              <a:t>14.03.2017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859F0D-59F0-4185-AA23-A4DEAEA752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62EF330-851E-4632-8B69-9D29CE792780}" type="datetimeFigureOut">
              <a:rPr lang="ru-RU"/>
              <a:pPr>
                <a:defRPr/>
              </a:pPr>
              <a:t>14.03.2017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D97D8D0-FC2D-441C-B003-42677E9E48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3"/>
          <p:cNvSpPr>
            <a:spLocks noGrp="1"/>
          </p:cNvSpPr>
          <p:nvPr>
            <p:ph type="ctrTitle"/>
          </p:nvPr>
        </p:nvSpPr>
        <p:spPr>
          <a:xfrm>
            <a:off x="685800" y="1700213"/>
            <a:ext cx="7772400" cy="2665412"/>
          </a:xfrm>
        </p:spPr>
        <p:txBody>
          <a:bodyPr/>
          <a:lstStyle/>
          <a:p>
            <a:r>
              <a:rPr lang="ru-RU" sz="3200" b="1" smtClean="0"/>
              <a:t>Лекарственное  обеспечение </a:t>
            </a:r>
            <a:br>
              <a:rPr lang="ru-RU" sz="3200" b="1" smtClean="0"/>
            </a:br>
            <a:r>
              <a:rPr lang="ru-RU" sz="3200" b="1" smtClean="0"/>
              <a:t/>
            </a:r>
            <a:br>
              <a:rPr lang="ru-RU" sz="3200" b="1" smtClean="0"/>
            </a:br>
            <a:r>
              <a:rPr lang="ru-RU" sz="3200" b="1" smtClean="0"/>
              <a:t>региональных  льготополучателей  </a:t>
            </a:r>
            <a:br>
              <a:rPr lang="ru-RU" sz="3200" b="1" smtClean="0"/>
            </a:br>
            <a:r>
              <a:rPr lang="ru-RU" sz="3200" b="1" smtClean="0"/>
              <a:t/>
            </a:r>
            <a:br>
              <a:rPr lang="ru-RU" sz="3200" b="1" smtClean="0"/>
            </a:br>
            <a:r>
              <a:rPr lang="ru-RU" sz="3200" b="1" smtClean="0"/>
              <a:t> в Красноярском крае в 2012 году</a:t>
            </a:r>
          </a:p>
        </p:txBody>
      </p:sp>
      <p:sp>
        <p:nvSpPr>
          <p:cNvPr id="14338" name="Объект 2"/>
          <p:cNvSpPr>
            <a:spLocks noGrp="1"/>
          </p:cNvSpPr>
          <p:nvPr>
            <p:ph type="subTitle" idx="1"/>
          </p:nvPr>
        </p:nvSpPr>
        <p:spPr>
          <a:xfrm>
            <a:off x="3419475" y="5949950"/>
            <a:ext cx="5329238" cy="503238"/>
          </a:xfrm>
        </p:spPr>
        <p:txBody>
          <a:bodyPr/>
          <a:lstStyle/>
          <a:p>
            <a:r>
              <a:rPr lang="ru-RU" sz="2000" smtClean="0">
                <a:solidFill>
                  <a:schemeClr val="tx1"/>
                </a:solidFill>
              </a:rPr>
              <a:t>Уграицкая Л.В., ТФОМС Красноярского края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Заголовок 3"/>
          <p:cNvSpPr>
            <a:spLocks noGrp="1"/>
          </p:cNvSpPr>
          <p:nvPr>
            <p:ph type="title"/>
          </p:nvPr>
        </p:nvSpPr>
        <p:spPr>
          <a:xfrm>
            <a:off x="457200" y="260350"/>
            <a:ext cx="7643813" cy="647700"/>
          </a:xfrm>
        </p:spPr>
        <p:txBody>
          <a:bodyPr/>
          <a:lstStyle/>
          <a:p>
            <a:r>
              <a:rPr lang="ru-RU" sz="2000" b="1" smtClean="0">
                <a:solidFill>
                  <a:schemeClr val="bg1"/>
                </a:solidFill>
              </a:rPr>
              <a:t>РРЛ по ПП №890 - 192 846 льготников                                                          (213 169 записей по категориям)</a:t>
            </a:r>
          </a:p>
        </p:txBody>
      </p:sp>
      <p:graphicFrame>
        <p:nvGraphicFramePr>
          <p:cNvPr id="7" name="Диаграмма 6"/>
          <p:cNvGraphicFramePr>
            <a:graphicFrameLocks noGrp="1"/>
          </p:cNvGraphicFramePr>
          <p:nvPr/>
        </p:nvGraphicFramePr>
        <p:xfrm>
          <a:off x="179512" y="1052736"/>
          <a:ext cx="8640960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Заголовок 1"/>
          <p:cNvSpPr>
            <a:spLocks noGrp="1"/>
          </p:cNvSpPr>
          <p:nvPr>
            <p:ph type="title"/>
          </p:nvPr>
        </p:nvSpPr>
        <p:spPr>
          <a:xfrm>
            <a:off x="323850" y="333375"/>
            <a:ext cx="7777163" cy="574675"/>
          </a:xfrm>
        </p:spPr>
        <p:txBody>
          <a:bodyPr/>
          <a:lstStyle/>
          <a:p>
            <a:r>
              <a:rPr lang="ru-RU" sz="2000" b="1" smtClean="0">
                <a:solidFill>
                  <a:schemeClr val="bg1"/>
                </a:solidFill>
              </a:rPr>
              <a:t>Воспользовались правом на ЛЛО по ПП №890 за 11 месяцев 2012 года – 138 219 человек (72%)</a:t>
            </a: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179512" y="1124744"/>
          <a:ext cx="8640960" cy="5733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43813" cy="633412"/>
          </a:xfrm>
        </p:spPr>
        <p:txBody>
          <a:bodyPr/>
          <a:lstStyle/>
          <a:p>
            <a:r>
              <a:rPr lang="ru-RU" sz="2000" b="1" smtClean="0">
                <a:solidFill>
                  <a:schemeClr val="bg1"/>
                </a:solidFill>
              </a:rPr>
              <a:t>За 11 месяцев  по ПП №890 принято к оплате 925 481 рецепт                          на сумму 757,9 млн. рублей 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052736"/>
          <a:ext cx="8229600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Заголовок 1"/>
          <p:cNvSpPr>
            <a:spLocks noGrp="1"/>
          </p:cNvSpPr>
          <p:nvPr>
            <p:ph type="title"/>
          </p:nvPr>
        </p:nvSpPr>
        <p:spPr>
          <a:xfrm>
            <a:off x="179388" y="260350"/>
            <a:ext cx="7705725" cy="647700"/>
          </a:xfrm>
        </p:spPr>
        <p:txBody>
          <a:bodyPr/>
          <a:lstStyle/>
          <a:p>
            <a:r>
              <a:rPr lang="en-US" sz="2000" b="1" smtClean="0">
                <a:solidFill>
                  <a:schemeClr val="bg1"/>
                </a:solidFill>
              </a:rPr>
              <a:t>80 % </a:t>
            </a:r>
            <a:r>
              <a:rPr lang="ru-RU" sz="2000" b="1" smtClean="0">
                <a:solidFill>
                  <a:schemeClr val="bg1"/>
                </a:solidFill>
              </a:rPr>
              <a:t>затрат финансовых средств (605,6 млн. руб.) по ПП №890                            приходится на 78 (из 1 251)  наименований ЛП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052736"/>
          <a:ext cx="8758808" cy="60486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7885113" cy="633412"/>
          </a:xfrm>
        </p:spPr>
        <p:txBody>
          <a:bodyPr/>
          <a:lstStyle/>
          <a:p>
            <a:r>
              <a:rPr lang="ru-RU" sz="2000" b="1" smtClean="0">
                <a:solidFill>
                  <a:schemeClr val="bg1"/>
                </a:solidFill>
              </a:rPr>
              <a:t>За 11 месяцев  отпущено ЛП по 953 тыс. рец.                                                     на сумму 166,6 млн. руб. (пенсионеры)</a:t>
            </a: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323528" y="1124744"/>
          <a:ext cx="8280920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Заголовок 1"/>
          <p:cNvSpPr>
            <a:spLocks noGrp="1"/>
          </p:cNvSpPr>
          <p:nvPr>
            <p:ph type="title"/>
          </p:nvPr>
        </p:nvSpPr>
        <p:spPr>
          <a:xfrm>
            <a:off x="179388" y="274638"/>
            <a:ext cx="7993062" cy="633412"/>
          </a:xfrm>
        </p:spPr>
        <p:txBody>
          <a:bodyPr/>
          <a:lstStyle/>
          <a:p>
            <a:pPr algn="just"/>
            <a:r>
              <a:rPr lang="ru-RU" sz="2000" b="1" smtClean="0">
                <a:solidFill>
                  <a:schemeClr val="bg1"/>
                </a:solidFill>
              </a:rPr>
              <a:t>ПОРЯДОК  ПРЕДОСТАВЛЕНИЯ  ОТЧЕТНОСТИ  ЗА  ДЕКАБРЬ 2012 ГОДА</a:t>
            </a:r>
          </a:p>
        </p:txBody>
      </p:sp>
      <p:sp>
        <p:nvSpPr>
          <p:cNvPr id="30722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7931150" cy="4525963"/>
          </a:xfrm>
        </p:spPr>
        <p:txBody>
          <a:bodyPr/>
          <a:lstStyle/>
          <a:p>
            <a:pPr algn="just">
              <a:buFont typeface="Wingdings" pitchFamily="2" charset="2"/>
              <a:buChar char="q"/>
            </a:pP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До 15.12.2012 предоставление реестров рецептов за ноябрь 2012 года,  оплата.</a:t>
            </a:r>
          </a:p>
          <a:p>
            <a:pPr algn="just"/>
            <a:endParaRPr lang="ru-RU" sz="200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Авансирование  ЛЛО за реестры рецептов декабря 2012 года                    (890 пост.)</a:t>
            </a:r>
          </a:p>
          <a:p>
            <a:pPr algn="just"/>
            <a:endParaRPr lang="ru-RU" sz="200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Предоставление реестров рецептов за декабрь 2012 года  до 15 января 2013 года.</a:t>
            </a:r>
          </a:p>
          <a:p>
            <a:pPr algn="just"/>
            <a:endParaRPr lang="ru-RU" sz="200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Централизованный закуп: Исполнение контрактов 2012 года.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r>
              <a:rPr lang="ru-RU" sz="2000" b="1" smtClean="0">
                <a:solidFill>
                  <a:schemeClr val="bg1"/>
                </a:solidFill>
              </a:rPr>
              <a:t>Контактные телефоны ТФОМС Красноярского края</a:t>
            </a:r>
          </a:p>
        </p:txBody>
      </p:sp>
      <p:sp>
        <p:nvSpPr>
          <p:cNvPr id="31746" name="Содержимое 2"/>
          <p:cNvSpPr>
            <a:spLocks noGrp="1"/>
          </p:cNvSpPr>
          <p:nvPr>
            <p:ph idx="1"/>
          </p:nvPr>
        </p:nvSpPr>
        <p:spPr>
          <a:xfrm>
            <a:off x="457200" y="1557338"/>
            <a:ext cx="8229600" cy="4568825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endParaRPr lang="ru-RU" sz="2000" b="1" smtClean="0"/>
          </a:p>
          <a:p>
            <a:pPr>
              <a:buFont typeface="Wingdings" pitchFamily="2" charset="2"/>
              <a:buChar char="Ø"/>
            </a:pPr>
            <a:r>
              <a:rPr lang="ru-RU" sz="2000" b="1" smtClean="0"/>
              <a:t>Реестр региональных льготополучателей </a:t>
            </a:r>
          </a:p>
          <a:p>
            <a:pPr>
              <a:buFont typeface="Arial" charset="0"/>
              <a:buNone/>
            </a:pPr>
            <a:r>
              <a:rPr lang="ru-RU" sz="2000" smtClean="0"/>
              <a:t>      Толстихина Татьяна Васильевна, тел. 2- 57-77-56</a:t>
            </a:r>
          </a:p>
          <a:p>
            <a:pPr>
              <a:buFont typeface="Arial" charset="0"/>
              <a:buNone/>
            </a:pPr>
            <a:endParaRPr lang="ru-RU" sz="2000" smtClean="0"/>
          </a:p>
          <a:p>
            <a:pPr>
              <a:buFont typeface="Wingdings" pitchFamily="2" charset="2"/>
              <a:buChar char="Ø"/>
            </a:pPr>
            <a:r>
              <a:rPr lang="ru-RU" sz="2000" b="1" smtClean="0"/>
              <a:t>Реестр льготополучателей по Законам края</a:t>
            </a:r>
          </a:p>
          <a:p>
            <a:pPr>
              <a:buFont typeface="Arial" charset="0"/>
              <a:buNone/>
            </a:pPr>
            <a:r>
              <a:rPr lang="ru-RU" sz="2000" b="1" smtClean="0"/>
              <a:t>       </a:t>
            </a:r>
            <a:r>
              <a:rPr lang="ru-RU" sz="2000" smtClean="0"/>
              <a:t>Бочкарева Алла Александровна, тел. 2- 57-77-54</a:t>
            </a:r>
          </a:p>
          <a:p>
            <a:pPr>
              <a:buFont typeface="Arial" charset="0"/>
              <a:buNone/>
            </a:pPr>
            <a:endParaRPr lang="ru-RU" sz="2000" smtClean="0"/>
          </a:p>
          <a:p>
            <a:pPr>
              <a:buFont typeface="Wingdings" pitchFamily="2" charset="2"/>
              <a:buChar char="Ø"/>
            </a:pPr>
            <a:r>
              <a:rPr lang="ru-RU" sz="2000" b="1" smtClean="0"/>
              <a:t>Организация работы по ЛЛО региональных льготополучателей</a:t>
            </a:r>
          </a:p>
          <a:p>
            <a:pPr>
              <a:buFont typeface="Arial" charset="0"/>
              <a:buNone/>
            </a:pPr>
            <a:r>
              <a:rPr lang="ru-RU" sz="2000" b="1" smtClean="0"/>
              <a:t>       </a:t>
            </a:r>
            <a:r>
              <a:rPr lang="ru-RU" sz="2000" smtClean="0"/>
              <a:t>Уграицкая Людмила Викторовна, тел. 2- 56-69-27</a:t>
            </a:r>
          </a:p>
          <a:p>
            <a:pPr>
              <a:buFont typeface="Arial" charset="0"/>
              <a:buNone/>
            </a:pPr>
            <a:r>
              <a:rPr lang="ru-RU" sz="2000" smtClean="0"/>
              <a:t>       Шульга Полина Дмитриевна, тел. 2- 56-69-81</a:t>
            </a:r>
          </a:p>
          <a:p>
            <a:pPr>
              <a:buFont typeface="Arial" charset="0"/>
              <a:buNone/>
            </a:pPr>
            <a:endParaRPr lang="ru-RU" sz="2000" smtClean="0"/>
          </a:p>
          <a:p>
            <a:pPr>
              <a:buFont typeface="Wingdings" pitchFamily="2" charset="2"/>
              <a:buChar char="Ø"/>
            </a:pPr>
            <a:endParaRPr lang="ru-RU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288" y="260350"/>
            <a:ext cx="7200900" cy="4318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2770" name="Содержимое 2"/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5589587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b="1" smtClean="0">
                <a:solidFill>
                  <a:schemeClr val="tx2"/>
                </a:solidFill>
              </a:rPr>
              <a:t>                 Благодарим за внимание!</a:t>
            </a:r>
          </a:p>
          <a:p>
            <a:pPr>
              <a:buFont typeface="Arial" charset="0"/>
              <a:buNone/>
            </a:pPr>
            <a:endParaRPr lang="ru-RU" b="1" smtClean="0"/>
          </a:p>
          <a:p>
            <a:pPr>
              <a:buFont typeface="Arial" charset="0"/>
              <a:buNone/>
            </a:pPr>
            <a:endParaRPr lang="ru-RU" b="1" smtClean="0"/>
          </a:p>
        </p:txBody>
      </p:sp>
      <p:pic>
        <p:nvPicPr>
          <p:cNvPr id="32771" name="Picture 5" descr="C:\Documents and Settings\user040\Local Settings\Temporary Internet Files\Content.IE5\1MTF8Z4L\MC900435815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76375" y="2420938"/>
            <a:ext cx="5543550" cy="4103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>
          <a:xfrm>
            <a:off x="250825" y="274638"/>
            <a:ext cx="7993063" cy="633412"/>
          </a:xfrm>
        </p:spPr>
        <p:txBody>
          <a:bodyPr/>
          <a:lstStyle/>
          <a:p>
            <a:pPr algn="just"/>
            <a:r>
              <a:rPr lang="ru-RU" sz="2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РЕГИОНАЛЬНЫЙ   СЕГМЕНТ  ФЕДЕРАЛЬНОГО  РЕГИСТРА</a:t>
            </a:r>
          </a:p>
        </p:txBody>
      </p:sp>
      <p:sp>
        <p:nvSpPr>
          <p:cNvPr id="16386" name="Содержимое 2"/>
          <p:cNvSpPr>
            <a:spLocks noGrp="1"/>
          </p:cNvSpPr>
          <p:nvPr>
            <p:ph idx="1"/>
          </p:nvPr>
        </p:nvSpPr>
        <p:spPr>
          <a:xfrm>
            <a:off x="323850" y="1196975"/>
            <a:ext cx="8301038" cy="5040313"/>
          </a:xfrm>
        </p:spPr>
        <p:txBody>
          <a:bodyPr/>
          <a:lstStyle/>
          <a:p>
            <a:pPr>
              <a:buFont typeface="Arial" charset="0"/>
              <a:buNone/>
            </a:pPr>
            <a:endParaRPr lang="ru-RU" smtClean="0"/>
          </a:p>
          <a:p>
            <a:pPr>
              <a:buFont typeface="Arial" charset="0"/>
              <a:buNone/>
            </a:pPr>
            <a:endParaRPr lang="ru-RU" smtClean="0"/>
          </a:p>
          <a:p>
            <a:pPr>
              <a:buFont typeface="Arial" charset="0"/>
              <a:buNone/>
            </a:pPr>
            <a:endParaRPr lang="ru-RU" smtClean="0"/>
          </a:p>
          <a:p>
            <a:pPr>
              <a:buFont typeface="Arial" charset="0"/>
              <a:buNone/>
            </a:pPr>
            <a:endParaRPr lang="ru-RU" smtClean="0"/>
          </a:p>
          <a:p>
            <a:pPr>
              <a:buFont typeface="Arial" charset="0"/>
              <a:buNone/>
            </a:pPr>
            <a:endParaRPr lang="ru-RU" smtClean="0"/>
          </a:p>
          <a:p>
            <a:pPr>
              <a:buFont typeface="Arial" charset="0"/>
              <a:buNone/>
            </a:pPr>
            <a:endParaRPr lang="ru-RU" smtClean="0"/>
          </a:p>
          <a:p>
            <a:pPr>
              <a:buFont typeface="Arial" charset="0"/>
              <a:buNone/>
            </a:pPr>
            <a:endParaRPr lang="ru-RU" smtClean="0"/>
          </a:p>
          <a:p>
            <a:pPr>
              <a:buFont typeface="Arial" charset="0"/>
              <a:buNone/>
            </a:pPr>
            <a:endParaRPr lang="ru-RU" smtClean="0"/>
          </a:p>
          <a:p>
            <a:pPr>
              <a:buFont typeface="Arial" charset="0"/>
              <a:buNone/>
            </a:pPr>
            <a:endParaRPr lang="ru-RU" smtClean="0"/>
          </a:p>
          <a:p>
            <a:pPr>
              <a:buFont typeface="Arial" charset="0"/>
              <a:buNone/>
            </a:pPr>
            <a:endParaRPr lang="ru-RU" sz="120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971550" y="2492375"/>
            <a:ext cx="1871663" cy="1346200"/>
          </a:xfrm>
          <a:prstGeom prst="rect">
            <a:avLst/>
          </a:prstGeom>
          <a:gradFill>
            <a:gsLst>
              <a:gs pos="58000">
                <a:srgbClr val="C9EDFF"/>
              </a:gs>
              <a:gs pos="0">
                <a:schemeClr val="bg1"/>
              </a:gs>
            </a:gsLst>
            <a:lin ang="5400000" scaled="0"/>
          </a:gradFill>
          <a:ln w="19050">
            <a:solidFill>
              <a:srgbClr val="14417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ОПФ  РФ по Красноярскому краю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492500" y="2492375"/>
            <a:ext cx="1655763" cy="1441450"/>
          </a:xfrm>
          <a:prstGeom prst="rect">
            <a:avLst/>
          </a:prstGeom>
          <a:gradFill>
            <a:gsLst>
              <a:gs pos="58000">
                <a:srgbClr val="C9EDFF"/>
              </a:gs>
              <a:gs pos="0">
                <a:schemeClr val="bg1"/>
              </a:gs>
            </a:gsLst>
            <a:lin ang="5400000" scaled="0"/>
          </a:gradFill>
          <a:ln w="19050">
            <a:solidFill>
              <a:srgbClr val="14417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Минздрав Красноярского края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492500" y="4868863"/>
            <a:ext cx="1800225" cy="1130300"/>
          </a:xfrm>
          <a:prstGeom prst="rect">
            <a:avLst/>
          </a:prstGeom>
          <a:gradFill>
            <a:gsLst>
              <a:gs pos="58000">
                <a:srgbClr val="C9EDFF"/>
              </a:gs>
              <a:gs pos="0">
                <a:schemeClr val="bg1"/>
              </a:gs>
            </a:gsLst>
            <a:lin ang="5400000" scaled="0"/>
          </a:gradFill>
          <a:ln w="19050">
            <a:solidFill>
              <a:srgbClr val="14417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ТФОМС Красноярского края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516688" y="2060575"/>
            <a:ext cx="914400" cy="914400"/>
          </a:xfrm>
          <a:prstGeom prst="rect">
            <a:avLst/>
          </a:prstGeom>
          <a:gradFill>
            <a:gsLst>
              <a:gs pos="58000">
                <a:srgbClr val="C9EDFF"/>
              </a:gs>
              <a:gs pos="0">
                <a:schemeClr val="bg1"/>
              </a:gs>
            </a:gsLst>
            <a:lin ang="5400000" scaled="0"/>
          </a:gradFill>
          <a:ln w="19050">
            <a:solidFill>
              <a:srgbClr val="14417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МО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516688" y="3429000"/>
            <a:ext cx="1008062" cy="792163"/>
          </a:xfrm>
          <a:prstGeom prst="rect">
            <a:avLst/>
          </a:prstGeom>
          <a:gradFill>
            <a:gsLst>
              <a:gs pos="58000">
                <a:srgbClr val="C9EDFF"/>
              </a:gs>
              <a:gs pos="0">
                <a:schemeClr val="bg1"/>
              </a:gs>
            </a:gsLst>
            <a:lin ang="5400000" scaled="0"/>
          </a:gradFill>
          <a:ln w="19050">
            <a:solidFill>
              <a:srgbClr val="14417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АО</a:t>
            </a:r>
          </a:p>
        </p:txBody>
      </p:sp>
      <p:sp>
        <p:nvSpPr>
          <p:cNvPr id="11" name="Стрелка вправо 10"/>
          <p:cNvSpPr/>
          <p:nvPr/>
        </p:nvSpPr>
        <p:spPr>
          <a:xfrm>
            <a:off x="2916238" y="3141663"/>
            <a:ext cx="503237" cy="484187"/>
          </a:xfrm>
          <a:prstGeom prst="rightArrow">
            <a:avLst/>
          </a:prstGeom>
          <a:gradFill>
            <a:gsLst>
              <a:gs pos="58000">
                <a:srgbClr val="C9EDFF"/>
              </a:gs>
              <a:gs pos="0">
                <a:schemeClr val="bg1"/>
              </a:gs>
            </a:gsLst>
            <a:lin ang="5400000" scaled="0"/>
          </a:gradFill>
          <a:ln w="19050">
            <a:solidFill>
              <a:srgbClr val="14417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2" name="Стрелка вправо 11"/>
          <p:cNvSpPr/>
          <p:nvPr/>
        </p:nvSpPr>
        <p:spPr>
          <a:xfrm rot="19923590">
            <a:off x="5291138" y="2574925"/>
            <a:ext cx="1120775" cy="273050"/>
          </a:xfrm>
          <a:prstGeom prst="rightArrow">
            <a:avLst/>
          </a:prstGeom>
          <a:solidFill>
            <a:srgbClr val="C00000"/>
          </a:solidFill>
          <a:ln w="19050">
            <a:solidFill>
              <a:srgbClr val="14417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3" name="Стрелка вправо 12"/>
          <p:cNvSpPr/>
          <p:nvPr/>
        </p:nvSpPr>
        <p:spPr>
          <a:xfrm rot="1863670">
            <a:off x="5292725" y="3422650"/>
            <a:ext cx="1049338" cy="292100"/>
          </a:xfrm>
          <a:prstGeom prst="rightArrow">
            <a:avLst/>
          </a:prstGeom>
          <a:solidFill>
            <a:srgbClr val="C00000"/>
          </a:solidFill>
          <a:ln w="19050">
            <a:solidFill>
              <a:srgbClr val="14417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4" name="Стрелка вниз 13"/>
          <p:cNvSpPr/>
          <p:nvPr/>
        </p:nvSpPr>
        <p:spPr>
          <a:xfrm>
            <a:off x="3995738" y="4076700"/>
            <a:ext cx="288925" cy="647700"/>
          </a:xfrm>
          <a:prstGeom prst="downArrow">
            <a:avLst/>
          </a:prstGeom>
          <a:gradFill>
            <a:gsLst>
              <a:gs pos="58000">
                <a:srgbClr val="C9EDFF"/>
              </a:gs>
              <a:gs pos="0">
                <a:schemeClr val="bg1"/>
              </a:gs>
            </a:gsLst>
            <a:lin ang="5400000" scaled="0"/>
          </a:gradFill>
          <a:ln w="19050">
            <a:solidFill>
              <a:srgbClr val="14417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5" name="Стрелка вверх 14"/>
          <p:cNvSpPr/>
          <p:nvPr/>
        </p:nvSpPr>
        <p:spPr>
          <a:xfrm>
            <a:off x="4356100" y="4005263"/>
            <a:ext cx="339725" cy="719137"/>
          </a:xfrm>
          <a:prstGeom prst="upArrow">
            <a:avLst>
              <a:gd name="adj1" fmla="val 33103"/>
              <a:gd name="adj2" fmla="val 50000"/>
            </a:avLst>
          </a:prstGeom>
          <a:solidFill>
            <a:srgbClr val="C00000"/>
          </a:solidFill>
          <a:ln w="19050">
            <a:solidFill>
              <a:srgbClr val="14417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Прямоугольник 1"/>
          <p:cNvSpPr>
            <a:spLocks noChangeArrowheads="1"/>
          </p:cNvSpPr>
          <p:nvPr/>
        </p:nvSpPr>
        <p:spPr bwMode="auto">
          <a:xfrm>
            <a:off x="611188" y="333375"/>
            <a:ext cx="7705725" cy="92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latin typeface="Calibri" pitchFamily="34" charset="0"/>
            </a:endParaRPr>
          </a:p>
          <a:p>
            <a:pPr>
              <a:buFont typeface="Arial" charset="0"/>
              <a:buChar char="•"/>
            </a:pPr>
            <a:endParaRPr lang="ru-RU">
              <a:latin typeface="Calibri" pitchFamily="34" charset="0"/>
            </a:endParaRPr>
          </a:p>
          <a:p>
            <a:pPr>
              <a:buFont typeface="Arial" charset="0"/>
              <a:buChar char="•"/>
            </a:pPr>
            <a:endParaRPr lang="ru-RU">
              <a:latin typeface="Calibri" pitchFamily="34" charset="0"/>
            </a:endParaRPr>
          </a:p>
        </p:txBody>
      </p:sp>
      <p:sp>
        <p:nvSpPr>
          <p:cNvPr id="17410" name="Прямоугольник 2"/>
          <p:cNvSpPr>
            <a:spLocks noChangeArrowheads="1"/>
          </p:cNvSpPr>
          <p:nvPr/>
        </p:nvSpPr>
        <p:spPr bwMode="auto">
          <a:xfrm>
            <a:off x="827088" y="1196975"/>
            <a:ext cx="7273925" cy="563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ru-RU">
                <a:latin typeface="Calibri" pitchFamily="34" charset="0"/>
              </a:rPr>
              <a:t> Приказ МЗСР РФ от 16.11.2004 N 195 "О Порядке ведения Федерального регистра лиц, имеющих право на получение государственной социальной помощи» </a:t>
            </a:r>
          </a:p>
          <a:p>
            <a:pPr algn="just"/>
            <a:endParaRPr lang="ru-RU">
              <a:latin typeface="Calibri" pitchFamily="34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ru-RU">
                <a:latin typeface="Calibri" pitchFamily="34" charset="0"/>
              </a:rPr>
              <a:t> Приказ МЗСР РФ от 04.04.2008 N 162н "О порядке ведения Федерального регистра больных гемофилией, муковисцидозом, гипофизарным нанизмом, болезнью Гоше, злокачественными новообразованиями лимфоидной, кроветворной и родственных им тканей, рассеянным склерозом, а также после трансплантации органов и (или) тканей» </a:t>
            </a:r>
          </a:p>
          <a:p>
            <a:pPr algn="just">
              <a:buFont typeface="Arial" charset="0"/>
              <a:buChar char="•"/>
            </a:pPr>
            <a:endParaRPr lang="ru-RU">
              <a:latin typeface="Calibri" pitchFamily="34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ru-RU">
                <a:latin typeface="Calibri" pitchFamily="34" charset="0"/>
              </a:rPr>
              <a:t> Соглашение об информационном обмене о лицах, имеющих право на НСУ, от 23.10.2012 № 356 между Отделением Пенсионного фонда Российской Федерации по Красноярскому краю  и министерством здравоохранения Красноярского края </a:t>
            </a:r>
          </a:p>
          <a:p>
            <a:pPr algn="just">
              <a:buFont typeface="Arial" charset="0"/>
              <a:buChar char="•"/>
            </a:pPr>
            <a:endParaRPr lang="ru-RU">
              <a:latin typeface="Calibri" pitchFamily="34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ru-RU">
                <a:latin typeface="Calibri" pitchFamily="34" charset="0"/>
              </a:rPr>
              <a:t> Соглашение об информационном обмене о лицах, имеющих право на НСУ, от 12.01.2009 между министерством здравоохранения Красноярского края и ТФОМС Красноярского края  </a:t>
            </a:r>
          </a:p>
          <a:p>
            <a:pPr algn="just"/>
            <a:endParaRPr lang="ru-RU">
              <a:latin typeface="Calibri" pitchFamily="34" charset="0"/>
            </a:endParaRPr>
          </a:p>
        </p:txBody>
      </p:sp>
      <p:sp>
        <p:nvSpPr>
          <p:cNvPr id="17411" name="Прямоугольник 4"/>
          <p:cNvSpPr>
            <a:spLocks noChangeArrowheads="1"/>
          </p:cNvSpPr>
          <p:nvPr/>
        </p:nvSpPr>
        <p:spPr bwMode="auto">
          <a:xfrm>
            <a:off x="323850" y="333375"/>
            <a:ext cx="77771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РЕГИОНАЛЬНЫЙ   СЕГМЕНТ  ФЕДЕРАЛЬНОГО  РЕГИСТРА</a:t>
            </a:r>
            <a:endParaRPr lang="ru-RU" sz="20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/>
          </p:nvPr>
        </p:nvSpPr>
        <p:spPr>
          <a:xfrm>
            <a:off x="250825" y="260350"/>
            <a:ext cx="8435975" cy="647700"/>
          </a:xfrm>
        </p:spPr>
        <p:txBody>
          <a:bodyPr/>
          <a:lstStyle/>
          <a:p>
            <a:pPr algn="just"/>
            <a:r>
              <a:rPr lang="ru-RU" sz="2000" b="1" smtClean="0">
                <a:solidFill>
                  <a:schemeClr val="bg1"/>
                </a:solidFill>
              </a:rPr>
              <a:t>РЕЕСТР   ЛЬГОТОПОЛУЧАТЕЛЕЙ  ПО ЗАКОНАМ  КРАСНОЯРСКОГО  КРАЯ</a:t>
            </a:r>
          </a:p>
        </p:txBody>
      </p:sp>
      <p:sp>
        <p:nvSpPr>
          <p:cNvPr id="19458" name="Содержимое 2"/>
          <p:cNvSpPr>
            <a:spLocks noGrp="1"/>
          </p:cNvSpPr>
          <p:nvPr>
            <p:ph idx="1"/>
          </p:nvPr>
        </p:nvSpPr>
        <p:spPr>
          <a:xfrm>
            <a:off x="323850" y="1557338"/>
            <a:ext cx="8362950" cy="4924425"/>
          </a:xfrm>
        </p:spPr>
        <p:txBody>
          <a:bodyPr/>
          <a:lstStyle/>
          <a:p>
            <a:pPr>
              <a:buFont typeface="Arial" charset="0"/>
              <a:buNone/>
            </a:pPr>
            <a:endParaRPr lang="ru-RU" sz="1800" b="1" u="sng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827088" y="2852738"/>
            <a:ext cx="1728787" cy="1296987"/>
          </a:xfrm>
          <a:prstGeom prst="rect">
            <a:avLst/>
          </a:prstGeom>
          <a:gradFill>
            <a:gsLst>
              <a:gs pos="58000">
                <a:srgbClr val="C9EDFF"/>
              </a:gs>
              <a:gs pos="0">
                <a:schemeClr val="bg1"/>
              </a:gs>
            </a:gsLst>
            <a:lin ang="5400000" scaled="0"/>
          </a:gradFill>
          <a:ln w="19050">
            <a:solidFill>
              <a:srgbClr val="14417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Министерство социальной политики Красноярского края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203575" y="2852738"/>
            <a:ext cx="1800225" cy="1152525"/>
          </a:xfrm>
          <a:prstGeom prst="rect">
            <a:avLst/>
          </a:prstGeom>
          <a:gradFill>
            <a:gsLst>
              <a:gs pos="58000">
                <a:srgbClr val="C9EDFF"/>
              </a:gs>
              <a:gs pos="0">
                <a:schemeClr val="bg1"/>
              </a:gs>
            </a:gsLst>
            <a:lin ang="5400000" scaled="0"/>
          </a:gradFill>
          <a:ln w="19050">
            <a:solidFill>
              <a:srgbClr val="14417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ТФОМС Красноярского края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547813" y="5013325"/>
            <a:ext cx="2232025" cy="1223963"/>
          </a:xfrm>
          <a:prstGeom prst="rect">
            <a:avLst/>
          </a:prstGeom>
          <a:gradFill>
            <a:gsLst>
              <a:gs pos="58000">
                <a:srgbClr val="C9EDFF"/>
              </a:gs>
              <a:gs pos="0">
                <a:schemeClr val="bg1"/>
              </a:gs>
            </a:gsLst>
            <a:lin ang="5400000" scaled="0"/>
          </a:gradFill>
          <a:ln w="19050">
            <a:solidFill>
              <a:srgbClr val="14417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Данные ОПФ РФ о наличии федеральной льготы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140200" y="5013325"/>
            <a:ext cx="2016125" cy="1152525"/>
          </a:xfrm>
          <a:prstGeom prst="rect">
            <a:avLst/>
          </a:prstGeom>
          <a:gradFill>
            <a:gsLst>
              <a:gs pos="58000">
                <a:srgbClr val="C9EDFF"/>
              </a:gs>
              <a:gs pos="0">
                <a:schemeClr val="bg1"/>
              </a:gs>
            </a:gsLst>
            <a:lin ang="5400000" scaled="0"/>
          </a:gradFill>
          <a:ln w="19050">
            <a:solidFill>
              <a:srgbClr val="14417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Сведения регионального сегмента ЕРЗ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4716463" y="1628775"/>
            <a:ext cx="1800225" cy="792163"/>
          </a:xfrm>
          <a:prstGeom prst="rect">
            <a:avLst/>
          </a:prstGeom>
          <a:gradFill>
            <a:gsLst>
              <a:gs pos="58000">
                <a:srgbClr val="C9EDFF"/>
              </a:gs>
              <a:gs pos="0">
                <a:schemeClr val="bg1"/>
              </a:gs>
            </a:gsLst>
            <a:lin ang="5400000" scaled="0"/>
          </a:gradFill>
          <a:ln w="19050">
            <a:solidFill>
              <a:srgbClr val="14417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Сведения о страховом полисе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6372225" y="3141663"/>
            <a:ext cx="1778000" cy="647700"/>
          </a:xfrm>
          <a:prstGeom prst="rect">
            <a:avLst/>
          </a:prstGeom>
          <a:gradFill>
            <a:gsLst>
              <a:gs pos="58000">
                <a:srgbClr val="C9EDFF"/>
              </a:gs>
              <a:gs pos="0">
                <a:schemeClr val="bg1"/>
              </a:gs>
            </a:gsLst>
            <a:lin ang="5400000" scaled="0"/>
          </a:gradFill>
          <a:ln w="19050">
            <a:solidFill>
              <a:srgbClr val="14417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</a:rPr>
              <a:t>МО</a:t>
            </a:r>
          </a:p>
        </p:txBody>
      </p:sp>
      <p:sp>
        <p:nvSpPr>
          <p:cNvPr id="13" name="Стрелка вправо 12"/>
          <p:cNvSpPr/>
          <p:nvPr/>
        </p:nvSpPr>
        <p:spPr>
          <a:xfrm>
            <a:off x="2627313" y="3284538"/>
            <a:ext cx="504825" cy="360362"/>
          </a:xfrm>
          <a:prstGeom prst="rightArrow">
            <a:avLst>
              <a:gd name="adj1" fmla="val 50000"/>
              <a:gd name="adj2" fmla="val 44368"/>
            </a:avLst>
          </a:prstGeom>
          <a:solidFill>
            <a:srgbClr val="267BD8"/>
          </a:solidFill>
          <a:ln w="19050">
            <a:solidFill>
              <a:srgbClr val="14417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6" name="Стрелка вверх 15"/>
          <p:cNvSpPr/>
          <p:nvPr/>
        </p:nvSpPr>
        <p:spPr>
          <a:xfrm>
            <a:off x="3419475" y="4076700"/>
            <a:ext cx="341313" cy="979488"/>
          </a:xfrm>
          <a:prstGeom prst="upArrow">
            <a:avLst/>
          </a:prstGeom>
          <a:solidFill>
            <a:srgbClr val="21F193"/>
          </a:solidFill>
          <a:ln w="19050">
            <a:solidFill>
              <a:srgbClr val="14417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7" name="Стрелка вверх 16"/>
          <p:cNvSpPr/>
          <p:nvPr/>
        </p:nvSpPr>
        <p:spPr>
          <a:xfrm>
            <a:off x="4140200" y="4076700"/>
            <a:ext cx="339725" cy="979488"/>
          </a:xfrm>
          <a:prstGeom prst="upArrow">
            <a:avLst/>
          </a:prstGeom>
          <a:solidFill>
            <a:srgbClr val="21F193"/>
          </a:solidFill>
          <a:ln w="19050">
            <a:solidFill>
              <a:srgbClr val="14417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1" name="Стрелка влево 20"/>
          <p:cNvSpPr/>
          <p:nvPr/>
        </p:nvSpPr>
        <p:spPr>
          <a:xfrm>
            <a:off x="2627313" y="2781300"/>
            <a:ext cx="431800" cy="484188"/>
          </a:xfrm>
          <a:prstGeom prst="leftArrow">
            <a:avLst>
              <a:gd name="adj1" fmla="val 38736"/>
              <a:gd name="adj2" fmla="val 50000"/>
            </a:avLst>
          </a:prstGeom>
          <a:solidFill>
            <a:srgbClr val="21F193"/>
          </a:solidFill>
          <a:ln w="19050">
            <a:solidFill>
              <a:srgbClr val="14417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2" name="Развернутая стрелка 21"/>
          <p:cNvSpPr/>
          <p:nvPr/>
        </p:nvSpPr>
        <p:spPr>
          <a:xfrm>
            <a:off x="2195513" y="1916113"/>
            <a:ext cx="1655762" cy="877887"/>
          </a:xfrm>
          <a:prstGeom prst="uturnArrow">
            <a:avLst/>
          </a:prstGeom>
          <a:solidFill>
            <a:srgbClr val="C00000"/>
          </a:solidFill>
          <a:ln w="19050">
            <a:solidFill>
              <a:srgbClr val="14417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3" name="Стрелка вправо 22"/>
          <p:cNvSpPr/>
          <p:nvPr/>
        </p:nvSpPr>
        <p:spPr>
          <a:xfrm>
            <a:off x="5148263" y="3357563"/>
            <a:ext cx="977900" cy="339725"/>
          </a:xfrm>
          <a:prstGeom prst="rightArrow">
            <a:avLst/>
          </a:prstGeom>
          <a:solidFill>
            <a:srgbClr val="C00000"/>
          </a:solidFill>
          <a:ln w="19050">
            <a:solidFill>
              <a:srgbClr val="14417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4" name="Стрелка вниз 23"/>
          <p:cNvSpPr/>
          <p:nvPr/>
        </p:nvSpPr>
        <p:spPr>
          <a:xfrm>
            <a:off x="4716463" y="2420938"/>
            <a:ext cx="412750" cy="360362"/>
          </a:xfrm>
          <a:prstGeom prst="downArrow">
            <a:avLst/>
          </a:prstGeom>
          <a:solidFill>
            <a:srgbClr val="C00000"/>
          </a:solidFill>
          <a:ln w="19050">
            <a:solidFill>
              <a:srgbClr val="14417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>
          <a:xfrm>
            <a:off x="179388" y="260350"/>
            <a:ext cx="8064500" cy="635000"/>
          </a:xfrm>
        </p:spPr>
        <p:txBody>
          <a:bodyPr/>
          <a:lstStyle/>
          <a:p>
            <a:r>
              <a:rPr lang="ru-RU" sz="2000" b="1" smtClean="0">
                <a:solidFill>
                  <a:schemeClr val="bg1"/>
                </a:solidFill>
              </a:rPr>
              <a:t>РЕЕСТР   ЛЬГОТОПОЛУЧАТЕЛЕЙ  ПО ЗАКОНАМ  КРАСНОЯРСКОГО  КРАЯ</a:t>
            </a:r>
            <a:endParaRPr lang="ru-RU" sz="200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342900" lvl="6" indent="-342900" algn="just">
              <a:buFont typeface="Wingdings" pitchFamily="2" charset="2"/>
              <a:buChar char="q"/>
              <a:defRPr/>
            </a:pPr>
            <a:r>
              <a:rPr lang="ru-RU" dirty="0" smtClean="0"/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Соглашение от 01.01.2008 №1 «О порядке информационного взаимодействия между ТФОМС  Красноярского края и министерством социальной политики Красноярского края»</a:t>
            </a:r>
          </a:p>
          <a:p>
            <a:pPr marL="342900" lvl="6" indent="-342900" algn="just">
              <a:buFont typeface="Arial" pitchFamily="34" charset="0"/>
              <a:buNone/>
              <a:defRPr/>
            </a:pPr>
            <a:endParaRPr lang="ru-RU" dirty="0" smtClean="0"/>
          </a:p>
          <a:p>
            <a:pPr marL="342900" lvl="6" indent="-342900" algn="just">
              <a:buFont typeface="Wingdings" pitchFamily="2" charset="2"/>
              <a:buChar char="q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Постановление Правительства Красноярского края от 09.06.2009 №299-п «О порядке возмещения  расходов на предоставление мер социальной поддержки ветеранов, пенсионеров»</a:t>
            </a:r>
          </a:p>
          <a:p>
            <a:pPr marL="342900" lvl="6" indent="-342900" algn="just">
              <a:defRPr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342900" lvl="6" indent="-342900" algn="just">
              <a:buFont typeface="Wingdings" pitchFamily="2" charset="2"/>
              <a:buChar char="q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Постановление Совета администрации Красноярского края от 10.02.2005 №44-п  (ред. от 09.09.2011) «О порядке возмещения расходов на предоставление мер социальной поддержки реабилитированным лицам и лицам, признанным пострадавшими от политических репрессий»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570788" cy="63341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chemeClr val="bg1"/>
                </a:solidFill>
              </a:rPr>
              <a:t>РРЛ ПО ЗАКОНАМ КРАСНОЯРСКОГО КРАЯ- 559 641 ЧЕЛОВЕК ИМЕЮТ ПРАВО НА ЛЛО С 5О% СКИДКОЙ</a:t>
            </a:r>
            <a:endParaRPr lang="ru-RU" sz="2000" dirty="0">
              <a:solidFill>
                <a:schemeClr val="bg1"/>
              </a:solidFill>
            </a:endParaRPr>
          </a:p>
        </p:txBody>
      </p:sp>
      <p:graphicFrame>
        <p:nvGraphicFramePr>
          <p:cNvPr id="3" name="Диаграмма 2"/>
          <p:cNvGraphicFramePr>
            <a:graphicFrameLocks noGrp="1"/>
          </p:cNvGraphicFramePr>
          <p:nvPr/>
        </p:nvGraphicFramePr>
        <p:xfrm>
          <a:off x="179512" y="1556792"/>
          <a:ext cx="8496944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3"/>
          <p:cNvGraphicFramePr>
            <a:graphicFrameLocks noGrp="1"/>
          </p:cNvGraphicFramePr>
          <p:nvPr/>
        </p:nvGraphicFramePr>
        <p:xfrm>
          <a:off x="323528" y="1196752"/>
          <a:ext cx="8208912" cy="52706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title"/>
          </p:nvPr>
        </p:nvSpPr>
        <p:spPr>
          <a:xfrm>
            <a:off x="323850" y="274638"/>
            <a:ext cx="7704138" cy="706437"/>
          </a:xfrm>
        </p:spPr>
        <p:txBody>
          <a:bodyPr/>
          <a:lstStyle/>
          <a:p>
            <a:r>
              <a:rPr lang="ru-RU" sz="2000" b="1" smtClean="0">
                <a:solidFill>
                  <a:schemeClr val="bg1"/>
                </a:solidFill>
              </a:rPr>
              <a:t>ВОСПОЛЬЗОВАЛИСЬ ПРАВОМ  НА ЛЛО С 50% СКИДКОЙ</a:t>
            </a:r>
            <a:br>
              <a:rPr lang="ru-RU" sz="2000" b="1" smtClean="0">
                <a:solidFill>
                  <a:schemeClr val="bg1"/>
                </a:solidFill>
              </a:rPr>
            </a:br>
            <a:r>
              <a:rPr lang="ru-RU" sz="2000" b="1" smtClean="0">
                <a:solidFill>
                  <a:schemeClr val="bg1"/>
                </a:solidFill>
              </a:rPr>
              <a:t> ПО ЗАКОНАМ КРАСНОЯРСКОГО КРАЯ</a:t>
            </a:r>
          </a:p>
        </p:txBody>
      </p:sp>
      <p:sp>
        <p:nvSpPr>
          <p:cNvPr id="22530" name="Содержимое 2"/>
          <p:cNvSpPr>
            <a:spLocks noGrp="1"/>
          </p:cNvSpPr>
          <p:nvPr>
            <p:ph idx="1"/>
          </p:nvPr>
        </p:nvSpPr>
        <p:spPr>
          <a:xfrm>
            <a:off x="250825" y="1628775"/>
            <a:ext cx="8497888" cy="4608513"/>
          </a:xfrm>
        </p:spPr>
        <p:txBody>
          <a:bodyPr/>
          <a:lstStyle/>
          <a:p>
            <a:pPr indent="449263" algn="just" eaLnBrk="0" hangingPunct="0">
              <a:buFont typeface="Wingdings" pitchFamily="2" charset="2"/>
              <a:buChar char="q"/>
            </a:pPr>
            <a:r>
              <a:rPr lang="ru-RU" sz="2000" b="1" smtClean="0">
                <a:cs typeface="Times New Roman" pitchFamily="18" charset="0"/>
              </a:rPr>
              <a:t>По Закону  Красноярского края  от  10.12.2004 № 12-2711    «О мерах   социальной поддержки  реабилитированных лиц и  лиц, признанных пострадавшими от политических репрессий» </a:t>
            </a:r>
          </a:p>
          <a:p>
            <a:pPr indent="449263" algn="just" eaLnBrk="0" hangingPunct="0">
              <a:buFont typeface="Wingdings" pitchFamily="2" charset="2"/>
              <a:buChar char="Ø"/>
            </a:pPr>
            <a:r>
              <a:rPr lang="ru-RU" sz="2000" smtClean="0">
                <a:cs typeface="Times New Roman" pitchFamily="18" charset="0"/>
              </a:rPr>
              <a:t>воспользовалось правом на ЛЛО 2 346 чел.</a:t>
            </a:r>
          </a:p>
          <a:p>
            <a:pPr indent="449263" algn="just" eaLnBrk="0" hangingPunct="0">
              <a:buFont typeface="Arial" charset="0"/>
              <a:buNone/>
            </a:pPr>
            <a:r>
              <a:rPr lang="ru-RU" sz="2000" smtClean="0">
                <a:cs typeface="Times New Roman" pitchFamily="18" charset="0"/>
              </a:rPr>
              <a:t>(14,7%  от имеющих  право)</a:t>
            </a:r>
          </a:p>
          <a:p>
            <a:pPr indent="449263" algn="just" eaLnBrk="0" hangingPunct="0">
              <a:buFont typeface="Arial" charset="0"/>
              <a:buNone/>
            </a:pPr>
            <a:endParaRPr lang="ru-RU" sz="1800" b="1" smtClean="0"/>
          </a:p>
          <a:p>
            <a:pPr indent="449263" algn="just" eaLnBrk="0" hangingPunct="0">
              <a:buFont typeface="Wingdings" pitchFamily="2" charset="2"/>
              <a:buChar char="q"/>
            </a:pPr>
            <a:r>
              <a:rPr lang="ru-RU" sz="2000" b="1" smtClean="0">
                <a:cs typeface="Times New Roman" pitchFamily="18" charset="0"/>
              </a:rPr>
              <a:t> По Закону  Красноярского края  10.12.2004 № 12-2703 «О мерах социальной поддержки ветеранов»</a:t>
            </a:r>
          </a:p>
          <a:p>
            <a:pPr indent="449263" algn="just" eaLnBrk="0" hangingPunct="0">
              <a:buFont typeface="Wingdings" pitchFamily="2" charset="2"/>
              <a:buChar char="Ø"/>
            </a:pPr>
            <a:r>
              <a:rPr lang="ru-RU" sz="2000" b="1" smtClean="0">
                <a:cs typeface="Times New Roman" pitchFamily="18" charset="0"/>
              </a:rPr>
              <a:t>труженики тыла</a:t>
            </a:r>
          </a:p>
          <a:p>
            <a:pPr indent="449263" algn="just" eaLnBrk="0" hangingPunct="0">
              <a:buFont typeface="Arial" charset="0"/>
              <a:buNone/>
            </a:pPr>
            <a:r>
              <a:rPr lang="ru-RU" sz="2000" b="1" smtClean="0">
                <a:cs typeface="Times New Roman" pitchFamily="18" charset="0"/>
              </a:rPr>
              <a:t> </a:t>
            </a:r>
            <a:r>
              <a:rPr lang="ru-RU" sz="2000" smtClean="0">
                <a:cs typeface="Times New Roman" pitchFamily="18" charset="0"/>
              </a:rPr>
              <a:t>воспользовалось правом на ЛЛО 3 933 чел. (14,9%)</a:t>
            </a:r>
          </a:p>
          <a:p>
            <a:pPr indent="449263" algn="just" eaLnBrk="0" hangingPunct="0">
              <a:buFont typeface="Wingdings" pitchFamily="2" charset="2"/>
              <a:buChar char="Ø"/>
            </a:pPr>
            <a:r>
              <a:rPr lang="ru-RU" sz="2000" b="1" smtClean="0">
                <a:cs typeface="Times New Roman" pitchFamily="18" charset="0"/>
              </a:rPr>
              <a:t>пенсионеры, ветераны труда</a:t>
            </a:r>
          </a:p>
          <a:p>
            <a:pPr indent="449263" algn="just" eaLnBrk="0" hangingPunct="0">
              <a:buFont typeface="Arial" charset="0"/>
              <a:buNone/>
            </a:pPr>
            <a:r>
              <a:rPr lang="ru-RU" sz="2000" smtClean="0">
                <a:cs typeface="Times New Roman" pitchFamily="18" charset="0"/>
              </a:rPr>
              <a:t>воспользовалось правом на ЛЛО 132 516 чел. (25,6% )</a:t>
            </a:r>
            <a:endParaRPr lang="ru-RU" sz="2000" b="1" smtClean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1"/>
          <p:cNvSpPr>
            <a:spLocks noGrp="1"/>
          </p:cNvSpPr>
          <p:nvPr>
            <p:ph type="title"/>
          </p:nvPr>
        </p:nvSpPr>
        <p:spPr>
          <a:xfrm>
            <a:off x="468313" y="274638"/>
            <a:ext cx="8218487" cy="561975"/>
          </a:xfrm>
        </p:spPr>
        <p:txBody>
          <a:bodyPr/>
          <a:lstStyle/>
          <a:p>
            <a:pPr algn="just"/>
            <a:r>
              <a:rPr lang="ru-RU" sz="2000" b="1" smtClean="0">
                <a:solidFill>
                  <a:schemeClr val="bg1"/>
                </a:solidFill>
              </a:rPr>
              <a:t>РЕЕСТР  РЕГИОНАЛЬНЫХ  ЛЬГОТОПОЛУЧАТЕЛЕЙ (</a:t>
            </a:r>
            <a:r>
              <a:rPr lang="ru-RU" sz="1600" b="1" smtClean="0">
                <a:solidFill>
                  <a:schemeClr val="bg1"/>
                </a:solidFill>
              </a:rPr>
              <a:t>ПО ЗАБОЛЕВАНИЯМ)</a:t>
            </a:r>
            <a:endParaRPr lang="ru-RU" sz="2000" b="1" smtClean="0">
              <a:solidFill>
                <a:schemeClr val="bg1"/>
              </a:solidFill>
            </a:endParaRPr>
          </a:p>
        </p:txBody>
      </p:sp>
      <p:sp>
        <p:nvSpPr>
          <p:cNvPr id="23554" name="Содержимое 2"/>
          <p:cNvSpPr>
            <a:spLocks noGrp="1"/>
          </p:cNvSpPr>
          <p:nvPr>
            <p:ph idx="1"/>
          </p:nvPr>
        </p:nvSpPr>
        <p:spPr>
          <a:xfrm>
            <a:off x="323850" y="1052513"/>
            <a:ext cx="8362950" cy="5545137"/>
          </a:xfrm>
        </p:spPr>
        <p:txBody>
          <a:bodyPr/>
          <a:lstStyle/>
          <a:p>
            <a:pPr>
              <a:buFont typeface="Arial" charset="0"/>
              <a:buNone/>
            </a:pPr>
            <a:endParaRPr lang="ru-RU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827088" y="3284538"/>
            <a:ext cx="3097212" cy="3097212"/>
          </a:xfrm>
          <a:prstGeom prst="rect">
            <a:avLst/>
          </a:prstGeom>
          <a:gradFill>
            <a:gsLst>
              <a:gs pos="58000">
                <a:srgbClr val="C9EDFF"/>
              </a:gs>
              <a:gs pos="0">
                <a:schemeClr val="bg1"/>
              </a:gs>
            </a:gsLst>
            <a:lin ang="5400000" scaled="0"/>
          </a:gradFill>
          <a:ln w="19050">
            <a:solidFill>
              <a:srgbClr val="14417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867400" y="3716338"/>
            <a:ext cx="2160588" cy="2089150"/>
          </a:xfrm>
          <a:prstGeom prst="rect">
            <a:avLst/>
          </a:prstGeom>
          <a:gradFill>
            <a:gsLst>
              <a:gs pos="58000">
                <a:srgbClr val="C9EDFF"/>
              </a:gs>
              <a:gs pos="0">
                <a:schemeClr val="bg1"/>
              </a:gs>
            </a:gsLst>
            <a:lin ang="5400000" scaled="0"/>
          </a:gradFill>
          <a:ln w="19050">
            <a:solidFill>
              <a:srgbClr val="14417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ТФОМС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Красноярского края</a:t>
            </a:r>
          </a:p>
        </p:txBody>
      </p:sp>
      <p:sp>
        <p:nvSpPr>
          <p:cNvPr id="6" name="Стрелка вправо 5"/>
          <p:cNvSpPr/>
          <p:nvPr/>
        </p:nvSpPr>
        <p:spPr>
          <a:xfrm>
            <a:off x="3995738" y="4437063"/>
            <a:ext cx="1627187" cy="484187"/>
          </a:xfrm>
          <a:prstGeom prst="rightArrow">
            <a:avLst/>
          </a:prstGeom>
          <a:solidFill>
            <a:srgbClr val="21F193"/>
          </a:solidFill>
          <a:ln w="19050">
            <a:solidFill>
              <a:srgbClr val="14417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9" name="Стрелка вниз 8"/>
          <p:cNvSpPr/>
          <p:nvPr/>
        </p:nvSpPr>
        <p:spPr>
          <a:xfrm>
            <a:off x="1116013" y="2781300"/>
            <a:ext cx="989012" cy="360363"/>
          </a:xfrm>
          <a:prstGeom prst="downArrow">
            <a:avLst/>
          </a:prstGeom>
          <a:solidFill>
            <a:srgbClr val="21F193"/>
          </a:solidFill>
          <a:ln w="19050">
            <a:solidFill>
              <a:srgbClr val="14417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971550" y="3357563"/>
            <a:ext cx="2879725" cy="863600"/>
          </a:xfrm>
          <a:prstGeom prst="rect">
            <a:avLst/>
          </a:prstGeom>
          <a:gradFill>
            <a:gsLst>
              <a:gs pos="58000">
                <a:srgbClr val="C9EDFF"/>
              </a:gs>
              <a:gs pos="0">
                <a:schemeClr val="bg1"/>
              </a:gs>
            </a:gsLst>
            <a:lin ang="5400000" scaled="0"/>
          </a:gradFill>
          <a:ln w="19050">
            <a:solidFill>
              <a:srgbClr val="14417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Медицинская   организация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971550" y="4365625"/>
            <a:ext cx="2879725" cy="431800"/>
          </a:xfrm>
          <a:prstGeom prst="rect">
            <a:avLst/>
          </a:prstGeom>
          <a:gradFill>
            <a:gsLst>
              <a:gs pos="58000">
                <a:srgbClr val="C9EDFF"/>
              </a:gs>
              <a:gs pos="0">
                <a:schemeClr val="bg1"/>
              </a:gs>
            </a:gsLst>
            <a:lin ang="5400000" scaled="0"/>
          </a:gradFill>
          <a:ln w="19050">
            <a:solidFill>
              <a:srgbClr val="14417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Лечащий врач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971550" y="4868863"/>
            <a:ext cx="2879725" cy="431800"/>
          </a:xfrm>
          <a:prstGeom prst="rect">
            <a:avLst/>
          </a:prstGeom>
          <a:gradFill>
            <a:gsLst>
              <a:gs pos="58000">
                <a:srgbClr val="C9EDFF"/>
              </a:gs>
              <a:gs pos="0">
                <a:schemeClr val="bg1"/>
              </a:gs>
            </a:gsLst>
            <a:lin ang="5400000" scaled="0"/>
          </a:gradFill>
          <a:ln w="19050">
            <a:solidFill>
              <a:srgbClr val="14417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Врачебная комиссия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971550" y="5805488"/>
            <a:ext cx="2879725" cy="503237"/>
          </a:xfrm>
          <a:prstGeom prst="rect">
            <a:avLst/>
          </a:prstGeom>
          <a:gradFill>
            <a:gsLst>
              <a:gs pos="58000">
                <a:srgbClr val="C9EDFF"/>
              </a:gs>
              <a:gs pos="0">
                <a:schemeClr val="bg1"/>
              </a:gs>
            </a:gsLst>
            <a:lin ang="5400000" scaled="0"/>
          </a:gradFill>
          <a:ln w="19050">
            <a:solidFill>
              <a:srgbClr val="14417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Ответственное лицо за ведение реестра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971550" y="5373688"/>
            <a:ext cx="2879725" cy="358775"/>
          </a:xfrm>
          <a:prstGeom prst="rect">
            <a:avLst/>
          </a:prstGeom>
          <a:gradFill>
            <a:gsLst>
              <a:gs pos="58000">
                <a:srgbClr val="C9EDFF"/>
              </a:gs>
              <a:gs pos="0">
                <a:schemeClr val="bg1"/>
              </a:gs>
            </a:gsLst>
            <a:lin ang="5400000" scaled="0"/>
          </a:gradFill>
          <a:ln w="19050">
            <a:solidFill>
              <a:srgbClr val="14417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Амбулаторная карта</a:t>
            </a:r>
          </a:p>
        </p:txBody>
      </p:sp>
      <p:pic>
        <p:nvPicPr>
          <p:cNvPr id="2356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31913" y="1125538"/>
            <a:ext cx="3095625" cy="165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Заголовок 1"/>
          <p:cNvSpPr>
            <a:spLocks noGrp="1"/>
          </p:cNvSpPr>
          <p:nvPr>
            <p:ph type="title"/>
          </p:nvPr>
        </p:nvSpPr>
        <p:spPr>
          <a:xfrm>
            <a:off x="179388" y="274638"/>
            <a:ext cx="8137525" cy="706437"/>
          </a:xfrm>
        </p:spPr>
        <p:txBody>
          <a:bodyPr/>
          <a:lstStyle/>
          <a:p>
            <a:r>
              <a:rPr lang="ru-RU" sz="2000" b="1" smtClean="0">
                <a:solidFill>
                  <a:schemeClr val="bg1"/>
                </a:solidFill>
              </a:rPr>
              <a:t>РЕЕСТР  РЕГИОНАЛЬНЫХ  ЛЬГОТОПОЛУЧАТЕЛЕЙ (ПО ЗАБОЛЕВАНИЯМ)</a:t>
            </a:r>
            <a:endParaRPr lang="ru-RU" sz="200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875"/>
            <a:ext cx="8229600" cy="4752975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Постановление Правительства РФ от 30.07.1994 № 890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Методические рекомендации МЗ КК «Организация работы по льготному лекарственному обеспечению отдельных категорий граждан на территории  Красноярского края» от 2009 года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Письмо министерства здравоохранения Красноярского края от 27.03.2012 № 17-26/5410 «Порядок ведения регионального регистра лиц, имеющих право на бесплатное обеспечение ЛП и ИМН» 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Приказ ТФОМС Красноярского края от 30.01.2012 № 14 «Об организации работы по реализации мер социальной поддержки отдельных категорий граждан в 2012 году»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(Регламент информационного обмена при реализации мер социальной поддержки    отдельных категорий граждан)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>
          <a:gsLst>
            <a:gs pos="58000">
              <a:srgbClr val="C9EDFF"/>
            </a:gs>
            <a:gs pos="0">
              <a:schemeClr val="bg1"/>
            </a:gs>
          </a:gsLst>
          <a:lin ang="5400000" scaled="0"/>
        </a:gradFill>
        <a:ln w="19050">
          <a:solidFill>
            <a:srgbClr val="144173"/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a:spPr>
      <a:bodyPr anchor="ctr"/>
      <a:lstStyle>
        <a:defPPr algn="ctr">
          <a:defRPr b="1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32131</TotalTime>
  <Words>542</Words>
  <Application>Microsoft Office PowerPoint</Application>
  <PresentationFormat>Экран (4:3)</PresentationFormat>
  <Paragraphs>88</Paragraphs>
  <Slides>17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2" baseType="lpstr">
      <vt:lpstr>Calibri</vt:lpstr>
      <vt:lpstr>Arial</vt:lpstr>
      <vt:lpstr>Times New Roman</vt:lpstr>
      <vt:lpstr>Wingdings</vt:lpstr>
      <vt:lpstr>Тема Office</vt:lpstr>
      <vt:lpstr>Лекарственное  обеспечение   региональных  льготополучателей     в Красноярском крае в 2012 году</vt:lpstr>
      <vt:lpstr>РЕГИОНАЛЬНЫЙ   СЕГМЕНТ  ФЕДЕРАЛЬНОГО  РЕГИСТРА</vt:lpstr>
      <vt:lpstr>Слайд 3</vt:lpstr>
      <vt:lpstr>РЕЕСТР   ЛЬГОТОПОЛУЧАТЕЛЕЙ  ПО ЗАКОНАМ  КРАСНОЯРСКОГО  КРАЯ</vt:lpstr>
      <vt:lpstr>РЕЕСТР   ЛЬГОТОПОЛУЧАТЕЛЕЙ  ПО ЗАКОНАМ  КРАСНОЯРСКОГО  КРАЯ</vt:lpstr>
      <vt:lpstr>РРЛ ПО ЗАКОНАМ КРАСНОЯРСКОГО КРАЯ- 559 641 ЧЕЛОВЕК ИМЕЮТ ПРАВО НА ЛЛО С 5О% СКИДКОЙ</vt:lpstr>
      <vt:lpstr>ВОСПОЛЬЗОВАЛИСЬ ПРАВОМ  НА ЛЛО С 50% СКИДКОЙ  ПО ЗАКОНАМ КРАСНОЯРСКОГО КРАЯ</vt:lpstr>
      <vt:lpstr>РЕЕСТР  РЕГИОНАЛЬНЫХ  ЛЬГОТОПОЛУЧАТЕЛЕЙ (ПО ЗАБОЛЕВАНИЯМ)</vt:lpstr>
      <vt:lpstr>РЕЕСТР  РЕГИОНАЛЬНЫХ  ЛЬГОТОПОЛУЧАТЕЛЕЙ (ПО ЗАБОЛЕВАНИЯМ)</vt:lpstr>
      <vt:lpstr>РРЛ по ПП №890 - 192 846 льготников                                                          (213 169 записей по категориям)</vt:lpstr>
      <vt:lpstr>Воспользовались правом на ЛЛО по ПП №890 за 11 месяцев 2012 года – 138 219 человек (72%)</vt:lpstr>
      <vt:lpstr>За 11 месяцев  по ПП №890 принято к оплате 925 481 рецепт                          на сумму 757,9 млн. рублей </vt:lpstr>
      <vt:lpstr>80 % затрат финансовых средств (605,6 млн. руб.) по ПП №890                            приходится на 78 (из 1 251)  наименований ЛП</vt:lpstr>
      <vt:lpstr>За 11 месяцев  отпущено ЛП по 953 тыс. рец.                                                     на сумму 166,6 млн. руб. (пенсионеры)</vt:lpstr>
      <vt:lpstr>ПОРЯДОК  ПРЕДОСТАВЛЕНИЯ  ОТЧЕТНОСТИ  ЗА  ДЕКАБРЬ 2012 ГОДА</vt:lpstr>
      <vt:lpstr>Контактные телефоны ТФОМС Красноярского края</vt:lpstr>
      <vt:lpstr>Слайд 17</vt:lpstr>
    </vt:vector>
  </TitlesOfParts>
  <Company>2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user033</dc:creator>
  <cp:lastModifiedBy>LytkinaEN</cp:lastModifiedBy>
  <cp:revision>780</cp:revision>
  <cp:lastPrinted>2012-08-29T01:43:48Z</cp:lastPrinted>
  <dcterms:created xsi:type="dcterms:W3CDTF">2012-02-15T06:34:41Z</dcterms:created>
  <dcterms:modified xsi:type="dcterms:W3CDTF">2017-03-14T04:44:15Z</dcterms:modified>
</cp:coreProperties>
</file>