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9A149-E67F-480E-89B9-ABE926B0BAF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3AFE97-C4B9-439F-B39E-FC34B4F5C52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Биология старения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96C0E9-B710-4B87-AC2F-82A454259659}" type="parTrans" cxnId="{903FFF1B-2DEB-451E-AE02-47FC699266FC}">
      <dgm:prSet/>
      <dgm:spPr/>
      <dgm:t>
        <a:bodyPr/>
        <a:lstStyle/>
        <a:p>
          <a:endParaRPr lang="ru-RU"/>
        </a:p>
      </dgm:t>
    </dgm:pt>
    <dgm:pt modelId="{23939DD4-BB63-4AF3-B667-54D19DA645B0}" type="sibTrans" cxnId="{903FFF1B-2DEB-451E-AE02-47FC699266FC}">
      <dgm:prSet/>
      <dgm:spPr/>
      <dgm:t>
        <a:bodyPr/>
        <a:lstStyle/>
        <a:p>
          <a:endParaRPr lang="ru-RU"/>
        </a:p>
      </dgm:t>
    </dgm:pt>
    <dgm:pt modelId="{8084E97A-FB47-4006-BC55-B4DD798CCA0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раздел геронтологии, объединяющий изучение процесса старения живых организмов (высших животных и человека) на разных уровнях их организации: субклеточном, клеточном, тканевом, органном и системном.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E97035-FB05-4F9C-AE92-81A40D6C0C6A}" type="parTrans" cxnId="{8AEEFDE5-FC95-4C52-AD61-3166A20AFEBF}">
      <dgm:prSet/>
      <dgm:spPr/>
      <dgm:t>
        <a:bodyPr/>
        <a:lstStyle/>
        <a:p>
          <a:endParaRPr lang="ru-RU"/>
        </a:p>
      </dgm:t>
    </dgm:pt>
    <dgm:pt modelId="{915BCB3C-2B2E-4DA3-889E-FDD13E35A1E0}" type="sibTrans" cxnId="{8AEEFDE5-FC95-4C52-AD61-3166A20AFEBF}">
      <dgm:prSet/>
      <dgm:spPr/>
      <dgm:t>
        <a:bodyPr/>
        <a:lstStyle/>
        <a:p>
          <a:endParaRPr lang="ru-RU"/>
        </a:p>
      </dgm:t>
    </dgm:pt>
    <dgm:pt modelId="{455856D0-5D45-4E9E-8534-C8222FE053C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Гериатрия, или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гериатрическая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медицина </a:t>
          </a:r>
        </a:p>
      </dgm:t>
    </dgm:pt>
    <dgm:pt modelId="{40453F15-51FD-4440-89C9-4D0BC6950C59}" type="parTrans" cxnId="{B1EF14EB-265E-41FB-88B5-F6FC58231AEB}">
      <dgm:prSet/>
      <dgm:spPr/>
      <dgm:t>
        <a:bodyPr/>
        <a:lstStyle/>
        <a:p>
          <a:endParaRPr lang="ru-RU"/>
        </a:p>
      </dgm:t>
    </dgm:pt>
    <dgm:pt modelId="{E49F04C0-29C5-45DF-AD7D-69A24D7657C8}" type="sibTrans" cxnId="{B1EF14EB-265E-41FB-88B5-F6FC58231AEB}">
      <dgm:prSet/>
      <dgm:spPr/>
      <dgm:t>
        <a:bodyPr/>
        <a:lstStyle/>
        <a:p>
          <a:endParaRPr lang="ru-RU"/>
        </a:p>
      </dgm:t>
    </dgm:pt>
    <dgm:pt modelId="{D5FC0D36-95F6-47DF-A5AC-3B0CE4A0F96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учение о болезнях людей пожилого и старческого возраста: особенности их клинического течения, лечения, профилактики, организации медицинской и социальной помощи. </a:t>
          </a:r>
        </a:p>
      </dgm:t>
    </dgm:pt>
    <dgm:pt modelId="{AC6E7D1E-304C-47B3-AC8C-0A340371F97E}" type="parTrans" cxnId="{3E1E5265-5BFB-45EF-B7AD-B1EE8EC5AB7B}">
      <dgm:prSet/>
      <dgm:spPr/>
      <dgm:t>
        <a:bodyPr/>
        <a:lstStyle/>
        <a:p>
          <a:endParaRPr lang="ru-RU"/>
        </a:p>
      </dgm:t>
    </dgm:pt>
    <dgm:pt modelId="{0112EBFD-0215-47F2-B277-A2803F780486}" type="sibTrans" cxnId="{3E1E5265-5BFB-45EF-B7AD-B1EE8EC5AB7B}">
      <dgm:prSet/>
      <dgm:spPr/>
      <dgm:t>
        <a:bodyPr/>
        <a:lstStyle/>
        <a:p>
          <a:endParaRPr lang="ru-RU"/>
        </a:p>
      </dgm:t>
    </dgm:pt>
    <dgm:pt modelId="{F065944C-547D-4B26-84F5-3DAD73695C73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Социальная геронтология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6D95C1-0D9E-42CD-BF6A-91575088D6D2}" type="parTrans" cxnId="{4E498992-E405-41E8-93D2-F2087BFB6C0A}">
      <dgm:prSet/>
      <dgm:spPr/>
      <dgm:t>
        <a:bodyPr/>
        <a:lstStyle/>
        <a:p>
          <a:endParaRPr lang="ru-RU"/>
        </a:p>
      </dgm:t>
    </dgm:pt>
    <dgm:pt modelId="{D8C88AA4-F765-41AC-99C4-50367939FD30}" type="sibTrans" cxnId="{4E498992-E405-41E8-93D2-F2087BFB6C0A}">
      <dgm:prSet/>
      <dgm:spPr/>
      <dgm:t>
        <a:bodyPr/>
        <a:lstStyle/>
        <a:p>
          <a:endParaRPr lang="ru-RU"/>
        </a:p>
      </dgm:t>
    </dgm:pt>
    <dgm:pt modelId="{893E3935-67AA-4032-947B-2F83814945F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изучает влияние социальных условий на человека и разрабатывает мероприятия, направленные на устранение отрицательного воздействия факторов окружающей среды. </a:t>
          </a:r>
        </a:p>
      </dgm:t>
    </dgm:pt>
    <dgm:pt modelId="{FF4917F0-CBE0-422A-ACE5-4B7CFF00ABCE}" type="parTrans" cxnId="{2DF39CF5-9261-40F8-9E93-1761374D36AD}">
      <dgm:prSet/>
      <dgm:spPr/>
      <dgm:t>
        <a:bodyPr/>
        <a:lstStyle/>
        <a:p>
          <a:endParaRPr lang="ru-RU"/>
        </a:p>
      </dgm:t>
    </dgm:pt>
    <dgm:pt modelId="{07BC31C6-FB6D-4244-B1BD-BF042ED9E342}" type="sibTrans" cxnId="{2DF39CF5-9261-40F8-9E93-1761374D36AD}">
      <dgm:prSet/>
      <dgm:spPr/>
      <dgm:t>
        <a:bodyPr/>
        <a:lstStyle/>
        <a:p>
          <a:endParaRPr lang="ru-RU"/>
        </a:p>
      </dgm:t>
    </dgm:pt>
    <dgm:pt modelId="{24D16569-18B0-4C95-A37C-CC8AE3DEB01A}" type="pres">
      <dgm:prSet presAssocID="{6099A149-E67F-480E-89B9-ABE926B0BA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683421-3B85-4CC9-8647-0EEB336A9111}" type="pres">
      <dgm:prSet presAssocID="{D83AFE97-C4B9-439F-B39E-FC34B4F5C52D}" presName="linNode" presStyleCnt="0"/>
      <dgm:spPr/>
    </dgm:pt>
    <dgm:pt modelId="{6DBC4B92-EC8C-4920-9FC7-03A68FC2431E}" type="pres">
      <dgm:prSet presAssocID="{D83AFE97-C4B9-439F-B39E-FC34B4F5C52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DF8B7-1FF4-433A-A055-D4FB4749CD15}" type="pres">
      <dgm:prSet presAssocID="{D83AFE97-C4B9-439F-B39E-FC34B4F5C52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DC523-4969-4F5B-A560-8624A716EBD6}" type="pres">
      <dgm:prSet presAssocID="{23939DD4-BB63-4AF3-B667-54D19DA645B0}" presName="spacing" presStyleCnt="0"/>
      <dgm:spPr/>
    </dgm:pt>
    <dgm:pt modelId="{FDC75F42-3D32-4ED2-89DC-73A4FFF4CA95}" type="pres">
      <dgm:prSet presAssocID="{455856D0-5D45-4E9E-8534-C8222FE053C7}" presName="linNode" presStyleCnt="0"/>
      <dgm:spPr/>
    </dgm:pt>
    <dgm:pt modelId="{E5FB66EF-1618-4761-8300-F29F3B6F4A98}" type="pres">
      <dgm:prSet presAssocID="{455856D0-5D45-4E9E-8534-C8222FE053C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D9B91-61F0-4A92-ADCB-ACCA03FA8EB5}" type="pres">
      <dgm:prSet presAssocID="{455856D0-5D45-4E9E-8534-C8222FE053C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8299C-82B6-4C1C-B12D-E4CEA428B44B}" type="pres">
      <dgm:prSet presAssocID="{E49F04C0-29C5-45DF-AD7D-69A24D7657C8}" presName="spacing" presStyleCnt="0"/>
      <dgm:spPr/>
    </dgm:pt>
    <dgm:pt modelId="{36EF80F1-9DF6-4E77-A837-FEE7D14ECE9E}" type="pres">
      <dgm:prSet presAssocID="{F065944C-547D-4B26-84F5-3DAD73695C73}" presName="linNode" presStyleCnt="0"/>
      <dgm:spPr/>
    </dgm:pt>
    <dgm:pt modelId="{FE43E52D-FAE1-4BF9-A485-FCFD5E417075}" type="pres">
      <dgm:prSet presAssocID="{F065944C-547D-4B26-84F5-3DAD73695C7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3CBD0-69B8-4B38-A377-EDE8BFAA550A}" type="pres">
      <dgm:prSet presAssocID="{F065944C-547D-4B26-84F5-3DAD73695C7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A7261-7EDA-446B-895B-AA95E9EAA20B}" type="presOf" srcId="{D5FC0D36-95F6-47DF-A5AC-3B0CE4A0F963}" destId="{F61D9B91-61F0-4A92-ADCB-ACCA03FA8EB5}" srcOrd="0" destOrd="0" presId="urn:microsoft.com/office/officeart/2005/8/layout/vList6"/>
    <dgm:cxn modelId="{38C83251-D2BC-4624-B6C6-1A3AF9B24E36}" type="presOf" srcId="{6099A149-E67F-480E-89B9-ABE926B0BAF7}" destId="{24D16569-18B0-4C95-A37C-CC8AE3DEB01A}" srcOrd="0" destOrd="0" presId="urn:microsoft.com/office/officeart/2005/8/layout/vList6"/>
    <dgm:cxn modelId="{1CCA04AF-AD1A-4BD7-854F-4A01CEB24883}" type="presOf" srcId="{455856D0-5D45-4E9E-8534-C8222FE053C7}" destId="{E5FB66EF-1618-4761-8300-F29F3B6F4A98}" srcOrd="0" destOrd="0" presId="urn:microsoft.com/office/officeart/2005/8/layout/vList6"/>
    <dgm:cxn modelId="{8AEEFDE5-FC95-4C52-AD61-3166A20AFEBF}" srcId="{D83AFE97-C4B9-439F-B39E-FC34B4F5C52D}" destId="{8084E97A-FB47-4006-BC55-B4DD798CCA0D}" srcOrd="0" destOrd="0" parTransId="{1FE97035-FB05-4F9C-AE92-81A40D6C0C6A}" sibTransId="{915BCB3C-2B2E-4DA3-889E-FDD13E35A1E0}"/>
    <dgm:cxn modelId="{903FFF1B-2DEB-451E-AE02-47FC699266FC}" srcId="{6099A149-E67F-480E-89B9-ABE926B0BAF7}" destId="{D83AFE97-C4B9-439F-B39E-FC34B4F5C52D}" srcOrd="0" destOrd="0" parTransId="{5096C0E9-B710-4B87-AC2F-82A454259659}" sibTransId="{23939DD4-BB63-4AF3-B667-54D19DA645B0}"/>
    <dgm:cxn modelId="{B1EF14EB-265E-41FB-88B5-F6FC58231AEB}" srcId="{6099A149-E67F-480E-89B9-ABE926B0BAF7}" destId="{455856D0-5D45-4E9E-8534-C8222FE053C7}" srcOrd="1" destOrd="0" parTransId="{40453F15-51FD-4440-89C9-4D0BC6950C59}" sibTransId="{E49F04C0-29C5-45DF-AD7D-69A24D7657C8}"/>
    <dgm:cxn modelId="{96AD8431-83BB-480C-86FD-A8F93A781B21}" type="presOf" srcId="{893E3935-67AA-4032-947B-2F83814945FC}" destId="{7993CBD0-69B8-4B38-A377-EDE8BFAA550A}" srcOrd="0" destOrd="0" presId="urn:microsoft.com/office/officeart/2005/8/layout/vList6"/>
    <dgm:cxn modelId="{8546AA95-07F3-4F54-B73C-8A42FB912AA8}" type="presOf" srcId="{8084E97A-FB47-4006-BC55-B4DD798CCA0D}" destId="{AFADF8B7-1FF4-433A-A055-D4FB4749CD15}" srcOrd="0" destOrd="0" presId="urn:microsoft.com/office/officeart/2005/8/layout/vList6"/>
    <dgm:cxn modelId="{4E498992-E405-41E8-93D2-F2087BFB6C0A}" srcId="{6099A149-E67F-480E-89B9-ABE926B0BAF7}" destId="{F065944C-547D-4B26-84F5-3DAD73695C73}" srcOrd="2" destOrd="0" parTransId="{2D6D95C1-0D9E-42CD-BF6A-91575088D6D2}" sibTransId="{D8C88AA4-F765-41AC-99C4-50367939FD30}"/>
    <dgm:cxn modelId="{BCD07B38-6BD0-48EA-815E-7DEC3822F921}" type="presOf" srcId="{F065944C-547D-4B26-84F5-3DAD73695C73}" destId="{FE43E52D-FAE1-4BF9-A485-FCFD5E417075}" srcOrd="0" destOrd="0" presId="urn:microsoft.com/office/officeart/2005/8/layout/vList6"/>
    <dgm:cxn modelId="{3E1E5265-5BFB-45EF-B7AD-B1EE8EC5AB7B}" srcId="{455856D0-5D45-4E9E-8534-C8222FE053C7}" destId="{D5FC0D36-95F6-47DF-A5AC-3B0CE4A0F963}" srcOrd="0" destOrd="0" parTransId="{AC6E7D1E-304C-47B3-AC8C-0A340371F97E}" sibTransId="{0112EBFD-0215-47F2-B277-A2803F780486}"/>
    <dgm:cxn modelId="{2DF39CF5-9261-40F8-9E93-1761374D36AD}" srcId="{F065944C-547D-4B26-84F5-3DAD73695C73}" destId="{893E3935-67AA-4032-947B-2F83814945FC}" srcOrd="0" destOrd="0" parTransId="{FF4917F0-CBE0-422A-ACE5-4B7CFF00ABCE}" sibTransId="{07BC31C6-FB6D-4244-B1BD-BF042ED9E342}"/>
    <dgm:cxn modelId="{1D8DED2A-F16E-4330-8A36-8AB8651A1A31}" type="presOf" srcId="{D83AFE97-C4B9-439F-B39E-FC34B4F5C52D}" destId="{6DBC4B92-EC8C-4920-9FC7-03A68FC2431E}" srcOrd="0" destOrd="0" presId="urn:microsoft.com/office/officeart/2005/8/layout/vList6"/>
    <dgm:cxn modelId="{8F6420AB-B2A8-4DA2-99CC-765ABAF94AE4}" type="presParOf" srcId="{24D16569-18B0-4C95-A37C-CC8AE3DEB01A}" destId="{78683421-3B85-4CC9-8647-0EEB336A9111}" srcOrd="0" destOrd="0" presId="urn:microsoft.com/office/officeart/2005/8/layout/vList6"/>
    <dgm:cxn modelId="{67F68EF7-5D47-4CC6-BFCB-E9F2B85DF9A0}" type="presParOf" srcId="{78683421-3B85-4CC9-8647-0EEB336A9111}" destId="{6DBC4B92-EC8C-4920-9FC7-03A68FC2431E}" srcOrd="0" destOrd="0" presId="urn:microsoft.com/office/officeart/2005/8/layout/vList6"/>
    <dgm:cxn modelId="{AB6F2454-4EE2-40FC-9397-6C6B6A20E1FD}" type="presParOf" srcId="{78683421-3B85-4CC9-8647-0EEB336A9111}" destId="{AFADF8B7-1FF4-433A-A055-D4FB4749CD15}" srcOrd="1" destOrd="0" presId="urn:microsoft.com/office/officeart/2005/8/layout/vList6"/>
    <dgm:cxn modelId="{77DF9C15-BF4F-45A5-AA05-7067C30C6960}" type="presParOf" srcId="{24D16569-18B0-4C95-A37C-CC8AE3DEB01A}" destId="{D3FDC523-4969-4F5B-A560-8624A716EBD6}" srcOrd="1" destOrd="0" presId="urn:microsoft.com/office/officeart/2005/8/layout/vList6"/>
    <dgm:cxn modelId="{298FC444-730D-4DCA-AFCF-7B6FAC437FF3}" type="presParOf" srcId="{24D16569-18B0-4C95-A37C-CC8AE3DEB01A}" destId="{FDC75F42-3D32-4ED2-89DC-73A4FFF4CA95}" srcOrd="2" destOrd="0" presId="urn:microsoft.com/office/officeart/2005/8/layout/vList6"/>
    <dgm:cxn modelId="{270B64D8-137F-42A4-888C-361B4E00A35F}" type="presParOf" srcId="{FDC75F42-3D32-4ED2-89DC-73A4FFF4CA95}" destId="{E5FB66EF-1618-4761-8300-F29F3B6F4A98}" srcOrd="0" destOrd="0" presId="urn:microsoft.com/office/officeart/2005/8/layout/vList6"/>
    <dgm:cxn modelId="{46BD14C0-AB27-4B0D-8F0B-AF44D4EF8664}" type="presParOf" srcId="{FDC75F42-3D32-4ED2-89DC-73A4FFF4CA95}" destId="{F61D9B91-61F0-4A92-ADCB-ACCA03FA8EB5}" srcOrd="1" destOrd="0" presId="urn:microsoft.com/office/officeart/2005/8/layout/vList6"/>
    <dgm:cxn modelId="{45842B22-EB60-4B88-8C13-231A143638DA}" type="presParOf" srcId="{24D16569-18B0-4C95-A37C-CC8AE3DEB01A}" destId="{0B78299C-82B6-4C1C-B12D-E4CEA428B44B}" srcOrd="3" destOrd="0" presId="urn:microsoft.com/office/officeart/2005/8/layout/vList6"/>
    <dgm:cxn modelId="{9ECAAC59-E99C-4ED6-8294-0F396CEE5119}" type="presParOf" srcId="{24D16569-18B0-4C95-A37C-CC8AE3DEB01A}" destId="{36EF80F1-9DF6-4E77-A837-FEE7D14ECE9E}" srcOrd="4" destOrd="0" presId="urn:microsoft.com/office/officeart/2005/8/layout/vList6"/>
    <dgm:cxn modelId="{73BEC86B-172B-468B-867B-2675DABC05BC}" type="presParOf" srcId="{36EF80F1-9DF6-4E77-A837-FEE7D14ECE9E}" destId="{FE43E52D-FAE1-4BF9-A485-FCFD5E417075}" srcOrd="0" destOrd="0" presId="urn:microsoft.com/office/officeart/2005/8/layout/vList6"/>
    <dgm:cxn modelId="{B72AD10A-3751-4F15-AB90-D33FB55AB2BE}" type="presParOf" srcId="{36EF80F1-9DF6-4E77-A837-FEE7D14ECE9E}" destId="{7993CBD0-69B8-4B38-A377-EDE8BFAA550A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000372"/>
            <a:ext cx="7572428" cy="23876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МДК: «Здоровый человек и его окружение»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лиц пожилого и старческого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143356" cy="7270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6215082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500042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Старение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многопричинный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процесс, вызываемый многими факторами, действие которых повторяется и накапливается в течение всей жизни. Среди них стресс, болезни, активация свободно-радикального окисления и накопления перекисных продуктов метаболизма, воздействие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ксенобиотиков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(чужеродные вещества), недостаточное выведение продуктов распада белков, гипоксия и др.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Старение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многоочаговый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возникает в разных структурах клетки — ядре, митохондриях, мембранах и др.; в разных типах клеток — нервных, секреторных, иммунных, печеночных и др.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358246" cy="13377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Анатомо-физиологические и психологические особенности лиц пожилого и старческого возраста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71448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кожи.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кожи при старении начинаются уже с 40 лет. В возрасте 60 лет заметно утончаются, а после 75 лет резко истончаются все слои кожи и гиподерма во многих местах исчезает.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000372"/>
            <a:ext cx="75009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теряет спою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эластичность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появляются морщины, пигментные пятна.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атрофии и дегенеративным изменениям подвергаются сальные, потовые железы, кожа становится сухой, шелушится.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редеют. Слабеет рост волос на лице у мужчин, у женщин же наоборот отмечается рост волос на подбородке и на верхней губе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Замедляется рост ногтей. Истончается подкожно-жировой слой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Уменьшается количество кровеносных сосудов, некоторые из 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тромбируются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Опорно-двигательный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аппарат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Возрастной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биологически обусловленное в процессе старения разрежение костной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уменьшением количества костного вещества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Старение костно-суставного аппарата часто связывают с уменьшением роста человека; это происходит преимущественно за счет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искривления позвоночника, снижения высоты позвоночных дисков и толщины хряща костей, образующих суставы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Слабеют и атрофируются мышцы.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tvoysustavchik.ru/wp-content/uploads/2017/12/okolosustavnoy-i-sistemnyy-osteoporoz-lechenie-simptomy-prichiny-profilaktik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429156" cy="3317542"/>
          </a:xfrm>
          <a:prstGeom prst="rect">
            <a:avLst/>
          </a:prstGeom>
          <a:noFill/>
        </p:spPr>
      </p:pic>
      <p:pic>
        <p:nvPicPr>
          <p:cNvPr id="1028" name="Picture 4" descr="https://yusupovs.com/upload/medialibrary/601/601bb932c1efdbe66c04b96e11506e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962347" cy="1981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357166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дыхательной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 лет отмечаются дегенеративно-дистрофические изменения костно-мышечного скелета приводят к развитию грудного кифоза, деформации грудной клетки.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Бочкообразная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грудной клетки, уменьшение ее подвижности приводит к нарушению легочной вентиляции.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Вследствие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атрофии бронхиального эпителия, желез, ослабления перистальтики бронхов, снижения кашлевого рефлекса нарушается дренажная функция бронхов. В результате бронхиальное содержимое даже в нормальных условиях у пожилых и престарелых выделяется в недостаточном количестве, что предрасполагает к развитию патологических процессов.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эластических волокон в легочной ткани, развивается эмфизема. Уменьшается количество функционирующих капилляров в легких, нарушается их проницаемость.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Кислородное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насыщение артериальной крови снижается — развивается артериальная гипоксемия. Снижается дыхательный объем, уменьшается жизненная емкость легких.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85728"/>
            <a:ext cx="5323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системы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928670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сосудистой стенки. Основные изменения происходят в крупных артериальных стволах, 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склерозируются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эластичность снижается, сосуды теряют способность не только к расширению, но и к сужению. В первую очередь изменяются крупные артериальные сосуды большого круга кровообращения, особенно аорта.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возрастом уменьшается количество функционирующих капилляров на единицу площади.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Утрата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крупными артериальными сосудами эластичности, увеличение периферического сосудистого сопротивления приводит к повышению артериального давления (в большей степени систолического).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 минутного объема сердца,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урежается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частота сердечных сокращений, снижается сократительная способность миокарда.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условные рефлекторные влияния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Угнетается биоэлектрическая активность миокарда.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пищеварительной системы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Наиболее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выраженные изменения наблюдаются у пожилых со стороны ротовой полости. Сохранившиеся зубы имеют желтоватый оттенок и различную степень стертости, уменьшается объем ротовой полости, исчезают нитевидные сосочки языки, атрофируется мимическая и жевательная мускулатура.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Атрофируются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кости лицевого черепа. При этом атрофия верхней челюсти опережает уменьшение размеров нижней челюсти, что приводит к нарушению прикуса.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возрастом снижается продукция слюны, поэтому у пожилых и старых людей довольно часто наблюдается сухость во рту, трещины языка и губ.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мере старения человека пищевод несколько удлиняется и искривляется вследствие увеличения кифоза грудного отдела позвоночника, расширения дуги аорты. Во всех слоях стенки пищевода выявляются атрофические изменения, уменьшается количество секреторных клеток, мышечные волокна замещаются соединительной тканью.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Толщина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слизистой оболочки желудка с возрастом уменьшается, уменьшается количество секреторных клеток. Нарушается кровоснабжение стенки желудка.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Морфологические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слизистой оболочки желудка, а также изменения в системе нейрогуморальной регуляции приводят к снижению у пожилых и старых людей функциональных возможностей секреторного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аппарата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желудка.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chemzdorov.ru/wp-content/uploads/2018/12/794x436xzheludok-1024x562.jpg.pagespeed.ic.DMiHc19u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698" y="2643182"/>
            <a:ext cx="7235830" cy="397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длина кишечника с возрастом увеличивается, чаще наблюдается удлинение отдельных участков толстой кишки. В стенке кишки возникают атрофические изменения, приводящие к изменению мембранного пищеварения, всасывания углеводов, белков, липидов.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Изменяется и микрофлора кишечника. Увеличивается количество бактерий гнилостной группы, уменьшается содержание молочнокислых, что способствует росту продукции эндотоксинов и приводит к нарушению функционального состояния кишечника.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dvrzdrav.ru/wp-content/uploads/2017/11/kishech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2643182"/>
            <a:ext cx="4573039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75724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уменьшение массы печени, снижение функциональных возможностей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приводит к нарушению белкового, липидно-жирового, углеводного и пигментного обменов, снижению антитоксической функции печени.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Желчный пузырь увеличивается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объеме, снижается тонус его мышечной стенки, ослабляется двигательная активность, что приводит к застою желчи и образованию камней.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enterolog.ru/wp-content/uploads/2017/07/pech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488572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2.ppt-online.org/files2/slide/w/W7INXtw8CJ2mrTBRKPfVShUoenMbGE1HQvzLcD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7325"/>
            <a:ext cx="5715008" cy="4280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7429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Атрофические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происходят в поджелудочной железе, что сопровождается понижением продукции панкреатического сока, активности трипсина, амилазы, липазы.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 количества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ß-клеток островкого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аппарата поджелудочной железы, но повышается активность оставшихся, что можно связать с возрастанием активности всей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контринсулярной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 у людей старшего возраста. При этом наряду с высоким содержанием инсулина в крови у людей старшего возраста имеется более высокий уровень глюкозы в крови.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лекции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643042" y="1285860"/>
            <a:ext cx="6858048" cy="716513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Изменения в организме при старении.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1643042" y="2143116"/>
            <a:ext cx="6858048" cy="71174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Введение в геронтологию.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1643042" y="3053300"/>
            <a:ext cx="6858048" cy="1018642"/>
            <a:chOff x="1270" y="2247"/>
            <a:chExt cx="3192" cy="45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8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Понятия «геронтология», «старость», «старение».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318" cy="298"/>
              <a:chOff x="1416" y="2246"/>
              <a:chExt cx="318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292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1643042" y="4000504"/>
            <a:ext cx="6858048" cy="785818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Основные гипотезы старения.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38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0" name="Group 96"/>
          <p:cNvGrpSpPr>
            <a:grpSpLocks/>
          </p:cNvGrpSpPr>
          <p:nvPr/>
        </p:nvGrpSpPr>
        <p:grpSpPr bwMode="auto">
          <a:xfrm>
            <a:off x="1643042" y="4857760"/>
            <a:ext cx="6858048" cy="928694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89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Анатомо-физиологические и психологические особенности лиц пожилого и старческого возраста.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49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80" y="3265"/>
                <a:ext cx="140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02359"/>
            <a:ext cx="4714908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Мочевыделительная система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возрастом у человека теряется до 1/3 — 1/4 нефронов, разрастается соединительная ткань, формируется возрастной нефросклероз.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Падает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почечного кровотока, клубочковой фильтрации. Понижается экскреторная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электролито-выделительная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функция почек.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Почечные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чашечки, лоханки, мочеточники с возрастом уплотняются, теряют эластичность, увеличивают емкость. Стенка мочевого пузыря утолщается, уплотняется, емкость его падает, что вызывает учащение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позывов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мочеиспусканию.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мочевого пузыря ослабляют функцию его замыкательного аппарата, способствуя недержанию мочи.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fs.znanio.ru/8c0997/e1/cc/5f440ae469f64d8cd7d31ad0d114c02c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975" y="928670"/>
            <a:ext cx="361060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Система крови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результате нарушения кровоснабжения костного мозга, замещения кроветворной ткани жировой у лиц старших возрастных групп снижается функциональная активность костного мозга, особенно красного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эритроцитного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ростка, СОЭ может быть умеренно повышено.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лейкоцитов в периферической крови остается в пределах нормальных величин при некотором изменении соотношения форменных элементов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лейкограмме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уменьшается число эозинофилов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палочкоядерных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нейтрофилов.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Тромбоцитопоэз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старении также претерпевает определенные изменения, отмечается незначительная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тромбоцитопения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715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Нервная система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Морфологические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нервной системы заключаются в уменьшении веса мозга, увеличении полости боковых желудочков, атрофии нейронов. В периферических нервах могут формироваться очаги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демиелинизации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возрастом значительно изменяется высшая нервная деятельность человека, уменьшаются сила, подвижность и уравновешенность основных нервных процессов. Клинически это проявляется астеническим симптомом, характеризующимся падением работоспособности, расстройством сна, эмоциональной неустойчивостью, ослаблением внимания, памяти; нарушаются сложные формы психической деятельности и целенаправленное поведение.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интеллектуальных процессов, появляющееся в пожилом возрасте, как правило, непосредственно не связано с процессом старения, а в большинстве случаев зависит от неблагоприятных социальных факторов и дефицита соматического здоровья. Характерны возрастные изменения памяти, психомоторного темпа, снижение скорости умственной работоспособности.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02359"/>
            <a:ext cx="76438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Эндокринная система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железы снижают свою деятельность в климактерическом периоде, у женщин в пределе 45-55 лет, у мужчин — 55-65 лет.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щитовидной железы снижаются к 60-65 годам.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важными, в значительной мере определяющими процесс старения человека являются сдвиги, которые происходят в системе эндокринных желез во время климакса.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угасания функции эндокринных желез при старении закономерен, его течение обусловлено определенной программой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обратного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организма. Однако факторы окружающей среды могут в значительной степени влиять на ход этой программы, предупреждать или способствовать возникновению патологических сдвигов.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интенсивных изменений гормонального аппарата — средний возраст (45-60 лет) и начало пожилого возраста — является во многом решающим для дальнейшего течения процессов старения.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Органы зрения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Классическим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примером возрастных изменений являются деформация хрусталика и нарушение аккомодации, т.е. способности хрусталика изменять кривизну и приспосабливаться к четкому видению мелких объектов на разных расстояниях.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Фактически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тканях глаза у пожилых людей наступают те или иные возрастные изменения, как проявление старения или вследствие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гериатрических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заболеваний. Часть из них оказывает существенное влияние на остроту зрения.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таких возрастных заболеваний основное место занимают старческая катаракта, глаукома и заболевания сетчатки и зрительного нерва.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mrhvost.com/wp-content/uploads/7/7/4/774aa0f86926431b0b809f381bedc356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3143272" cy="2357454"/>
          </a:xfrm>
          <a:prstGeom prst="rect">
            <a:avLst/>
          </a:prstGeom>
          <a:noFill/>
        </p:spPr>
      </p:pic>
      <p:pic>
        <p:nvPicPr>
          <p:cNvPr id="33796" name="Picture 4" descr="https://11gp.by/files/00351/obj/120/127433/img/eyesight-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14818"/>
            <a:ext cx="4143404" cy="233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 слуха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Возрастные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органа слуха начинаются очень рано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аудиометрически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могут обнаруживаться уже после 20 лет.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возрастом происходит снижение слуха, начиная с высокого регистра, наряду с этим отмечено ухудшение разборчивости речи.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слуха на высокие частоты с возрастом нередко называют «возрастной нормой слуха», но правильнее говорить о «возрастных отклонениях слуха от нормы», ибо никакое ухудшение слуха не может считаться нормой.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Возрастные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касаются всех отделов органа слуха, т.е. звукопроводящего и звуковоспринимающего аппарата. Характер и степень тугоухости связаны с атрофией клеток спирального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кортиева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органа, снижением эластичности основной мембраны, атрофией волокон слухового нерва. Возрастные изменения стимулируются и ускоряются атеросклеротическими изменениями всей сосудистой системы, особенно сосудов головного мозга.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300936" cy="1337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Психологические особенности людей пожилого возраста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8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лиц старшего возраста формируется определенное своеобразие структуры психического склада за счет ухудшения образного мышления, снижения силы, уравновешенности основных нервных процессов, изменения темпа психомоторных реакций.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Общепринятым является мнение о заострении черт характера, указывается на консерватизм пожилых, немотивированную обидчивость, эгоцентризм,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ипохондричность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ослабление аффективной жизни старых людей, что лишает их красочности и яркости новых впечатлений и составляет основной механизм нарушений психологической адаптации в старческом возрасте.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в характере пожилого человека объясняются ослаблением контроля над своими реакциями.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Возможно, что те черты, которые раньше удавалось маскировать, понимая их непривлекательность, вышли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поверхность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28604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интеллектуальной сфере появляются трудности в приобретении новых представлений и приспособлении к непредвиденным обстоятельствам.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Такими трудностями могут оказаться самые разные обстоятельства, и те,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сравнительно легко преодолевались в молодые годы (переезд на новую квартиру, болезнь, собственная или кого-то из близких), а тем более прежде не встречавшие (смерть супруга).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эмоциональной сфере — неконтролируемое усиление эффективных реакций, со склонностью к грусти, сожалению, к слезливости.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моральной сфере — отказ от адаптации к новым нормам, ценностям, манерам поведения.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 организме при старении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71612"/>
            <a:ext cx="421484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возрастом все системы организма подвергаются изменениям. Эти изменения всегда сказываются не только на основных функциях, таких как память, внимание, мышление, воображение, но и на самом характере человека, его отношениях с окружением, изменяется его поведение, стиль и манера общения, его отношения к происходящим событиям, т.е. изменения затрагивают все аспекты жизни человека.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357826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медработников требуются такие качества как терпение, доброжелательность, настойчивость, умение переключить, отвлечь пациента.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zanmsk.ru/wp-content/uploads/2019/11/vozrastnyye-izmen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71612"/>
            <a:ext cx="3182157" cy="1790660"/>
          </a:xfrm>
          <a:prstGeom prst="rect">
            <a:avLst/>
          </a:prstGeom>
          <a:noFill/>
        </p:spPr>
      </p:pic>
      <p:pic>
        <p:nvPicPr>
          <p:cNvPr id="16388" name="Picture 4" descr="https://dom-prestarelyh.ru/upload/medialibrary/91f/91f03fe90861c00e495d80036024e462.jpg"/>
          <p:cNvPicPr>
            <a:picLocks noChangeAspect="1" noChangeArrowheads="1"/>
          </p:cNvPicPr>
          <p:nvPr/>
        </p:nvPicPr>
        <p:blipFill>
          <a:blip r:embed="rId3" cstate="print"/>
          <a:srcRect r="28814"/>
          <a:stretch>
            <a:fillRect/>
          </a:stretch>
        </p:blipFill>
        <p:spPr bwMode="auto">
          <a:xfrm>
            <a:off x="5857884" y="3786190"/>
            <a:ext cx="3000396" cy="237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"/>
            <a:ext cx="7158060" cy="9286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старости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948690"/>
            <a:ext cx="78581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Хронологическая (календарная) старость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количество прожитых лет.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Физиологическая (физическая) старость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труднее поддается классификации и установке возрастных барьеров, потому что процесс физического старения во многом индивидуален. В одном и том же пожилом возрасте одни люди могут быть здоровы и не стары, а другие по состоянию своего здоровья как бы обгоняют свой возраст. У одного и того же человека разные органы изнашиваются в разной степени и не одновременно.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Психологическая старость.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вид старости можно определить как момент в жизни человека, когда он сам начинает сознавать себя старым. Человек может осознавать это слишком рано, либо слишком поздно.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старость.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старость зависит от возраста всего общества в целом. Социальный возраст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коррелируется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средней продолжительностью жизни в конкретной стране в определенном отрезке времени. В Замбии, Мали, Афганистане, где средняя продолжительность жизни 43 - 44 года, старики «моложе», чем в Японии, Канаде, Швейцарии. </a:t>
            </a:r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в геронтологию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00108"/>
            <a:ext cx="735811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Геронтология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область медицины и биологии, изучающая закономерности старения живых организмов (в том числе и человека), вопросы профилактики и специфического ухода за лицами пожилого и старческого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2357406"/>
          <a:ext cx="842968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857232"/>
            <a:ext cx="764386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закономерно наступающий заключительный период возрастного развития.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разрушительный процесс, который развивается в результате нарастающего с возрастом повреждающего действия экзогенных и эндогенных факторов, ведущий к недостаточности физиологических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функ-ций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get-zen_doc/1704699/pub_5cacbb79dbcc0400ae98031e_5cacbc4e66944d00afdfc6e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6058"/>
            <a:ext cx="3456677" cy="1785950"/>
          </a:xfrm>
          <a:prstGeom prst="rect">
            <a:avLst/>
          </a:prstGeom>
          <a:noFill/>
        </p:spPr>
      </p:pic>
      <p:pic>
        <p:nvPicPr>
          <p:cNvPr id="14340" name="Picture 4" descr="https://diabet-expert.com/wp-content/uploads/2017/12/u-pozhilogo-cheloveka-imeetsya-mnogo-predraspol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3036116" cy="2024077"/>
          </a:xfrm>
          <a:prstGeom prst="rect">
            <a:avLst/>
          </a:prstGeom>
          <a:noFill/>
        </p:spPr>
      </p:pic>
      <p:pic>
        <p:nvPicPr>
          <p:cNvPr id="14344" name="Picture 8" descr="https://sun9-57.userapi.com/2gTnLdhyHzJBlnT3h2_EYIobXqbLa2VQ9hPbAw/u5LaTQ85G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72074"/>
            <a:ext cx="2961136" cy="166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750099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Естественное (физиологическое) старение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характеризуется определенным темпом и последовательностью возрастных изменений, соответствующих биологическим, адаптационно-регуляторным возможностям данной человеческой популяции. Его определяют пол, вид, генотип. По статистике около 40% долгожителей имеют благоприятную наследственность.</a:t>
            </a:r>
            <a:r>
              <a:rPr lang="ru-RU" sz="2000" b="1" i="1" dirty="0" smtClean="0"/>
              <a:t>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Преждевременное (ускоренное) старение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характеризуется более ранним развитием возрастных изменений или же большей их выраженностью в тот или иной возрастной период. Преждевременному старению способствуют перенесенные заболевания, неблагоприятные факторы окружающей среды, в том числе стрессовые ситуации, которые могут воздействовать на разные звенья цепи возрастных изменений, ускорять, извращать, усиливать обычный их ход.</a:t>
            </a:r>
            <a:r>
              <a:rPr lang="ru-RU" sz="2000" b="1" i="1" dirty="0" smtClean="0"/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Замедленное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ретардированное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 старение,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ведущее к увеличению продолжительности жизни, долголетию. Возрастные изменения в этих случаях наступают значительно позже.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2"/>
            <a:ext cx="78581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развития старения характерны: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гетерохронность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различие во времени наступления старения отдельных органов и тканей. Атрофия тимуса, например, у человека начинается в возрасте 13-15 лет, половых желез — в климактерическом периоде (48-52 года у женщин), а некоторые функции гипофиза сохраняются на высоком уровне до глубокой старости.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гетеротопность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выраженность процессов старения неодинакова для разных органов и разных структур одного и того же органа (например, старение пучковой зоны коркового вещества надпочечников выражено меньше, чем клубочковой).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гетерокафтенность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возрастные изменения организма развиваются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разнонаправленно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секреция половых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стероидных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гормонов уменьшается, а гонадотропных гормонов гипофиза увеличивается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гетерокинетичность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возрастные изменения организма развиваются с различной скоростью. Например, изменения опорно-двигательного аппарата нарастают с возрастом медленно; сдвиги в ряде структур мозга возникают поздно, но быстро прогрессируют, нарушая его функцию.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"/>
            <a:ext cx="7015184" cy="13377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гипотезы старения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12" y="1500174"/>
            <a:ext cx="7715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существуют две традиционные точки зрения на причины развития старения.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Старение — генетически запрограммированный процесс, результат закономерного развития программы, заложенной в генетическом аппарате.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Старение — результат разрушения организма вследствие неизбежного повреждающего действия сдвигов, возникающих в ходе самой жизни, — стохастический, вероятностный процесс. 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Шаблон_презентации_4</Template>
  <TotalTime>385</TotalTime>
  <Words>2508</Words>
  <PresentationFormat>Экран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МДК: «Здоровый человек и его окружение»  Лекция № 23   Тема: Здоровье лиц пожилого и старческого возраста  для обучающихся по специальности 34.02.01 – Сестринское дело  </vt:lpstr>
      <vt:lpstr>    План лекции </vt:lpstr>
      <vt:lpstr>Изменения в организме при старении </vt:lpstr>
      <vt:lpstr>Виды старости </vt:lpstr>
      <vt:lpstr>Введение в геронтологию </vt:lpstr>
      <vt:lpstr>Слайд 6</vt:lpstr>
      <vt:lpstr>Слайд 7</vt:lpstr>
      <vt:lpstr>Слайд 8</vt:lpstr>
      <vt:lpstr>Основные гипотезы старения </vt:lpstr>
      <vt:lpstr>Слайд 10</vt:lpstr>
      <vt:lpstr>Анатомо-физиологические и психологические особенности лиц пожилого и старческого возраста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Психологические особенности людей пожилого возраста.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лиц пожилого и старческого возраста </dc:title>
  <dc:creator>Venera</dc:creator>
  <cp:lastModifiedBy>Venera</cp:lastModifiedBy>
  <cp:revision>49</cp:revision>
  <dcterms:created xsi:type="dcterms:W3CDTF">2021-02-25T06:36:16Z</dcterms:created>
  <dcterms:modified xsi:type="dcterms:W3CDTF">2021-03-01T07:33:02Z</dcterms:modified>
</cp:coreProperties>
</file>