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3"/>
  </p:notesMasterIdLst>
  <p:sldIdLst>
    <p:sldId id="256" r:id="rId2"/>
    <p:sldId id="318" r:id="rId3"/>
    <p:sldId id="572" r:id="rId4"/>
    <p:sldId id="585" r:id="rId5"/>
    <p:sldId id="586" r:id="rId6"/>
    <p:sldId id="573" r:id="rId7"/>
    <p:sldId id="575" r:id="rId8"/>
    <p:sldId id="576" r:id="rId9"/>
    <p:sldId id="587" r:id="rId10"/>
    <p:sldId id="588" r:id="rId11"/>
    <p:sldId id="589" r:id="rId12"/>
    <p:sldId id="590" r:id="rId13"/>
    <p:sldId id="591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382" r:id="rId22"/>
    <p:sldId id="525" r:id="rId23"/>
    <p:sldId id="530" r:id="rId24"/>
    <p:sldId id="450" r:id="rId25"/>
    <p:sldId id="448" r:id="rId26"/>
    <p:sldId id="526" r:id="rId27"/>
    <p:sldId id="527" r:id="rId28"/>
    <p:sldId id="528" r:id="rId29"/>
    <p:sldId id="529" r:id="rId30"/>
    <p:sldId id="384" r:id="rId31"/>
    <p:sldId id="395" r:id="rId32"/>
    <p:sldId id="396" r:id="rId33"/>
    <p:sldId id="385" r:id="rId34"/>
    <p:sldId id="397" r:id="rId35"/>
    <p:sldId id="386" r:id="rId36"/>
    <p:sldId id="387" r:id="rId37"/>
    <p:sldId id="399" r:id="rId38"/>
    <p:sldId id="400" r:id="rId39"/>
    <p:sldId id="401" r:id="rId40"/>
    <p:sldId id="402" r:id="rId41"/>
    <p:sldId id="403" r:id="rId42"/>
    <p:sldId id="404" r:id="rId43"/>
    <p:sldId id="405" r:id="rId44"/>
    <p:sldId id="406" r:id="rId45"/>
    <p:sldId id="407" r:id="rId46"/>
    <p:sldId id="408" r:id="rId47"/>
    <p:sldId id="569" r:id="rId48"/>
    <p:sldId id="388" r:id="rId49"/>
    <p:sldId id="389" r:id="rId50"/>
    <p:sldId id="391" r:id="rId51"/>
    <p:sldId id="453" r:id="rId52"/>
    <p:sldId id="392" r:id="rId53"/>
    <p:sldId id="531" r:id="rId54"/>
    <p:sldId id="394" r:id="rId55"/>
    <p:sldId id="456" r:id="rId56"/>
    <p:sldId id="454" r:id="rId57"/>
    <p:sldId id="411" r:id="rId58"/>
    <p:sldId id="570" r:id="rId59"/>
    <p:sldId id="413" r:id="rId60"/>
    <p:sldId id="457" r:id="rId61"/>
    <p:sldId id="414" r:id="rId62"/>
    <p:sldId id="415" r:id="rId63"/>
    <p:sldId id="416" r:id="rId64"/>
    <p:sldId id="417" r:id="rId65"/>
    <p:sldId id="458" r:id="rId66"/>
    <p:sldId id="459" r:id="rId67"/>
    <p:sldId id="428" r:id="rId68"/>
    <p:sldId id="461" r:id="rId69"/>
    <p:sldId id="420" r:id="rId70"/>
    <p:sldId id="592" r:id="rId71"/>
    <p:sldId id="274" r:id="rId72"/>
  </p:sldIdLst>
  <p:sldSz cx="9144000" cy="6858000" type="screen4x3"/>
  <p:notesSz cx="6858000" cy="9144000"/>
  <p:custDataLst>
    <p:tags r:id="rId7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>
      <p:cViewPr varScale="1">
        <p:scale>
          <a:sx n="51" d="100"/>
          <a:sy n="51" d="100"/>
        </p:scale>
        <p:origin x="-119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D138F-3E4F-4E03-9BFF-6D699BE0DC3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2B4E8-F4F8-44C6-9B0E-991D09D8CC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88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://spulmo.ru/obrazovatelnye-resursy/federalnye-klinicheskie-rekomendatsii/" TargetMode="External"/><Relationship Id="rId13" Type="http://schemas.openxmlformats.org/officeDocument/2006/relationships/hyperlink" Target="http://www.cnikvi.ru/docs/2335_maket_30.pdf" TargetMode="External"/><Relationship Id="rId3" Type="http://schemas.openxmlformats.org/officeDocument/2006/relationships/hyperlink" Target="http://avo-portal.ru/doc/fkr" TargetMode="External"/><Relationship Id="rId7" Type="http://schemas.openxmlformats.org/officeDocument/2006/relationships/hyperlink" Target="http://www.gastro.ru/" TargetMode="External"/><Relationship Id="rId12" Type="http://schemas.openxmlformats.org/officeDocument/2006/relationships/hyperlink" Target="file:///C:\Users\&#208;&#146;&#208;&#187;&#208;&#176;&#208;&#180;&#208;&#181;&#208;&#187;&#208;&#181;&#209;&#134;\Downloads\&#208;&#158;&#209;&#132;&#209;&#130;&#208;&#176;&#208;&#187;&#209;&#140;&#208;&#188;&#208;&#190;&#208;&#187;&#208;&#190;&#208;&#179;&#208;&#184;&#209;&#143;.%20&#208;&#154;&#208;&#187;&#208;&#184;&#208;&#189;&#208;&#184;&#209;&#135;&#208;&#181;&#209;&#129;&#208;&#186;&#208;&#184;&#208;&#181;%20&#209;&#128;&#208;&#181;&#208;&#186;&#208;&#190;&#208;&#188;&#208;&#181;&#208;&#189;&#208;&#180;&#208;&#176;&#209;&#134;&#208;&#184;&#208;&#184;,%20&#208;&#159;&#208;&#190;&#208;&#180;%20&#209;&#128;&#208;&#181;&#208;&#180;.&#208;&#156;&#208;&#190;&#209;&#136;&#208;&#181;&#209;&#130;&#208;&#190;&#208;&#178;&#208;&#190;&#208;&#185;%20&#208;&#155;.&#208;&#154;.,%20&#208;&#157;&#208;&#181;&#209;&#129;&#209;&#130;&#208;&#181;&#209;&#128;&#208;&#190;&#208;&#178;&#208;&#176;%20&#208;&#144;.&#208;&#159;.,%20&#208;&#149;&#208;&#179;&#208;&#190;&#209;&#128;&#208;&#190;&#208;&#178;&#208;&#176;%20&#208;&#149;.&#208;&#144;.%20(2).pdf" TargetMode="External"/><Relationship Id="rId2" Type="http://schemas.openxmlformats.org/officeDocument/2006/relationships/hyperlink" Target="http://doctorliga.ru/sites/default/files/publications/rukovo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docrincentr.ru/" TargetMode="External"/><Relationship Id="rId11" Type="http://schemas.openxmlformats.org/officeDocument/2006/relationships/hyperlink" Target="http://nonr.ru/?page_id=3178" TargetMode="External"/><Relationship Id="rId5" Type="http://schemas.openxmlformats.org/officeDocument/2006/relationships/hyperlink" Target="http://www.scardio.ru/" TargetMode="External"/><Relationship Id="rId10" Type="http://schemas.openxmlformats.org/officeDocument/2006/relationships/hyperlink" Target="http://www.gnicpm.ru/" TargetMode="External"/><Relationship Id="rId4" Type="http://schemas.openxmlformats.org/officeDocument/2006/relationships/hyperlink" Target="http://&#1085;&#1084;&#1072;&#1086;&#1088;&#1091;.&#1088;&#1092;/documents.html" TargetMode="External"/><Relationship Id="rId9" Type="http://schemas.openxmlformats.org/officeDocument/2006/relationships/hyperlink" Target="http://www.rheumatolog.ru/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sotaimedicina.ru/diseases/zabolevanija_lor/chronic_tonsillitis" TargetMode="External"/><Relationship Id="rId2" Type="http://schemas.openxmlformats.org/officeDocument/2006/relationships/hyperlink" Target="http://www.krasotaimedicina.ru/diseases/zabolevanija_lor/sinusit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asotaimedicina.ru/diseases/zabolevanija_lor/adenoi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368209"/>
            <a:ext cx="5472608" cy="1980671"/>
          </a:xfrm>
        </p:spPr>
        <p:txBody>
          <a:bodyPr>
            <a:normAutofit/>
          </a:bodyPr>
          <a:lstStyle/>
          <a:p>
            <a:pPr algn="ctr"/>
            <a:r>
              <a:rPr lang="ru-RU" sz="1400" kern="0" dirty="0" smtClean="0">
                <a:solidFill>
                  <a:schemeClr val="tx1"/>
                </a:solidFill>
                <a:latin typeface="Arial"/>
              </a:rPr>
              <a:t>Федеральное государственное </a:t>
            </a:r>
            <a:r>
              <a:rPr lang="ru-RU" sz="1400" kern="0" dirty="0">
                <a:solidFill>
                  <a:schemeClr val="tx1"/>
                </a:solidFill>
                <a:latin typeface="Arial"/>
              </a:rPr>
              <a:t>бюджетное образовательное учреждение высшего </a:t>
            </a:r>
            <a:r>
              <a:rPr lang="ru-RU" sz="1400" kern="0" dirty="0" smtClean="0">
                <a:solidFill>
                  <a:schemeClr val="tx1"/>
                </a:solidFill>
                <a:latin typeface="Arial"/>
              </a:rPr>
              <a:t>образования                                                                </a:t>
            </a:r>
            <a:r>
              <a:rPr lang="ru-RU" sz="1400" kern="0" dirty="0">
                <a:solidFill>
                  <a:schemeClr val="tx1"/>
                </a:solidFill>
                <a:latin typeface="Arial"/>
              </a:rPr>
              <a:t>«Красноярский государственный медицинский университет имени профессора В.Ф. Войно-Ясенецкого</a:t>
            </a:r>
            <a:r>
              <a:rPr lang="ru-RU" sz="1400" kern="0" dirty="0" smtClean="0">
                <a:solidFill>
                  <a:schemeClr val="tx1"/>
                </a:solidFill>
                <a:latin typeface="Arial"/>
              </a:rPr>
              <a:t>»</a:t>
            </a:r>
            <a:r>
              <a:rPr lang="ru-RU" sz="1400" kern="0" dirty="0">
                <a:solidFill>
                  <a:schemeClr val="tx1"/>
                </a:solidFill>
                <a:latin typeface="Arial"/>
              </a:rPr>
              <a:t/>
            </a:r>
            <a:br>
              <a:rPr lang="ru-RU" sz="1400" kern="0" dirty="0">
                <a:solidFill>
                  <a:schemeClr val="tx1"/>
                </a:solidFill>
                <a:latin typeface="Arial"/>
              </a:rPr>
            </a:br>
            <a:r>
              <a:rPr lang="ru-RU" sz="1400" kern="0" dirty="0" smtClean="0">
                <a:solidFill>
                  <a:schemeClr val="tx1"/>
                </a:solidFill>
                <a:latin typeface="Arial"/>
              </a:rPr>
              <a:t/>
            </a:r>
            <a:br>
              <a:rPr lang="ru-RU" sz="1400" kern="0" dirty="0" smtClean="0">
                <a:solidFill>
                  <a:schemeClr val="tx1"/>
                </a:solidFill>
                <a:latin typeface="Arial"/>
              </a:rPr>
            </a:br>
            <a:r>
              <a:rPr lang="ru-RU" sz="1400" kern="0" dirty="0" smtClean="0">
                <a:solidFill>
                  <a:schemeClr val="tx1"/>
                </a:solidFill>
                <a:latin typeface="Arial"/>
              </a:rPr>
              <a:t>Кафедра </a:t>
            </a:r>
            <a:r>
              <a:rPr lang="ru-RU" sz="1400" kern="0" dirty="0">
                <a:solidFill>
                  <a:schemeClr val="tx1"/>
                </a:solidFill>
                <a:latin typeface="Arial"/>
              </a:rPr>
              <a:t>поликлинической терапии </a:t>
            </a:r>
            <a:r>
              <a:rPr lang="ru-RU" sz="1400" kern="0" dirty="0" smtClean="0">
                <a:solidFill>
                  <a:schemeClr val="tx1"/>
                </a:solidFill>
                <a:latin typeface="Arial"/>
              </a:rPr>
              <a:t>и семейной </a:t>
            </a:r>
            <a:r>
              <a:rPr lang="ru-RU" sz="1400" kern="0" dirty="0">
                <a:solidFill>
                  <a:schemeClr val="tx1"/>
                </a:solidFill>
                <a:latin typeface="Arial"/>
              </a:rPr>
              <a:t>медицины </a:t>
            </a:r>
            <a:r>
              <a:rPr lang="ru-RU" sz="1400" kern="0" dirty="0" smtClean="0">
                <a:solidFill>
                  <a:schemeClr val="tx1"/>
                </a:solidFill>
                <a:latin typeface="Arial"/>
              </a:rPr>
              <a:t>с </a:t>
            </a:r>
            <a:r>
              <a:rPr lang="ru-RU" sz="1400" kern="0" dirty="0">
                <a:solidFill>
                  <a:schemeClr val="tx1"/>
                </a:solidFill>
                <a:latin typeface="Arial"/>
              </a:rPr>
              <a:t>курсом постдипломного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564904"/>
            <a:ext cx="7200800" cy="381642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Бронхиты. Внебольничная пневмония.</a:t>
            </a:r>
            <a:endParaRPr lang="ru-RU" sz="4400" b="1" dirty="0">
              <a:solidFill>
                <a:schemeClr val="tx1"/>
              </a:solidFill>
            </a:endParaRPr>
          </a:p>
          <a:p>
            <a:pPr algn="r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900" b="1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к.м.н. Данилова Людмила </a:t>
            </a:r>
            <a:r>
              <a:rPr lang="ru-RU" sz="1900" b="1" kern="0" dirty="0" err="1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Кальевна</a:t>
            </a:r>
            <a:endParaRPr lang="ru-RU" sz="1900" b="1" kern="0" dirty="0" smtClean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/>
            <a:endParaRPr lang="ru-RU" sz="1900" kern="0" dirty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/>
            <a:endParaRPr lang="ru-RU" sz="1900" b="1" kern="0" dirty="0" smtClean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/>
            <a:endParaRPr lang="ru-RU" sz="1900" kern="0" dirty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4" descr="Логотип КрасГМ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13" y="366499"/>
            <a:ext cx="2016125" cy="13446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1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/>
              <a:t>Клиническая картина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Основной клинический симптом острого бронхита – низкий грудной кашель – появляется обычно на фоне уже имеющихся проявлений острой респираторной инфекции или одновременно с ними. У пациента отмечаются повышение температуры (до умеренно высокой), слабость, </a:t>
            </a:r>
            <a:r>
              <a:rPr lang="ru-RU" dirty="0" smtClean="0"/>
              <a:t>недомогание. 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начале заболевания кашель сухой, со скудной, трудно отделяемой мокротой, усиливающийся по ночам. Частые приступы кашля вызывают болезненные ощущения в мышцах брюшного пресса и грудной клетки. Через 2-3 дня начинает обильно отходить мокрота (слизистая, </a:t>
            </a:r>
            <a:r>
              <a:rPr lang="ru-RU" dirty="0" err="1"/>
              <a:t>слизисто</a:t>
            </a:r>
            <a:r>
              <a:rPr lang="ru-RU" dirty="0"/>
              <a:t>-гнойная), и кашель становится влажным и мягким. </a:t>
            </a:r>
            <a:endParaRPr lang="ru-RU" dirty="0" smtClean="0"/>
          </a:p>
          <a:p>
            <a:pPr algn="just"/>
            <a:r>
              <a:rPr lang="ru-RU" dirty="0" smtClean="0"/>
              <a:t>Длительная </a:t>
            </a:r>
            <a:r>
              <a:rPr lang="ru-RU" dirty="0"/>
              <a:t>высокая температура говорит о присоединении бактериальной инфекции и развитии осложнений.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9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Клиническая картина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Хронический бронхит возникает, как правило, у взрослых, после неоднократно перенесенных острых бронхитов, или при длительном раздражении бронхов (сигаретный дым, пыль, выхлопные газы, пары химических веществ). </a:t>
            </a:r>
          </a:p>
          <a:p>
            <a:pPr algn="just"/>
            <a:r>
              <a:rPr lang="ru-RU" dirty="0"/>
              <a:t>Основное проявление хронического бронхита - это длительный кашель в течение нескольких месяцев более 2 лет подряд. Кашель обычно влажный, появляется в утренние часы, сопровождается выделением незначительного количества мокроты. </a:t>
            </a:r>
            <a:endParaRPr lang="ru-RU" dirty="0" smtClean="0"/>
          </a:p>
          <a:p>
            <a:pPr algn="just"/>
            <a:r>
              <a:rPr lang="ru-RU" dirty="0" smtClean="0"/>
              <a:t>Хронический </a:t>
            </a:r>
            <a:r>
              <a:rPr lang="ru-RU" dirty="0"/>
              <a:t>бронхит со временем прогрессирует, кашель усиливается, приобретает характер приступов, становится надсадным, непродуктивным. Появляется жалобы на гнойную мокроту, недомогание, слабость, утомляемость, потливость по ночам.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4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Диагностика бронхитов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ru-RU" dirty="0"/>
              <a:t>Общего анализа крови и мочи;</a:t>
            </a:r>
          </a:p>
          <a:p>
            <a:r>
              <a:rPr lang="ru-RU" dirty="0"/>
              <a:t>Иммунологического и биохимического анализов крови;</a:t>
            </a:r>
          </a:p>
          <a:p>
            <a:r>
              <a:rPr lang="ru-RU" dirty="0"/>
              <a:t>Рентгенографии легких;</a:t>
            </a:r>
          </a:p>
          <a:p>
            <a:r>
              <a:rPr lang="ru-RU" dirty="0"/>
              <a:t>Спирометрии, </a:t>
            </a:r>
            <a:r>
              <a:rPr lang="ru-RU" dirty="0" err="1"/>
              <a:t>пикфлоуметрии</a:t>
            </a:r>
            <a:r>
              <a:rPr lang="ru-RU" dirty="0"/>
              <a:t>;</a:t>
            </a:r>
          </a:p>
          <a:p>
            <a:r>
              <a:rPr lang="ru-RU" dirty="0"/>
              <a:t>Бронхоскопии, бронхографии;</a:t>
            </a:r>
          </a:p>
          <a:p>
            <a:r>
              <a:rPr lang="ru-RU" dirty="0"/>
              <a:t>ЭКГ, эхокардиографии;</a:t>
            </a:r>
          </a:p>
          <a:p>
            <a:r>
              <a:rPr lang="ru-RU" dirty="0"/>
              <a:t>Микробиологического анализа мокроты.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/>
              <a:t>Осложнения бронхитов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ru-RU" dirty="0" smtClean="0"/>
              <a:t>Бронхопневмония</a:t>
            </a:r>
          </a:p>
          <a:p>
            <a:r>
              <a:rPr lang="ru-RU" dirty="0" smtClean="0"/>
              <a:t>ХОБЛ</a:t>
            </a:r>
          </a:p>
          <a:p>
            <a:r>
              <a:rPr lang="ru-RU" dirty="0" smtClean="0"/>
              <a:t>БА</a:t>
            </a:r>
          </a:p>
          <a:p>
            <a:r>
              <a:rPr lang="ru-RU" dirty="0" smtClean="0"/>
              <a:t>Эмфизема</a:t>
            </a:r>
          </a:p>
          <a:p>
            <a:r>
              <a:rPr lang="ru-RU" dirty="0" smtClean="0"/>
              <a:t>Легочная гипертензия</a:t>
            </a:r>
          </a:p>
          <a:p>
            <a:r>
              <a:rPr lang="ru-RU" dirty="0" smtClean="0"/>
              <a:t>Бронхоэктатическая болезнь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7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Лечение бронхита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280920" cy="5637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• </a:t>
            </a:r>
            <a:r>
              <a:rPr lang="ru-RU" b="1" i="1" dirty="0"/>
              <a:t>симптоматическое лечение</a:t>
            </a:r>
            <a:r>
              <a:rPr lang="ru-RU" b="1" dirty="0"/>
              <a:t>, </a:t>
            </a:r>
            <a:r>
              <a:rPr lang="ru-RU" dirty="0"/>
              <a:t>в том числе местное (снижение </a:t>
            </a:r>
            <a:r>
              <a:rPr lang="ru-RU" dirty="0" smtClean="0"/>
              <a:t>температуры </a:t>
            </a:r>
            <a:r>
              <a:rPr lang="ru-RU" dirty="0"/>
              <a:t>тела, лечение ринита, облегчение горла и т.д</a:t>
            </a:r>
            <a:r>
              <a:rPr lang="ru-RU" dirty="0" smtClean="0"/>
              <a:t>.);</a:t>
            </a:r>
          </a:p>
          <a:p>
            <a:pPr marL="0" indent="0">
              <a:buNone/>
            </a:pPr>
            <a:r>
              <a:rPr lang="ru-RU" b="1" i="1" dirty="0" smtClean="0"/>
              <a:t>• </a:t>
            </a:r>
            <a:r>
              <a:rPr lang="ru-RU" b="1" i="1" dirty="0"/>
              <a:t>противовирусные и антибактериальные средства </a:t>
            </a:r>
            <a:r>
              <a:rPr lang="ru-RU" dirty="0"/>
              <a:t>(по строгим </a:t>
            </a:r>
            <a:r>
              <a:rPr lang="ru-RU" dirty="0" smtClean="0"/>
              <a:t>показаниям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b="1" i="1" dirty="0"/>
              <a:t>• </a:t>
            </a:r>
            <a:r>
              <a:rPr lang="ru-RU" b="1" i="1" dirty="0" err="1"/>
              <a:t>муколитики</a:t>
            </a:r>
            <a:r>
              <a:rPr lang="ru-RU" b="1" i="1" dirty="0"/>
              <a:t>, отхаркивающие </a:t>
            </a:r>
            <a:r>
              <a:rPr lang="ru-RU" b="1" i="1" dirty="0" smtClean="0"/>
              <a:t>и противокашлевые </a:t>
            </a:r>
            <a:r>
              <a:rPr lang="ru-RU" b="1" i="1" dirty="0"/>
              <a:t>средства;</a:t>
            </a:r>
          </a:p>
          <a:p>
            <a:pPr marL="0" indent="0">
              <a:buNone/>
            </a:pPr>
            <a:r>
              <a:rPr lang="ru-RU" b="1" i="1" dirty="0"/>
              <a:t>• антигистаминные препараты </a:t>
            </a:r>
            <a:r>
              <a:rPr lang="ru-RU" dirty="0"/>
              <a:t>(при наличии аллергических </a:t>
            </a:r>
            <a:r>
              <a:rPr lang="ru-RU" dirty="0" smtClean="0"/>
              <a:t>проявлений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b="1" i="1" dirty="0"/>
              <a:t>• противовоспалительные средства </a:t>
            </a:r>
            <a:r>
              <a:rPr lang="ru-RU" dirty="0"/>
              <a:t>(особенно при крупе, </a:t>
            </a:r>
            <a:r>
              <a:rPr lang="ru-RU" dirty="0" err="1" smtClean="0"/>
              <a:t>бронхообструктивном</a:t>
            </a:r>
            <a:r>
              <a:rPr lang="ru-RU" dirty="0" smtClean="0"/>
              <a:t> </a:t>
            </a:r>
            <a:r>
              <a:rPr lang="ru-RU" dirty="0"/>
              <a:t>синдроме);</a:t>
            </a:r>
          </a:p>
          <a:p>
            <a:pPr marL="0" indent="0">
              <a:buNone/>
            </a:pPr>
            <a:r>
              <a:rPr lang="ru-RU" b="1" i="1" dirty="0"/>
              <a:t>• немедикаментозные методы </a:t>
            </a:r>
            <a:r>
              <a:rPr lang="ru-RU" dirty="0"/>
              <a:t>(по возможности);</a:t>
            </a:r>
          </a:p>
          <a:p>
            <a:pPr marL="0" indent="0">
              <a:buNone/>
            </a:pPr>
            <a:r>
              <a:rPr lang="ru-RU" b="1" i="1" dirty="0"/>
              <a:t>• средства </a:t>
            </a:r>
            <a:r>
              <a:rPr lang="ru-RU" b="1" i="1" dirty="0" err="1"/>
              <a:t>иммунокоррекции</a:t>
            </a:r>
            <a:r>
              <a:rPr lang="ru-RU" b="1" i="1" dirty="0"/>
              <a:t> </a:t>
            </a:r>
            <a:r>
              <a:rPr lang="ru-RU" dirty="0"/>
              <a:t>(по необходимости).</a:t>
            </a:r>
          </a:p>
        </p:txBody>
      </p:sp>
    </p:spTree>
    <p:extLst>
      <p:ext uri="{BB962C8B-B14F-4D97-AF65-F5344CB8AC3E}">
        <p14:creationId xmlns:p14="http://schemas.microsoft.com/office/powerpoint/2010/main" val="34880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Лечение бронхита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algn="just"/>
            <a:r>
              <a:rPr lang="ru-RU" dirty="0"/>
              <a:t>В настоящее время в качестве </a:t>
            </a:r>
            <a:r>
              <a:rPr lang="ru-RU" b="1" i="1" dirty="0" smtClean="0"/>
              <a:t>антибактериальных </a:t>
            </a:r>
            <a:r>
              <a:rPr lang="ru-RU" b="1" i="1" dirty="0"/>
              <a:t>препаратов первого выбора </a:t>
            </a:r>
            <a:r>
              <a:rPr lang="ru-RU" dirty="0"/>
              <a:t>наиболее широко в амбулаторной </a:t>
            </a:r>
            <a:r>
              <a:rPr lang="ru-RU" dirty="0" smtClean="0"/>
              <a:t>практике </a:t>
            </a:r>
            <a:r>
              <a:rPr lang="ru-RU" dirty="0"/>
              <a:t>при лечении острых инфекций нижних дыхательных путей </a:t>
            </a:r>
            <a:r>
              <a:rPr lang="ru-RU" dirty="0" smtClean="0"/>
              <a:t>используют </a:t>
            </a:r>
            <a:r>
              <a:rPr lang="ru-RU" dirty="0"/>
              <a:t>три группы антибиотиков, так называемые препараты «золотого </a:t>
            </a:r>
            <a:r>
              <a:rPr lang="ru-RU" dirty="0" smtClean="0"/>
              <a:t>стандарта</a:t>
            </a:r>
            <a:r>
              <a:rPr lang="ru-RU" dirty="0"/>
              <a:t>»: </a:t>
            </a:r>
            <a:r>
              <a:rPr lang="ru-RU" b="1" i="1" dirty="0"/>
              <a:t>β-лактамы </a:t>
            </a:r>
            <a:r>
              <a:rPr lang="ru-RU" dirty="0"/>
              <a:t>(</a:t>
            </a:r>
            <a:r>
              <a:rPr lang="ru-RU" b="1" i="1" dirty="0"/>
              <a:t>амоксициллины в </a:t>
            </a:r>
            <a:r>
              <a:rPr lang="ru-RU" b="1" i="1" dirty="0" err="1" smtClean="0"/>
              <a:t>т.ч</a:t>
            </a:r>
            <a:r>
              <a:rPr lang="ru-RU" b="1" i="1" dirty="0" smtClean="0"/>
              <a:t>. </a:t>
            </a:r>
            <a:r>
              <a:rPr lang="ru-RU" b="1" i="1" dirty="0" err="1" smtClean="0"/>
              <a:t>ингибиторозащищенные</a:t>
            </a:r>
            <a:r>
              <a:rPr lang="ru-RU" b="1" i="1" dirty="0"/>
              <a:t>, </a:t>
            </a:r>
            <a:r>
              <a:rPr lang="ru-RU" b="1" i="1" dirty="0" smtClean="0"/>
              <a:t>цефалоспорины </a:t>
            </a:r>
            <a:r>
              <a:rPr lang="ru-RU" b="1" i="1" dirty="0"/>
              <a:t>II–III поколения) </a:t>
            </a:r>
            <a:r>
              <a:rPr lang="ru-RU" dirty="0"/>
              <a:t>и </a:t>
            </a:r>
            <a:r>
              <a:rPr lang="ru-RU" b="1" i="1" dirty="0" err="1"/>
              <a:t>макролиды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57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Лечение бронхита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algn="just"/>
            <a:r>
              <a:rPr lang="ru-RU" i="1" dirty="0" smtClean="0"/>
              <a:t>Резервные антибиотики </a:t>
            </a:r>
            <a:r>
              <a:rPr lang="ru-RU" dirty="0" smtClean="0"/>
              <a:t>применяют только в случаях выраженной </a:t>
            </a:r>
            <a:r>
              <a:rPr lang="ru-RU" dirty="0" err="1" smtClean="0"/>
              <a:t>полирезистентности</a:t>
            </a:r>
            <a:r>
              <a:rPr lang="ru-RU" dirty="0" smtClean="0"/>
              <a:t> флоры, как правило, в стационарах. В этих случаях желателен мониторинг возбудителей и их </a:t>
            </a:r>
            <a:r>
              <a:rPr lang="ru-RU" dirty="0" err="1" smtClean="0"/>
              <a:t>антибиотикочувствительности</a:t>
            </a:r>
            <a:r>
              <a:rPr lang="ru-RU" dirty="0" smtClean="0"/>
              <a:t>.</a:t>
            </a:r>
          </a:p>
          <a:p>
            <a:pPr algn="just"/>
            <a:r>
              <a:rPr lang="ru-RU" i="1" dirty="0" err="1" smtClean="0"/>
              <a:t>Фторхинолоны</a:t>
            </a:r>
            <a:r>
              <a:rPr lang="ru-RU" i="1" dirty="0" smtClean="0"/>
              <a:t> </a:t>
            </a:r>
            <a:r>
              <a:rPr lang="ru-RU" dirty="0" smtClean="0"/>
              <a:t>применяют только у детей старше 12 лет и по витальным показаниям.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6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Лечение бронхита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i="1" dirty="0"/>
              <a:t>Лихорадка </a:t>
            </a:r>
            <a:r>
              <a:rPr lang="ru-RU" dirty="0"/>
              <a:t>выше 38–38,5°С требует назначения </a:t>
            </a:r>
            <a:r>
              <a:rPr lang="ru-RU" i="1" dirty="0"/>
              <a:t>жаропонижающих </a:t>
            </a:r>
            <a:r>
              <a:rPr lang="ru-RU" dirty="0" smtClean="0"/>
              <a:t>лекарственных </a:t>
            </a:r>
            <a:r>
              <a:rPr lang="ru-RU" dirty="0"/>
              <a:t>средств (препарат первого выбора – </a:t>
            </a:r>
            <a:r>
              <a:rPr lang="ru-RU" i="1" dirty="0"/>
              <a:t>парацетамол</a:t>
            </a:r>
            <a:r>
              <a:rPr lang="ru-RU" dirty="0"/>
              <a:t>) при </a:t>
            </a:r>
            <a:r>
              <a:rPr lang="ru-RU" dirty="0" smtClean="0"/>
              <a:t>угрозе </a:t>
            </a:r>
            <a:r>
              <a:rPr lang="ru-RU" dirty="0"/>
              <a:t>судорог, выраженном нарушении самочувствия ребенка. У детей в </a:t>
            </a:r>
            <a:r>
              <a:rPr lang="ru-RU" dirty="0" smtClean="0"/>
              <a:t>возрасте </a:t>
            </a:r>
            <a:r>
              <a:rPr lang="ru-RU" dirty="0"/>
              <a:t>до 3 месяцев желательно не допускать повышения температуры </a:t>
            </a:r>
            <a:r>
              <a:rPr lang="ru-RU" dirty="0" smtClean="0"/>
              <a:t>выше  38°С</a:t>
            </a:r>
            <a:r>
              <a:rPr lang="ru-RU" dirty="0"/>
              <a:t>. </a:t>
            </a:r>
            <a:r>
              <a:rPr lang="ru-RU" i="1" dirty="0"/>
              <a:t>При «бледной» лихорадке обязательна комбинация антипиретика </a:t>
            </a:r>
            <a:r>
              <a:rPr lang="ru-RU" i="1" dirty="0" smtClean="0"/>
              <a:t>с сосудорасширяющим </a:t>
            </a:r>
            <a:r>
              <a:rPr lang="ru-RU" i="1" dirty="0"/>
              <a:t>и антигистаминным препаратом.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Лечение бронхита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 </a:t>
            </a:r>
            <a:r>
              <a:rPr lang="ru-RU" b="1" i="1" dirty="0"/>
              <a:t>крупе </a:t>
            </a:r>
            <a:r>
              <a:rPr lang="ru-RU" dirty="0"/>
              <a:t>применяют: ингаляционную (предпочтительнее </a:t>
            </a:r>
            <a:r>
              <a:rPr lang="ru-RU" dirty="0" err="1" smtClean="0"/>
              <a:t>небулайзерную</a:t>
            </a:r>
            <a:r>
              <a:rPr lang="ru-RU" dirty="0"/>
              <a:t>) терапию, местные (суспензия </a:t>
            </a:r>
            <a:r>
              <a:rPr lang="ru-RU" dirty="0" err="1"/>
              <a:t>будесонида</a:t>
            </a:r>
            <a:r>
              <a:rPr lang="ru-RU" dirty="0"/>
              <a:t> – (</a:t>
            </a:r>
            <a:r>
              <a:rPr lang="ru-RU" i="1" dirty="0" err="1"/>
              <a:t>Пульмикорт</a:t>
            </a:r>
            <a:r>
              <a:rPr lang="ru-RU" i="1" dirty="0"/>
              <a:t>®, </a:t>
            </a:r>
            <a:r>
              <a:rPr lang="ru-RU" i="1" dirty="0" err="1" smtClean="0"/>
              <a:t>Буденит</a:t>
            </a:r>
            <a:r>
              <a:rPr lang="ru-RU" i="1" dirty="0"/>
              <a:t> </a:t>
            </a:r>
            <a:r>
              <a:rPr lang="ru-RU" i="1" dirty="0" err="1" smtClean="0"/>
              <a:t>Стери</a:t>
            </a:r>
            <a:r>
              <a:rPr lang="ru-RU" i="1" dirty="0" smtClean="0"/>
              <a:t>-Неб</a:t>
            </a:r>
            <a:r>
              <a:rPr lang="ru-RU" i="1" dirty="0"/>
              <a:t>®</a:t>
            </a:r>
            <a:r>
              <a:rPr lang="ru-RU" dirty="0"/>
              <a:t>) и системные (</a:t>
            </a:r>
            <a:r>
              <a:rPr lang="ru-RU" i="1" dirty="0"/>
              <a:t>преднизолон</a:t>
            </a:r>
            <a:r>
              <a:rPr lang="ru-RU" dirty="0"/>
              <a:t>) </a:t>
            </a:r>
            <a:r>
              <a:rPr lang="ru-RU" dirty="0" err="1"/>
              <a:t>глюкокортикостероиды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 </a:t>
            </a:r>
            <a:r>
              <a:rPr lang="ru-RU" b="1" i="1" dirty="0" err="1"/>
              <a:t>бронхообструктивном</a:t>
            </a:r>
            <a:r>
              <a:rPr lang="ru-RU" b="1" i="1" dirty="0"/>
              <a:t> синдроме </a:t>
            </a:r>
            <a:r>
              <a:rPr lang="ru-RU" dirty="0"/>
              <a:t>используют ингаляции </a:t>
            </a:r>
            <a:r>
              <a:rPr lang="ru-RU" dirty="0" err="1" smtClean="0"/>
              <a:t>бронхолитиков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i="1" dirty="0" err="1"/>
              <a:t>Беродуал</a:t>
            </a:r>
            <a:r>
              <a:rPr lang="ru-RU" i="1" dirty="0"/>
              <a:t>®, </a:t>
            </a:r>
            <a:r>
              <a:rPr lang="ru-RU" i="1" dirty="0" err="1"/>
              <a:t>Вентолин</a:t>
            </a:r>
            <a:r>
              <a:rPr lang="ru-RU" i="1" dirty="0"/>
              <a:t>®, </a:t>
            </a:r>
            <a:r>
              <a:rPr lang="ru-RU" i="1" dirty="0" err="1"/>
              <a:t>Сальбутамол</a:t>
            </a:r>
            <a:r>
              <a:rPr lang="ru-RU" b="1" i="1" dirty="0"/>
              <a:t>®</a:t>
            </a:r>
            <a:r>
              <a:rPr lang="ru-RU" dirty="0"/>
              <a:t>) через </a:t>
            </a:r>
            <a:r>
              <a:rPr lang="ru-RU" dirty="0" err="1"/>
              <a:t>небулайзер</a:t>
            </a:r>
            <a:r>
              <a:rPr lang="ru-RU" dirty="0"/>
              <a:t>, по </a:t>
            </a:r>
            <a:r>
              <a:rPr lang="ru-RU" dirty="0" smtClean="0"/>
              <a:t>тяжести состояния </a:t>
            </a:r>
            <a:r>
              <a:rPr lang="ru-RU" dirty="0"/>
              <a:t>– добавляют ингаляции суспензии </a:t>
            </a:r>
            <a:r>
              <a:rPr lang="ru-RU" dirty="0" err="1"/>
              <a:t>будесонида</a:t>
            </a:r>
            <a:r>
              <a:rPr lang="ru-RU" dirty="0"/>
              <a:t> (</a:t>
            </a:r>
            <a:r>
              <a:rPr lang="ru-RU" i="1" dirty="0" err="1"/>
              <a:t>Пульмикорт</a:t>
            </a:r>
            <a:r>
              <a:rPr lang="ru-RU" i="1" dirty="0"/>
              <a:t>®, </a:t>
            </a:r>
            <a:r>
              <a:rPr lang="ru-RU" i="1" dirty="0" err="1" smtClean="0"/>
              <a:t>Буденит</a:t>
            </a:r>
            <a:r>
              <a:rPr lang="ru-RU" i="1" dirty="0" smtClean="0"/>
              <a:t> </a:t>
            </a:r>
            <a:r>
              <a:rPr lang="ru-RU" i="1" dirty="0" err="1"/>
              <a:t>Стери</a:t>
            </a:r>
            <a:r>
              <a:rPr lang="ru-RU" i="1" dirty="0"/>
              <a:t>-Неб®</a:t>
            </a:r>
            <a:r>
              <a:rPr lang="ru-RU" dirty="0"/>
              <a:t>) или </a:t>
            </a:r>
            <a:r>
              <a:rPr lang="ru-RU" i="1" dirty="0"/>
              <a:t>преднизолон </a:t>
            </a:r>
            <a:r>
              <a:rPr lang="ru-RU" dirty="0"/>
              <a:t>(в/в, в/м, внутрь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4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Лечение бронхита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643192" cy="5277200"/>
          </a:xfrm>
        </p:spPr>
        <p:txBody>
          <a:bodyPr/>
          <a:lstStyle/>
          <a:p>
            <a:pPr algn="just"/>
            <a:r>
              <a:rPr lang="ru-RU" dirty="0" err="1"/>
              <a:t>Муколитики</a:t>
            </a:r>
            <a:r>
              <a:rPr lang="ru-RU" dirty="0"/>
              <a:t> и отхаркивающие средства.</a:t>
            </a:r>
          </a:p>
          <a:p>
            <a:pPr algn="just"/>
            <a:r>
              <a:rPr lang="ru-RU" dirty="0"/>
              <a:t>Течение респираторных инфекций, как правило, сопровождается </a:t>
            </a:r>
            <a:r>
              <a:rPr lang="ru-RU" dirty="0" smtClean="0"/>
              <a:t>нарушением </a:t>
            </a:r>
            <a:r>
              <a:rPr lang="ru-RU" dirty="0"/>
              <a:t>образования, изменением состава и вязкости бронхиальной слизи.</a:t>
            </a:r>
          </a:p>
          <a:p>
            <a:pPr algn="just"/>
            <a:r>
              <a:rPr lang="ru-RU" dirty="0"/>
              <a:t>Для улучшения реологических свойств секрета, активации механизмов </a:t>
            </a:r>
            <a:r>
              <a:rPr lang="ru-RU" dirty="0" smtClean="0"/>
              <a:t>эвакуации </a:t>
            </a:r>
            <a:r>
              <a:rPr lang="ru-RU" dirty="0"/>
              <a:t>мокроты существует большое количество разнообразных </a:t>
            </a:r>
            <a:r>
              <a:rPr lang="ru-RU" dirty="0" err="1" smtClean="0"/>
              <a:t>муколитических</a:t>
            </a:r>
            <a:r>
              <a:rPr lang="ru-RU" dirty="0" smtClean="0"/>
              <a:t> </a:t>
            </a:r>
            <a:r>
              <a:rPr lang="ru-RU" dirty="0"/>
              <a:t>и отхаркивающих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4168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ru-RU" dirty="0" smtClean="0"/>
              <a:t>Бронхит определение</a:t>
            </a:r>
          </a:p>
          <a:p>
            <a:r>
              <a:rPr lang="ru-RU" dirty="0" smtClean="0"/>
              <a:t>Классификация бронхитов</a:t>
            </a:r>
          </a:p>
          <a:p>
            <a:r>
              <a:rPr lang="ru-RU" dirty="0" smtClean="0"/>
              <a:t>Клиническая картина бронхитов</a:t>
            </a:r>
          </a:p>
          <a:p>
            <a:r>
              <a:rPr lang="ru-RU" dirty="0" smtClean="0"/>
              <a:t>Лечение бронхитов</a:t>
            </a:r>
          </a:p>
          <a:p>
            <a:r>
              <a:rPr lang="ru-RU" dirty="0" smtClean="0"/>
              <a:t>Осложнение бронхитов</a:t>
            </a:r>
          </a:p>
          <a:p>
            <a:r>
              <a:rPr lang="ru-RU" dirty="0" err="1" smtClean="0"/>
              <a:t>Внебольничая</a:t>
            </a:r>
            <a:r>
              <a:rPr lang="ru-RU" dirty="0" smtClean="0"/>
              <a:t> </a:t>
            </a:r>
            <a:r>
              <a:rPr lang="ru-RU" dirty="0" err="1" smtClean="0"/>
              <a:t>пневмония.Определение</a:t>
            </a:r>
            <a:endParaRPr lang="ru-RU" dirty="0" smtClean="0"/>
          </a:p>
          <a:p>
            <a:r>
              <a:rPr lang="ru-RU" dirty="0" smtClean="0"/>
              <a:t>Классификация пневмоний</a:t>
            </a:r>
          </a:p>
          <a:p>
            <a:r>
              <a:rPr lang="ru-RU" dirty="0" smtClean="0"/>
              <a:t>Особенности ведения больных пневмонией на амбулаторном этапе</a:t>
            </a:r>
          </a:p>
          <a:p>
            <a:r>
              <a:rPr lang="ru-RU" dirty="0" smtClean="0"/>
              <a:t>Список литературы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Лечение бронхита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Средства </a:t>
            </a:r>
            <a:r>
              <a:rPr lang="ru-RU" b="1" i="1" dirty="0" err="1"/>
              <a:t>иммунокоррекции</a:t>
            </a:r>
            <a:r>
              <a:rPr lang="ru-RU" b="1" i="1" dirty="0"/>
              <a:t>:</a:t>
            </a:r>
          </a:p>
          <a:p>
            <a:pPr marL="0" indent="0">
              <a:buNone/>
            </a:pPr>
            <a:r>
              <a:rPr lang="ru-RU" dirty="0"/>
              <a:t>• иммуноглобулины для внутривенного введения (в тяжелых </a:t>
            </a:r>
            <a:r>
              <a:rPr lang="ru-RU" dirty="0" smtClean="0"/>
              <a:t>случаях, у </a:t>
            </a:r>
            <a:r>
              <a:rPr lang="ru-RU" dirty="0" err="1"/>
              <a:t>иммунокомпрометированных</a:t>
            </a:r>
            <a:r>
              <a:rPr lang="ru-RU" dirty="0"/>
              <a:t> больных);</a:t>
            </a:r>
          </a:p>
          <a:p>
            <a:pPr marL="0" indent="0">
              <a:buNone/>
            </a:pPr>
            <a:r>
              <a:rPr lang="ru-RU" dirty="0"/>
              <a:t>• бактериальные </a:t>
            </a:r>
            <a:r>
              <a:rPr lang="ru-RU" dirty="0" err="1"/>
              <a:t>лизаты</a:t>
            </a:r>
            <a:r>
              <a:rPr lang="ru-RU" dirty="0"/>
              <a:t> (</a:t>
            </a:r>
            <a:r>
              <a:rPr lang="ru-RU" i="1" dirty="0" err="1"/>
              <a:t>бронхомунал</a:t>
            </a:r>
            <a:r>
              <a:rPr lang="ru-RU" i="1" dirty="0"/>
              <a:t>®, ИРС19®, </a:t>
            </a:r>
            <a:r>
              <a:rPr lang="ru-RU" i="1" dirty="0" err="1"/>
              <a:t>имудон</a:t>
            </a:r>
            <a:r>
              <a:rPr lang="ru-RU" i="1" dirty="0"/>
              <a:t>®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рибосомальный</a:t>
            </a:r>
            <a:r>
              <a:rPr lang="ru-RU" dirty="0"/>
              <a:t> иммуномодулятор (</a:t>
            </a:r>
            <a:r>
              <a:rPr lang="ru-RU" i="1" dirty="0" err="1"/>
              <a:t>рибомунил</a:t>
            </a:r>
            <a:r>
              <a:rPr lang="ru-RU" b="1" i="1" dirty="0"/>
              <a:t>®</a:t>
            </a:r>
            <a:r>
              <a:rPr lang="ru-RU" dirty="0"/>
              <a:t>).</a:t>
            </a:r>
          </a:p>
          <a:p>
            <a:r>
              <a:rPr lang="ru-RU" b="1" i="1" dirty="0"/>
              <a:t>Немедикаментозная терапия</a:t>
            </a:r>
            <a:r>
              <a:rPr lang="ru-RU" i="1" dirty="0"/>
              <a:t>, </a:t>
            </a:r>
            <a:r>
              <a:rPr lang="ru-RU" dirty="0"/>
              <a:t>как правило, подключается в </a:t>
            </a:r>
            <a:r>
              <a:rPr lang="ru-RU" dirty="0" smtClean="0"/>
              <a:t>комплекс лечения по мере улучшения состояния ребенка: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массаж, лечебная физкультура;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физиолечение</a:t>
            </a:r>
            <a:r>
              <a:rPr lang="ru-RU" dirty="0"/>
              <a:t> (в настоящее время имеет ограниченное применение);</a:t>
            </a:r>
          </a:p>
          <a:p>
            <a:pPr marL="0" indent="0">
              <a:buNone/>
            </a:pPr>
            <a:r>
              <a:rPr lang="ru-RU" dirty="0"/>
              <a:t>• тепловые и отвлекающие процедуры (с осторожностью, после </a:t>
            </a:r>
            <a:r>
              <a:rPr lang="ru-RU" dirty="0" smtClean="0"/>
              <a:t>стойкой </a:t>
            </a:r>
            <a:r>
              <a:rPr lang="ru-RU" dirty="0"/>
              <a:t>нормализации температуры);</a:t>
            </a:r>
          </a:p>
          <a:p>
            <a:pPr marL="0" indent="0">
              <a:buNone/>
            </a:pPr>
            <a:r>
              <a:rPr lang="ru-RU" dirty="0"/>
              <a:t>• витамины (желательно поливитамины) в комплексе с микроэлементами.</a:t>
            </a:r>
          </a:p>
        </p:txBody>
      </p:sp>
    </p:spTree>
    <p:extLst>
      <p:ext uri="{BB962C8B-B14F-4D97-AF65-F5344CB8AC3E}">
        <p14:creationId xmlns:p14="http://schemas.microsoft.com/office/powerpoint/2010/main" val="33209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Пневмония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определение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algn="just"/>
            <a:r>
              <a:rPr lang="ru-RU" i="1" dirty="0"/>
              <a:t>Пневмония</a:t>
            </a:r>
            <a:r>
              <a:rPr lang="ru-RU" b="1" dirty="0"/>
              <a:t> - </a:t>
            </a:r>
            <a:r>
              <a:rPr lang="ru-RU" dirty="0"/>
              <a:t>острое инфекционное заболевание преимущественно бактериальной этиологии, характеризующееся очаговым поражением респираторных отделов легких, наличием </a:t>
            </a:r>
            <a:r>
              <a:rPr lang="ru-RU" dirty="0" err="1"/>
              <a:t>внутриальвеолярной</a:t>
            </a:r>
            <a:r>
              <a:rPr lang="ru-RU" dirty="0"/>
              <a:t> экссудации и выраженными в различной степени лихорадкой и интоксикацией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9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67600" cy="1143000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классификация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Внебольничная пневмония (ВП).</a:t>
            </a:r>
          </a:p>
          <a:p>
            <a:pPr lvl="0"/>
            <a:r>
              <a:rPr lang="ru-RU" dirty="0" err="1"/>
              <a:t>Нозокомиальная</a:t>
            </a:r>
            <a:r>
              <a:rPr lang="ru-RU" dirty="0"/>
              <a:t> (больничная,  госпитальная пневмония (НП).</a:t>
            </a:r>
          </a:p>
          <a:p>
            <a:pPr lvl="0"/>
            <a:r>
              <a:rPr lang="ru-RU" dirty="0"/>
              <a:t>Аспирационная пневмония</a:t>
            </a:r>
          </a:p>
          <a:p>
            <a:pPr lvl="0"/>
            <a:r>
              <a:rPr lang="ru-RU" dirty="0"/>
              <a:t>Пневмония у лиц с тяжелыми дефектами иммунитета.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8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классификация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38300778"/>
              </p:ext>
            </p:extLst>
          </p:nvPr>
        </p:nvGraphicFramePr>
        <p:xfrm>
          <a:off x="323528" y="764704"/>
          <a:ext cx="8352929" cy="5904656"/>
        </p:xfrm>
        <a:graphic>
          <a:graphicData uri="http://schemas.openxmlformats.org/drawingml/2006/table">
            <a:tbl>
              <a:tblPr/>
              <a:tblGrid>
                <a:gridCol w="2831105"/>
                <a:gridCol w="2760912"/>
                <a:gridCol w="2760912"/>
              </a:tblGrid>
              <a:tr h="935391">
                <a:tc>
                  <a:txBody>
                    <a:bodyPr/>
                    <a:lstStyle/>
                    <a:p>
                      <a:r>
                        <a:rPr lang="ru-RU" sz="1600" b="1" dirty="0"/>
                        <a:t>Внебольничная</a:t>
                      </a:r>
                      <a:endParaRPr lang="ru-RU" sz="1600" dirty="0"/>
                    </a:p>
                    <a:p>
                      <a:r>
                        <a:rPr lang="ru-RU" sz="1600" b="1" dirty="0"/>
                        <a:t>пневмония</a:t>
                      </a:r>
                    </a:p>
                  </a:txBody>
                  <a:tcPr marL="48254" marR="48254" marT="24127" marB="241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/>
                        <a:t>Нозокомиальная</a:t>
                      </a:r>
                      <a:endParaRPr lang="ru-RU" sz="1600" dirty="0"/>
                    </a:p>
                    <a:p>
                      <a:r>
                        <a:rPr lang="ru-RU" sz="1600" b="1" dirty="0"/>
                        <a:t>пневмония</a:t>
                      </a:r>
                    </a:p>
                  </a:txBody>
                  <a:tcPr marL="48254" marR="48254" marT="24127" marB="241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254" marR="48254" marT="24127" marB="241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9265">
                <a:tc>
                  <a:txBody>
                    <a:bodyPr/>
                    <a:lstStyle/>
                    <a:p>
                      <a:r>
                        <a:rPr lang="ru-RU" sz="1600" dirty="0"/>
                        <a:t>I. Типичная (у пациентов с отсутствием выраженных нарушений иммунитета):</a:t>
                      </a:r>
                    </a:p>
                    <a:p>
                      <a:r>
                        <a:rPr lang="ru-RU" sz="1600" dirty="0"/>
                        <a:t>•бактериальная;</a:t>
                      </a:r>
                    </a:p>
                    <a:p>
                      <a:r>
                        <a:rPr lang="ru-RU" sz="1600" dirty="0"/>
                        <a:t>•вирусная;</a:t>
                      </a:r>
                    </a:p>
                    <a:p>
                      <a:r>
                        <a:rPr lang="ru-RU" sz="1600" dirty="0"/>
                        <a:t>•грибковая;</a:t>
                      </a:r>
                    </a:p>
                    <a:p>
                      <a:r>
                        <a:rPr lang="ru-RU" sz="1600" dirty="0"/>
                        <a:t>•</a:t>
                      </a:r>
                      <a:r>
                        <a:rPr lang="ru-RU" sz="1600" dirty="0" err="1"/>
                        <a:t>микобактериальная</a:t>
                      </a:r>
                      <a:r>
                        <a:rPr lang="ru-RU" sz="1600" dirty="0"/>
                        <a:t>;</a:t>
                      </a:r>
                    </a:p>
                    <a:p>
                      <a:r>
                        <a:rPr lang="ru-RU" sz="1600" dirty="0"/>
                        <a:t>•паразитарная.</a:t>
                      </a:r>
                    </a:p>
                    <a:p>
                      <a:r>
                        <a:rPr lang="ru-RU" sz="1600" dirty="0"/>
                        <a:t>II. У пациентов с выраженными нарушениями иммунитета:</a:t>
                      </a:r>
                    </a:p>
                    <a:p>
                      <a:r>
                        <a:rPr lang="ru-RU" sz="1600" dirty="0"/>
                        <a:t>•синдром приобретенного иммунодефицита (СПИД);</a:t>
                      </a:r>
                    </a:p>
                    <a:p>
                      <a:r>
                        <a:rPr lang="ru-RU" sz="1600" dirty="0"/>
                        <a:t>•прочие заболевания / патологические состояния.</a:t>
                      </a:r>
                    </a:p>
                    <a:p>
                      <a:r>
                        <a:rPr lang="ru-RU" sz="1600" dirty="0"/>
                        <a:t>III. Аспирационная</a:t>
                      </a:r>
                    </a:p>
                    <a:p>
                      <a:r>
                        <a:rPr lang="ru-RU" sz="1600" dirty="0"/>
                        <a:t>пневмония/абсцесс лёгкого</a:t>
                      </a:r>
                    </a:p>
                  </a:txBody>
                  <a:tcPr marL="48254" marR="48254" marT="24127" marB="241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I. Собственно </a:t>
                      </a:r>
                      <a:r>
                        <a:rPr lang="ru-RU" sz="1600" dirty="0" err="1"/>
                        <a:t>нозокомиальная</a:t>
                      </a:r>
                      <a:endParaRPr lang="ru-RU" sz="1600" dirty="0"/>
                    </a:p>
                    <a:p>
                      <a:r>
                        <a:rPr lang="ru-RU" sz="1600" dirty="0"/>
                        <a:t>II. </a:t>
                      </a:r>
                      <a:r>
                        <a:rPr lang="ru-RU" sz="1600" dirty="0" err="1"/>
                        <a:t>Вентиляторассоциированная</a:t>
                      </a:r>
                      <a:endParaRPr lang="ru-RU" sz="1600" dirty="0"/>
                    </a:p>
                    <a:p>
                      <a:r>
                        <a:rPr lang="ru-RU" sz="1600" dirty="0"/>
                        <a:t>III. </a:t>
                      </a:r>
                      <a:r>
                        <a:rPr lang="ru-RU" sz="1600" dirty="0" err="1"/>
                        <a:t>Нозокомиальная</a:t>
                      </a:r>
                      <a:r>
                        <a:rPr lang="ru-RU" sz="1600" dirty="0"/>
                        <a:t> пневмония у пациентов с выраженными нарушениями иммунитета:</a:t>
                      </a:r>
                    </a:p>
                    <a:p>
                      <a:r>
                        <a:rPr lang="ru-RU" sz="1600" dirty="0"/>
                        <a:t>•у реципиентов донорских органов;</a:t>
                      </a:r>
                    </a:p>
                    <a:p>
                      <a:r>
                        <a:rPr lang="ru-RU" sz="1600" dirty="0"/>
                        <a:t>•у пациентов, получающих цитостатическую терапию</a:t>
                      </a:r>
                    </a:p>
                  </a:txBody>
                  <a:tcPr marL="48254" marR="48254" marT="24127" marB="241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8254" marR="48254" marT="24127" marB="241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1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/>
              <a:t>Внебольничная (домашняя, амбулаторная) пневмония</a:t>
            </a:r>
            <a:r>
              <a:rPr lang="ru-RU" dirty="0"/>
              <a:t> (</a:t>
            </a:r>
            <a:r>
              <a:rPr lang="ru-RU" dirty="0" smtClean="0"/>
              <a:t>ВП) – это острое </a:t>
            </a:r>
            <a:r>
              <a:rPr lang="ru-RU" dirty="0"/>
              <a:t>заболевание, возникшее во внебольничных условиях (то есть вне стационара или  позднее 4 недель после выписки из него, или диагностированное в первые 48 ч от момента госпитализации), сопровождающееся симптомами инфекции нижних отделов дыхательных путей (лихорадка, кашель, выделение мокроты, возможно гнойной, боль в грудной клетке, одышка) и рентгенологическими признаками «свежих» очагово-инфильтративных изменений в легких при отсутствии очевидной диагностической альтернативы.</a:t>
            </a:r>
          </a:p>
        </p:txBody>
      </p:sp>
    </p:spTree>
    <p:extLst>
      <p:ext uri="{BB962C8B-B14F-4D97-AF65-F5344CB8AC3E}">
        <p14:creationId xmlns:p14="http://schemas.microsoft.com/office/powerpoint/2010/main" val="19864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Актуальность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Внебольничная пневмония (ВП) широко </a:t>
            </a:r>
            <a:r>
              <a:rPr lang="ru-RU" dirty="0" smtClean="0"/>
              <a:t>распространена </a:t>
            </a:r>
            <a:r>
              <a:rPr lang="ru-RU" dirty="0"/>
              <a:t>в развитых странах и относится к числу </a:t>
            </a:r>
            <a:r>
              <a:rPr lang="ru-RU" dirty="0" smtClean="0"/>
              <a:t>наиболее часто </a:t>
            </a:r>
            <a:r>
              <a:rPr lang="ru-RU" dirty="0"/>
              <a:t>встречающихся инфекционных </a:t>
            </a:r>
            <a:r>
              <a:rPr lang="ru-RU" dirty="0" smtClean="0"/>
              <a:t>заболеваний, составляя </a:t>
            </a:r>
            <a:r>
              <a:rPr lang="ru-RU" dirty="0"/>
              <a:t>≥ 1 % всех случаев </a:t>
            </a:r>
            <a:r>
              <a:rPr lang="ru-RU" dirty="0" smtClean="0"/>
              <a:t>госпитализации. Согласно </a:t>
            </a:r>
            <a:r>
              <a:rPr lang="ru-RU" dirty="0"/>
              <a:t>результатам ряда зарубежных </a:t>
            </a:r>
            <a:r>
              <a:rPr lang="ru-RU" dirty="0" err="1" smtClean="0"/>
              <a:t>исследований,заболеваемость</a:t>
            </a:r>
            <a:r>
              <a:rPr lang="ru-RU" dirty="0" smtClean="0"/>
              <a:t> </a:t>
            </a:r>
            <a:r>
              <a:rPr lang="ru-RU" dirty="0"/>
              <a:t>ВП в зависимости от возраста </a:t>
            </a:r>
            <a:r>
              <a:rPr lang="ru-RU" dirty="0" smtClean="0"/>
              <a:t>варьирует </a:t>
            </a:r>
            <a:r>
              <a:rPr lang="ru-RU" dirty="0"/>
              <a:t>от 1 до 44 ‰ в разных странах и наиболее </a:t>
            </a:r>
            <a:r>
              <a:rPr lang="ru-RU" dirty="0" smtClean="0"/>
              <a:t>высока у </a:t>
            </a:r>
            <a:r>
              <a:rPr lang="ru-RU" dirty="0"/>
              <a:t>лиц старших возрастных </a:t>
            </a:r>
            <a:r>
              <a:rPr lang="ru-RU" dirty="0" smtClean="0"/>
              <a:t>групп.</a:t>
            </a:r>
            <a:r>
              <a:rPr lang="ru-RU" dirty="0"/>
              <a:t> </a:t>
            </a:r>
            <a:r>
              <a:rPr lang="ru-RU" dirty="0" smtClean="0"/>
              <a:t>Среднегодовая </a:t>
            </a:r>
            <a:r>
              <a:rPr lang="ru-RU" dirty="0"/>
              <a:t>заболеваемость ВП в России в </a:t>
            </a:r>
            <a:r>
              <a:rPr lang="ru-RU" dirty="0" smtClean="0"/>
              <a:t>последние </a:t>
            </a:r>
            <a:r>
              <a:rPr lang="ru-RU" dirty="0"/>
              <a:t>годы составляет 14–15 ‰. Согласно </a:t>
            </a:r>
            <a:r>
              <a:rPr lang="ru-RU" dirty="0" smtClean="0"/>
              <a:t>официальным </a:t>
            </a:r>
            <a:r>
              <a:rPr lang="ru-RU" dirty="0"/>
              <a:t>статистическим данным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</a:t>
            </a:r>
            <a:r>
              <a:rPr lang="ru-RU" dirty="0"/>
              <a:t>России (</a:t>
            </a:r>
            <a:r>
              <a:rPr lang="ru-RU" dirty="0" smtClean="0"/>
              <a:t>2010) зарегистрировано </a:t>
            </a:r>
            <a:r>
              <a:rPr lang="ru-RU" dirty="0"/>
              <a:t>414,3 </a:t>
            </a:r>
            <a:r>
              <a:rPr lang="ru-RU" dirty="0" smtClean="0"/>
              <a:t>случая данного </a:t>
            </a:r>
            <a:r>
              <a:rPr lang="ru-RU" dirty="0"/>
              <a:t>заболевания на 100 тыс. взрослого </a:t>
            </a:r>
            <a:r>
              <a:rPr lang="ru-RU" dirty="0" smtClean="0"/>
              <a:t>населения</a:t>
            </a:r>
            <a:r>
              <a:rPr lang="ru-RU" dirty="0"/>
              <a:t>. </a:t>
            </a:r>
            <a:r>
              <a:rPr lang="ru-RU" dirty="0" smtClean="0"/>
              <a:t>Ежегодно отмечается </a:t>
            </a:r>
            <a:r>
              <a:rPr lang="ru-RU" dirty="0"/>
              <a:t>постепенное, но </a:t>
            </a:r>
            <a:r>
              <a:rPr lang="ru-RU" dirty="0" smtClean="0"/>
              <a:t>неуклонное </a:t>
            </a:r>
            <a:r>
              <a:rPr lang="ru-RU" dirty="0"/>
              <a:t>повышение этого показателя.</a:t>
            </a:r>
          </a:p>
        </p:txBody>
      </p:sp>
    </p:spTree>
    <p:extLst>
      <p:ext uri="{BB962C8B-B14F-4D97-AF65-F5344CB8AC3E}">
        <p14:creationId xmlns:p14="http://schemas.microsoft.com/office/powerpoint/2010/main" val="23370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Для оценки риска неблагоприятного исхода при ВП могут использоваться разнообразные критерии и шкалы, из которых наиболее распространенными в настоящее время являются индекс тяжести пневмонии (PSI) или шкала </a:t>
            </a:r>
            <a:r>
              <a:rPr lang="en-US" b="1" dirty="0"/>
              <a:t>PORT</a:t>
            </a:r>
            <a:r>
              <a:rPr lang="ru-RU" b="1" dirty="0"/>
              <a:t> (</a:t>
            </a:r>
            <a:r>
              <a:rPr lang="en-US" b="1" dirty="0"/>
              <a:t>Pneumonia Outcomes Research Team</a:t>
            </a:r>
            <a:r>
              <a:rPr lang="ru-RU" b="1" dirty="0"/>
              <a:t>),  а также шкалы CURB/CRB-65.</a:t>
            </a:r>
            <a:endParaRPr lang="ru-RU" dirty="0"/>
          </a:p>
          <a:p>
            <a:pPr marL="0" indent="0" algn="ctr">
              <a:buNone/>
            </a:pPr>
            <a:r>
              <a:rPr lang="x-none" b="1"/>
              <a:t>PSI/шкала </a:t>
            </a:r>
            <a:r>
              <a:rPr lang="en-US" b="1" dirty="0"/>
              <a:t>PORT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Шкала </a:t>
            </a:r>
            <a:r>
              <a:rPr lang="en-US" b="1" dirty="0" smtClean="0">
                <a:solidFill>
                  <a:schemeClr val="tx1"/>
                </a:solidFill>
              </a:rPr>
              <a:t>CRB-65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это </a:t>
            </a:r>
            <a:r>
              <a:rPr lang="ru-RU" dirty="0"/>
              <a:t>более простой подход оценки </a:t>
            </a:r>
            <a:r>
              <a:rPr lang="ru-RU" dirty="0" smtClean="0"/>
              <a:t>риска неблагоприятного </a:t>
            </a:r>
            <a:r>
              <a:rPr lang="ru-RU" dirty="0"/>
              <a:t>исхода при ВП, который предлагает анализировать лишь </a:t>
            </a:r>
            <a:r>
              <a:rPr lang="ru-RU" dirty="0" smtClean="0"/>
              <a:t>4 </a:t>
            </a:r>
            <a:r>
              <a:rPr lang="ru-RU" dirty="0"/>
              <a:t>признаков: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1) нарушение </a:t>
            </a:r>
            <a:r>
              <a:rPr lang="ru-RU" dirty="0"/>
              <a:t>сознания, обусловленное пневмонией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 err="1"/>
              <a:t>тахипноэ</a:t>
            </a:r>
            <a:r>
              <a:rPr lang="ru-RU" dirty="0"/>
              <a:t> ≥ 30/мин;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/>
              <a:t>снижение систолического артериального давления &lt; 90 мм </a:t>
            </a:r>
            <a:r>
              <a:rPr lang="ru-RU" dirty="0" err="1"/>
              <a:t>рт.ст</a:t>
            </a:r>
            <a:r>
              <a:rPr lang="ru-RU" dirty="0"/>
              <a:t>. или диастолического ≤ 60 мм </a:t>
            </a:r>
            <a:r>
              <a:rPr lang="ru-RU" dirty="0" err="1"/>
              <a:t>рт.ст</a:t>
            </a:r>
            <a:r>
              <a:rPr lang="ru-RU" dirty="0"/>
              <a:t>.;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возраст больного ≥ 65 лет.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Наличие </a:t>
            </a:r>
            <a:r>
              <a:rPr lang="ru-RU" dirty="0"/>
              <a:t>каждого признака оценивается в 1 балл, общая сумма может варьировать от 0 до 5 баллов, причем риск летального исхода возрастает по мере увеличения общей суммы </a:t>
            </a:r>
            <a:r>
              <a:rPr lang="ru-RU" dirty="0" smtClean="0"/>
              <a:t>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Шкала </a:t>
            </a:r>
            <a:r>
              <a:rPr lang="en-US" b="1" dirty="0" smtClean="0">
                <a:solidFill>
                  <a:schemeClr val="tx1"/>
                </a:solidFill>
              </a:rPr>
              <a:t>CRB-65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836712"/>
            <a:ext cx="946854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9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Шкала </a:t>
            </a:r>
            <a:r>
              <a:rPr lang="en-US" b="1" dirty="0">
                <a:solidFill>
                  <a:schemeClr val="tx1"/>
                </a:solidFill>
              </a:rPr>
              <a:t>CURB/CRB-65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03649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5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061176"/>
          </a:xfrm>
        </p:spPr>
        <p:txBody>
          <a:bodyPr/>
          <a:lstStyle/>
          <a:p>
            <a:pPr algn="just"/>
            <a:r>
              <a:rPr lang="ru-RU" dirty="0"/>
              <a:t>Цель лекции: раскрыть </a:t>
            </a:r>
            <a:r>
              <a:rPr lang="ru-RU" dirty="0" smtClean="0"/>
              <a:t>основные вопросы диагностики и </a:t>
            </a:r>
            <a:r>
              <a:rPr lang="ru-RU" dirty="0"/>
              <a:t>соответствующего </a:t>
            </a:r>
            <a:r>
              <a:rPr lang="ru-RU" dirty="0" smtClean="0"/>
              <a:t>ведения больных с внебольничной пневмонией и бронхитами на амбулаторном этапе.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3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этиология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Наиболее часто ВП вызывают следующие возбудители:</a:t>
            </a:r>
          </a:p>
          <a:p>
            <a:pPr lvl="0"/>
            <a:r>
              <a:rPr lang="en-US" i="1" dirty="0"/>
              <a:t>Streptococcus</a:t>
            </a:r>
            <a:r>
              <a:rPr lang="ru-RU" i="1" dirty="0"/>
              <a:t>   </a:t>
            </a:r>
            <a:r>
              <a:rPr lang="en-US" i="1" dirty="0" err="1"/>
              <a:t>pneumoniae</a:t>
            </a:r>
            <a:r>
              <a:rPr lang="ru-RU" i="1" dirty="0"/>
              <a:t>   </a:t>
            </a:r>
            <a:r>
              <a:rPr lang="ru-RU" dirty="0"/>
              <a:t>(20—60% случаев);</a:t>
            </a:r>
          </a:p>
          <a:p>
            <a:pPr lvl="0"/>
            <a:r>
              <a:rPr lang="en-US" i="1" dirty="0"/>
              <a:t>Mycoplasma </a:t>
            </a:r>
            <a:r>
              <a:rPr lang="en-US" i="1" dirty="0" err="1"/>
              <a:t>pneumoniae</a:t>
            </a:r>
            <a:r>
              <a:rPr lang="en-US" i="1" dirty="0"/>
              <a:t> </a:t>
            </a:r>
            <a:r>
              <a:rPr lang="ru-RU" dirty="0"/>
              <a:t>(5—50% случаев);</a:t>
            </a:r>
          </a:p>
          <a:p>
            <a:pPr lvl="0"/>
            <a:r>
              <a:rPr lang="en-US" i="1" dirty="0"/>
              <a:t>Chlamydia </a:t>
            </a:r>
            <a:r>
              <a:rPr lang="en-US" i="1" dirty="0" err="1"/>
              <a:t>pneumoniae</a:t>
            </a:r>
            <a:r>
              <a:rPr lang="en-US" i="1" dirty="0"/>
              <a:t> </a:t>
            </a:r>
            <a:r>
              <a:rPr lang="ru-RU" dirty="0"/>
              <a:t>(5—15% случаев);</a:t>
            </a:r>
          </a:p>
          <a:p>
            <a:pPr lvl="0"/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/>
              <a:t>influenzae</a:t>
            </a:r>
            <a:r>
              <a:rPr lang="en-US" i="1" dirty="0"/>
              <a:t> </a:t>
            </a:r>
            <a:r>
              <a:rPr lang="ru-RU" dirty="0"/>
              <a:t>(3—10% случаев);</a:t>
            </a:r>
          </a:p>
          <a:p>
            <a:pPr lvl="0"/>
            <a:r>
              <a:rPr lang="en-US" i="1" dirty="0" err="1"/>
              <a:t>Enterobacteriaceae</a:t>
            </a:r>
            <a:r>
              <a:rPr lang="en-US" i="1" dirty="0"/>
              <a:t> </a:t>
            </a:r>
            <a:r>
              <a:rPr lang="en-US" i="1" dirty="0" err="1"/>
              <a:t>Klebsiella</a:t>
            </a:r>
            <a:r>
              <a:rPr lang="en-US" i="1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, Escherichia coli </a:t>
            </a:r>
            <a:r>
              <a:rPr lang="ru-RU" dirty="0"/>
              <a:t>и </a:t>
            </a:r>
            <a:r>
              <a:rPr lang="ru-RU" dirty="0" err="1"/>
              <a:t>др</a:t>
            </a:r>
            <a:r>
              <a:rPr lang="en-US" dirty="0"/>
              <a:t>. (3—10% </a:t>
            </a:r>
            <a:r>
              <a:rPr lang="ru-RU" dirty="0"/>
              <a:t>случаев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i="1" dirty="0"/>
              <a:t>Staphylococcus aureus </a:t>
            </a:r>
            <a:r>
              <a:rPr lang="ru-RU" dirty="0"/>
              <a:t>(3—10% случаев);</a:t>
            </a:r>
          </a:p>
          <a:p>
            <a:pPr lvl="0"/>
            <a:r>
              <a:rPr lang="en-US" i="1" dirty="0"/>
              <a:t>Streptococcus </a:t>
            </a:r>
            <a:r>
              <a:rPr lang="en-US" i="1" dirty="0" err="1"/>
              <a:t>pyogenes</a:t>
            </a:r>
            <a:r>
              <a:rPr lang="en-US" i="1" dirty="0"/>
              <a:t>, Chlamydia </a:t>
            </a:r>
            <a:r>
              <a:rPr lang="en-US" i="1" dirty="0" err="1"/>
              <a:t>psittaci</a:t>
            </a:r>
            <a:r>
              <a:rPr lang="en-US" i="1" dirty="0"/>
              <a:t>, </a:t>
            </a:r>
            <a:r>
              <a:rPr lang="en-US" i="1" dirty="0" err="1"/>
              <a:t>Coxiella</a:t>
            </a:r>
            <a:r>
              <a:rPr lang="en-US" i="1" dirty="0"/>
              <a:t> </a:t>
            </a:r>
            <a:r>
              <a:rPr lang="en-US" i="1" dirty="0" err="1"/>
              <a:t>burnetii</a:t>
            </a:r>
            <a:r>
              <a:rPr lang="en-US" i="1" dirty="0"/>
              <a:t>, Legionella </a:t>
            </a:r>
            <a:r>
              <a:rPr lang="en-US" i="1" dirty="0" err="1"/>
              <a:t>pneumophila</a:t>
            </a:r>
            <a:r>
              <a:rPr lang="en-US" i="1" dirty="0"/>
              <a:t> </a:t>
            </a:r>
            <a:r>
              <a:rPr lang="ru-RU" dirty="0"/>
              <a:t>и </a:t>
            </a:r>
            <a:r>
              <a:rPr lang="ru-RU" dirty="0" err="1"/>
              <a:t>др</a:t>
            </a:r>
            <a:r>
              <a:rPr lang="en-US" dirty="0"/>
              <a:t>. (</a:t>
            </a:r>
            <a:r>
              <a:rPr lang="ru-RU" dirty="0"/>
              <a:t>редко</a:t>
            </a:r>
            <a:r>
              <a:rPr lang="en-US" dirty="0"/>
              <a:t>).</a:t>
            </a:r>
            <a:endParaRPr lang="ru-RU" dirty="0"/>
          </a:p>
          <a:p>
            <a:r>
              <a:rPr lang="ru-RU" dirty="0"/>
              <a:t>Основными возбудителями внебольничной аспирационной пневмонии являются анаэробы, определенное этиологическое значение имеют </a:t>
            </a:r>
            <a:r>
              <a:rPr lang="en-US" i="1" dirty="0"/>
              <a:t>S</a:t>
            </a:r>
            <a:r>
              <a:rPr lang="ru-RU" i="1" dirty="0"/>
              <a:t>. </a:t>
            </a:r>
            <a:r>
              <a:rPr lang="en-US" i="1" dirty="0" err="1"/>
              <a:t>pneumoniae</a:t>
            </a:r>
            <a:r>
              <a:rPr lang="ru-RU" i="1" dirty="0"/>
              <a:t>, </a:t>
            </a:r>
            <a:r>
              <a:rPr lang="en-US" i="1" dirty="0"/>
              <a:t>H</a:t>
            </a:r>
            <a:r>
              <a:rPr lang="ru-RU" i="1" dirty="0"/>
              <a:t>. </a:t>
            </a:r>
            <a:r>
              <a:rPr lang="en-US" i="1" dirty="0" err="1"/>
              <a:t>influenzae</a:t>
            </a:r>
            <a:r>
              <a:rPr lang="ru-RU" i="1" dirty="0"/>
              <a:t>, </a:t>
            </a:r>
            <a:r>
              <a:rPr lang="en-US" i="1" dirty="0"/>
              <a:t>S</a:t>
            </a:r>
            <a:r>
              <a:rPr lang="ru-RU" i="1" dirty="0"/>
              <a:t>. </a:t>
            </a:r>
            <a:r>
              <a:rPr lang="en-US" i="1" dirty="0"/>
              <a:t>aureus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/>
              <a:t>При больничной аспирационной пневмонии особое значение приобретает грамотрицательная микрофлора.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этиология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8938667"/>
              </p:ext>
            </p:extLst>
          </p:nvPr>
        </p:nvGraphicFramePr>
        <p:xfrm>
          <a:off x="0" y="836713"/>
          <a:ext cx="8892480" cy="603871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46240"/>
                <a:gridCol w="4446240"/>
              </a:tblGrid>
              <a:tr h="298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Фактор риска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Вероятные возбудители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Алкоголизм 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S. pneumoniae, 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анаэробы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, Enterobacteriaceae (K. pneumoniae 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и др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.)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Хронический бронхит, ХОБЛ, курение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S. pneumoniae, H. influenzae, Moraxella catarrhalis, Legionella spp.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Декомпенсированный сахарный диабет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S. pneumoniae, S. aureus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Пребывание в домах престарелых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S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.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pneumoniae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, 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Enterobacteriaceae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, 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.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influenzae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, 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S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.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aureus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, 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C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.</a:t>
                      </a: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pneumoniae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, анаэробы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Несанированная полость рта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Анаэробы 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Эпидемия гриппа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S. pneumoniae, S. aureus, S. pyogenes,  H.influenzae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Наличие бронхоэктазов, муковисцидоза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Pseudomonas aeruginosa, Pseudomonas cepacia, S. aureus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Внутривенные наркоманы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S. aureus, </a:t>
                      </a: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анаэробы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Локальная бронхиальная обструкция (например, рак легкого)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Анаэробы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Контакт с кондиционерами, увлажнителями воздуха, системами охлаждения воды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Legionella pneumophila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Вспышка заболевания в тесно взаимодействующем коллективе (например, школьники, военнослужащие)</a:t>
                      </a:r>
                      <a:endParaRPr lang="ru-RU" sz="16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S. </a:t>
                      </a:r>
                      <a:r>
                        <a:rPr lang="en-US" sz="1600" b="1" spc="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pneumoniae</a:t>
                      </a:r>
                      <a:r>
                        <a:rPr lang="en-US" sz="16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, M. </a:t>
                      </a:r>
                      <a:r>
                        <a:rPr lang="en-US" sz="1600" b="1" spc="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pneumoniae</a:t>
                      </a:r>
                      <a:r>
                        <a:rPr lang="en-US" sz="16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, </a:t>
                      </a:r>
                      <a:r>
                        <a:rPr lang="en-US" sz="1600" b="1" spc="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C.pneumoniae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патогенез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lvl="0" algn="just"/>
            <a:r>
              <a:rPr lang="ru-RU" dirty="0"/>
              <a:t>аспирация секрета ротоглотки;</a:t>
            </a:r>
          </a:p>
          <a:p>
            <a:pPr lvl="0" algn="just"/>
            <a:r>
              <a:rPr lang="ru-RU" dirty="0"/>
              <a:t>вдыхание аэрозоля, содержащего микроорганизмы;</a:t>
            </a:r>
          </a:p>
          <a:p>
            <a:pPr lvl="0" algn="just"/>
            <a:r>
              <a:rPr lang="ru-RU" dirty="0"/>
              <a:t>гематогенное распространение микроорганизмов из внелегочного очага инфекции;</a:t>
            </a:r>
          </a:p>
          <a:p>
            <a:pPr lvl="0" algn="just"/>
            <a:r>
              <a:rPr lang="ru-RU" dirty="0"/>
              <a:t>непосредственное распространение инфекции из соседних органов (например, абсцесс печени) или в результате инфицирования при проникающих ранениях грудной клетки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Микроаспирация</a:t>
            </a:r>
            <a:r>
              <a:rPr lang="ru-RU" dirty="0"/>
              <a:t> секрета ротоглотки - основной путь инфицирования легочной паренхимы при ВП и НП.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6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факторы риска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Алкоголизм</a:t>
            </a:r>
          </a:p>
          <a:p>
            <a:pPr lvl="0"/>
            <a:r>
              <a:rPr lang="ru-RU" dirty="0"/>
              <a:t>Хронический бронхит</a:t>
            </a:r>
          </a:p>
          <a:p>
            <a:pPr lvl="0"/>
            <a:r>
              <a:rPr lang="ru-RU" dirty="0"/>
              <a:t>ХОБЛ</a:t>
            </a:r>
          </a:p>
          <a:p>
            <a:pPr lvl="0"/>
            <a:r>
              <a:rPr lang="ru-RU" dirty="0"/>
              <a:t>Декомпенсированный сахарный диабет</a:t>
            </a:r>
          </a:p>
          <a:p>
            <a:pPr lvl="0"/>
            <a:r>
              <a:rPr lang="ru-RU" dirty="0"/>
              <a:t>Пребывание в домах престарелых</a:t>
            </a:r>
          </a:p>
          <a:p>
            <a:pPr lvl="0"/>
            <a:r>
              <a:rPr lang="ru-RU" dirty="0"/>
              <a:t>Эпидемия гриппа</a:t>
            </a:r>
          </a:p>
          <a:p>
            <a:pPr lvl="0"/>
            <a:r>
              <a:rPr lang="ru-RU" dirty="0" err="1"/>
              <a:t>Бронхоэктазы</a:t>
            </a:r>
            <a:endParaRPr lang="ru-RU" dirty="0"/>
          </a:p>
          <a:p>
            <a:pPr lvl="0"/>
            <a:r>
              <a:rPr lang="ru-RU" dirty="0" err="1"/>
              <a:t>Муковисцидоз</a:t>
            </a:r>
            <a:endParaRPr lang="ru-RU" dirty="0"/>
          </a:p>
          <a:p>
            <a:pPr lvl="0"/>
            <a:r>
              <a:rPr lang="ru-RU" dirty="0"/>
              <a:t>Внутривенная наркомания</a:t>
            </a:r>
          </a:p>
          <a:p>
            <a:pPr lvl="0"/>
            <a:r>
              <a:rPr lang="ru-RU" dirty="0"/>
              <a:t>Локальная бронхиальная обструкция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факторы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Факторы, предрасполагающие к аспирации:</a:t>
            </a:r>
          </a:p>
          <a:p>
            <a:pPr algn="just"/>
            <a:endParaRPr lang="ru-RU" dirty="0"/>
          </a:p>
          <a:p>
            <a:pPr lvl="0" algn="just"/>
            <a:r>
              <a:rPr lang="ru-RU" dirty="0"/>
              <a:t>угнетение сознания (алкогольное или наркотическое опьянение, эпилептические припадки, острое нарушение мозгового кровообращения, черепно-мозговая травма, наркоз, передозировка ЛС);</a:t>
            </a:r>
          </a:p>
          <a:p>
            <a:pPr lvl="0" algn="just"/>
            <a:r>
              <a:rPr lang="ru-RU" dirty="0"/>
              <a:t>дисфагия (стриктуры, опухоли или дивертикулы пищевода, пищеводно-трахеальные свищи, недостаточность </a:t>
            </a:r>
            <a:r>
              <a:rPr lang="ru-RU" dirty="0" err="1"/>
              <a:t>кардии</a:t>
            </a:r>
            <a:r>
              <a:rPr lang="ru-RU" dirty="0"/>
              <a:t>, </a:t>
            </a:r>
            <a:r>
              <a:rPr lang="ru-RU" dirty="0" err="1"/>
              <a:t>гастроэзофагеальный</a:t>
            </a:r>
            <a:r>
              <a:rPr lang="ru-RU" dirty="0"/>
              <a:t> рефлюкс);</a:t>
            </a:r>
          </a:p>
          <a:p>
            <a:pPr lvl="0" algn="just"/>
            <a:r>
              <a:rPr lang="ru-RU" dirty="0"/>
              <a:t>неврологические заболевания (рассеянный склероз, болезнь Паркинсона, миастения, псевдобульбарный паралич);</a:t>
            </a:r>
          </a:p>
          <a:p>
            <a:pPr lvl="0" algn="just"/>
            <a:r>
              <a:rPr lang="ru-RU" dirty="0"/>
              <a:t>механические нарушения защитных барьеров (</a:t>
            </a:r>
            <a:r>
              <a:rPr lang="ru-RU" dirty="0" err="1"/>
              <a:t>назогастральный</a:t>
            </a:r>
            <a:r>
              <a:rPr lang="ru-RU" dirty="0"/>
              <a:t> зонд, </a:t>
            </a:r>
            <a:r>
              <a:rPr lang="ru-RU" dirty="0" err="1"/>
              <a:t>эндотрахеальная</a:t>
            </a:r>
            <a:r>
              <a:rPr lang="ru-RU" dirty="0"/>
              <a:t> интубация, </a:t>
            </a:r>
            <a:r>
              <a:rPr lang="ru-RU" dirty="0" err="1"/>
              <a:t>трахеостомия</a:t>
            </a:r>
            <a:r>
              <a:rPr lang="ru-RU" dirty="0"/>
              <a:t>, </a:t>
            </a:r>
            <a:r>
              <a:rPr lang="ru-RU" dirty="0" err="1"/>
              <a:t>гастродуоденоскопия</a:t>
            </a:r>
            <a:r>
              <a:rPr lang="ru-RU" dirty="0"/>
              <a:t>);</a:t>
            </a:r>
          </a:p>
          <a:p>
            <a:pPr lvl="0" algn="just"/>
            <a:r>
              <a:rPr lang="ru-RU" dirty="0"/>
              <a:t>повторная рвота;</a:t>
            </a:r>
          </a:p>
          <a:p>
            <a:pPr lvl="0" algn="just"/>
            <a:r>
              <a:rPr lang="ru-RU" dirty="0"/>
              <a:t>анестезия глотки.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9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клиника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Кашель с отделением мокроты</a:t>
            </a:r>
          </a:p>
          <a:p>
            <a:pPr lvl="0"/>
            <a:r>
              <a:rPr lang="ru-RU" dirty="0"/>
              <a:t>Одышка</a:t>
            </a:r>
          </a:p>
          <a:p>
            <a:pPr lvl="0"/>
            <a:r>
              <a:rPr lang="ru-RU" dirty="0"/>
              <a:t>Боль в груди</a:t>
            </a:r>
          </a:p>
          <a:p>
            <a:pPr lvl="0"/>
            <a:r>
              <a:rPr lang="ru-RU" dirty="0"/>
              <a:t>Повышение температуры тела</a:t>
            </a:r>
          </a:p>
          <a:p>
            <a:pPr lvl="0"/>
            <a:r>
              <a:rPr lang="ru-RU" dirty="0"/>
              <a:t>Слабость</a:t>
            </a:r>
          </a:p>
          <a:p>
            <a:pPr lvl="0"/>
            <a:r>
              <a:rPr lang="ru-RU" dirty="0"/>
              <a:t>Повышенное потоотделение по </a:t>
            </a:r>
            <a:r>
              <a:rPr lang="ru-RU" dirty="0" smtClean="0"/>
              <a:t>ночам</a:t>
            </a:r>
          </a:p>
          <a:p>
            <a:pPr lvl="0"/>
            <a:endParaRPr lang="ru-RU" dirty="0"/>
          </a:p>
          <a:p>
            <a:pPr marL="0" lvl="0" indent="0" algn="ctr">
              <a:buNone/>
            </a:pPr>
            <a:r>
              <a:rPr lang="ru-RU" dirty="0"/>
              <a:t>Выраженность клинических проявлений зависит </a:t>
            </a:r>
            <a:r>
              <a:rPr lang="ru-RU" dirty="0" smtClean="0"/>
              <a:t>от: возраста пациента, наличия </a:t>
            </a:r>
            <a:r>
              <a:rPr lang="ru-RU" dirty="0"/>
              <a:t>или отсутствия сопутствующих заболеваний.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Сбор жалоб</a:t>
            </a:r>
          </a:p>
          <a:p>
            <a:pPr lvl="0"/>
            <a:r>
              <a:rPr lang="ru-RU" dirty="0" smtClean="0"/>
              <a:t>Сбор анамнеза</a:t>
            </a:r>
          </a:p>
          <a:p>
            <a:r>
              <a:rPr lang="ru-RU" dirty="0"/>
              <a:t>Физикальное </a:t>
            </a:r>
            <a:r>
              <a:rPr lang="ru-RU" dirty="0" smtClean="0"/>
              <a:t>обследование</a:t>
            </a:r>
          </a:p>
          <a:p>
            <a:pPr lvl="0"/>
            <a:r>
              <a:rPr lang="ru-RU" dirty="0" smtClean="0"/>
              <a:t>Клинический </a:t>
            </a:r>
            <a:r>
              <a:rPr lang="ru-RU" dirty="0"/>
              <a:t>анализ крови</a:t>
            </a:r>
          </a:p>
          <a:p>
            <a:pPr lvl="0"/>
            <a:r>
              <a:rPr lang="ru-RU" dirty="0"/>
              <a:t>Биохимический анализ крови</a:t>
            </a:r>
          </a:p>
          <a:p>
            <a:pPr lvl="0" algn="just"/>
            <a:r>
              <a:rPr lang="ru-RU" dirty="0"/>
              <a:t>Микробиологическое исследование мокроты (определение возбудителя и выбор антибактериальных ЛС)</a:t>
            </a:r>
          </a:p>
          <a:p>
            <a:pPr lvl="0"/>
            <a:r>
              <a:rPr lang="ru-RU" dirty="0"/>
              <a:t>Серологические методы обследования</a:t>
            </a:r>
          </a:p>
          <a:p>
            <a:pPr lvl="0"/>
            <a:r>
              <a:rPr lang="ru-RU" dirty="0"/>
              <a:t>Рентгенография органов грудной клетки</a:t>
            </a:r>
          </a:p>
          <a:p>
            <a:pPr lvl="0" algn="just"/>
            <a:r>
              <a:rPr lang="ru-RU" dirty="0"/>
              <a:t>КТ легких</a:t>
            </a:r>
          </a:p>
          <a:p>
            <a:pPr lvl="0" algn="just"/>
            <a:r>
              <a:rPr lang="ru-RU" dirty="0" err="1"/>
              <a:t>Фибробронхоскопия</a:t>
            </a:r>
            <a:r>
              <a:rPr lang="ru-RU" dirty="0"/>
              <a:t> и другие инвазивные методики (прицельная биопсия, бронхоальвеолярный </a:t>
            </a:r>
            <a:r>
              <a:rPr lang="ru-RU" dirty="0" err="1"/>
              <a:t>лаваж</a:t>
            </a:r>
            <a:r>
              <a:rPr lang="ru-RU" dirty="0"/>
              <a:t>, </a:t>
            </a:r>
            <a:r>
              <a:rPr lang="ru-RU" dirty="0" err="1"/>
              <a:t>транстрахеальная</a:t>
            </a:r>
            <a:r>
              <a:rPr lang="ru-RU" dirty="0"/>
              <a:t> аспирация, </a:t>
            </a:r>
            <a:r>
              <a:rPr lang="ru-RU" dirty="0" err="1"/>
              <a:t>трансторакальная</a:t>
            </a:r>
            <a:r>
              <a:rPr lang="ru-RU" dirty="0"/>
              <a:t> биопсия) – получение материала для микробиологического исследования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/>
              <a:t>Физикальное обследование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Выявляются следующие признаки:</a:t>
            </a:r>
          </a:p>
          <a:p>
            <a:pPr lvl="0"/>
            <a:r>
              <a:rPr lang="ru-RU" dirty="0"/>
              <a:t>укорочение (притупление) </a:t>
            </a:r>
            <a:r>
              <a:rPr lang="ru-RU" dirty="0" err="1"/>
              <a:t>перкуторного</a:t>
            </a:r>
            <a:r>
              <a:rPr lang="ru-RU" dirty="0"/>
              <a:t> звука над пораженным участком легкого;</a:t>
            </a:r>
          </a:p>
          <a:p>
            <a:pPr lvl="0"/>
            <a:r>
              <a:rPr lang="ru-RU" dirty="0"/>
              <a:t>локальное бронхиальное дыхание, звучные хрипы или инспираторная крепитация при аускультации;</a:t>
            </a:r>
          </a:p>
          <a:p>
            <a:pPr lvl="0"/>
            <a:r>
              <a:rPr lang="ru-RU" dirty="0"/>
              <a:t>усиление </a:t>
            </a:r>
            <a:r>
              <a:rPr lang="ru-RU" dirty="0" err="1"/>
              <a:t>бронхофонии</a:t>
            </a:r>
            <a:r>
              <a:rPr lang="ru-RU" dirty="0"/>
              <a:t> и голосового дрожания.</a:t>
            </a:r>
          </a:p>
        </p:txBody>
      </p:sp>
    </p:spTree>
    <p:extLst>
      <p:ext uri="{BB962C8B-B14F-4D97-AF65-F5344CB8AC3E}">
        <p14:creationId xmlns:p14="http://schemas.microsoft.com/office/powerpoint/2010/main" val="35780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53732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/>
              <a:t>Клинический анализ крови</a:t>
            </a:r>
            <a:endParaRPr lang="ru-RU" dirty="0"/>
          </a:p>
          <a:p>
            <a:pPr algn="just"/>
            <a:r>
              <a:rPr lang="ru-RU" dirty="0"/>
              <a:t> Показан всем пациентам с подозрением на пневмонию. Лейкоцитоз &gt; 10 - 12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ru-RU" baseline="30000" dirty="0"/>
              <a:t>9</a:t>
            </a:r>
            <a:r>
              <a:rPr lang="ru-RU" dirty="0"/>
              <a:t>/л указывает на высокую вероятность бактериальной инфекции, а лейкопения &lt; 3 10</a:t>
            </a:r>
            <a:r>
              <a:rPr lang="ru-RU" baseline="30000" dirty="0"/>
              <a:t>9</a:t>
            </a:r>
            <a:r>
              <a:rPr lang="ru-RU" dirty="0"/>
              <a:t>/л или лейкоцитоз &gt; 25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ru-RU" baseline="30000" dirty="0"/>
              <a:t>9</a:t>
            </a:r>
            <a:r>
              <a:rPr lang="ru-RU" dirty="0"/>
              <a:t>/л являются неблагоприятными прогностическими признаками пневмонии.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i="1" dirty="0"/>
              <a:t>Биохимический анализ крови</a:t>
            </a:r>
            <a:endParaRPr lang="ru-RU" dirty="0"/>
          </a:p>
          <a:p>
            <a:pPr algn="just"/>
            <a:r>
              <a:rPr lang="ru-RU" dirty="0"/>
              <a:t>Стандартный метод обследования у пациентов с тяжелыми пневмониями, нуждающихся в госпитализации. Определяют активность печеночных ферментов, уровень </a:t>
            </a:r>
            <a:r>
              <a:rPr lang="ru-RU" dirty="0" err="1"/>
              <a:t>креатинина</a:t>
            </a:r>
            <a:r>
              <a:rPr lang="ru-RU" dirty="0"/>
              <a:t> и мочевины, электролитов крови.</a:t>
            </a:r>
          </a:p>
          <a:p>
            <a:pPr algn="just"/>
            <a:r>
              <a:rPr lang="ru-RU" dirty="0"/>
              <a:t>Посев венозной </a:t>
            </a:r>
            <a:r>
              <a:rPr lang="ru-RU" dirty="0" smtClean="0"/>
              <a:t>крови. Выполняется </a:t>
            </a:r>
            <a:r>
              <a:rPr lang="ru-RU" dirty="0"/>
              <a:t>при тяжелой пневмонии до начала антибактериальной терапии </a:t>
            </a:r>
            <a:r>
              <a:rPr lang="ru-RU" dirty="0" err="1"/>
              <a:t>двухкратно</a:t>
            </a:r>
            <a:r>
              <a:rPr lang="ru-RU" dirty="0"/>
              <a:t> (кровь берется из разных вен с интервалом в 10 мин и более).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0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i="1" dirty="0" err="1"/>
              <a:t>Микробиоилогическое</a:t>
            </a:r>
            <a:r>
              <a:rPr lang="ru-RU" i="1" dirty="0"/>
              <a:t> исследование мокроты</a:t>
            </a:r>
            <a:endParaRPr lang="ru-RU" dirty="0"/>
          </a:p>
          <a:p>
            <a:pPr algn="just"/>
            <a:r>
              <a:rPr lang="ru-RU" dirty="0"/>
              <a:t>Микроскопическое исследование мокроты с окраской по </a:t>
            </a:r>
            <a:r>
              <a:rPr lang="ru-RU" dirty="0" err="1"/>
              <a:t>Граму</a:t>
            </a:r>
            <a:r>
              <a:rPr lang="ru-RU" dirty="0"/>
              <a:t> может служить ориентиром в определении возбудителя и выборе антибактериальных ЛС. Диагностическая ценность результатов исследования мокроты может быть оценена как высокая при выделении потенциального возбудителя в концентрации более 10</a:t>
            </a:r>
            <a:r>
              <a:rPr lang="ru-RU" baseline="30000" dirty="0"/>
              <a:t>5</a:t>
            </a:r>
            <a:r>
              <a:rPr lang="ru-RU" dirty="0"/>
              <a:t> КОЕ/мл.</a:t>
            </a:r>
          </a:p>
          <a:p>
            <a:pPr algn="just"/>
            <a:r>
              <a:rPr lang="ru-RU" dirty="0"/>
              <a:t>В 50% случаев определить возбудителя пневмонии не удается из-за:</a:t>
            </a:r>
          </a:p>
          <a:p>
            <a:pPr lvl="0" algn="just"/>
            <a:r>
              <a:rPr lang="ru-RU" dirty="0"/>
              <a:t>отсутствия мокроты;</a:t>
            </a:r>
          </a:p>
          <a:p>
            <a:pPr lvl="0" algn="just"/>
            <a:r>
              <a:rPr lang="ru-RU" dirty="0"/>
              <a:t>неправильного забора материала;</a:t>
            </a:r>
          </a:p>
          <a:p>
            <a:pPr lvl="0" algn="just"/>
            <a:r>
              <a:rPr lang="ru-RU" dirty="0"/>
              <a:t>погрешностей в проведении микробиологического исследования;</a:t>
            </a:r>
          </a:p>
          <a:p>
            <a:pPr lvl="0" algn="just"/>
            <a:r>
              <a:rPr lang="ru-RU" dirty="0"/>
              <a:t>приема антибактериальных ЛС до обращения к врачу (однократный прием потенциально эффективного антибиотика делает маловероятным выделение </a:t>
            </a:r>
            <a:r>
              <a:rPr lang="en-US" i="1" dirty="0"/>
              <a:t>S</a:t>
            </a:r>
            <a:r>
              <a:rPr lang="ru-RU" i="1" dirty="0"/>
              <a:t>. </a:t>
            </a:r>
            <a:r>
              <a:rPr lang="ru-RU" i="1" dirty="0" err="1"/>
              <a:t>рпеитоп</a:t>
            </a:r>
            <a:r>
              <a:rPr lang="en-US" i="1" dirty="0" err="1"/>
              <a:t>i</a:t>
            </a:r>
            <a:r>
              <a:rPr lang="ru-RU" i="1" dirty="0" err="1"/>
              <a:t>ае</a:t>
            </a:r>
            <a:r>
              <a:rPr lang="ru-RU" i="1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0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/>
              <a:t>Определение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algn="just"/>
            <a:r>
              <a:rPr lang="ru-RU" b="1" dirty="0"/>
              <a:t>Бронхит </a:t>
            </a:r>
            <a:r>
              <a:rPr lang="ru-RU" dirty="0"/>
              <a:t>– диффузно-воспалительное заболевание бронхов, затрагивающее слизистую оболочку или всю толщу стенки бронхов. </a:t>
            </a:r>
            <a:endParaRPr lang="ru-RU" dirty="0" smtClean="0"/>
          </a:p>
          <a:p>
            <a:pPr algn="just"/>
            <a:r>
              <a:rPr lang="ru-RU" dirty="0" smtClean="0"/>
              <a:t>Повреждение </a:t>
            </a:r>
            <a:r>
              <a:rPr lang="ru-RU" dirty="0"/>
              <a:t>и воспаление бронхиального дерева может возникать как самостоятельный, изолированный процесс (первичный бронхит) или развиваться как осложнение на фоне имеющихся хронических заболеваний и перенесенных инфекций (вторичный бронхит).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9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5517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/>
              <a:t>Лучевые методы исследования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Рентгенография органов грудной клетки, выполненная в двух проекциях, является основным методом диагностики пневмонии.</a:t>
            </a:r>
          </a:p>
          <a:p>
            <a:pPr marL="0" indent="0" algn="just">
              <a:buNone/>
            </a:pPr>
            <a:r>
              <a:rPr lang="ru-RU" dirty="0"/>
              <a:t>Оцениваются следующие критерии, которые свидетельствуют о тяжести заболевания и помогают в выборе антибактериальной терапии:</a:t>
            </a:r>
          </a:p>
          <a:p>
            <a:pPr marL="0" lvl="0" indent="0" algn="just">
              <a:buNone/>
            </a:pPr>
            <a:r>
              <a:rPr lang="ru-RU" dirty="0"/>
              <a:t>распространенность инфильтрации;</a:t>
            </a:r>
          </a:p>
          <a:p>
            <a:pPr marL="0" lvl="0" indent="0" algn="just">
              <a:buNone/>
            </a:pPr>
            <a:r>
              <a:rPr lang="ru-RU" dirty="0"/>
              <a:t>наличие или отсутствие плеврального выпота;</a:t>
            </a:r>
          </a:p>
          <a:p>
            <a:pPr marL="0" lvl="0" indent="0" algn="just">
              <a:buNone/>
            </a:pPr>
            <a:r>
              <a:rPr lang="ru-RU" dirty="0"/>
              <a:t>наличие или отсутствие полости деструкции.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Помимо этого, лучевые методы исследования позволяют оценить динамику процесса на фоне проводимой терапии и полноту выздоровления.</a:t>
            </a:r>
          </a:p>
          <a:p>
            <a:pPr algn="just"/>
            <a:r>
              <a:rPr lang="ru-RU" dirty="0"/>
              <a:t>Компьютерная томография обладает в 2 раза более высокой чувствительностью при выявлении очагов инфильтрации в нижней и верхней долях легких. Однако окончательно клиническое значение этого метода исследования при обследовании пациентов с подозрением на пневмонию еще не установлено.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9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/>
              <a:t>Фибробронхоскопия</a:t>
            </a:r>
            <a:r>
              <a:rPr lang="ru-RU" dirty="0"/>
              <a:t> и другие инвазивные методики</a:t>
            </a:r>
          </a:p>
          <a:p>
            <a:pPr algn="just"/>
            <a:r>
              <a:rPr lang="ru-RU" dirty="0"/>
              <a:t>Применяются с целью получения материала для микробиологического исследования у пациентов с тяжелыми нарушениями иммунитета и при проведении дифференциальной диагностики. </a:t>
            </a:r>
          </a:p>
          <a:p>
            <a:pPr algn="just"/>
            <a:r>
              <a:rPr lang="ru-RU" dirty="0"/>
              <a:t>Используются следующие методы:</a:t>
            </a:r>
          </a:p>
          <a:p>
            <a:pPr lvl="0" algn="just"/>
            <a:r>
              <a:rPr lang="ru-RU" dirty="0"/>
              <a:t>прицельная биопсия;</a:t>
            </a:r>
          </a:p>
          <a:p>
            <a:pPr lvl="0" algn="just"/>
            <a:r>
              <a:rPr lang="ru-RU" dirty="0"/>
              <a:t>бронхоальвеолярный </a:t>
            </a:r>
            <a:r>
              <a:rPr lang="ru-RU" dirty="0" err="1"/>
              <a:t>лаваж</a:t>
            </a:r>
            <a:r>
              <a:rPr lang="ru-RU" dirty="0"/>
              <a:t>;</a:t>
            </a:r>
          </a:p>
          <a:p>
            <a:pPr lvl="0" algn="just"/>
            <a:r>
              <a:rPr lang="ru-RU" dirty="0" err="1"/>
              <a:t>транстрахеальная</a:t>
            </a:r>
            <a:r>
              <a:rPr lang="ru-RU" dirty="0"/>
              <a:t> аспирация;</a:t>
            </a:r>
          </a:p>
          <a:p>
            <a:pPr lvl="0" algn="just"/>
            <a:r>
              <a:rPr lang="ru-RU" dirty="0" err="1"/>
              <a:t>трансторакальная</a:t>
            </a:r>
            <a:r>
              <a:rPr lang="ru-RU" dirty="0"/>
              <a:t> биопсия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9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Клинико-рентгенологический диагноз ВП устанавливается на основании сочетания:</a:t>
            </a:r>
          </a:p>
          <a:p>
            <a:pPr lvl="0" algn="just"/>
            <a:r>
              <a:rPr lang="ru-RU" dirty="0"/>
              <a:t>изменений на рентгенограмме</a:t>
            </a:r>
            <a:r>
              <a:rPr lang="ru-RU" b="1" dirty="0"/>
              <a:t> с двумя из нижеперечисленных клинических признаков:</a:t>
            </a:r>
            <a:endParaRPr lang="ru-RU" dirty="0"/>
          </a:p>
          <a:p>
            <a:pPr lvl="0" algn="just"/>
            <a:r>
              <a:rPr lang="ru-RU" dirty="0" err="1"/>
              <a:t>остролихорадочное</a:t>
            </a:r>
            <a:r>
              <a:rPr lang="ru-RU" dirty="0"/>
              <a:t> начало заболевания (Т &gt; 38,0</a:t>
            </a:r>
            <a:r>
              <a:rPr lang="ru-RU" baseline="30000" dirty="0"/>
              <a:t>0</a:t>
            </a:r>
            <a:r>
              <a:rPr lang="en-US" dirty="0"/>
              <a:t>C</a:t>
            </a:r>
            <a:r>
              <a:rPr lang="ru-RU" dirty="0"/>
              <a:t>);</a:t>
            </a:r>
          </a:p>
          <a:p>
            <a:pPr lvl="0" algn="just"/>
            <a:r>
              <a:rPr lang="ru-RU" dirty="0"/>
              <a:t>кашель с мокротой;</a:t>
            </a:r>
          </a:p>
          <a:p>
            <a:pPr lvl="0" algn="just"/>
            <a:r>
              <a:rPr lang="ru-RU" dirty="0" err="1" smtClean="0"/>
              <a:t>аускультативные</a:t>
            </a:r>
            <a:r>
              <a:rPr lang="ru-RU" dirty="0" smtClean="0"/>
              <a:t> </a:t>
            </a:r>
            <a:r>
              <a:rPr lang="ru-RU" dirty="0"/>
              <a:t>признаки пневмонии;</a:t>
            </a:r>
          </a:p>
          <a:p>
            <a:pPr lvl="0" algn="just"/>
            <a:r>
              <a:rPr lang="ru-RU" dirty="0"/>
              <a:t>лейкоцитоз &gt;10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ru-RU" baseline="30000" dirty="0"/>
              <a:t>9</a:t>
            </a:r>
            <a:r>
              <a:rPr lang="ru-RU" dirty="0"/>
              <a:t>/л и/или </a:t>
            </a:r>
            <a:r>
              <a:rPr lang="ru-RU" dirty="0" err="1"/>
              <a:t>палочкоядерный</a:t>
            </a:r>
            <a:r>
              <a:rPr lang="ru-RU" dirty="0"/>
              <a:t> сдвиг &gt;10%.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4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20152"/>
            <a:ext cx="7467600" cy="52051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i="1" dirty="0"/>
              <a:t>Для крупозной пневмонии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/>
              <a:t>единственный возбудитель </a:t>
            </a:r>
            <a:r>
              <a:rPr lang="en-US" i="1" dirty="0"/>
              <a:t>S</a:t>
            </a:r>
            <a:r>
              <a:rPr lang="ru-RU" i="1" dirty="0"/>
              <a:t>. </a:t>
            </a:r>
            <a:r>
              <a:rPr lang="en-US" i="1" dirty="0" err="1"/>
              <a:t>pneumoniae</a:t>
            </a:r>
            <a:r>
              <a:rPr lang="ru-RU" i="1" dirty="0"/>
              <a:t>) </a:t>
            </a:r>
            <a:r>
              <a:rPr lang="ru-RU" dirty="0"/>
              <a:t>характерно:</a:t>
            </a:r>
          </a:p>
          <a:p>
            <a:pPr lvl="0"/>
            <a:r>
              <a:rPr lang="ru-RU" dirty="0"/>
              <a:t>острое начало;</a:t>
            </a:r>
          </a:p>
          <a:p>
            <a:pPr lvl="0"/>
            <a:r>
              <a:rPr lang="ru-RU" dirty="0"/>
              <a:t>боли в груди при вдохе;</a:t>
            </a:r>
          </a:p>
          <a:p>
            <a:pPr lvl="0"/>
            <a:r>
              <a:rPr lang="ru-RU" dirty="0"/>
              <a:t>отделение "ржавой" или бурой тягучей стекловидной мокроты;</a:t>
            </a:r>
          </a:p>
          <a:p>
            <a:pPr lvl="0"/>
            <a:r>
              <a:rPr lang="ru-RU" dirty="0"/>
              <a:t>стойкое повышение температуры тела с последующим резким ее падением;</a:t>
            </a:r>
          </a:p>
          <a:p>
            <a:pPr lvl="0"/>
            <a:r>
              <a:rPr lang="ru-RU" dirty="0"/>
              <a:t>потрясающий озноб;</a:t>
            </a:r>
          </a:p>
          <a:p>
            <a:pPr lvl="0"/>
            <a:r>
              <a:rPr lang="ru-RU" dirty="0"/>
              <a:t>отчетливые </a:t>
            </a:r>
            <a:r>
              <a:rPr lang="ru-RU" dirty="0" err="1"/>
              <a:t>аускультативные</a:t>
            </a:r>
            <a:r>
              <a:rPr lang="ru-RU" dirty="0"/>
              <a:t> и </a:t>
            </a:r>
            <a:r>
              <a:rPr lang="ru-RU" dirty="0" err="1"/>
              <a:t>перкуторные</a:t>
            </a:r>
            <a:r>
              <a:rPr lang="ru-RU" dirty="0"/>
              <a:t> изменения в легких;</a:t>
            </a:r>
          </a:p>
          <a:p>
            <a:pPr lvl="0"/>
            <a:r>
              <a:rPr lang="ru-RU" dirty="0"/>
              <a:t>гомогенная инфильтрация доли или сегмента(</a:t>
            </a:r>
            <a:r>
              <a:rPr lang="ru-RU" dirty="0" err="1"/>
              <a:t>ов</a:t>
            </a:r>
            <a:r>
              <a:rPr lang="ru-RU" dirty="0"/>
              <a:t>), с отчетливой плевральной реакцией или ограниченным плевральным выпотом по данным рентгенографии.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8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Для пневмонии, вызванной </a:t>
            </a:r>
            <a:r>
              <a:rPr lang="ru-RU" i="1" dirty="0"/>
              <a:t>М. </a:t>
            </a:r>
            <a:r>
              <a:rPr lang="ru-RU" i="1" dirty="0" err="1"/>
              <a:t>рпеи</a:t>
            </a:r>
            <a:r>
              <a:rPr lang="en-US" i="1" dirty="0" err="1"/>
              <a:t>moniae</a:t>
            </a:r>
            <a:r>
              <a:rPr lang="en-US" i="1" dirty="0"/>
              <a:t> </a:t>
            </a:r>
            <a:r>
              <a:rPr lang="ru-RU" dirty="0"/>
              <a:t>и С. </a:t>
            </a:r>
            <a:r>
              <a:rPr lang="en-US" i="1" dirty="0" err="1"/>
              <a:t>pneumoniae</a:t>
            </a:r>
            <a:r>
              <a:rPr lang="ru-RU" i="1" dirty="0"/>
              <a:t>, </a:t>
            </a:r>
            <a:r>
              <a:rPr lang="ru-RU" dirty="0"/>
              <a:t>более </a:t>
            </a:r>
            <a:r>
              <a:rPr lang="ru-RU" dirty="0" smtClean="0"/>
              <a:t>характерны:</a:t>
            </a:r>
            <a:endParaRPr lang="ru-RU" dirty="0"/>
          </a:p>
          <a:p>
            <a:pPr lvl="2"/>
            <a:r>
              <a:rPr lang="ru-RU" sz="2400" dirty="0"/>
              <a:t>постепенное  начало (в течение  3—7 дней);</a:t>
            </a:r>
          </a:p>
          <a:p>
            <a:pPr lvl="2"/>
            <a:r>
              <a:rPr lang="ru-RU" sz="2400" dirty="0"/>
              <a:t>начало заболевания с клиническими признаками поражения верхних дыхательных путей;</a:t>
            </a:r>
          </a:p>
          <a:p>
            <a:pPr lvl="2"/>
            <a:r>
              <a:rPr lang="ru-RU" sz="2400" dirty="0"/>
              <a:t>непродуктивный кашель;</a:t>
            </a:r>
          </a:p>
          <a:p>
            <a:pPr lvl="2"/>
            <a:r>
              <a:rPr lang="ru-RU" sz="2400" dirty="0"/>
              <a:t>миалгии, артралгии,  головная </a:t>
            </a:r>
            <a:r>
              <a:rPr lang="ru-RU" sz="2400" dirty="0" err="1"/>
              <a:t>боль,диарея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8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Признаки </a:t>
            </a:r>
            <a:r>
              <a:rPr lang="ru-RU" dirty="0" err="1"/>
              <a:t>пневмоцистной</a:t>
            </a:r>
            <a:r>
              <a:rPr lang="ru-RU" dirty="0"/>
              <a:t> пневмонии:</a:t>
            </a:r>
          </a:p>
          <a:p>
            <a:pPr lvl="2" algn="just"/>
            <a:r>
              <a:rPr lang="ru-RU" sz="2000" dirty="0"/>
              <a:t>непродуктивный кашель в течение нескольких недель;</a:t>
            </a:r>
          </a:p>
          <a:p>
            <a:pPr lvl="2" algn="just"/>
            <a:r>
              <a:rPr lang="ru-RU" sz="2000" dirty="0"/>
              <a:t>прогрессирующая одышка;</a:t>
            </a:r>
          </a:p>
          <a:p>
            <a:pPr lvl="2" algn="just"/>
            <a:r>
              <a:rPr lang="ru-RU" sz="2000" dirty="0"/>
              <a:t>повышение температуры тела до субфебрильных цифр;</a:t>
            </a:r>
          </a:p>
          <a:p>
            <a:pPr lvl="2" algn="just"/>
            <a:r>
              <a:rPr lang="ru-RU" sz="2000" dirty="0"/>
              <a:t>снижение Р</a:t>
            </a:r>
            <a:r>
              <a:rPr lang="ru-RU" sz="2000" baseline="-25000" dirty="0"/>
              <a:t>а</a:t>
            </a:r>
            <a:r>
              <a:rPr lang="ru-RU" sz="2000" dirty="0"/>
              <a:t>О</a:t>
            </a:r>
            <a:r>
              <a:rPr lang="ru-RU" sz="2000" baseline="-25000" dirty="0"/>
              <a:t>2</a:t>
            </a:r>
            <a:r>
              <a:rPr lang="ru-RU" sz="2000" dirty="0"/>
              <a:t> и </a:t>
            </a:r>
            <a:r>
              <a:rPr lang="en-US" sz="2000" dirty="0"/>
              <a:t>Sa</a:t>
            </a:r>
            <a:r>
              <a:rPr lang="ru-RU" sz="2000" dirty="0"/>
              <a:t>О2, снижение диффузионной способности легких;	</a:t>
            </a:r>
          </a:p>
          <a:p>
            <a:pPr lvl="2" algn="just"/>
            <a:r>
              <a:rPr lang="ru-RU" sz="2000" dirty="0"/>
              <a:t>двусторонняя интерстициальная инфильтрация (в 10—30% случаев патологические изменения на рентгенограмме  отсутствуют).   В   отдельных случаях  визуализируются  очагово-инфильтративные изменения в верх­них долях легких (характерно для пациентов, получавших профилактические ингаляции </a:t>
            </a:r>
            <a:r>
              <a:rPr lang="ru-RU" sz="2000" dirty="0" err="1"/>
              <a:t>пентамидина</a:t>
            </a:r>
            <a:r>
              <a:rPr lang="ru-RU" sz="2000" dirty="0"/>
              <a:t>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8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Для </a:t>
            </a:r>
            <a:r>
              <a:rPr lang="ru-RU" dirty="0" err="1"/>
              <a:t>аспирациоиной</a:t>
            </a:r>
            <a:r>
              <a:rPr lang="ru-RU" dirty="0"/>
              <a:t> пневмонии характерно:	</a:t>
            </a:r>
          </a:p>
          <a:p>
            <a:pPr lvl="0"/>
            <a:r>
              <a:rPr lang="ru-RU" dirty="0"/>
              <a:t>постепенное начало;	</a:t>
            </a:r>
          </a:p>
          <a:p>
            <a:pPr lvl="0"/>
            <a:r>
              <a:rPr lang="ru-RU" dirty="0"/>
              <a:t>повышение температуры тела;	</a:t>
            </a:r>
          </a:p>
          <a:p>
            <a:pPr lvl="0"/>
            <a:r>
              <a:rPr lang="ru-RU" dirty="0"/>
              <a:t>кашель с отхождением гнойной мокроты;</a:t>
            </a:r>
          </a:p>
          <a:p>
            <a:pPr lvl="0"/>
            <a:r>
              <a:rPr lang="ru-RU" dirty="0"/>
              <a:t>затяжное течение с развитием поздних гнойных осложнений в виде абсцесса легкого или эмпиемы плевры;</a:t>
            </a:r>
          </a:p>
          <a:p>
            <a:pPr lvl="0"/>
            <a:r>
              <a:rPr lang="ru-RU" dirty="0"/>
              <a:t>наиболее часто поражаются верхний сегмент нижней доли (при аспирации в </a:t>
            </a:r>
            <a:r>
              <a:rPr lang="ru-RU" dirty="0" err="1"/>
              <a:t>полусидячем</a:t>
            </a:r>
            <a:r>
              <a:rPr lang="ru-RU" dirty="0"/>
              <a:t> положении) или задние отделы верхней доли (при аспирации в  положении лежа)  правого легкого.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6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/>
              <a:t>Пример формулировки диагноза</a:t>
            </a:r>
            <a:r>
              <a:rPr lang="ru-RU" b="1" dirty="0"/>
              <a:t>:</a:t>
            </a:r>
            <a:endParaRPr lang="ru-RU" dirty="0"/>
          </a:p>
          <a:p>
            <a:pPr algn="just"/>
            <a:r>
              <a:rPr lang="ru-RU" dirty="0"/>
              <a:t>Внебольничная пневмония (пневмококковая) нижней доли правого легкого, тяжелое течение. Правосторонний экссудативный плеврит. ДН I ст.</a:t>
            </a:r>
          </a:p>
          <a:p>
            <a:pPr algn="just"/>
            <a:r>
              <a:rPr lang="ru-RU" dirty="0" err="1"/>
              <a:t>Нозокомиальная</a:t>
            </a:r>
            <a:r>
              <a:rPr lang="ru-RU" dirty="0"/>
              <a:t> пневмония, ранняя, с локализацией в нижней доле слева и язычковых сегментах, тяжелое течение.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дифференциальная диагностика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Туберкулез</a:t>
            </a:r>
            <a:endParaRPr lang="ru-RU" dirty="0"/>
          </a:p>
          <a:p>
            <a:pPr lvl="0"/>
            <a:r>
              <a:rPr lang="ru-RU" dirty="0"/>
              <a:t>Опухоль легкого</a:t>
            </a:r>
          </a:p>
          <a:p>
            <a:pPr lvl="0"/>
            <a:r>
              <a:rPr lang="ru-RU" dirty="0" err="1"/>
              <a:t>Обструктивный</a:t>
            </a:r>
            <a:r>
              <a:rPr lang="ru-RU" dirty="0"/>
              <a:t> </a:t>
            </a:r>
            <a:r>
              <a:rPr lang="ru-RU" dirty="0" err="1"/>
              <a:t>пневмонит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основные принципы лечения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Антибактериальная терапия – назначается еще до получения результатов бактериологического исследования</a:t>
            </a:r>
          </a:p>
          <a:p>
            <a:pPr lvl="0"/>
            <a:r>
              <a:rPr lang="ru-RU" dirty="0"/>
              <a:t>Симптоматическая терапия (отхаркивающие ЛС)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/>
              <a:t>Классификация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1. По тяжести течения: </a:t>
            </a:r>
          </a:p>
          <a:p>
            <a:r>
              <a:rPr lang="ru-RU" dirty="0"/>
              <a:t>легкой степени</a:t>
            </a:r>
          </a:p>
          <a:p>
            <a:r>
              <a:rPr lang="ru-RU" dirty="0"/>
              <a:t>средней степени</a:t>
            </a:r>
          </a:p>
          <a:p>
            <a:r>
              <a:rPr lang="ru-RU" dirty="0"/>
              <a:t>тяжелой степени </a:t>
            </a:r>
          </a:p>
          <a:p>
            <a:pPr marL="0" indent="0">
              <a:buNone/>
            </a:pPr>
            <a:r>
              <a:rPr lang="ru-RU" b="1" dirty="0"/>
              <a:t>2. По клиническому течению: </a:t>
            </a:r>
          </a:p>
          <a:p>
            <a:r>
              <a:rPr lang="ru-RU" dirty="0"/>
              <a:t>острый бронхит</a:t>
            </a:r>
          </a:p>
          <a:p>
            <a:r>
              <a:rPr lang="ru-RU" dirty="0"/>
              <a:t>хронический бронхит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показания для госпитализации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600" b="1" dirty="0" smtClean="0"/>
              <a:t>данные </a:t>
            </a:r>
            <a:r>
              <a:rPr lang="ru-RU" sz="3600" b="1" dirty="0" err="1"/>
              <a:t>физикального</a:t>
            </a:r>
            <a:r>
              <a:rPr lang="ru-RU" sz="3600" b="1" dirty="0"/>
              <a:t> </a:t>
            </a:r>
            <a:r>
              <a:rPr lang="ru-RU" sz="3600" b="1" dirty="0" err="1"/>
              <a:t>обследовая</a:t>
            </a:r>
            <a:endParaRPr lang="ru-RU" sz="3600" b="1" dirty="0"/>
          </a:p>
          <a:p>
            <a:pPr lvl="1"/>
            <a:r>
              <a:rPr lang="ru-RU" sz="3600" dirty="0"/>
              <a:t>частота дыхания &gt; 30/мин:</a:t>
            </a:r>
          </a:p>
          <a:p>
            <a:pPr lvl="1"/>
            <a:r>
              <a:rPr lang="ru-RU" sz="3600" dirty="0"/>
              <a:t>диастолическое артериальное давление &lt; 60 мм рт. ст.;</a:t>
            </a:r>
          </a:p>
          <a:p>
            <a:pPr lvl="1"/>
            <a:r>
              <a:rPr lang="ru-RU" sz="3600" dirty="0"/>
              <a:t>систолическое артериальное давление &lt; 90 мм рт. ст.;</a:t>
            </a:r>
          </a:p>
          <a:p>
            <a:pPr lvl="1"/>
            <a:r>
              <a:rPr lang="ru-RU" sz="3600" dirty="0"/>
              <a:t>частота  сердечных сокращений &gt;125/мин;</a:t>
            </a:r>
          </a:p>
          <a:p>
            <a:pPr lvl="1"/>
            <a:r>
              <a:rPr lang="ru-RU" sz="3600" dirty="0"/>
              <a:t>температуры тела  &lt;  35.5ºС или &gt;40°С;</a:t>
            </a:r>
          </a:p>
          <a:p>
            <a:pPr lvl="1"/>
            <a:r>
              <a:rPr lang="ru-RU" sz="3600" dirty="0"/>
              <a:t>нарушение сознания.</a:t>
            </a:r>
          </a:p>
          <a:p>
            <a:pPr lvl="0"/>
            <a:r>
              <a:rPr lang="ru-RU" sz="3600" b="1" dirty="0"/>
              <a:t>лабораторные показатели:</a:t>
            </a:r>
          </a:p>
          <a:p>
            <a:pPr lvl="1"/>
            <a:r>
              <a:rPr lang="ru-RU" sz="3600" dirty="0"/>
              <a:t>лейкоциты периферической крови &lt; 4,0х10</a:t>
            </a:r>
            <a:r>
              <a:rPr lang="ru-RU" sz="3600" baseline="30000" dirty="0"/>
              <a:t>9</a:t>
            </a:r>
            <a:r>
              <a:rPr lang="ru-RU" sz="3600" dirty="0"/>
              <a:t>/л или &gt; 25,0x10</a:t>
            </a:r>
            <a:r>
              <a:rPr lang="ru-RU" sz="3600" baseline="30000" dirty="0"/>
              <a:t>9</a:t>
            </a:r>
            <a:r>
              <a:rPr lang="ru-RU" sz="3600" dirty="0"/>
              <a:t>/л</a:t>
            </a:r>
          </a:p>
          <a:p>
            <a:pPr lvl="1"/>
            <a:r>
              <a:rPr lang="ru-RU" sz="3600" dirty="0"/>
              <a:t>гематокрит &lt; 30% или гемоглобин &lt; 90 г/л;</a:t>
            </a:r>
          </a:p>
          <a:p>
            <a:pPr lvl="1"/>
            <a:r>
              <a:rPr lang="ru-RU" sz="3600" dirty="0"/>
              <a:t> </a:t>
            </a:r>
            <a:r>
              <a:rPr lang="en-US" sz="3600" dirty="0" err="1"/>
              <a:t>S</a:t>
            </a:r>
            <a:r>
              <a:rPr lang="en-US" sz="3600" baseline="-25000" dirty="0" err="1"/>
              <a:t>a</a:t>
            </a:r>
            <a:r>
              <a:rPr lang="en-US" sz="3600" dirty="0" err="1"/>
              <a:t>O</a:t>
            </a:r>
            <a:r>
              <a:rPr lang="ru-RU" sz="3600" baseline="-25000" dirty="0"/>
              <a:t>2</a:t>
            </a:r>
            <a:r>
              <a:rPr lang="ru-RU" sz="3600" dirty="0"/>
              <a:t> &lt; 92% (по данным </a:t>
            </a:r>
            <a:r>
              <a:rPr lang="ru-RU" sz="3600" dirty="0" err="1"/>
              <a:t>пульсоксиметрии</a:t>
            </a:r>
            <a:r>
              <a:rPr lang="ru-RU" sz="3600" dirty="0"/>
              <a:t>), Р</a:t>
            </a:r>
            <a:r>
              <a:rPr lang="ru-RU" sz="3600" baseline="-25000" dirty="0"/>
              <a:t>а</a:t>
            </a:r>
            <a:r>
              <a:rPr lang="ru-RU" sz="3600" dirty="0"/>
              <a:t>О</a:t>
            </a:r>
            <a:r>
              <a:rPr lang="ru-RU" sz="3600" baseline="-25000" dirty="0"/>
              <a:t>2</a:t>
            </a:r>
            <a:r>
              <a:rPr lang="ru-RU" sz="3600" dirty="0"/>
              <a:t> &lt; 60 мм рт. ст. и/или Р</a:t>
            </a:r>
            <a:r>
              <a:rPr lang="ru-RU" sz="3600" baseline="-25000" dirty="0"/>
              <a:t>а</a:t>
            </a:r>
            <a:r>
              <a:rPr lang="ru-RU" sz="3600" dirty="0"/>
              <a:t>СО</a:t>
            </a:r>
            <a:r>
              <a:rPr lang="ru-RU" sz="3600" baseline="-25000" dirty="0"/>
              <a:t>2</a:t>
            </a:r>
            <a:r>
              <a:rPr lang="ru-RU" sz="3600" dirty="0"/>
              <a:t> &gt; 50 мм рт. ст. (при дыхании комнатным воздухом);</a:t>
            </a:r>
          </a:p>
          <a:p>
            <a:pPr lvl="1"/>
            <a:r>
              <a:rPr lang="ru-RU" sz="3600" dirty="0" err="1"/>
              <a:t>креатинин</a:t>
            </a:r>
            <a:r>
              <a:rPr lang="ru-RU" sz="3600" dirty="0"/>
              <a:t>   сыворотки   крови &gt;176,7 </a:t>
            </a:r>
            <a:r>
              <a:rPr lang="ru-RU" sz="3600" dirty="0" err="1"/>
              <a:t>мкмоль</a:t>
            </a:r>
            <a:r>
              <a:rPr lang="ru-RU" sz="3600" dirty="0"/>
              <a:t>/л или мочевина крови &gt; 7,0 </a:t>
            </a:r>
            <a:r>
              <a:rPr lang="ru-RU" sz="3600" dirty="0" err="1"/>
              <a:t>ммоль</a:t>
            </a:r>
            <a:r>
              <a:rPr lang="ru-RU" sz="3600" dirty="0"/>
              <a:t>/л.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показания для госпитализации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964488" cy="64807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400" b="1" dirty="0" smtClean="0"/>
              <a:t>данные </a:t>
            </a:r>
            <a:r>
              <a:rPr lang="ru-RU" sz="3400" b="1" dirty="0"/>
              <a:t>рентгенографии органов грудной клетки:</a:t>
            </a:r>
          </a:p>
          <a:p>
            <a:pPr lvl="1"/>
            <a:r>
              <a:rPr lang="ru-RU" sz="3400" dirty="0"/>
              <a:t>инфильтрация, локализующаяся более чем в одной доле;</a:t>
            </a:r>
          </a:p>
          <a:p>
            <a:pPr lvl="1"/>
            <a:r>
              <a:rPr lang="ru-RU" sz="3400" dirty="0"/>
              <a:t> наличие полости (полостей) распада</a:t>
            </a:r>
          </a:p>
          <a:p>
            <a:pPr lvl="1"/>
            <a:r>
              <a:rPr lang="ru-RU" sz="3400" dirty="0"/>
              <a:t> плевральный выпот;</a:t>
            </a:r>
          </a:p>
          <a:p>
            <a:pPr lvl="1"/>
            <a:r>
              <a:rPr lang="ru-RU" sz="3400" dirty="0"/>
              <a:t> быстрое прогрессирование очагово-инфильтративных изменений в легких (увеличение размеров инфильтрации &gt; 50% в течении ближайших 2 суток</a:t>
            </a:r>
          </a:p>
          <a:p>
            <a:pPr lvl="1"/>
            <a:r>
              <a:rPr lang="ru-RU" sz="3400" dirty="0"/>
              <a:t>внелегочные очаги инфекции (менингит, септический артрит)</a:t>
            </a:r>
          </a:p>
          <a:p>
            <a:pPr lvl="0"/>
            <a:r>
              <a:rPr lang="ru-RU" sz="3400" b="1" dirty="0"/>
              <a:t>невозможность адекватного ухода и выполнения всех врачебных предписаний в домашних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0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показания для госпитализации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Лечение предпочтительно проводить в стационарных условиях также в следующих ситуациях:</a:t>
            </a:r>
          </a:p>
          <a:p>
            <a:pPr lvl="0"/>
            <a:r>
              <a:rPr lang="ru-RU" dirty="0"/>
              <a:t>возраст</a:t>
            </a:r>
            <a:r>
              <a:rPr lang="en-US" dirty="0"/>
              <a:t> &gt;</a:t>
            </a:r>
            <a:r>
              <a:rPr lang="ru-RU" dirty="0"/>
              <a:t>60 лет</a:t>
            </a:r>
          </a:p>
          <a:p>
            <a:pPr lvl="0"/>
            <a:r>
              <a:rPr lang="ru-RU" dirty="0"/>
              <a:t>наличие сопутствующих заболеваний:</a:t>
            </a:r>
          </a:p>
          <a:p>
            <a:pPr lvl="1"/>
            <a:r>
              <a:rPr lang="ru-RU" sz="2400" dirty="0"/>
              <a:t>хронический бронхит или ХОБЛ</a:t>
            </a:r>
          </a:p>
          <a:p>
            <a:pPr lvl="1"/>
            <a:r>
              <a:rPr lang="ru-RU" sz="2400" dirty="0"/>
              <a:t>злокачественные новообразования</a:t>
            </a:r>
          </a:p>
          <a:p>
            <a:pPr lvl="1"/>
            <a:r>
              <a:rPr lang="ru-RU" sz="2400" dirty="0"/>
              <a:t>сахарный диабет</a:t>
            </a:r>
          </a:p>
          <a:p>
            <a:pPr lvl="1"/>
            <a:r>
              <a:rPr lang="ru-RU" sz="2400" dirty="0"/>
              <a:t>ХПН</a:t>
            </a:r>
          </a:p>
          <a:p>
            <a:pPr lvl="1"/>
            <a:r>
              <a:rPr lang="ru-RU" sz="2400" dirty="0"/>
              <a:t>Застойная сердечная недостаточность</a:t>
            </a:r>
          </a:p>
          <a:p>
            <a:pPr lvl="1"/>
            <a:r>
              <a:rPr lang="ru-RU" sz="2400" dirty="0"/>
              <a:t>Хронический алкоголизм</a:t>
            </a:r>
          </a:p>
          <a:p>
            <a:pPr lvl="1"/>
            <a:r>
              <a:rPr lang="ru-RU" sz="2400" dirty="0"/>
              <a:t>Наркомания</a:t>
            </a:r>
          </a:p>
          <a:p>
            <a:pPr lvl="1"/>
            <a:r>
              <a:rPr lang="ru-RU" sz="2400" dirty="0"/>
              <a:t>Выраженный дефицит массы тела</a:t>
            </a:r>
          </a:p>
          <a:p>
            <a:pPr lvl="1"/>
            <a:r>
              <a:rPr lang="ru-RU" sz="2400" dirty="0"/>
              <a:t>Цереброваскулярные заболевания</a:t>
            </a:r>
          </a:p>
          <a:p>
            <a:pPr lvl="0"/>
            <a:r>
              <a:rPr lang="ru-RU" dirty="0"/>
              <a:t>Неэффективность начальной антибиотикотерапии</a:t>
            </a:r>
          </a:p>
          <a:p>
            <a:pPr lvl="0"/>
            <a:r>
              <a:rPr lang="ru-RU" dirty="0"/>
              <a:t>Желание пациента и/или членов его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Осложнения </a:t>
            </a:r>
            <a:r>
              <a:rPr lang="ru-RU" sz="3200" b="1" dirty="0" smtClean="0">
                <a:solidFill>
                  <a:schemeClr val="tx1"/>
                </a:solidFill>
              </a:rPr>
              <a:t>пневмонии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147248" cy="5853264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sz="3600" dirty="0"/>
          </a:p>
          <a:p>
            <a:pPr marL="0" indent="0" algn="just">
              <a:buNone/>
            </a:pPr>
            <a:r>
              <a:rPr lang="ru-RU" sz="3600" b="1" i="1" u="sng" dirty="0"/>
              <a:t>Легочные осложнения:</a:t>
            </a:r>
          </a:p>
          <a:p>
            <a:pPr algn="just"/>
            <a:r>
              <a:rPr lang="ru-RU" sz="3600" dirty="0"/>
              <a:t>•</a:t>
            </a:r>
            <a:r>
              <a:rPr lang="ru-RU" sz="3600" dirty="0" err="1"/>
              <a:t>парапневмонический</a:t>
            </a:r>
            <a:r>
              <a:rPr lang="ru-RU" sz="3600" dirty="0"/>
              <a:t> плеврит,</a:t>
            </a:r>
          </a:p>
          <a:p>
            <a:pPr algn="just"/>
            <a:r>
              <a:rPr lang="ru-RU" sz="3600" dirty="0"/>
              <a:t>•эмпиема плевры,</a:t>
            </a:r>
          </a:p>
          <a:p>
            <a:pPr algn="just"/>
            <a:r>
              <a:rPr lang="ru-RU" sz="3600" dirty="0"/>
              <a:t>•абсцесс и гангрена легкого,</a:t>
            </a:r>
          </a:p>
          <a:p>
            <a:pPr algn="just"/>
            <a:r>
              <a:rPr lang="ru-RU" sz="3600" dirty="0"/>
              <a:t>•множественная деструкция легких,</a:t>
            </a:r>
          </a:p>
          <a:p>
            <a:pPr algn="just"/>
            <a:r>
              <a:rPr lang="ru-RU" sz="3600" dirty="0"/>
              <a:t>•</a:t>
            </a:r>
            <a:r>
              <a:rPr lang="ru-RU" sz="3600" dirty="0" err="1"/>
              <a:t>бронхообструктивный</a:t>
            </a:r>
            <a:r>
              <a:rPr lang="ru-RU" sz="3600" dirty="0"/>
              <a:t> синдром,</a:t>
            </a:r>
          </a:p>
          <a:p>
            <a:pPr algn="just"/>
            <a:r>
              <a:rPr lang="ru-RU" sz="3600" dirty="0"/>
              <a:t>•острая дыхательная недостаточность,</a:t>
            </a:r>
          </a:p>
          <a:p>
            <a:pPr algn="just"/>
            <a:r>
              <a:rPr lang="ru-RU" sz="3600" dirty="0"/>
              <a:t>•</a:t>
            </a:r>
            <a:r>
              <a:rPr lang="ru-RU" sz="3600" dirty="0" err="1"/>
              <a:t>дистресс</a:t>
            </a:r>
            <a:r>
              <a:rPr lang="ru-RU" sz="3600" dirty="0"/>
              <a:t>-синдром,</a:t>
            </a:r>
          </a:p>
          <a:p>
            <a:pPr algn="just"/>
            <a:r>
              <a:rPr lang="ru-RU" sz="3600" dirty="0"/>
              <a:t>•отек легких.</a:t>
            </a:r>
          </a:p>
          <a:p>
            <a:pPr marL="0" indent="0" algn="just">
              <a:buNone/>
            </a:pPr>
            <a:r>
              <a:rPr lang="ru-RU" sz="3600" b="1" i="1" u="sng" dirty="0"/>
              <a:t>•Внелегочные осложнения:</a:t>
            </a:r>
          </a:p>
          <a:p>
            <a:pPr algn="just"/>
            <a:r>
              <a:rPr lang="ru-RU" sz="3600" dirty="0"/>
              <a:t>•острое легочное сердце,</a:t>
            </a:r>
          </a:p>
          <a:p>
            <a:pPr algn="just"/>
            <a:r>
              <a:rPr lang="ru-RU" sz="3600" dirty="0"/>
              <a:t>•инфекционно-токсический шок,</a:t>
            </a:r>
          </a:p>
          <a:p>
            <a:pPr algn="just"/>
            <a:r>
              <a:rPr lang="ru-RU" sz="3600" dirty="0"/>
              <a:t>•неспецифический миокардит,</a:t>
            </a:r>
          </a:p>
          <a:p>
            <a:pPr algn="just"/>
            <a:r>
              <a:rPr lang="ru-RU" sz="3600" dirty="0"/>
              <a:t>•эндокардит,</a:t>
            </a:r>
          </a:p>
          <a:p>
            <a:pPr algn="just"/>
            <a:r>
              <a:rPr lang="ru-RU" sz="3600" dirty="0"/>
              <a:t>•перикардит,</a:t>
            </a:r>
          </a:p>
          <a:p>
            <a:pPr algn="just"/>
            <a:r>
              <a:rPr lang="ru-RU" sz="3600" dirty="0"/>
              <a:t>•сепсис,</a:t>
            </a:r>
          </a:p>
          <a:p>
            <a:pPr algn="just"/>
            <a:r>
              <a:rPr lang="ru-RU" sz="3600" dirty="0"/>
              <a:t>•менингит,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856984" cy="6120680"/>
          </a:xfrm>
        </p:spPr>
        <p:txBody>
          <a:bodyPr>
            <a:normAutofit fontScale="85000" lnSpcReduction="20000"/>
          </a:bodyPr>
          <a:lstStyle/>
          <a:p>
            <a:pPr lvl="1" algn="ctr"/>
            <a:r>
              <a:rPr lang="ru-RU" sz="3600" b="1" dirty="0"/>
              <a:t>Антибактериальная терапия ВП в амбулаторных условиях</a:t>
            </a:r>
            <a:endParaRPr lang="ru-RU" sz="3600" dirty="0"/>
          </a:p>
          <a:p>
            <a:endParaRPr lang="ru-RU" sz="3600" dirty="0"/>
          </a:p>
          <a:p>
            <a:pPr marL="0" indent="0" algn="just">
              <a:buNone/>
            </a:pPr>
            <a:r>
              <a:rPr lang="ru-RU" sz="3600" b="1" dirty="0"/>
              <a:t>В зависимости  от  предполагаемого возбудителя </a:t>
            </a:r>
            <a:r>
              <a:rPr lang="ru-RU" sz="3600" b="1" dirty="0" smtClean="0"/>
              <a:t>выделяют  </a:t>
            </a:r>
            <a:r>
              <a:rPr lang="ru-RU" sz="3600" b="1" dirty="0"/>
              <a:t>2  группы пациентов:</a:t>
            </a:r>
          </a:p>
          <a:p>
            <a:pPr lvl="0" algn="just"/>
            <a:r>
              <a:rPr lang="ru-RU" sz="3600" b="1" dirty="0"/>
              <a:t>  возраст &lt; 60 лет, сопутствующие заболевания </a:t>
            </a:r>
            <a:r>
              <a:rPr lang="ru-RU" sz="3600" b="1" dirty="0" smtClean="0"/>
              <a:t>отсутствуют, не </a:t>
            </a:r>
            <a:r>
              <a:rPr lang="ru-RU" sz="3600" b="1" dirty="0"/>
              <a:t>принимавшие последние 3 месяца антимикробные препараты. </a:t>
            </a:r>
            <a:endParaRPr lang="ru-RU" sz="3600" b="1" dirty="0" smtClean="0"/>
          </a:p>
          <a:p>
            <a:pPr lvl="0" algn="just"/>
            <a:r>
              <a:rPr lang="ru-RU" sz="3600" b="1" dirty="0" smtClean="0"/>
              <a:t>возраст </a:t>
            </a:r>
            <a:r>
              <a:rPr lang="ru-RU" sz="3600" b="1" dirty="0"/>
              <a:t>&gt; 60 лет и/или имеются сопутствующие заболевания, </a:t>
            </a:r>
            <a:r>
              <a:rPr lang="ru-RU" sz="3600" b="1" dirty="0" smtClean="0"/>
              <a:t>принимавшие </a:t>
            </a:r>
            <a:r>
              <a:rPr lang="ru-RU" sz="3600" b="1" dirty="0"/>
              <a:t>последние 3 месяца антимикробные препараты.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856984" cy="6120680"/>
          </a:xfrm>
        </p:spPr>
        <p:txBody>
          <a:bodyPr>
            <a:normAutofit fontScale="62500" lnSpcReduction="20000"/>
          </a:bodyPr>
          <a:lstStyle/>
          <a:p>
            <a:pPr lvl="1" algn="ctr"/>
            <a:r>
              <a:rPr lang="ru-RU" sz="3600" b="1" dirty="0"/>
              <a:t>Антибактериальная терапия ВП в амбулаторных условиях</a:t>
            </a:r>
            <a:endParaRPr lang="ru-RU" sz="3600" dirty="0"/>
          </a:p>
          <a:p>
            <a:r>
              <a:rPr lang="ru-RU" sz="3600" dirty="0"/>
              <a:t> </a:t>
            </a:r>
          </a:p>
          <a:p>
            <a:pPr algn="ctr"/>
            <a:r>
              <a:rPr lang="ru-RU" sz="3600" b="1" u="sng" dirty="0" smtClean="0"/>
              <a:t>Пациенты </a:t>
            </a:r>
            <a:r>
              <a:rPr lang="ru-RU" sz="3600" b="1" u="sng" dirty="0"/>
              <a:t>1-Й </a:t>
            </a:r>
            <a:r>
              <a:rPr lang="ru-RU" sz="3600" b="1" u="sng" dirty="0" smtClean="0"/>
              <a:t>группы ЛС </a:t>
            </a:r>
            <a:r>
              <a:rPr lang="ru-RU" sz="3600" b="1" u="sng" dirty="0"/>
              <a:t>выбора</a:t>
            </a:r>
            <a:r>
              <a:rPr lang="ru-RU" sz="3600" b="1" u="sng" dirty="0" smtClean="0"/>
              <a:t>:</a:t>
            </a:r>
            <a:endParaRPr lang="ru-RU" sz="3600" b="1" u="sng" dirty="0"/>
          </a:p>
          <a:p>
            <a:r>
              <a:rPr lang="ru-RU" sz="3600" b="1" dirty="0" smtClean="0"/>
              <a:t>Амоксициллин </a:t>
            </a:r>
            <a:r>
              <a:rPr lang="ru-RU" sz="3600" b="1" dirty="0"/>
              <a:t>внутрь по 0,5—1 г 3 р/сутки 7—10 </a:t>
            </a:r>
            <a:r>
              <a:rPr lang="ru-RU" sz="3600" b="1" dirty="0" err="1"/>
              <a:t>сут</a:t>
            </a:r>
            <a:r>
              <a:rPr lang="ru-RU" sz="3600" b="1" dirty="0"/>
              <a:t> </a:t>
            </a:r>
            <a:r>
              <a:rPr lang="ru-RU" sz="3600" b="1" dirty="0" smtClean="0"/>
              <a:t>или</a:t>
            </a:r>
          </a:p>
          <a:p>
            <a:r>
              <a:rPr lang="ru-RU" sz="3600" b="1" dirty="0"/>
              <a:t> </a:t>
            </a:r>
            <a:r>
              <a:rPr lang="ru-RU" sz="3600" b="1" dirty="0" err="1"/>
              <a:t>Азитромицин</a:t>
            </a:r>
            <a:r>
              <a:rPr lang="ru-RU" sz="3600" b="1" dirty="0"/>
              <a:t> внутрь 0,5 г 1 р/</a:t>
            </a:r>
            <a:r>
              <a:rPr lang="ru-RU" sz="3600" b="1" dirty="0" err="1"/>
              <a:t>сут</a:t>
            </a:r>
            <a:r>
              <a:rPr lang="ru-RU" sz="3600" b="1" dirty="0"/>
              <a:t> </a:t>
            </a:r>
            <a:r>
              <a:rPr lang="ru-RU" sz="3600" b="1" dirty="0" smtClean="0"/>
              <a:t>или</a:t>
            </a:r>
            <a:endParaRPr lang="ru-RU" sz="3600" b="1" dirty="0"/>
          </a:p>
          <a:p>
            <a:r>
              <a:rPr lang="ru-RU" sz="3600" b="1" dirty="0" err="1"/>
              <a:t>Кларитромицин</a:t>
            </a:r>
            <a:r>
              <a:rPr lang="ru-RU" sz="3600" b="1" dirty="0"/>
              <a:t> внутрь по 0,5 г 2 р/</a:t>
            </a:r>
            <a:r>
              <a:rPr lang="ru-RU" sz="3600" b="1" dirty="0" err="1"/>
              <a:t>сут</a:t>
            </a:r>
            <a:r>
              <a:rPr lang="ru-RU" sz="3600" b="1" dirty="0"/>
              <a:t> 7—10 </a:t>
            </a:r>
            <a:r>
              <a:rPr lang="ru-RU" sz="3600" b="1" dirty="0" err="1"/>
              <a:t>сут</a:t>
            </a:r>
            <a:r>
              <a:rPr lang="ru-RU" sz="3600" b="1" dirty="0"/>
              <a:t> или</a:t>
            </a:r>
          </a:p>
          <a:p>
            <a:r>
              <a:rPr lang="ru-RU" sz="3600" b="1" dirty="0" err="1"/>
              <a:t>Рокситромицин</a:t>
            </a:r>
            <a:r>
              <a:rPr lang="ru-RU" sz="3600" b="1" dirty="0"/>
              <a:t> внутрь по 0,15 г 2 р/</a:t>
            </a:r>
            <a:r>
              <a:rPr lang="ru-RU" sz="3600" b="1" dirty="0" err="1"/>
              <a:t>сут</a:t>
            </a:r>
            <a:r>
              <a:rPr lang="ru-RU" sz="3600" b="1" dirty="0"/>
              <a:t> 7—10 </a:t>
            </a:r>
            <a:r>
              <a:rPr lang="ru-RU" sz="3600" b="1" dirty="0" err="1"/>
              <a:t>сут</a:t>
            </a:r>
            <a:r>
              <a:rPr lang="ru-RU" sz="3600" b="1" dirty="0"/>
              <a:t> или</a:t>
            </a:r>
          </a:p>
          <a:p>
            <a:r>
              <a:rPr lang="ru-RU" sz="3600" b="1" dirty="0" err="1"/>
              <a:t>Спирамицин</a:t>
            </a:r>
            <a:r>
              <a:rPr lang="ru-RU" sz="3600" b="1" dirty="0"/>
              <a:t> внутрь по 3 000 000 </a:t>
            </a:r>
            <a:r>
              <a:rPr lang="en-US" sz="3600" b="1" dirty="0"/>
              <a:t>ME </a:t>
            </a:r>
            <a:r>
              <a:rPr lang="ru-RU" sz="3600" b="1" dirty="0"/>
              <a:t>2 р/</a:t>
            </a:r>
            <a:r>
              <a:rPr lang="ru-RU" sz="3600" b="1" dirty="0" err="1"/>
              <a:t>сут</a:t>
            </a:r>
            <a:r>
              <a:rPr lang="ru-RU" sz="3600" b="1" dirty="0"/>
              <a:t> 7—10 </a:t>
            </a:r>
            <a:r>
              <a:rPr lang="ru-RU" sz="3600" b="1" dirty="0" err="1"/>
              <a:t>сут</a:t>
            </a:r>
            <a:endParaRPr lang="ru-RU" sz="3600" b="1" dirty="0"/>
          </a:p>
          <a:p>
            <a:r>
              <a:rPr lang="ru-RU" sz="3600" b="1" dirty="0" err="1" smtClean="0"/>
              <a:t>Левофлоксацин</a:t>
            </a:r>
            <a:r>
              <a:rPr lang="ru-RU" sz="3600" b="1" dirty="0" smtClean="0"/>
              <a:t> </a:t>
            </a:r>
            <a:r>
              <a:rPr lang="ru-RU" sz="3600" b="1" dirty="0"/>
              <a:t>внутрь 0,5 г 1 р/</a:t>
            </a:r>
            <a:r>
              <a:rPr lang="ru-RU" sz="3600" b="1" dirty="0" err="1"/>
              <a:t>сут</a:t>
            </a:r>
            <a:r>
              <a:rPr lang="ru-RU" sz="3600" b="1" dirty="0"/>
              <a:t> 7—10 </a:t>
            </a:r>
            <a:r>
              <a:rPr lang="ru-RU" sz="3600" b="1" dirty="0" err="1"/>
              <a:t>сут</a:t>
            </a:r>
            <a:r>
              <a:rPr lang="ru-RU" sz="3600" b="1" dirty="0"/>
              <a:t> или</a:t>
            </a:r>
          </a:p>
          <a:p>
            <a:r>
              <a:rPr lang="ru-RU" sz="3600" b="1" dirty="0" err="1"/>
              <a:t>Моксифлоксацин</a:t>
            </a:r>
            <a:r>
              <a:rPr lang="ru-RU" sz="3600" b="1" dirty="0"/>
              <a:t> внутрь 0,4 г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Альтернативные </a:t>
            </a:r>
            <a:r>
              <a:rPr lang="ru-RU" sz="3600" b="1" dirty="0"/>
              <a:t>ЛС</a:t>
            </a:r>
            <a:r>
              <a:rPr lang="ru-RU" sz="3600" b="1" dirty="0" smtClean="0"/>
              <a:t>:</a:t>
            </a:r>
            <a:endParaRPr lang="ru-RU" sz="3600" b="1" dirty="0"/>
          </a:p>
          <a:p>
            <a:r>
              <a:rPr lang="ru-RU" sz="3600" b="1" dirty="0"/>
              <a:t> </a:t>
            </a:r>
            <a:r>
              <a:rPr lang="ru-RU" sz="3600" b="1" i="1" dirty="0" err="1"/>
              <a:t>Доксициклин</a:t>
            </a:r>
            <a:r>
              <a:rPr lang="ru-RU" sz="3600" b="1" i="1" dirty="0"/>
              <a:t> внутрь по 0,1 г </a:t>
            </a:r>
            <a:r>
              <a:rPr lang="ru-RU" sz="3600" b="1" dirty="0"/>
              <a:t>2 </a:t>
            </a:r>
            <a:r>
              <a:rPr lang="ru-RU" sz="3600" b="1" i="1" dirty="0"/>
              <a:t>р/</a:t>
            </a:r>
            <a:r>
              <a:rPr lang="ru-RU" sz="3600" b="1" i="1" dirty="0" err="1"/>
              <a:t>сут</a:t>
            </a:r>
            <a:r>
              <a:rPr lang="ru-RU" sz="3600" b="1" i="1" dirty="0"/>
              <a:t> 7—10 </a:t>
            </a:r>
            <a:r>
              <a:rPr lang="ru-RU" sz="3600" b="1" i="1" dirty="0" err="1"/>
              <a:t>сут</a:t>
            </a:r>
            <a:r>
              <a:rPr lang="ru-RU" sz="3600" b="1" i="1" dirty="0"/>
              <a:t> или</a:t>
            </a:r>
            <a:endParaRPr lang="ru-RU" sz="3600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73325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u="sng" dirty="0" smtClean="0"/>
              <a:t>Пациенты </a:t>
            </a:r>
            <a:r>
              <a:rPr lang="ru-RU" b="1" u="sng" dirty="0"/>
              <a:t>2-й группы	</a:t>
            </a:r>
            <a:r>
              <a:rPr lang="ru-RU" b="1" u="sng" dirty="0" smtClean="0"/>
              <a:t>ЛС </a:t>
            </a:r>
            <a:r>
              <a:rPr lang="ru-RU" b="1" u="sng" dirty="0"/>
              <a:t>выбора:</a:t>
            </a:r>
            <a:r>
              <a:rPr lang="ru-RU" b="1" dirty="0"/>
              <a:t>	</a:t>
            </a:r>
          </a:p>
          <a:p>
            <a:endParaRPr lang="ru-RU" b="1" dirty="0"/>
          </a:p>
          <a:p>
            <a:r>
              <a:rPr lang="ru-RU" b="1" dirty="0"/>
              <a:t>Амоксициллин/</a:t>
            </a:r>
            <a:r>
              <a:rPr lang="ru-RU" b="1" dirty="0" err="1"/>
              <a:t>клавуланат</a:t>
            </a:r>
            <a:r>
              <a:rPr lang="ru-RU" b="1" dirty="0"/>
              <a:t> внутрь до или во время еды по 0,625 г	 3 р/</a:t>
            </a:r>
            <a:r>
              <a:rPr lang="ru-RU" b="1" dirty="0" err="1"/>
              <a:t>сут</a:t>
            </a:r>
            <a:r>
              <a:rPr lang="ru-RU" b="1" dirty="0"/>
              <a:t> или по 1 г 2 р/</a:t>
            </a:r>
            <a:r>
              <a:rPr lang="ru-RU" b="1" dirty="0" err="1"/>
              <a:t>сут</a:t>
            </a:r>
            <a:r>
              <a:rPr lang="ru-RU" b="1" dirty="0"/>
              <a:t> 7—10 </a:t>
            </a:r>
            <a:r>
              <a:rPr lang="ru-RU" b="1" dirty="0" err="1"/>
              <a:t>сут</a:t>
            </a:r>
            <a:r>
              <a:rPr lang="ru-RU" b="1" dirty="0"/>
              <a:t> или	</a:t>
            </a:r>
          </a:p>
          <a:p>
            <a:r>
              <a:rPr lang="ru-RU" b="1" dirty="0" err="1"/>
              <a:t>Цефуроксим</a:t>
            </a:r>
            <a:r>
              <a:rPr lang="ru-RU" b="1" dirty="0"/>
              <a:t> внутрь после еды по 0,5 г 2 р/</a:t>
            </a:r>
            <a:r>
              <a:rPr lang="ru-RU" b="1" dirty="0" err="1"/>
              <a:t>сут</a:t>
            </a:r>
            <a:r>
              <a:rPr lang="ru-RU" b="1" dirty="0"/>
              <a:t> 7—10 </a:t>
            </a:r>
            <a:r>
              <a:rPr lang="ru-RU" b="1" dirty="0" err="1"/>
              <a:t>сут</a:t>
            </a:r>
            <a:r>
              <a:rPr lang="ru-RU" b="1" dirty="0"/>
              <a:t> </a:t>
            </a:r>
            <a:r>
              <a:rPr lang="ru-RU" b="1" dirty="0" err="1"/>
              <a:t>Левофлоксацин</a:t>
            </a:r>
            <a:r>
              <a:rPr lang="ru-RU" b="1" dirty="0"/>
              <a:t> внутрь 0,5 г 1 р/</a:t>
            </a:r>
            <a:r>
              <a:rPr lang="ru-RU" b="1" dirty="0" err="1"/>
              <a:t>сут</a:t>
            </a:r>
            <a:r>
              <a:rPr lang="ru-RU" b="1" dirty="0"/>
              <a:t> 7—10 </a:t>
            </a:r>
            <a:r>
              <a:rPr lang="ru-RU" b="1" dirty="0" err="1"/>
              <a:t>сут</a:t>
            </a:r>
            <a:r>
              <a:rPr lang="ru-RU" b="1" dirty="0"/>
              <a:t> или	</a:t>
            </a:r>
          </a:p>
          <a:p>
            <a:r>
              <a:rPr lang="ru-RU" b="1" dirty="0" err="1"/>
              <a:t>Моксифлоксацин</a:t>
            </a:r>
            <a:r>
              <a:rPr lang="ru-RU" b="1" dirty="0"/>
              <a:t> внутрь 0,4 г 1 р/</a:t>
            </a:r>
            <a:r>
              <a:rPr lang="ru-RU" b="1" dirty="0" err="1"/>
              <a:t>сут</a:t>
            </a:r>
            <a:r>
              <a:rPr lang="ru-RU" b="1" dirty="0"/>
              <a:t> 7—10 </a:t>
            </a:r>
            <a:r>
              <a:rPr lang="ru-RU" b="1" dirty="0" err="1"/>
              <a:t>сут</a:t>
            </a:r>
            <a:r>
              <a:rPr lang="ru-RU" b="1" dirty="0"/>
              <a:t> или</a:t>
            </a:r>
          </a:p>
          <a:p>
            <a:r>
              <a:rPr lang="ru-RU" b="1" dirty="0" err="1"/>
              <a:t>Цефтриаксон</a:t>
            </a:r>
            <a:r>
              <a:rPr lang="ru-RU" b="1" dirty="0"/>
              <a:t> в/м 1—2 г 1 р/</a:t>
            </a:r>
            <a:r>
              <a:rPr lang="ru-RU" b="1" dirty="0" err="1"/>
              <a:t>сут</a:t>
            </a:r>
            <a:r>
              <a:rPr lang="ru-RU" b="1" dirty="0"/>
              <a:t> 7—10 </a:t>
            </a:r>
            <a:r>
              <a:rPr lang="ru-RU" b="1" dirty="0" err="1"/>
              <a:t>сут</a:t>
            </a:r>
            <a:r>
              <a:rPr lang="ru-RU" b="1" i="1" dirty="0"/>
              <a:t>                           	</a:t>
            </a:r>
            <a:endParaRPr lang="ru-RU" b="1" dirty="0"/>
          </a:p>
          <a:p>
            <a:endParaRPr lang="ru-RU" b="1" dirty="0"/>
          </a:p>
          <a:p>
            <a:pPr algn="just"/>
            <a:r>
              <a:rPr lang="ru-RU" b="1" dirty="0" err="1"/>
              <a:t>Макролидам</a:t>
            </a:r>
            <a:r>
              <a:rPr lang="ru-RU" b="1" dirty="0"/>
              <a:t> следует отдавать предпочтение при непереносимости (3-лактамных антибиотиков и пневмонии, предположительно вызванной </a:t>
            </a:r>
            <a:r>
              <a:rPr lang="ru-RU" b="1" i="1" dirty="0"/>
              <a:t>М. </a:t>
            </a:r>
            <a:r>
              <a:rPr lang="en-US" b="1" i="1" dirty="0" err="1"/>
              <a:t>pneumoniae</a:t>
            </a:r>
            <a:r>
              <a:rPr lang="en-US" b="1" i="1" dirty="0"/>
              <a:t> </a:t>
            </a:r>
            <a:r>
              <a:rPr lang="ru-RU" b="1" dirty="0"/>
              <a:t>и С.</a:t>
            </a:r>
            <a:r>
              <a:rPr lang="en-US" b="1" i="1" dirty="0" err="1"/>
              <a:t>pneumoniae</a:t>
            </a:r>
            <a:r>
              <a:rPr lang="ru-RU" b="1" i="1" dirty="0"/>
              <a:t>.	</a:t>
            </a:r>
            <a:endParaRPr lang="ru-RU" b="1" dirty="0"/>
          </a:p>
          <a:p>
            <a:pPr algn="just"/>
            <a:r>
              <a:rPr lang="ru-RU" b="1" dirty="0" err="1"/>
              <a:t>Доксициклин</a:t>
            </a:r>
            <a:r>
              <a:rPr lang="ru-RU" b="1" dirty="0"/>
              <a:t>   применяется   только при  подозрении  на  пневмонию,  </a:t>
            </a:r>
            <a:r>
              <a:rPr lang="ru-RU" b="1" dirty="0" smtClean="0"/>
              <a:t>вызванную </a:t>
            </a:r>
            <a:r>
              <a:rPr lang="ru-RU" b="1" dirty="0"/>
              <a:t>М. </a:t>
            </a:r>
            <a:r>
              <a:rPr lang="en-US" b="1" i="1" dirty="0" err="1"/>
              <a:t>pneumoniae</a:t>
            </a:r>
            <a:r>
              <a:rPr lang="en-US" b="1" i="1" dirty="0"/>
              <a:t> </a:t>
            </a:r>
            <a:r>
              <a:rPr lang="ru-RU" b="1" dirty="0"/>
              <a:t>и С. </a:t>
            </a:r>
            <a:r>
              <a:rPr lang="ru-RU" b="1" i="1" dirty="0" err="1"/>
              <a:t>рпеито</a:t>
            </a:r>
            <a:r>
              <a:rPr lang="en-US" b="1" i="1" dirty="0" err="1"/>
              <a:t>ni</a:t>
            </a:r>
            <a:r>
              <a:rPr lang="ru-RU" b="1" i="1" dirty="0" err="1"/>
              <a:t>ае</a:t>
            </a:r>
            <a:r>
              <a:rPr lang="ru-RU" b="1" i="1" dirty="0"/>
              <a:t> </a:t>
            </a:r>
            <a:r>
              <a:rPr lang="ru-RU" b="1" dirty="0"/>
              <a:t>(в Российской Федерации уровень	</a:t>
            </a:r>
            <a:r>
              <a:rPr lang="ru-RU" b="1" dirty="0" smtClean="0"/>
              <a:t>устойчивости </a:t>
            </a:r>
            <a:r>
              <a:rPr lang="en-US" b="1" dirty="0"/>
              <a:t>S</a:t>
            </a:r>
            <a:r>
              <a:rPr lang="ru-RU" b="1" dirty="0"/>
              <a:t>.</a:t>
            </a:r>
            <a:r>
              <a:rPr lang="en-US" b="1" i="1" dirty="0" err="1"/>
              <a:t>pneumoniae</a:t>
            </a:r>
            <a:r>
              <a:rPr lang="en-US" b="1" i="1" dirty="0"/>
              <a:t> </a:t>
            </a:r>
            <a:r>
              <a:rPr lang="ru-RU" b="1" dirty="0"/>
              <a:t>к этому ЛС &gt; 25%).</a:t>
            </a:r>
          </a:p>
          <a:p>
            <a:pPr algn="just"/>
            <a:r>
              <a:rPr lang="ru-RU" b="1" dirty="0"/>
              <a:t>Показанием к применению парентеральных ЛС является невозможность пациентом приема </a:t>
            </a:r>
            <a:r>
              <a:rPr lang="ru-RU" b="1" dirty="0" smtClean="0"/>
              <a:t>внутрь</a:t>
            </a:r>
            <a:r>
              <a:rPr lang="ru-RU" b="1" dirty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35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Внебольничная пневмония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u="sng" dirty="0"/>
              <a:t>Симптоматическая</a:t>
            </a:r>
            <a:r>
              <a:rPr lang="ru-RU" dirty="0"/>
              <a:t> </a:t>
            </a:r>
            <a:r>
              <a:rPr lang="ru-RU" u="sng" dirty="0"/>
              <a:t>терапия</a:t>
            </a:r>
          </a:p>
          <a:p>
            <a:endParaRPr lang="ru-RU" dirty="0"/>
          </a:p>
          <a:p>
            <a:r>
              <a:rPr lang="ru-RU" dirty="0" smtClean="0"/>
              <a:t>отхаркивающие </a:t>
            </a:r>
            <a:r>
              <a:rPr lang="ru-RU" dirty="0"/>
              <a:t>ЛС:</a:t>
            </a:r>
          </a:p>
          <a:p>
            <a:endParaRPr lang="ru-RU" dirty="0"/>
          </a:p>
          <a:p>
            <a:r>
              <a:rPr lang="ru-RU" dirty="0" err="1"/>
              <a:t>Амброксол</a:t>
            </a:r>
            <a:r>
              <a:rPr lang="ru-RU" dirty="0"/>
              <a:t> внутрь по 30 мг 3 р/</a:t>
            </a:r>
            <a:r>
              <a:rPr lang="ru-RU" dirty="0" err="1"/>
              <a:t>сут</a:t>
            </a:r>
            <a:r>
              <a:rPr lang="ru-RU" dirty="0"/>
              <a:t> в течение 2 </a:t>
            </a:r>
            <a:r>
              <a:rPr lang="ru-RU" dirty="0" err="1"/>
              <a:t>сут</a:t>
            </a:r>
            <a:r>
              <a:rPr lang="ru-RU" dirty="0"/>
              <a:t>, далее по 30 мг 2 р/</a:t>
            </a:r>
            <a:r>
              <a:rPr lang="ru-RU" dirty="0" err="1"/>
              <a:t>сут</a:t>
            </a:r>
            <a:r>
              <a:rPr lang="ru-RU" dirty="0"/>
              <a:t> 7—10 </a:t>
            </a:r>
            <a:r>
              <a:rPr lang="ru-RU" dirty="0" err="1"/>
              <a:t>сут</a:t>
            </a:r>
            <a:r>
              <a:rPr lang="ru-RU" dirty="0"/>
              <a:t>; в ингаляциях по 2—3 мл раствора на одну ингаляцию 1—2 р/</a:t>
            </a:r>
            <a:r>
              <a:rPr lang="ru-RU" dirty="0" err="1"/>
              <a:t>сут</a:t>
            </a:r>
            <a:r>
              <a:rPr lang="ru-RU" dirty="0"/>
              <a:t> 7—10 </a:t>
            </a:r>
            <a:r>
              <a:rPr lang="ru-RU" dirty="0" err="1"/>
              <a:t>сут</a:t>
            </a:r>
            <a:r>
              <a:rPr lang="ru-RU" dirty="0"/>
              <a:t> или</a:t>
            </a:r>
          </a:p>
          <a:p>
            <a:r>
              <a:rPr lang="ru-RU" dirty="0" err="1"/>
              <a:t>Ацетилцистеин</a:t>
            </a:r>
            <a:r>
              <a:rPr lang="ru-RU" dirty="0"/>
              <a:t> внутрь по 200 мг 3—4 р/</a:t>
            </a:r>
            <a:r>
              <a:rPr lang="ru-RU" dirty="0" err="1"/>
              <a:t>сут</a:t>
            </a:r>
            <a:r>
              <a:rPr lang="ru-RU" dirty="0"/>
              <a:t> 7—10 </a:t>
            </a:r>
            <a:r>
              <a:rPr lang="ru-RU" dirty="0" err="1"/>
              <a:t>сут</a:t>
            </a:r>
            <a:r>
              <a:rPr lang="ru-RU" dirty="0"/>
              <a:t>; в ингаляциях по 2мл 20% раствора на одну ингаляцию 2—4 р/</a:t>
            </a:r>
            <a:r>
              <a:rPr lang="ru-RU" dirty="0" err="1"/>
              <a:t>сут</a:t>
            </a:r>
            <a:r>
              <a:rPr lang="ru-RU" dirty="0"/>
              <a:t> 7—10 </a:t>
            </a:r>
            <a:r>
              <a:rPr lang="ru-RU" dirty="0" err="1"/>
              <a:t>сут</a:t>
            </a:r>
            <a:r>
              <a:rPr lang="ru-RU" dirty="0"/>
              <a:t> или</a:t>
            </a:r>
          </a:p>
          <a:p>
            <a:r>
              <a:rPr lang="ru-RU" dirty="0"/>
              <a:t>Бромгексин внутрь по 8—16 мг 3 р/</a:t>
            </a:r>
            <a:r>
              <a:rPr lang="ru-RU" dirty="0" err="1"/>
              <a:t>сут</a:t>
            </a:r>
            <a:r>
              <a:rPr lang="ru-RU" dirty="0"/>
              <a:t> 7—10 </a:t>
            </a:r>
            <a:r>
              <a:rPr lang="ru-RU" dirty="0" err="1"/>
              <a:t>сут</a:t>
            </a:r>
            <a:r>
              <a:rPr lang="ru-RU" dirty="0"/>
              <a:t>; в/м или в/в по 16 мг 2—3 р/</a:t>
            </a:r>
            <a:r>
              <a:rPr lang="ru-RU" dirty="0" err="1"/>
              <a:t>сут</a:t>
            </a:r>
            <a:r>
              <a:rPr lang="ru-RU" dirty="0"/>
              <a:t> 7—10 </a:t>
            </a:r>
            <a:r>
              <a:rPr lang="ru-RU" dirty="0" err="1"/>
              <a:t>сут</a:t>
            </a:r>
            <a:r>
              <a:rPr lang="ru-RU" dirty="0"/>
              <a:t> или</a:t>
            </a:r>
          </a:p>
          <a:p>
            <a:r>
              <a:rPr lang="ru-RU" dirty="0" err="1"/>
              <a:t>Карбоцистеин</a:t>
            </a:r>
            <a:r>
              <a:rPr lang="ru-RU" dirty="0"/>
              <a:t> внутрь по 750 мг 3р/</a:t>
            </a:r>
            <a:r>
              <a:rPr lang="ru-RU" dirty="0" err="1"/>
              <a:t>сут</a:t>
            </a:r>
            <a:r>
              <a:rPr lang="ru-RU" dirty="0"/>
              <a:t> 7-10 </a:t>
            </a:r>
            <a:r>
              <a:rPr lang="ru-RU" dirty="0" err="1"/>
              <a:t>сут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1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Критерии эффективности антибактериальной </a:t>
            </a:r>
            <a:r>
              <a:rPr lang="ru-RU" b="1" dirty="0" smtClean="0">
                <a:solidFill>
                  <a:schemeClr val="tx1"/>
                </a:solidFill>
              </a:rPr>
              <a:t>терапии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Первоначальная </a:t>
            </a:r>
            <a:r>
              <a:rPr lang="ru-RU" dirty="0"/>
              <a:t>оценка эффективности терапии должна проводиться через 48-72 часа после начала лечения. </a:t>
            </a:r>
            <a:endParaRPr lang="ru-RU" dirty="0" smtClean="0"/>
          </a:p>
          <a:p>
            <a:r>
              <a:rPr lang="ru-RU" dirty="0" smtClean="0"/>
              <a:t>Температура </a:t>
            </a:r>
            <a:r>
              <a:rPr lang="ru-RU" dirty="0"/>
              <a:t>тела &lt;37,5С</a:t>
            </a:r>
          </a:p>
          <a:p>
            <a:r>
              <a:rPr lang="ru-RU" dirty="0"/>
              <a:t>Отсутствие интоксикации</a:t>
            </a:r>
          </a:p>
          <a:p>
            <a:r>
              <a:rPr lang="ru-RU" dirty="0"/>
              <a:t>Отсутствие дыхательной </a:t>
            </a:r>
            <a:r>
              <a:rPr lang="ru-RU" dirty="0" smtClean="0"/>
              <a:t>недостаточности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гнойной мокроты</a:t>
            </a:r>
          </a:p>
          <a:p>
            <a:r>
              <a:rPr lang="ru-RU" dirty="0"/>
              <a:t>Количество лейкоцитов крови&lt;10х109/л</a:t>
            </a:r>
          </a:p>
          <a:p>
            <a:r>
              <a:rPr lang="ru-RU" dirty="0"/>
              <a:t>Отсутствие отрицательной динамики на рентгенограмме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8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реабилитация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8676456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Основными методами  пульмонологической  реабилитации являются: </a:t>
            </a:r>
          </a:p>
          <a:p>
            <a:r>
              <a:rPr lang="ru-RU" dirty="0" err="1" smtClean="0"/>
              <a:t>кинезетерапия</a:t>
            </a:r>
            <a:r>
              <a:rPr lang="ru-RU" dirty="0" smtClean="0"/>
              <a:t>  (лечебная физкультура и массаж),</a:t>
            </a:r>
          </a:p>
          <a:p>
            <a:r>
              <a:rPr lang="ru-RU" dirty="0" err="1" smtClean="0"/>
              <a:t>небулайзерная</a:t>
            </a:r>
            <a:r>
              <a:rPr lang="ru-RU" dirty="0" smtClean="0"/>
              <a:t> терапия (ингаляции лекарственными средствами), </a:t>
            </a:r>
          </a:p>
          <a:p>
            <a:r>
              <a:rPr lang="ru-RU" dirty="0" smtClean="0"/>
              <a:t>оксигенотерапия (свежий воздух, прогулки, кислородные коктейли), </a:t>
            </a:r>
          </a:p>
          <a:p>
            <a:r>
              <a:rPr lang="ru-RU" dirty="0" err="1" smtClean="0"/>
              <a:t>галотерапия</a:t>
            </a:r>
            <a:r>
              <a:rPr lang="ru-RU" dirty="0" smtClean="0"/>
              <a:t> и др. </a:t>
            </a:r>
          </a:p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r>
              <a:rPr lang="ru-RU" dirty="0" smtClean="0"/>
              <a:t>Среди больных, перенесших пневмонию,  могут быть  выделены следующие  реабилитационные группы:</a:t>
            </a:r>
          </a:p>
        </p:txBody>
      </p:sp>
    </p:spTree>
    <p:extLst>
      <p:ext uri="{BB962C8B-B14F-4D97-AF65-F5344CB8AC3E}">
        <p14:creationId xmlns:p14="http://schemas.microsoft.com/office/powerpoint/2010/main" val="21588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/>
              <a:t>Острый бронхит </a:t>
            </a:r>
            <a:r>
              <a:rPr lang="ru-RU" dirty="0"/>
              <a:t>– острое воспаление слизистой оболочки бронхов, </a:t>
            </a:r>
            <a:r>
              <a:rPr lang="ru-RU" dirty="0" smtClean="0"/>
              <a:t>вызываемое </a:t>
            </a:r>
            <a:r>
              <a:rPr lang="ru-RU" dirty="0"/>
              <a:t>различными инфекционными, физическими или </a:t>
            </a:r>
            <a:r>
              <a:rPr lang="ru-RU" dirty="0" smtClean="0"/>
              <a:t>химическими факторами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b="1" dirty="0"/>
              <a:t>Острый </a:t>
            </a:r>
            <a:r>
              <a:rPr lang="ru-RU" b="1" dirty="0" err="1"/>
              <a:t>обструктивный</a:t>
            </a:r>
            <a:r>
              <a:rPr lang="ru-RU" b="1" dirty="0"/>
              <a:t> </a:t>
            </a:r>
            <a:r>
              <a:rPr lang="ru-RU" b="1" dirty="0" smtClean="0"/>
              <a:t>бронхит</a:t>
            </a:r>
            <a:r>
              <a:rPr lang="ru-RU" dirty="0" smtClean="0"/>
              <a:t>, </a:t>
            </a:r>
            <a:r>
              <a:rPr lang="ru-RU" dirty="0"/>
              <a:t>так же как и </a:t>
            </a:r>
            <a:r>
              <a:rPr lang="ru-RU" dirty="0" err="1"/>
              <a:t>бронхиолит</a:t>
            </a:r>
            <a:r>
              <a:rPr lang="ru-RU" dirty="0"/>
              <a:t>, </a:t>
            </a:r>
            <a:r>
              <a:rPr lang="ru-RU" dirty="0" smtClean="0"/>
              <a:t>является </a:t>
            </a:r>
            <a:r>
              <a:rPr lang="ru-RU" dirty="0"/>
              <a:t>проявлением острой респираторной вирусной инфекции, но в </a:t>
            </a:r>
            <a:r>
              <a:rPr lang="ru-RU" dirty="0" smtClean="0"/>
              <a:t>отличие </a:t>
            </a:r>
            <a:r>
              <a:rPr lang="ru-RU" dirty="0"/>
              <a:t>от него характеризуется диффузным поражением бронхов разного </a:t>
            </a:r>
            <a:r>
              <a:rPr lang="ru-RU" dirty="0" smtClean="0"/>
              <a:t>калибра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реабилитация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467600" cy="58326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i="1" u="sng" dirty="0" smtClean="0"/>
              <a:t>1 </a:t>
            </a:r>
            <a:r>
              <a:rPr lang="ru-RU" i="1" u="sng" dirty="0"/>
              <a:t>гр.- состояние полного клинического выздоровления  (без наличия фоновых хронических заболеваний).</a:t>
            </a:r>
          </a:p>
          <a:p>
            <a:r>
              <a:rPr lang="ru-RU" dirty="0"/>
              <a:t>Рекомендуемые мероприятия:</a:t>
            </a:r>
          </a:p>
          <a:p>
            <a:pPr lvl="0"/>
            <a:r>
              <a:rPr lang="ru-RU" dirty="0"/>
              <a:t>Закаливание (дозированное пребывание  на свежем воздухе, на солнце).</a:t>
            </a:r>
          </a:p>
          <a:p>
            <a:pPr lvl="0"/>
            <a:r>
              <a:rPr lang="ru-RU" dirty="0"/>
              <a:t>Занятия лечебной физкультурой (дыхательная гимнастика, лечебное плавание в бассейне, респираторный тренаж движений)</a:t>
            </a:r>
          </a:p>
          <a:p>
            <a:pPr lvl="0"/>
            <a:r>
              <a:rPr lang="ru-RU" dirty="0"/>
              <a:t>Дозированная ходьба, лечебная гребля, катание на коньках.</a:t>
            </a:r>
          </a:p>
          <a:p>
            <a:pPr lvl="0"/>
            <a:r>
              <a:rPr lang="ru-RU" dirty="0"/>
              <a:t>Массаж грудной клетки</a:t>
            </a:r>
          </a:p>
          <a:p>
            <a:pPr lvl="0"/>
            <a:r>
              <a:rPr lang="ru-RU" dirty="0"/>
              <a:t>Физиотерапевтические процедуры (</a:t>
            </a:r>
            <a:r>
              <a:rPr lang="ru-RU" dirty="0" err="1"/>
              <a:t>электрофарез</a:t>
            </a:r>
            <a:r>
              <a:rPr lang="ru-RU" dirty="0"/>
              <a:t>, гальванический воротник, и др. с учетом индивидуальных особенностей)</a:t>
            </a:r>
          </a:p>
          <a:p>
            <a:pPr lvl="0"/>
            <a:r>
              <a:rPr lang="ru-RU" dirty="0"/>
              <a:t>Лазеротерапия</a:t>
            </a:r>
          </a:p>
          <a:p>
            <a:pPr lvl="0"/>
            <a:r>
              <a:rPr lang="ru-RU" dirty="0"/>
              <a:t>Ингаляционная терапия </a:t>
            </a:r>
            <a:r>
              <a:rPr lang="ru-RU" dirty="0" err="1"/>
              <a:t>бронхолитическими</a:t>
            </a:r>
            <a:r>
              <a:rPr lang="ru-RU" dirty="0"/>
              <a:t> препаратами, </a:t>
            </a:r>
            <a:r>
              <a:rPr lang="ru-RU" dirty="0" err="1"/>
              <a:t>фитоингаляции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Водобальнеолечение</a:t>
            </a:r>
            <a:r>
              <a:rPr lang="ru-RU" dirty="0"/>
              <a:t>  ( различные ванны)</a:t>
            </a:r>
          </a:p>
          <a:p>
            <a:pPr lvl="0"/>
            <a:r>
              <a:rPr lang="ru-RU" dirty="0" err="1"/>
              <a:t>Галотерапия</a:t>
            </a:r>
            <a:endParaRPr lang="ru-RU" dirty="0"/>
          </a:p>
          <a:p>
            <a:pPr lvl="0"/>
            <a:r>
              <a:rPr lang="ru-RU" dirty="0" err="1"/>
              <a:t>Пелоидотерапия</a:t>
            </a:r>
            <a:r>
              <a:rPr lang="ru-RU" dirty="0"/>
              <a:t>, ИРТ, аутотренинг и др. мероприятия.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3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реабилитация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u="sng" dirty="0"/>
              <a:t>2 группа. Больные с остаточными проявлениями пневмонии в форме </a:t>
            </a:r>
            <a:r>
              <a:rPr lang="ru-RU" i="1" u="sng" dirty="0" err="1"/>
              <a:t>обструктивного</a:t>
            </a:r>
            <a:r>
              <a:rPr lang="ru-RU" i="1" u="sng" dirty="0"/>
              <a:t> синдрома.</a:t>
            </a:r>
          </a:p>
          <a:p>
            <a:r>
              <a:rPr lang="ru-RU" dirty="0"/>
              <a:t>Все изложенные пункты в 1-ой группе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Должны  </a:t>
            </a:r>
            <a:r>
              <a:rPr lang="ru-RU" dirty="0"/>
              <a:t>быть расширены:</a:t>
            </a:r>
          </a:p>
          <a:p>
            <a:pPr lvl="0"/>
            <a:r>
              <a:rPr lang="ru-RU" dirty="0"/>
              <a:t>Лечебная физкультура - обязательно с элементами тренирующей терапии для улучшения дренажной функции бронхов.</a:t>
            </a:r>
          </a:p>
          <a:p>
            <a:pPr lvl="0"/>
            <a:r>
              <a:rPr lang="ru-RU" dirty="0"/>
              <a:t>Ингаляционная терапия с использованием </a:t>
            </a:r>
            <a:r>
              <a:rPr lang="ru-RU" dirty="0" err="1"/>
              <a:t>бронхолитиков</a:t>
            </a:r>
            <a:r>
              <a:rPr lang="ru-RU" dirty="0"/>
              <a:t> и </a:t>
            </a:r>
            <a:r>
              <a:rPr lang="ru-RU" dirty="0" err="1"/>
              <a:t>муколитиков</a:t>
            </a:r>
            <a:r>
              <a:rPr lang="ru-RU" dirty="0"/>
              <a:t> ч/з </a:t>
            </a:r>
            <a:r>
              <a:rPr lang="ru-RU" dirty="0" err="1"/>
              <a:t>небулайзер</a:t>
            </a:r>
            <a:r>
              <a:rPr lang="ru-RU" dirty="0"/>
              <a:t> (</a:t>
            </a:r>
            <a:r>
              <a:rPr lang="ru-RU" dirty="0" err="1"/>
              <a:t>беродуал</a:t>
            </a:r>
            <a:r>
              <a:rPr lang="ru-RU" dirty="0"/>
              <a:t>, </a:t>
            </a:r>
            <a:r>
              <a:rPr lang="ru-RU" dirty="0" err="1"/>
              <a:t>лазолван</a:t>
            </a:r>
            <a:r>
              <a:rPr lang="ru-RU" dirty="0"/>
              <a:t>, </a:t>
            </a:r>
            <a:r>
              <a:rPr lang="ru-RU" dirty="0" err="1"/>
              <a:t>вентолин</a:t>
            </a:r>
            <a:r>
              <a:rPr lang="ru-RU" dirty="0"/>
              <a:t>, </a:t>
            </a:r>
            <a:r>
              <a:rPr lang="ru-RU" dirty="0" err="1"/>
              <a:t>беротек</a:t>
            </a:r>
            <a:r>
              <a:rPr lang="ru-RU" dirty="0"/>
              <a:t>)</a:t>
            </a:r>
          </a:p>
          <a:p>
            <a:pPr lvl="0"/>
            <a:r>
              <a:rPr lang="ru-RU" dirty="0" err="1"/>
              <a:t>Пилоидотерапия</a:t>
            </a:r>
            <a:endParaRPr lang="ru-RU" dirty="0"/>
          </a:p>
          <a:p>
            <a:pPr lvl="0"/>
            <a:r>
              <a:rPr lang="ru-RU" dirty="0"/>
              <a:t>Санаторно-курортное лечение.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реабилитация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363272" cy="5421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u="sng" dirty="0"/>
              <a:t>3 группа - больные с остаточными проявлениями пневмонии в форме не полностью рассосавшегося инфильтрата или с элементами фиброза, пневмосклероза.</a:t>
            </a:r>
          </a:p>
          <a:p>
            <a:pPr lvl="0"/>
            <a:r>
              <a:rPr lang="ru-RU" dirty="0"/>
              <a:t>Физиотерапия противовоспалительного действия ( высокочастотная терапия)</a:t>
            </a:r>
          </a:p>
          <a:p>
            <a:pPr lvl="0"/>
            <a:r>
              <a:rPr lang="ru-RU" dirty="0"/>
              <a:t>Лазеротерапия</a:t>
            </a:r>
          </a:p>
          <a:p>
            <a:pPr lvl="0"/>
            <a:r>
              <a:rPr lang="ru-RU" dirty="0"/>
              <a:t>Аппликации парафина, озокерита и др.</a:t>
            </a:r>
          </a:p>
          <a:p>
            <a:pPr lvl="0"/>
            <a:r>
              <a:rPr lang="ru-RU" dirty="0" err="1"/>
              <a:t>Пилоидотерапия</a:t>
            </a:r>
            <a:endParaRPr lang="ru-RU" dirty="0"/>
          </a:p>
          <a:p>
            <a:pPr lvl="0"/>
            <a:r>
              <a:rPr lang="ru-RU" dirty="0"/>
              <a:t>Лечебная гимнастика</a:t>
            </a:r>
          </a:p>
          <a:p>
            <a:pPr lvl="0"/>
            <a:r>
              <a:rPr lang="ru-RU" dirty="0"/>
              <a:t>Санаторно-курортное лечение.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0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реабилитация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u="sng" dirty="0"/>
              <a:t>4 группа – больные перенесшие пневмонии, имеющие фоновые хронические </a:t>
            </a:r>
            <a:r>
              <a:rPr lang="ru-RU" i="1" u="sng" dirty="0" err="1"/>
              <a:t>обструктивные</a:t>
            </a:r>
            <a:r>
              <a:rPr lang="ru-RU" i="1" u="sng" dirty="0"/>
              <a:t> заболевания легких</a:t>
            </a:r>
            <a:r>
              <a:rPr lang="ru-RU" i="1" u="sng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algn="just"/>
            <a:r>
              <a:rPr lang="ru-RU" dirty="0"/>
              <a:t>Реабилитация этих больных предполагает  включение мероприятий, соответственно существующей фоновой  патологии с назначением соответствующей  современной лекарственной терапии.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8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реабилитация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i="1" u="sng" dirty="0"/>
              <a:t>5 группа - больные с остаточным </a:t>
            </a:r>
            <a:r>
              <a:rPr lang="ru-RU" i="1" u="sng" dirty="0" err="1"/>
              <a:t>астено</a:t>
            </a:r>
            <a:r>
              <a:rPr lang="ru-RU" i="1" u="sng" dirty="0"/>
              <a:t>- вегетативным синдромом, проявляющимся астеническими данными.  </a:t>
            </a:r>
            <a:r>
              <a:rPr lang="ru-RU" dirty="0"/>
              <a:t>Таким пациентам применяют все, что сказано в группе 1. Особенно рекомендуют адаптогены ( элеутерококк, лимонник, </a:t>
            </a:r>
            <a:r>
              <a:rPr lang="ru-RU" dirty="0" smtClean="0"/>
              <a:t>женьшень </a:t>
            </a:r>
            <a:r>
              <a:rPr lang="ru-RU" dirty="0"/>
              <a:t>и др.). Из </a:t>
            </a:r>
            <a:r>
              <a:rPr lang="ru-RU" dirty="0" err="1"/>
              <a:t>физио</a:t>
            </a:r>
            <a:r>
              <a:rPr lang="ru-RU" dirty="0"/>
              <a:t> – процедур: гальванический воротник , электросон, хвойные, углекислые ванны, </a:t>
            </a:r>
            <a:r>
              <a:rPr lang="ru-RU" dirty="0" err="1"/>
              <a:t>родоновые</a:t>
            </a:r>
            <a:r>
              <a:rPr lang="ru-RU" dirty="0"/>
              <a:t> ванны; санаторно-курортное лечение </a:t>
            </a:r>
          </a:p>
          <a:p>
            <a:pPr algn="just"/>
            <a:r>
              <a:rPr lang="ru-RU" dirty="0"/>
              <a:t>	</a:t>
            </a:r>
            <a:r>
              <a:rPr lang="ru-RU" dirty="0" smtClean="0"/>
              <a:t>При </a:t>
            </a:r>
            <a:r>
              <a:rPr lang="ru-RU" dirty="0"/>
              <a:t>оценке реабилитационных мероприятий  необходимо учитывать:</a:t>
            </a:r>
          </a:p>
          <a:p>
            <a:pPr lvl="0" algn="just"/>
            <a:r>
              <a:rPr lang="ru-RU" dirty="0"/>
              <a:t>динамику общеклинических симптомов ( кашель, выделение мокроты, одышка)</a:t>
            </a:r>
          </a:p>
          <a:p>
            <a:pPr lvl="0" algn="just"/>
            <a:r>
              <a:rPr lang="ru-RU" dirty="0"/>
              <a:t>функцию внешнего дыхания ( спирометрия, </a:t>
            </a:r>
            <a:r>
              <a:rPr lang="ru-RU" dirty="0" err="1"/>
              <a:t>пикфлоуметрия</a:t>
            </a:r>
            <a:r>
              <a:rPr lang="ru-RU" dirty="0"/>
              <a:t>)</a:t>
            </a:r>
          </a:p>
          <a:p>
            <a:pPr lvl="0" algn="just"/>
            <a:r>
              <a:rPr lang="ru-RU" dirty="0"/>
              <a:t>гемодинамические показатели ( ЧСС, АД, ЭКГ)</a:t>
            </a:r>
          </a:p>
          <a:p>
            <a:pPr lvl="0" algn="just"/>
            <a:r>
              <a:rPr lang="ru-RU" dirty="0"/>
              <a:t>состояние вегетативной нервной системы</a:t>
            </a:r>
          </a:p>
          <a:p>
            <a:pPr lvl="0" algn="just"/>
            <a:r>
              <a:rPr lang="ru-RU" dirty="0"/>
              <a:t>толерантность к физической нагрузке.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1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Диспансерное наблюдение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Первое </a:t>
            </a:r>
            <a:r>
              <a:rPr lang="ru-RU" dirty="0"/>
              <a:t>посещение  участкового терапевта  сразу после выписки из стационара. Врачом оценивается  все результаты стационарного обследования и лечения. Назначаются в зависимости от группы реабилитационные мероприятия.</a:t>
            </a:r>
          </a:p>
          <a:p>
            <a:pPr algn="just"/>
            <a:r>
              <a:rPr lang="ru-RU" dirty="0"/>
              <a:t>Второе посещение после 3-х месяцев  ( при благополучном </a:t>
            </a:r>
            <a:r>
              <a:rPr lang="ru-RU" dirty="0" err="1"/>
              <a:t>состянии</a:t>
            </a:r>
            <a:r>
              <a:rPr lang="ru-RU" dirty="0"/>
              <a:t>)- осмотр пациента, назначение лабораторных, инструментальных методов исследования, рентген легких ( если есть хроническая легочная патология или остаточные изменения на </a:t>
            </a:r>
            <a:r>
              <a:rPr lang="ru-RU" dirty="0" smtClean="0"/>
              <a:t>рентгенограмме</a:t>
            </a:r>
            <a:r>
              <a:rPr lang="ru-RU" dirty="0"/>
              <a:t>). При необходимости уточнение или добавление реабилитационных мероприятий.</a:t>
            </a:r>
          </a:p>
          <a:p>
            <a:pPr algn="just"/>
            <a:r>
              <a:rPr lang="ru-RU" dirty="0"/>
              <a:t>Третье посещение после 6-ти месяцев. Осмотр врача, лабораторные исследования, исследование системы вентиляции. Реабилитационные мероприятия  для дальнейшего оздоровления и укрепления организма.</a:t>
            </a:r>
          </a:p>
          <a:p>
            <a:pPr algn="just"/>
            <a:r>
              <a:rPr lang="ru-RU" dirty="0"/>
              <a:t>Четвертое посещение к терапевту после 12-ти месяцев- осмотр врача , общеклинические лабораторные и инструментальные  исследования, обязательно- </a:t>
            </a:r>
            <a:r>
              <a:rPr lang="ru-RU" dirty="0" smtClean="0"/>
              <a:t>рентгенография </a:t>
            </a:r>
            <a:r>
              <a:rPr lang="ru-RU" dirty="0"/>
              <a:t>легких.</a:t>
            </a:r>
          </a:p>
          <a:p>
            <a:pPr algn="just"/>
            <a:r>
              <a:rPr lang="ru-RU" dirty="0" smtClean="0"/>
              <a:t>Первая </a:t>
            </a:r>
            <a:r>
              <a:rPr lang="ru-RU" dirty="0"/>
              <a:t>группа диспансерного наблюдения, реабилитационные мероприятия, снятие с учета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5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Диспансерное наблюдение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Вторая </a:t>
            </a:r>
            <a:r>
              <a:rPr lang="ru-RU" dirty="0"/>
              <a:t>группа- пневмония  с остаточными проявлениями  в форме:</a:t>
            </a:r>
          </a:p>
          <a:p>
            <a:pPr algn="just"/>
            <a:r>
              <a:rPr lang="ru-RU" dirty="0"/>
              <a:t>а</a:t>
            </a:r>
            <a:r>
              <a:rPr lang="ru-RU" dirty="0" smtClean="0"/>
              <a:t>) </a:t>
            </a:r>
            <a:r>
              <a:rPr lang="ru-RU" dirty="0" err="1"/>
              <a:t>обструктивного</a:t>
            </a:r>
            <a:r>
              <a:rPr lang="ru-RU" dirty="0"/>
              <a:t> синдрома</a:t>
            </a:r>
          </a:p>
          <a:p>
            <a:pPr algn="just"/>
            <a:r>
              <a:rPr lang="ru-RU" dirty="0" smtClean="0"/>
              <a:t>б) не </a:t>
            </a:r>
            <a:r>
              <a:rPr lang="ru-RU" dirty="0"/>
              <a:t>полностью рассосавшегося инфильтрата  или фиброзом, </a:t>
            </a:r>
            <a:r>
              <a:rPr lang="ru-RU" dirty="0" smtClean="0"/>
              <a:t>пневмосклерозом. Осмотр </a:t>
            </a:r>
            <a:r>
              <a:rPr lang="ru-RU" dirty="0"/>
              <a:t>2 раза в год. Исследование системы вентиляции, </a:t>
            </a:r>
            <a:r>
              <a:rPr lang="ru-RU" dirty="0" err="1"/>
              <a:t>рентгено</a:t>
            </a:r>
            <a:r>
              <a:rPr lang="ru-RU" dirty="0"/>
              <a:t>-графия грудной клетки, консультация пульмонолога, фтизиатр.  </a:t>
            </a:r>
          </a:p>
          <a:p>
            <a:pPr algn="just"/>
            <a:r>
              <a:rPr lang="ru-RU" dirty="0"/>
              <a:t> Лечебно-реабилитационные мероприятия должны начинаться с первых дней заболевания и продолжаться в период выздоровления, главным образом, вне стационара (пульмонологические центры, пульмонологические кабинеты в поликлиниках, дневные стационары, санатории-профилактории, санатории курортных зон). </a:t>
            </a:r>
          </a:p>
        </p:txBody>
      </p:sp>
    </p:spTree>
    <p:extLst>
      <p:ext uri="{BB962C8B-B14F-4D97-AF65-F5344CB8AC3E}">
        <p14:creationId xmlns:p14="http://schemas.microsoft.com/office/powerpoint/2010/main" val="34728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САНАТОРНО-КУРОРТНОЕ ЛЕЧЕНИЕ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147248" cy="58772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Противопоказания</a:t>
            </a:r>
            <a:endParaRPr lang="ru-RU" dirty="0"/>
          </a:p>
          <a:p>
            <a:pPr lvl="0"/>
            <a:r>
              <a:rPr lang="ru-RU" dirty="0"/>
              <a:t>Все заболевания дыхательной системы, сопровождающиеся развитием ЛСН выше </a:t>
            </a:r>
            <a:r>
              <a:rPr lang="en-US" dirty="0"/>
              <a:t>II</a:t>
            </a:r>
            <a:r>
              <a:rPr lang="ru-RU" dirty="0"/>
              <a:t> стадии.</a:t>
            </a:r>
          </a:p>
          <a:p>
            <a:pPr lvl="0"/>
            <a:r>
              <a:rPr lang="ru-RU" dirty="0" smtClean="0"/>
              <a:t>Спонтанный </a:t>
            </a:r>
            <a:r>
              <a:rPr lang="ru-RU" dirty="0"/>
              <a:t>пневмоторакс.</a:t>
            </a:r>
          </a:p>
          <a:p>
            <a:pPr lvl="0"/>
            <a:r>
              <a:rPr lang="ru-RU" dirty="0"/>
              <a:t>Состояние после неэффективных оперативных вмешательств, наличие послеоперационных осложнений.</a:t>
            </a:r>
          </a:p>
          <a:p>
            <a:pPr lvl="0"/>
            <a:r>
              <a:rPr lang="ru-RU" dirty="0"/>
              <a:t>Кровохаркание.</a:t>
            </a:r>
          </a:p>
          <a:p>
            <a:pPr lvl="0"/>
            <a:r>
              <a:rPr lang="ru-RU" dirty="0"/>
              <a:t>Плевральный выпот.</a:t>
            </a:r>
          </a:p>
          <a:p>
            <a:pPr lvl="0"/>
            <a:r>
              <a:rPr lang="ru-RU" dirty="0"/>
              <a:t>Заболевания респираторной системы воспалительного генеза в острый период и в фазе обострения процесса.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Основные курорты для лечения болезней органов дыхания</a:t>
            </a:r>
            <a:endParaRPr lang="ru-RU" dirty="0"/>
          </a:p>
          <a:p>
            <a:pPr lvl="0"/>
            <a:r>
              <a:rPr lang="ru-RU" dirty="0"/>
              <a:t>Климатические: Алушта, Батуми, Боровое, Гагра, </a:t>
            </a:r>
            <a:r>
              <a:rPr lang="ru-RU" dirty="0" err="1"/>
              <a:t>Гленджик</a:t>
            </a:r>
            <a:r>
              <a:rPr lang="ru-RU" dirty="0"/>
              <a:t> (май-сентябрь), Кисловодск, (май-сентябрь), Нальчик, Сочи, Феодосия, Юг Крыма 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9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САНАТОРНО-КУРОРТНОЕ ЛЕЧЕНИЕ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280920" cy="626469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Хронические </a:t>
            </a:r>
            <a:r>
              <a:rPr lang="ru-RU" dirty="0"/>
              <a:t>бронхиты и трахеиты (в том числе и профессиональные) с легочно-сердечной недостаточностью (ЛСН) не выше </a:t>
            </a:r>
            <a:r>
              <a:rPr lang="en-US" dirty="0"/>
              <a:t>I</a:t>
            </a:r>
            <a:r>
              <a:rPr lang="ru-RU" dirty="0"/>
              <a:t> ст.</a:t>
            </a:r>
          </a:p>
          <a:p>
            <a:r>
              <a:rPr lang="ru-RU" dirty="0"/>
              <a:t>     - местные санатории, климатические курорты; при </a:t>
            </a:r>
            <a:r>
              <a:rPr lang="en-US" dirty="0"/>
              <a:t>II</a:t>
            </a:r>
            <a:r>
              <a:rPr lang="ru-RU" dirty="0"/>
              <a:t> ст. – местные санатории, лето.</a:t>
            </a:r>
          </a:p>
          <a:p>
            <a:pPr lvl="0"/>
            <a:r>
              <a:rPr lang="ru-RU" dirty="0"/>
              <a:t>Эмфизема легких при ЛСН не более </a:t>
            </a:r>
            <a:r>
              <a:rPr lang="en-US" dirty="0"/>
              <a:t>I</a:t>
            </a:r>
            <a:r>
              <a:rPr lang="ru-RU" dirty="0"/>
              <a:t> ст.</a:t>
            </a:r>
          </a:p>
          <a:p>
            <a:r>
              <a:rPr lang="ru-RU" dirty="0"/>
              <a:t>     - местные санатории, климатические курорты;</a:t>
            </a:r>
          </a:p>
          <a:p>
            <a:r>
              <a:rPr lang="ru-RU" dirty="0"/>
              <a:t>       при </a:t>
            </a:r>
            <a:r>
              <a:rPr lang="en-US" dirty="0"/>
              <a:t>II</a:t>
            </a:r>
            <a:r>
              <a:rPr lang="ru-RU" dirty="0"/>
              <a:t> ст. – местные санатории, летом.</a:t>
            </a:r>
          </a:p>
          <a:p>
            <a:pPr lvl="0"/>
            <a:r>
              <a:rPr lang="ru-RU" dirty="0"/>
              <a:t>Затяжная пневмония:</a:t>
            </a:r>
          </a:p>
          <a:p>
            <a:r>
              <a:rPr lang="ru-RU" dirty="0"/>
              <a:t>           - местные санатории;</a:t>
            </a:r>
          </a:p>
          <a:p>
            <a:pPr lvl="0"/>
            <a:r>
              <a:rPr lang="ru-RU" dirty="0"/>
              <a:t>Остаточные явления сухого и экссудативного плеврита.</a:t>
            </a:r>
          </a:p>
          <a:p>
            <a:r>
              <a:rPr lang="ru-RU" dirty="0"/>
              <a:t>    - местные санатории, климатические курорты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041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литература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363272" cy="63367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Внутренние болезни [Электронный ресурс] : учебник. Т. 1. - Режим доступа: http://www.studmedlib.ru/ru/book/ISBN9785970425794.htmlред. В. С. Моисеев, А. И. Мартынов, Н. А. </a:t>
            </a:r>
            <a:r>
              <a:rPr lang="ru-RU" dirty="0" err="1"/>
              <a:t>МухинМ</a:t>
            </a:r>
            <a:r>
              <a:rPr lang="ru-RU" dirty="0"/>
              <a:t>. : ГЭОТАР-Медиа, 2013.</a:t>
            </a:r>
          </a:p>
          <a:p>
            <a:r>
              <a:rPr lang="ru-RU" dirty="0"/>
              <a:t>Внутренние болезни [Электронный ресурс] : учебник. Т. 2. - Режим доступа: http://www.studmedlib.ru/ru/book/ISBN9785970425800.htmlред. В. С. Моисеев, А. И. Мартынов, Н. А. </a:t>
            </a:r>
            <a:r>
              <a:rPr lang="ru-RU" dirty="0" err="1"/>
              <a:t>МухинМ</a:t>
            </a:r>
            <a:r>
              <a:rPr lang="ru-RU" dirty="0"/>
              <a:t>. : ГЭОТАР-Медиа, 2013.</a:t>
            </a:r>
          </a:p>
          <a:p>
            <a:r>
              <a:rPr lang="ru-RU" dirty="0"/>
              <a:t>Поликлиническая терапия [Электронный ресурс] : учебник. - Режим доступа: http://www.studmedlib.ru/ru/book/ISBN9785970425015.html?SSr=25013378f71154154d9e55flapinskayaГ. И. </a:t>
            </a:r>
            <a:r>
              <a:rPr lang="ru-RU" dirty="0" err="1"/>
              <a:t>Сторожаков</a:t>
            </a:r>
            <a:r>
              <a:rPr lang="ru-RU" dirty="0"/>
              <a:t>, И. И. </a:t>
            </a:r>
            <a:r>
              <a:rPr lang="ru-RU" dirty="0" err="1"/>
              <a:t>Чукаева</a:t>
            </a:r>
            <a:r>
              <a:rPr lang="ru-RU" dirty="0"/>
              <a:t>, А. А. </a:t>
            </a:r>
            <a:r>
              <a:rPr lang="ru-RU" dirty="0" err="1"/>
              <a:t>АлександровМ</a:t>
            </a:r>
            <a:r>
              <a:rPr lang="ru-RU" dirty="0"/>
              <a:t>. : ГЭОТАР-Медиа, 2013.</a:t>
            </a:r>
          </a:p>
          <a:p>
            <a:r>
              <a:rPr lang="ru-RU" dirty="0"/>
              <a:t>Внутренние болезни [Электронный ресурс] : учебник. - Режим доступа: http://e.lanbook.com/view/book/64891/В. П. Царев, И. И. </a:t>
            </a:r>
            <a:r>
              <a:rPr lang="ru-RU" dirty="0" err="1"/>
              <a:t>ГончарикМ</a:t>
            </a:r>
            <a:r>
              <a:rPr lang="ru-RU" dirty="0"/>
              <a:t>. : ИНФРА-М ; Минск : Новое знание, 2013.</a:t>
            </a:r>
          </a:p>
          <a:p>
            <a:r>
              <a:rPr lang="ru-RU" dirty="0"/>
              <a:t>Внутренние болезни [Электронный ресурс] : учеб. для мед. вузов. Т. 1.. - Режим доступа: https://www.books-up.ru/read/vnutrennie-bolezni-v-2-t-t-1-2990917/?page=1ред. С. И. </a:t>
            </a:r>
            <a:r>
              <a:rPr lang="ru-RU" dirty="0" err="1"/>
              <a:t>РябовСПб</a:t>
            </a:r>
            <a:r>
              <a:rPr lang="ru-RU" dirty="0"/>
              <a:t>. : </a:t>
            </a:r>
            <a:r>
              <a:rPr lang="ru-RU" dirty="0" err="1"/>
              <a:t>СпецЛит</a:t>
            </a:r>
            <a:r>
              <a:rPr lang="ru-RU" dirty="0"/>
              <a:t>, 2015.</a:t>
            </a:r>
          </a:p>
          <a:p>
            <a:r>
              <a:rPr lang="ru-RU" dirty="0"/>
              <a:t>Внутренние болезни [Электронный ресурс] : учеб. для мед. вузов. Т. 2.. - Режим доступа: http://books-up.ru/product/2-268273ред. С. И. </a:t>
            </a:r>
            <a:r>
              <a:rPr lang="ru-RU" dirty="0" err="1"/>
              <a:t>РябовСПб</a:t>
            </a:r>
            <a:r>
              <a:rPr lang="ru-RU" dirty="0"/>
              <a:t>. : </a:t>
            </a:r>
            <a:r>
              <a:rPr lang="ru-RU" dirty="0" err="1"/>
              <a:t>СпецЛит</a:t>
            </a:r>
            <a:r>
              <a:rPr lang="ru-RU" dirty="0"/>
              <a:t>, </a:t>
            </a:r>
            <a:r>
              <a:rPr lang="ru-RU" dirty="0" smtClean="0"/>
              <a:t>2015.</a:t>
            </a:r>
          </a:p>
          <a:p>
            <a:r>
              <a:rPr lang="ru-RU" dirty="0" smtClean="0"/>
              <a:t>Обследование </a:t>
            </a:r>
            <a:r>
              <a:rPr lang="ru-RU" dirty="0"/>
              <a:t>больного в клинике внутренних болезней [Электронный ресурс] : </a:t>
            </a:r>
            <a:r>
              <a:rPr lang="ru-RU" dirty="0" err="1"/>
              <a:t>видеолекцияН</a:t>
            </a:r>
            <a:r>
              <a:rPr lang="ru-RU" dirty="0"/>
              <a:t>. А. </a:t>
            </a:r>
            <a:r>
              <a:rPr lang="ru-RU" dirty="0" err="1"/>
              <a:t>БалашоваКрасноярск</a:t>
            </a:r>
            <a:r>
              <a:rPr lang="ru-RU" dirty="0"/>
              <a:t> : </a:t>
            </a:r>
            <a:r>
              <a:rPr lang="ru-RU" dirty="0" err="1"/>
              <a:t>КрасГМУ</a:t>
            </a:r>
            <a:r>
              <a:rPr lang="ru-RU" dirty="0"/>
              <a:t>, </a:t>
            </a:r>
            <a:r>
              <a:rPr lang="ru-RU" dirty="0" smtClean="0"/>
              <a:t>2016.</a:t>
            </a:r>
          </a:p>
          <a:p>
            <a:r>
              <a:rPr lang="ru-RU" dirty="0" smtClean="0"/>
              <a:t>Скорая </a:t>
            </a:r>
            <a:r>
              <a:rPr lang="ru-RU" dirty="0"/>
              <a:t>медицинская помощь [Электронный ресурс] : нац. рук.. - Режим доступа: http://www.rosmedlib.ru/book/ISBN9785970433492.htmlгл. ред. С. Ф. Багненко, М. Ш. </a:t>
            </a:r>
            <a:r>
              <a:rPr lang="ru-RU" dirty="0" err="1"/>
              <a:t>Хубутия</a:t>
            </a:r>
            <a:r>
              <a:rPr lang="ru-RU" dirty="0"/>
              <a:t>, А. Г. Мирошниченко [и др.]М. : ГЭОТАР-Медиа, 2015.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5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i="1" dirty="0"/>
              <a:t>Острый (простой) </a:t>
            </a:r>
            <a:r>
              <a:rPr lang="ru-RU" b="1" i="1" dirty="0" smtClean="0"/>
              <a:t>бронхит</a:t>
            </a:r>
            <a:r>
              <a:rPr lang="ru-RU" dirty="0" smtClean="0"/>
              <a:t> </a:t>
            </a:r>
            <a:r>
              <a:rPr lang="ru-RU" dirty="0"/>
              <a:t>– наиболее частое проявление </a:t>
            </a:r>
            <a:r>
              <a:rPr lang="ru-RU" dirty="0" smtClean="0"/>
              <a:t>респираторной </a:t>
            </a:r>
            <a:r>
              <a:rPr lang="ru-RU" dirty="0"/>
              <a:t>инфекции нижних дыхательных путей. При остром простом </a:t>
            </a:r>
            <a:r>
              <a:rPr lang="ru-RU" dirty="0" smtClean="0"/>
              <a:t>бронхите </a:t>
            </a:r>
            <a:r>
              <a:rPr lang="ru-RU" dirty="0"/>
              <a:t>в легких выслушиваются различного рода рассеянные сухие и </a:t>
            </a:r>
            <a:r>
              <a:rPr lang="ru-RU" dirty="0" smtClean="0"/>
              <a:t>разнокалиберные </a:t>
            </a:r>
            <a:r>
              <a:rPr lang="ru-RU" dirty="0"/>
              <a:t>влажные хрипы, </a:t>
            </a:r>
            <a:r>
              <a:rPr lang="ru-RU" dirty="0" err="1"/>
              <a:t>перкуторные</a:t>
            </a:r>
            <a:r>
              <a:rPr lang="ru-RU" dirty="0"/>
              <a:t> изменения отсутствуют. </a:t>
            </a:r>
            <a:r>
              <a:rPr lang="ru-RU" dirty="0" smtClean="0"/>
              <a:t>Рентгенологически </a:t>
            </a:r>
            <a:r>
              <a:rPr lang="ru-RU" dirty="0"/>
              <a:t>при остром простом бронхите отмечается усиление </a:t>
            </a:r>
            <a:r>
              <a:rPr lang="ru-RU" dirty="0" smtClean="0"/>
              <a:t>бронхо-сосудистого </a:t>
            </a:r>
            <a:r>
              <a:rPr lang="ru-RU" dirty="0"/>
              <a:t>рисунка, чаще в прикорневых и нижнемедиальных зонах, </a:t>
            </a:r>
            <a:r>
              <a:rPr lang="ru-RU" dirty="0" smtClean="0"/>
              <a:t>расширение </a:t>
            </a:r>
            <a:r>
              <a:rPr lang="ru-RU" dirty="0"/>
              <a:t>и </a:t>
            </a:r>
            <a:r>
              <a:rPr lang="ru-RU" dirty="0" err="1"/>
              <a:t>неструктурность</a:t>
            </a:r>
            <a:r>
              <a:rPr lang="ru-RU" dirty="0"/>
              <a:t> корней легкого.</a:t>
            </a:r>
          </a:p>
        </p:txBody>
      </p:sp>
    </p:spTree>
    <p:extLst>
      <p:ext uri="{BB962C8B-B14F-4D97-AF65-F5344CB8AC3E}">
        <p14:creationId xmlns:p14="http://schemas.microsoft.com/office/powerpoint/2010/main" val="7734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Перечень ресурсов информационно-телекоммуникационной сети «Интернет»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http://doctorliga.ru/sites/default/files/publications/rukovod.pdf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http://avo-portal.ru/doc/fkr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ru-RU" dirty="0" err="1" smtClean="0">
                <a:hlinkClick r:id="rId4"/>
              </a:rPr>
              <a:t>нмаору.рф</a:t>
            </a:r>
            <a:r>
              <a:rPr lang="ru-RU" dirty="0" smtClean="0">
                <a:hlinkClick r:id="rId4"/>
              </a:rPr>
              <a:t>/</a:t>
            </a:r>
            <a:r>
              <a:rPr lang="en-US" dirty="0" smtClean="0">
                <a:hlinkClick r:id="rId4"/>
              </a:rPr>
              <a:t>documents.html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http://www.scardio.ru/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https://www.endocrincentr.ru/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http://www.gastro.ru/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http://spulmo.ru/obrazovatelnye-resursy/federalnye-klinicheskie-rekomendatsii/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http://www.rheumatolog.ru/</a:t>
            </a:r>
            <a:endParaRPr lang="ru-RU" dirty="0" smtClean="0"/>
          </a:p>
          <a:p>
            <a:r>
              <a:rPr lang="en-US" dirty="0" smtClean="0">
                <a:hlinkClick r:id="rId10"/>
              </a:rPr>
              <a:t>ttp://www.gnicpm.ru/</a:t>
            </a:r>
            <a:endParaRPr lang="ru-RU" dirty="0" smtClean="0"/>
          </a:p>
          <a:p>
            <a:r>
              <a:rPr lang="en-US" dirty="0" smtClean="0">
                <a:hlinkClick r:id="rId10"/>
              </a:rPr>
              <a:t>http://www.gnicpm.ru/</a:t>
            </a:r>
            <a:endParaRPr lang="ru-RU" dirty="0" smtClean="0"/>
          </a:p>
          <a:p>
            <a:r>
              <a:rPr lang="en-US" dirty="0" smtClean="0">
                <a:hlinkClick r:id="rId11"/>
              </a:rPr>
              <a:t>http://nonr.ru/?page_id=3178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http://doctorliga.ru/sites/default/files/publications/rukovod.pdf</a:t>
            </a:r>
            <a:endParaRPr lang="ru-RU" dirty="0" smtClean="0"/>
          </a:p>
          <a:p>
            <a:r>
              <a:rPr lang="ru-RU" dirty="0" err="1" smtClean="0">
                <a:hlinkClick r:id="rId12"/>
              </a:rPr>
              <a:t>ile</a:t>
            </a:r>
            <a:r>
              <a:rPr lang="ru-RU" dirty="0" smtClean="0">
                <a:hlinkClick r:id="rId12"/>
              </a:rPr>
              <a:t>:///C:/</a:t>
            </a:r>
            <a:r>
              <a:rPr lang="ru-RU" dirty="0" err="1" smtClean="0">
                <a:hlinkClick r:id="rId12"/>
              </a:rPr>
              <a:t>Users</a:t>
            </a:r>
            <a:r>
              <a:rPr lang="ru-RU" dirty="0" smtClean="0">
                <a:hlinkClick r:id="rId12"/>
              </a:rPr>
              <a:t>/Владелец/</a:t>
            </a:r>
            <a:r>
              <a:rPr lang="ru-RU" dirty="0" err="1" smtClean="0">
                <a:hlinkClick r:id="rId12"/>
              </a:rPr>
              <a:t>Downloads</a:t>
            </a:r>
            <a:r>
              <a:rPr lang="ru-RU" dirty="0" smtClean="0">
                <a:hlinkClick r:id="rId12"/>
              </a:rPr>
              <a:t>/Офтальмология.%20Клинические%20рекомендации,%20Под%20ред.Мошетовой%20Л.К.,%20Нестерова%20А.П.,%20Егорова%20Е.А.%20(2).</a:t>
            </a:r>
            <a:r>
              <a:rPr lang="ru-RU" dirty="0" err="1" smtClean="0">
                <a:hlinkClick r:id="rId12"/>
              </a:rPr>
              <a:t>pdf</a:t>
            </a:r>
            <a:endParaRPr lang="ru-RU" dirty="0" smtClean="0"/>
          </a:p>
          <a:p>
            <a:r>
              <a:rPr lang="en-US" dirty="0" smtClean="0">
                <a:hlinkClick r:id="rId13"/>
              </a:rPr>
              <a:t>http://www.cnikvi.ru/docs/2335_maket_30.pdf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6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1556792"/>
            <a:ext cx="7982272" cy="201622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Спасибо за внимание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В случаях повторных (2–3 раза и более в течение года) эпизодов </a:t>
            </a:r>
            <a:r>
              <a:rPr lang="ru-RU" dirty="0" smtClean="0"/>
              <a:t>бронхита </a:t>
            </a:r>
            <a:r>
              <a:rPr lang="ru-RU" dirty="0"/>
              <a:t>(с обструкцией или без) речь может идти о </a:t>
            </a:r>
            <a:r>
              <a:rPr lang="ru-RU" i="1" dirty="0"/>
              <a:t>рецидивирующем </a:t>
            </a:r>
            <a:r>
              <a:rPr lang="ru-RU" i="1" dirty="0" smtClean="0"/>
              <a:t>бронхите.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569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Факторы риска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физические </a:t>
            </a:r>
            <a:r>
              <a:rPr lang="ru-RU" dirty="0"/>
              <a:t>факторы (сырой, холодный воздух, резкий перепад температур, воздействие радиации, пыль, дым);</a:t>
            </a:r>
          </a:p>
          <a:p>
            <a:pPr algn="just"/>
            <a:r>
              <a:rPr lang="ru-RU" dirty="0"/>
              <a:t>химические факторы (присутствие </a:t>
            </a:r>
            <a:r>
              <a:rPr lang="ru-RU" dirty="0" err="1"/>
              <a:t>поллютантов</a:t>
            </a:r>
            <a:r>
              <a:rPr lang="ru-RU" dirty="0"/>
              <a:t> в атмосферном воздухе – оксида углерода, сероводорода, аммиака, паров хлора, кислот и щелочей, табачного дыма и др.);</a:t>
            </a:r>
          </a:p>
          <a:p>
            <a:pPr algn="just"/>
            <a:r>
              <a:rPr lang="ru-RU" dirty="0"/>
              <a:t>вредные привычки (курение, злоупотребление алкоголем);</a:t>
            </a:r>
          </a:p>
          <a:p>
            <a:pPr algn="just"/>
            <a:r>
              <a:rPr lang="ru-RU" dirty="0"/>
              <a:t>застойные процессы в малом круге кровообращения (сердечно-сосудистые патологии, нарушение механизма </a:t>
            </a:r>
            <a:r>
              <a:rPr lang="ru-RU" dirty="0" err="1"/>
              <a:t>мукоцилиарного</a:t>
            </a:r>
            <a:r>
              <a:rPr lang="ru-RU" dirty="0"/>
              <a:t> клиренса);</a:t>
            </a:r>
          </a:p>
          <a:p>
            <a:pPr algn="just"/>
            <a:r>
              <a:rPr lang="ru-RU" dirty="0"/>
              <a:t>присутствие очагов хронической инфекции в полости рта и носа – </a:t>
            </a:r>
            <a:r>
              <a:rPr lang="ru-RU" dirty="0">
                <a:hlinkClick r:id="rId2"/>
              </a:rPr>
              <a:t>синуситы</a:t>
            </a:r>
            <a:r>
              <a:rPr lang="ru-RU" dirty="0"/>
              <a:t>, </a:t>
            </a:r>
            <a:r>
              <a:rPr lang="ru-RU" dirty="0">
                <a:hlinkClick r:id="rId3"/>
              </a:rPr>
              <a:t>тонзиллиты</a:t>
            </a:r>
            <a:r>
              <a:rPr lang="ru-RU" dirty="0"/>
              <a:t>, </a:t>
            </a:r>
            <a:r>
              <a:rPr lang="ru-RU" dirty="0" err="1">
                <a:hlinkClick r:id="rId4"/>
              </a:rPr>
              <a:t>аденоидиты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наследственный фактор (аллергическая предрасположенность, врожденные нарушения бронхолегочной системы).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4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2ec8a4887b7e06bc9b1170941134f5c81c413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3678</TotalTime>
  <Words>3905</Words>
  <Application>Microsoft Office PowerPoint</Application>
  <PresentationFormat>Экран (4:3)</PresentationFormat>
  <Paragraphs>521</Paragraphs>
  <Slides>71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Эркер</vt:lpstr>
      <vt:lpstr>Федеральное государственное бюджетное образовательное учреждение высшего образования                                                                «Красноярский государственный медицинский университет имени профессора В.Ф. Войно-Ясенецкого»  Кафедра поликлинической терапии и семейной медицины с курсом постдипломного образования</vt:lpstr>
      <vt:lpstr>ПЛАН ЛЕКЦИИ</vt:lpstr>
      <vt:lpstr>Цель</vt:lpstr>
      <vt:lpstr>Определение</vt:lpstr>
      <vt:lpstr>Классификация</vt:lpstr>
      <vt:lpstr>Презентация PowerPoint</vt:lpstr>
      <vt:lpstr>Презентация PowerPoint</vt:lpstr>
      <vt:lpstr>Презентация PowerPoint</vt:lpstr>
      <vt:lpstr>Факторы риска</vt:lpstr>
      <vt:lpstr>Клиническая картина</vt:lpstr>
      <vt:lpstr>Клиническая картина</vt:lpstr>
      <vt:lpstr>Диагностика бронхитов</vt:lpstr>
      <vt:lpstr>Осложнения бронхитов</vt:lpstr>
      <vt:lpstr>Лечение бронхита</vt:lpstr>
      <vt:lpstr>Лечение бронхита</vt:lpstr>
      <vt:lpstr>Лечение бронхита</vt:lpstr>
      <vt:lpstr>Лечение бронхита</vt:lpstr>
      <vt:lpstr>Лечение бронхита</vt:lpstr>
      <vt:lpstr>Лечение бронхита</vt:lpstr>
      <vt:lpstr>Лечение бронхита</vt:lpstr>
      <vt:lpstr>Пневмония определение</vt:lpstr>
      <vt:lpstr>классификация </vt:lpstr>
      <vt:lpstr>классификация</vt:lpstr>
      <vt:lpstr>Внебольничная пневмония  определение</vt:lpstr>
      <vt:lpstr>Актуальность</vt:lpstr>
      <vt:lpstr>Презентация PowerPoint</vt:lpstr>
      <vt:lpstr>Шкала CRB-65 </vt:lpstr>
      <vt:lpstr>Шкала CRB-65</vt:lpstr>
      <vt:lpstr>Шкала CURB/CRB-65</vt:lpstr>
      <vt:lpstr>Внебольничная пневмония  этиология </vt:lpstr>
      <vt:lpstr>Внебольничная пневмония  этиология </vt:lpstr>
      <vt:lpstr>Внебольничная пневмония  патогенез </vt:lpstr>
      <vt:lpstr>Внебольничная пневмония  факторы риска </vt:lpstr>
      <vt:lpstr>Внебольничная пневмония  факторы риска</vt:lpstr>
      <vt:lpstr>Внебольничная пневмония  клиника 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Внебольничная пневмония  диагностика</vt:lpstr>
      <vt:lpstr>Презентация PowerPoint</vt:lpstr>
      <vt:lpstr>Внебольничная пневмония  дифференциальная диагностика</vt:lpstr>
      <vt:lpstr>Внебольничная пневмония  основные принципы лечения</vt:lpstr>
      <vt:lpstr>Внебольничная пневмония  показания для госпитализации </vt:lpstr>
      <vt:lpstr>Внебольничная пневмония  показания для госпитализации </vt:lpstr>
      <vt:lpstr>Внебольничная пневмония  показания для госпитализации</vt:lpstr>
      <vt:lpstr>Осложнения пневмонии </vt:lpstr>
      <vt:lpstr>Внебольничная пневмония  лечение</vt:lpstr>
      <vt:lpstr>Внебольничная пневмония  лечение</vt:lpstr>
      <vt:lpstr>Внебольничная пневмония  лечение</vt:lpstr>
      <vt:lpstr>Внебольничная пневмония  лечение</vt:lpstr>
      <vt:lpstr>Критерии эффективности антибактериальной терапии </vt:lpstr>
      <vt:lpstr>реабилитация</vt:lpstr>
      <vt:lpstr>реабилитация</vt:lpstr>
      <vt:lpstr>реабилитация</vt:lpstr>
      <vt:lpstr>реабилитация</vt:lpstr>
      <vt:lpstr>реабилитация</vt:lpstr>
      <vt:lpstr>реабилитация</vt:lpstr>
      <vt:lpstr>Диспансерное наблюдение</vt:lpstr>
      <vt:lpstr>Диспансерное наблюдение</vt:lpstr>
      <vt:lpstr>САНАТОРНО-КУРОРТНОЕ ЛЕЧЕНИЕ</vt:lpstr>
      <vt:lpstr>САНАТОРНО-КУРОРТНОЕ ЛЕЧЕНИЕ</vt:lpstr>
      <vt:lpstr>литература</vt:lpstr>
      <vt:lpstr>Перечень ресурсов информационно-телекоммуникационной сети «Интернет»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высшего профессионального образования                                                                «Красноярский государственный медицинский университет имени профессора В.Ф. Войно-Ясенецкого» Кафедра поликлинической терапии , семейной медицины и здорового образа жизни с курсом постдипломного образования</dc:title>
  <dc:creator>DanilovaLK</dc:creator>
  <cp:lastModifiedBy>DanilovaLK</cp:lastModifiedBy>
  <cp:revision>172</cp:revision>
  <dcterms:created xsi:type="dcterms:W3CDTF">2012-05-23T05:02:44Z</dcterms:created>
  <dcterms:modified xsi:type="dcterms:W3CDTF">2020-11-05T07:46:01Z</dcterms:modified>
</cp:coreProperties>
</file>