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6" r:id="rId15"/>
    <p:sldId id="308" r:id="rId16"/>
    <p:sldId id="307" r:id="rId17"/>
    <p:sldId id="309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8" r:id="rId31"/>
    <p:sldId id="285" r:id="rId32"/>
    <p:sldId id="284" r:id="rId33"/>
    <p:sldId id="286" r:id="rId34"/>
    <p:sldId id="287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5859"/>
  </p:normalViewPr>
  <p:slideViewPr>
    <p:cSldViewPr snapToGrid="0" snapToObjects="1">
      <p:cViewPr>
        <p:scale>
          <a:sx n="113" d="100"/>
          <a:sy n="113" d="100"/>
        </p:scale>
        <p:origin x="9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29D2B-C603-554E-8853-119C10C97839}" type="doc">
      <dgm:prSet loTypeId="urn:microsoft.com/office/officeart/2005/8/layout/vList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09CC41-FE0C-D344-8C45-4D23A6631980}">
      <dgm:prSet phldrT="[Текст]" custT="1"/>
      <dgm:spPr/>
      <dgm:t>
        <a:bodyPr/>
        <a:lstStyle/>
        <a:p>
          <a:r>
            <a:rPr lang="ru-RU" sz="3200" dirty="0" err="1">
              <a:solidFill>
                <a:schemeClr val="tx1"/>
              </a:solidFill>
            </a:rPr>
            <a:t>placenta</a:t>
          </a:r>
          <a:r>
            <a:rPr lang="ru-RU" sz="3200" dirty="0">
              <a:solidFill>
                <a:schemeClr val="tx1"/>
              </a:solidFill>
            </a:rPr>
            <a:t> </a:t>
          </a:r>
          <a:r>
            <a:rPr lang="ru-RU" sz="3200" dirty="0" err="1">
              <a:solidFill>
                <a:schemeClr val="tx1"/>
              </a:solidFill>
            </a:rPr>
            <a:t>accreta</a:t>
          </a:r>
          <a:r>
            <a:rPr lang="ru-RU" sz="3200" dirty="0">
              <a:solidFill>
                <a:schemeClr val="tx1"/>
              </a:solidFill>
            </a:rPr>
            <a:t> </a:t>
          </a:r>
        </a:p>
      </dgm:t>
    </dgm:pt>
    <dgm:pt modelId="{7F7FE654-F17F-EB41-9EA6-C29E8AF8C3B6}" type="parTrans" cxnId="{C9634E36-1538-3248-8CB9-CBE88A2DA5DE}">
      <dgm:prSet/>
      <dgm:spPr/>
      <dgm:t>
        <a:bodyPr/>
        <a:lstStyle/>
        <a:p>
          <a:endParaRPr lang="ru-RU"/>
        </a:p>
      </dgm:t>
    </dgm:pt>
    <dgm:pt modelId="{8C042472-413A-D54E-B1B2-1E88395412CE}" type="sibTrans" cxnId="{C9634E36-1538-3248-8CB9-CBE88A2DA5DE}">
      <dgm:prSet/>
      <dgm:spPr/>
      <dgm:t>
        <a:bodyPr/>
        <a:lstStyle/>
        <a:p>
          <a:endParaRPr lang="ru-RU"/>
        </a:p>
      </dgm:t>
    </dgm:pt>
    <dgm:pt modelId="{C6DD9C9F-4CC5-BA4E-A9A9-A559BA667F9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приращение плаценты к </a:t>
          </a:r>
          <a:r>
            <a:rPr lang="ru-RU" dirty="0" err="1">
              <a:solidFill>
                <a:schemeClr val="tx1"/>
              </a:solidFill>
            </a:rPr>
            <a:t>миометрию</a:t>
          </a:r>
          <a:endParaRPr lang="ru-RU" dirty="0">
            <a:solidFill>
              <a:schemeClr val="tx1"/>
            </a:solidFill>
          </a:endParaRPr>
        </a:p>
      </dgm:t>
    </dgm:pt>
    <dgm:pt modelId="{562FF9CD-4BCE-2C40-B796-9D2AED5AC349}" type="parTrans" cxnId="{25B378D9-E776-E64E-8FBB-75DFDFE5A034}">
      <dgm:prSet/>
      <dgm:spPr/>
      <dgm:t>
        <a:bodyPr/>
        <a:lstStyle/>
        <a:p>
          <a:endParaRPr lang="ru-RU"/>
        </a:p>
      </dgm:t>
    </dgm:pt>
    <dgm:pt modelId="{61699745-76A9-B449-BEBC-38D172F6B994}" type="sibTrans" cxnId="{25B378D9-E776-E64E-8FBB-75DFDFE5A034}">
      <dgm:prSet/>
      <dgm:spPr/>
      <dgm:t>
        <a:bodyPr/>
        <a:lstStyle/>
        <a:p>
          <a:endParaRPr lang="ru-RU"/>
        </a:p>
      </dgm:t>
    </dgm:pt>
    <dgm:pt modelId="{1B13E592-0310-C741-A4E2-4BADE992FB75}">
      <dgm:prSet phldrT="[Текст]" custT="1"/>
      <dgm:spPr/>
      <dgm:t>
        <a:bodyPr/>
        <a:lstStyle/>
        <a:p>
          <a:r>
            <a:rPr lang="ru-RU" sz="3200" dirty="0" err="1">
              <a:solidFill>
                <a:schemeClr val="tx1"/>
              </a:solidFill>
            </a:rPr>
            <a:t>placenta</a:t>
          </a:r>
          <a:r>
            <a:rPr lang="ru-RU" sz="3200" dirty="0">
              <a:solidFill>
                <a:schemeClr val="tx1"/>
              </a:solidFill>
            </a:rPr>
            <a:t> </a:t>
          </a:r>
          <a:r>
            <a:rPr lang="ru-RU" sz="3200" dirty="0" err="1">
              <a:solidFill>
                <a:schemeClr val="tx1"/>
              </a:solidFill>
            </a:rPr>
            <a:t>increta</a:t>
          </a:r>
          <a:r>
            <a:rPr lang="ru-RU" sz="3200" dirty="0">
              <a:solidFill>
                <a:schemeClr val="tx1"/>
              </a:solidFill>
            </a:rPr>
            <a:t> </a:t>
          </a:r>
        </a:p>
      </dgm:t>
    </dgm:pt>
    <dgm:pt modelId="{E19911BA-FF10-4948-AFE3-42F47B0781D9}" type="parTrans" cxnId="{5DF04C81-9325-B84D-B4FC-91734A39DC3E}">
      <dgm:prSet/>
      <dgm:spPr/>
      <dgm:t>
        <a:bodyPr/>
        <a:lstStyle/>
        <a:p>
          <a:endParaRPr lang="ru-RU"/>
        </a:p>
      </dgm:t>
    </dgm:pt>
    <dgm:pt modelId="{1C4AF651-CC4F-4F4B-8A5A-CC7D1D055E9B}" type="sibTrans" cxnId="{5DF04C81-9325-B84D-B4FC-91734A39DC3E}">
      <dgm:prSet/>
      <dgm:spPr/>
      <dgm:t>
        <a:bodyPr/>
        <a:lstStyle/>
        <a:p>
          <a:endParaRPr lang="ru-RU"/>
        </a:p>
      </dgm:t>
    </dgm:pt>
    <dgm:pt modelId="{EE49A9FD-F9CE-5748-BD23-4515BDC7C4C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прорастание мышечной оболочки плацентой</a:t>
          </a:r>
        </a:p>
      </dgm:t>
    </dgm:pt>
    <dgm:pt modelId="{D134F399-57E4-6041-AD3F-B779F060EFB1}" type="parTrans" cxnId="{59BA4407-4D28-364D-876E-AF4BE427516B}">
      <dgm:prSet/>
      <dgm:spPr/>
      <dgm:t>
        <a:bodyPr/>
        <a:lstStyle/>
        <a:p>
          <a:endParaRPr lang="ru-RU"/>
        </a:p>
      </dgm:t>
    </dgm:pt>
    <dgm:pt modelId="{956B7C82-2906-3047-AFB0-FF5374F096FD}" type="sibTrans" cxnId="{59BA4407-4D28-364D-876E-AF4BE427516B}">
      <dgm:prSet/>
      <dgm:spPr/>
      <dgm:t>
        <a:bodyPr/>
        <a:lstStyle/>
        <a:p>
          <a:endParaRPr lang="ru-RU"/>
        </a:p>
      </dgm:t>
    </dgm:pt>
    <dgm:pt modelId="{D47C5F96-D075-D745-9284-98080B38FF5F}">
      <dgm:prSet phldrT="[Текст]" custT="1"/>
      <dgm:spPr/>
      <dgm:t>
        <a:bodyPr/>
        <a:lstStyle/>
        <a:p>
          <a:r>
            <a:rPr lang="ru-RU" sz="3200" dirty="0" err="1">
              <a:solidFill>
                <a:schemeClr val="tx1"/>
              </a:solidFill>
            </a:rPr>
            <a:t>placenta</a:t>
          </a:r>
          <a:r>
            <a:rPr lang="ru-RU" sz="3200" dirty="0">
              <a:solidFill>
                <a:schemeClr val="tx1"/>
              </a:solidFill>
            </a:rPr>
            <a:t> </a:t>
          </a:r>
          <a:r>
            <a:rPr lang="ru-RU" sz="3200" dirty="0" err="1">
              <a:solidFill>
                <a:schemeClr val="tx1"/>
              </a:solidFill>
            </a:rPr>
            <a:t>percreta</a:t>
          </a:r>
          <a:r>
            <a:rPr lang="ru-RU" sz="3200" dirty="0">
              <a:solidFill>
                <a:schemeClr val="tx1"/>
              </a:solidFill>
            </a:rPr>
            <a:t> </a:t>
          </a:r>
        </a:p>
      </dgm:t>
    </dgm:pt>
    <dgm:pt modelId="{E9B97334-9EB3-AE42-A596-C996E525369B}" type="parTrans" cxnId="{9A96BA71-6A26-2C4D-9FC5-7B073C9B39EC}">
      <dgm:prSet/>
      <dgm:spPr/>
      <dgm:t>
        <a:bodyPr/>
        <a:lstStyle/>
        <a:p>
          <a:endParaRPr lang="ru-RU"/>
        </a:p>
      </dgm:t>
    </dgm:pt>
    <dgm:pt modelId="{6C50F39D-E0A4-484A-9B04-001A24A46C5E}" type="sibTrans" cxnId="{9A96BA71-6A26-2C4D-9FC5-7B073C9B39EC}">
      <dgm:prSet/>
      <dgm:spPr/>
      <dgm:t>
        <a:bodyPr/>
        <a:lstStyle/>
        <a:p>
          <a:endParaRPr lang="ru-RU"/>
        </a:p>
      </dgm:t>
    </dgm:pt>
    <dgm:pt modelId="{FF8F4FE3-35EB-F845-9F46-2158126F519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прорастание плацентой серозного слоя и/или соседних органов</a:t>
          </a:r>
        </a:p>
      </dgm:t>
    </dgm:pt>
    <dgm:pt modelId="{99A07AB5-70CE-0D4E-BD19-CE0F21215739}" type="parTrans" cxnId="{7557819A-5393-EB4A-B521-FA39948E4A37}">
      <dgm:prSet/>
      <dgm:spPr/>
      <dgm:t>
        <a:bodyPr/>
        <a:lstStyle/>
        <a:p>
          <a:endParaRPr lang="ru-RU"/>
        </a:p>
      </dgm:t>
    </dgm:pt>
    <dgm:pt modelId="{2299E9DC-5E0A-C74B-87DA-79190BB3484E}" type="sibTrans" cxnId="{7557819A-5393-EB4A-B521-FA39948E4A37}">
      <dgm:prSet/>
      <dgm:spPr/>
      <dgm:t>
        <a:bodyPr/>
        <a:lstStyle/>
        <a:p>
          <a:endParaRPr lang="ru-RU"/>
        </a:p>
      </dgm:t>
    </dgm:pt>
    <dgm:pt modelId="{B3BCDC51-A757-C44C-BEC8-3A578E17A63C}" type="pres">
      <dgm:prSet presAssocID="{D5B29D2B-C603-554E-8853-119C10C97839}" presName="Name0" presStyleCnt="0">
        <dgm:presLayoutVars>
          <dgm:dir/>
          <dgm:animLvl val="lvl"/>
          <dgm:resizeHandles val="exact"/>
        </dgm:presLayoutVars>
      </dgm:prSet>
      <dgm:spPr/>
    </dgm:pt>
    <dgm:pt modelId="{F4F33DE5-9DC7-454D-B5A8-EDE4782240FF}" type="pres">
      <dgm:prSet presAssocID="{0609CC41-FE0C-D344-8C45-4D23A6631980}" presName="linNode" presStyleCnt="0"/>
      <dgm:spPr/>
    </dgm:pt>
    <dgm:pt modelId="{5B7A586C-B080-E447-BF50-4AD0A38FAE18}" type="pres">
      <dgm:prSet presAssocID="{0609CC41-FE0C-D344-8C45-4D23A6631980}" presName="parentText" presStyleLbl="node1" presStyleIdx="0" presStyleCnt="3" custLinFactNeighborY="-19307">
        <dgm:presLayoutVars>
          <dgm:chMax val="1"/>
          <dgm:bulletEnabled val="1"/>
        </dgm:presLayoutVars>
      </dgm:prSet>
      <dgm:spPr/>
    </dgm:pt>
    <dgm:pt modelId="{0EAABED0-3533-FB49-B4C7-EF4CF51D88C9}" type="pres">
      <dgm:prSet presAssocID="{0609CC41-FE0C-D344-8C45-4D23A6631980}" presName="descendantText" presStyleLbl="alignAccFollowNode1" presStyleIdx="0" presStyleCnt="3">
        <dgm:presLayoutVars>
          <dgm:bulletEnabled val="1"/>
        </dgm:presLayoutVars>
      </dgm:prSet>
      <dgm:spPr/>
    </dgm:pt>
    <dgm:pt modelId="{81772CC2-9E07-7A4A-B356-26E4D50249F5}" type="pres">
      <dgm:prSet presAssocID="{8C042472-413A-D54E-B1B2-1E88395412CE}" presName="sp" presStyleCnt="0"/>
      <dgm:spPr/>
    </dgm:pt>
    <dgm:pt modelId="{F34B6DC2-9CB9-294E-A20E-663E4B1AFA7C}" type="pres">
      <dgm:prSet presAssocID="{1B13E592-0310-C741-A4E2-4BADE992FB75}" presName="linNode" presStyleCnt="0"/>
      <dgm:spPr/>
    </dgm:pt>
    <dgm:pt modelId="{2D1DA48C-FB88-234D-BA67-846044890C1E}" type="pres">
      <dgm:prSet presAssocID="{1B13E592-0310-C741-A4E2-4BADE992FB7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EAAD386-D46D-4748-8165-5CDE20D5EE6C}" type="pres">
      <dgm:prSet presAssocID="{1B13E592-0310-C741-A4E2-4BADE992FB75}" presName="descendantText" presStyleLbl="alignAccFollowNode1" presStyleIdx="1" presStyleCnt="3">
        <dgm:presLayoutVars>
          <dgm:bulletEnabled val="1"/>
        </dgm:presLayoutVars>
      </dgm:prSet>
      <dgm:spPr/>
    </dgm:pt>
    <dgm:pt modelId="{18E51797-8B34-7443-8A96-2B8EB6CB2A64}" type="pres">
      <dgm:prSet presAssocID="{1C4AF651-CC4F-4F4B-8A5A-CC7D1D055E9B}" presName="sp" presStyleCnt="0"/>
      <dgm:spPr/>
    </dgm:pt>
    <dgm:pt modelId="{87A374B9-EE00-B744-A834-4B46B29E1541}" type="pres">
      <dgm:prSet presAssocID="{D47C5F96-D075-D745-9284-98080B38FF5F}" presName="linNode" presStyleCnt="0"/>
      <dgm:spPr/>
    </dgm:pt>
    <dgm:pt modelId="{E33C7246-F885-2C41-9CE3-3EBB44523B05}" type="pres">
      <dgm:prSet presAssocID="{D47C5F96-D075-D745-9284-98080B38FF5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AC84AAD-ACC5-AC4A-88D5-22EA9F0486FC}" type="pres">
      <dgm:prSet presAssocID="{D47C5F96-D075-D745-9284-98080B38FF5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9BA4407-4D28-364D-876E-AF4BE427516B}" srcId="{1B13E592-0310-C741-A4E2-4BADE992FB75}" destId="{EE49A9FD-F9CE-5748-BD23-4515BDC7C4C7}" srcOrd="0" destOrd="0" parTransId="{D134F399-57E4-6041-AD3F-B779F060EFB1}" sibTransId="{956B7C82-2906-3047-AFB0-FF5374F096FD}"/>
    <dgm:cxn modelId="{6E68EA29-51EA-EF40-A52E-A7D768266CA5}" type="presOf" srcId="{1B13E592-0310-C741-A4E2-4BADE992FB75}" destId="{2D1DA48C-FB88-234D-BA67-846044890C1E}" srcOrd="0" destOrd="0" presId="urn:microsoft.com/office/officeart/2005/8/layout/vList5"/>
    <dgm:cxn modelId="{C9634E36-1538-3248-8CB9-CBE88A2DA5DE}" srcId="{D5B29D2B-C603-554E-8853-119C10C97839}" destId="{0609CC41-FE0C-D344-8C45-4D23A6631980}" srcOrd="0" destOrd="0" parTransId="{7F7FE654-F17F-EB41-9EA6-C29E8AF8C3B6}" sibTransId="{8C042472-413A-D54E-B1B2-1E88395412CE}"/>
    <dgm:cxn modelId="{A73C4638-F7F3-DD4B-AEAE-21461E4450C6}" type="presOf" srcId="{D47C5F96-D075-D745-9284-98080B38FF5F}" destId="{E33C7246-F885-2C41-9CE3-3EBB44523B05}" srcOrd="0" destOrd="0" presId="urn:microsoft.com/office/officeart/2005/8/layout/vList5"/>
    <dgm:cxn modelId="{9A96BA71-6A26-2C4D-9FC5-7B073C9B39EC}" srcId="{D5B29D2B-C603-554E-8853-119C10C97839}" destId="{D47C5F96-D075-D745-9284-98080B38FF5F}" srcOrd="2" destOrd="0" parTransId="{E9B97334-9EB3-AE42-A596-C996E525369B}" sibTransId="{6C50F39D-E0A4-484A-9B04-001A24A46C5E}"/>
    <dgm:cxn modelId="{5DF04C81-9325-B84D-B4FC-91734A39DC3E}" srcId="{D5B29D2B-C603-554E-8853-119C10C97839}" destId="{1B13E592-0310-C741-A4E2-4BADE992FB75}" srcOrd="1" destOrd="0" parTransId="{E19911BA-FF10-4948-AFE3-42F47B0781D9}" sibTransId="{1C4AF651-CC4F-4F4B-8A5A-CC7D1D055E9B}"/>
    <dgm:cxn modelId="{A749CB81-EBA4-BB47-AAAC-1730BE30E11E}" type="presOf" srcId="{D5B29D2B-C603-554E-8853-119C10C97839}" destId="{B3BCDC51-A757-C44C-BEC8-3A578E17A63C}" srcOrd="0" destOrd="0" presId="urn:microsoft.com/office/officeart/2005/8/layout/vList5"/>
    <dgm:cxn modelId="{8A3E9E94-AD9C-5D4A-99F2-7A8B8BCD59BC}" type="presOf" srcId="{EE49A9FD-F9CE-5748-BD23-4515BDC7C4C7}" destId="{6EAAD386-D46D-4748-8165-5CDE20D5EE6C}" srcOrd="0" destOrd="0" presId="urn:microsoft.com/office/officeart/2005/8/layout/vList5"/>
    <dgm:cxn modelId="{7557819A-5393-EB4A-B521-FA39948E4A37}" srcId="{D47C5F96-D075-D745-9284-98080B38FF5F}" destId="{FF8F4FE3-35EB-F845-9F46-2158126F5190}" srcOrd="0" destOrd="0" parTransId="{99A07AB5-70CE-0D4E-BD19-CE0F21215739}" sibTransId="{2299E9DC-5E0A-C74B-87DA-79190BB3484E}"/>
    <dgm:cxn modelId="{8F3399BC-20B3-5D43-93E7-E39744BF8AD6}" type="presOf" srcId="{FF8F4FE3-35EB-F845-9F46-2158126F5190}" destId="{BAC84AAD-ACC5-AC4A-88D5-22EA9F0486FC}" srcOrd="0" destOrd="0" presId="urn:microsoft.com/office/officeart/2005/8/layout/vList5"/>
    <dgm:cxn modelId="{F7E81CD7-016C-AB48-A1EC-703B909DA990}" type="presOf" srcId="{C6DD9C9F-4CC5-BA4E-A9A9-A559BA667F93}" destId="{0EAABED0-3533-FB49-B4C7-EF4CF51D88C9}" srcOrd="0" destOrd="0" presId="urn:microsoft.com/office/officeart/2005/8/layout/vList5"/>
    <dgm:cxn modelId="{25B378D9-E776-E64E-8FBB-75DFDFE5A034}" srcId="{0609CC41-FE0C-D344-8C45-4D23A6631980}" destId="{C6DD9C9F-4CC5-BA4E-A9A9-A559BA667F93}" srcOrd="0" destOrd="0" parTransId="{562FF9CD-4BCE-2C40-B796-9D2AED5AC349}" sibTransId="{61699745-76A9-B449-BEBC-38D172F6B994}"/>
    <dgm:cxn modelId="{6D1EEDDD-3468-1F4E-868E-630BE559A42E}" type="presOf" srcId="{0609CC41-FE0C-D344-8C45-4D23A6631980}" destId="{5B7A586C-B080-E447-BF50-4AD0A38FAE18}" srcOrd="0" destOrd="0" presId="urn:microsoft.com/office/officeart/2005/8/layout/vList5"/>
    <dgm:cxn modelId="{BDDF8D88-939D-B247-8B17-96C7FE14CB2D}" type="presParOf" srcId="{B3BCDC51-A757-C44C-BEC8-3A578E17A63C}" destId="{F4F33DE5-9DC7-454D-B5A8-EDE4782240FF}" srcOrd="0" destOrd="0" presId="urn:microsoft.com/office/officeart/2005/8/layout/vList5"/>
    <dgm:cxn modelId="{B4CFCA7F-21A3-E344-B362-826DAC8FBDCA}" type="presParOf" srcId="{F4F33DE5-9DC7-454D-B5A8-EDE4782240FF}" destId="{5B7A586C-B080-E447-BF50-4AD0A38FAE18}" srcOrd="0" destOrd="0" presId="urn:microsoft.com/office/officeart/2005/8/layout/vList5"/>
    <dgm:cxn modelId="{E04FE238-76EF-4446-A0A8-80950CD82CB3}" type="presParOf" srcId="{F4F33DE5-9DC7-454D-B5A8-EDE4782240FF}" destId="{0EAABED0-3533-FB49-B4C7-EF4CF51D88C9}" srcOrd="1" destOrd="0" presId="urn:microsoft.com/office/officeart/2005/8/layout/vList5"/>
    <dgm:cxn modelId="{25F52E43-D9E8-6842-B745-F030EFCD5331}" type="presParOf" srcId="{B3BCDC51-A757-C44C-BEC8-3A578E17A63C}" destId="{81772CC2-9E07-7A4A-B356-26E4D50249F5}" srcOrd="1" destOrd="0" presId="urn:microsoft.com/office/officeart/2005/8/layout/vList5"/>
    <dgm:cxn modelId="{91C346FC-F41E-8C45-9E54-02537BF061FD}" type="presParOf" srcId="{B3BCDC51-A757-C44C-BEC8-3A578E17A63C}" destId="{F34B6DC2-9CB9-294E-A20E-663E4B1AFA7C}" srcOrd="2" destOrd="0" presId="urn:microsoft.com/office/officeart/2005/8/layout/vList5"/>
    <dgm:cxn modelId="{FB1ECA92-F116-CA4A-9CBA-0C4788A8537D}" type="presParOf" srcId="{F34B6DC2-9CB9-294E-A20E-663E4B1AFA7C}" destId="{2D1DA48C-FB88-234D-BA67-846044890C1E}" srcOrd="0" destOrd="0" presId="urn:microsoft.com/office/officeart/2005/8/layout/vList5"/>
    <dgm:cxn modelId="{5F6E9E3D-AF5E-CF42-A1CE-490CA165B748}" type="presParOf" srcId="{F34B6DC2-9CB9-294E-A20E-663E4B1AFA7C}" destId="{6EAAD386-D46D-4748-8165-5CDE20D5EE6C}" srcOrd="1" destOrd="0" presId="urn:microsoft.com/office/officeart/2005/8/layout/vList5"/>
    <dgm:cxn modelId="{578A52BB-AB9D-F743-BDFD-38C33D294575}" type="presParOf" srcId="{B3BCDC51-A757-C44C-BEC8-3A578E17A63C}" destId="{18E51797-8B34-7443-8A96-2B8EB6CB2A64}" srcOrd="3" destOrd="0" presId="urn:microsoft.com/office/officeart/2005/8/layout/vList5"/>
    <dgm:cxn modelId="{0AB2368F-F524-DA4E-8DC4-513893B7E355}" type="presParOf" srcId="{B3BCDC51-A757-C44C-BEC8-3A578E17A63C}" destId="{87A374B9-EE00-B744-A834-4B46B29E1541}" srcOrd="4" destOrd="0" presId="urn:microsoft.com/office/officeart/2005/8/layout/vList5"/>
    <dgm:cxn modelId="{8CF37668-D3C6-A24C-9DA1-A6FF9AF42EE2}" type="presParOf" srcId="{87A374B9-EE00-B744-A834-4B46B29E1541}" destId="{E33C7246-F885-2C41-9CE3-3EBB44523B05}" srcOrd="0" destOrd="0" presId="urn:microsoft.com/office/officeart/2005/8/layout/vList5"/>
    <dgm:cxn modelId="{809B4D51-88D2-A443-9D1E-5200FB34DEDB}" type="presParOf" srcId="{87A374B9-EE00-B744-A834-4B46B29E1541}" destId="{BAC84AAD-ACC5-AC4A-88D5-22EA9F0486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032CD-794C-314C-91F2-3800F588A16E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FCB0706-D460-0F40-AD00-BD185DF7CF98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О43. Плацентарные нарушения.</a:t>
          </a:r>
        </a:p>
      </dgm:t>
    </dgm:pt>
    <dgm:pt modelId="{63EFF395-AE49-0B40-BE4C-6B4CE00B9959}" type="parTrans" cxnId="{AA7AE3C0-13E1-6C46-8430-871883F07FC1}">
      <dgm:prSet/>
      <dgm:spPr/>
      <dgm:t>
        <a:bodyPr/>
        <a:lstStyle/>
        <a:p>
          <a:endParaRPr lang="ru-RU"/>
        </a:p>
      </dgm:t>
    </dgm:pt>
    <dgm:pt modelId="{63853B9F-8B8B-394B-8AF2-5F38BA81C911}" type="sibTrans" cxnId="{AA7AE3C0-13E1-6C46-8430-871883F07FC1}">
      <dgm:prSet/>
      <dgm:spPr/>
      <dgm:t>
        <a:bodyPr/>
        <a:lstStyle/>
        <a:p>
          <a:endParaRPr lang="ru-RU"/>
        </a:p>
      </dgm:t>
    </dgm:pt>
    <dgm:pt modelId="{13AE2375-9416-A841-889D-7FF864CD9346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О43.1. Аномалия плаценты.</a:t>
          </a:r>
        </a:p>
      </dgm:t>
    </dgm:pt>
    <dgm:pt modelId="{291DFEE0-E87E-F140-9164-B8BDE9570C3D}" type="parTrans" cxnId="{387F03BD-9C1E-9349-BB25-F5FB9CFDC227}">
      <dgm:prSet/>
      <dgm:spPr/>
      <dgm:t>
        <a:bodyPr/>
        <a:lstStyle/>
        <a:p>
          <a:endParaRPr lang="ru-RU"/>
        </a:p>
      </dgm:t>
    </dgm:pt>
    <dgm:pt modelId="{EDF6E386-E8D7-4F46-912A-32437F9A9D02}" type="sibTrans" cxnId="{387F03BD-9C1E-9349-BB25-F5FB9CFDC227}">
      <dgm:prSet/>
      <dgm:spPr/>
      <dgm:t>
        <a:bodyPr/>
        <a:lstStyle/>
        <a:p>
          <a:endParaRPr lang="ru-RU"/>
        </a:p>
      </dgm:t>
    </dgm:pt>
    <dgm:pt modelId="{1355429B-DED3-9841-BCAA-AF6D176F2FE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О43.2 Приращение плаценты.</a:t>
          </a:r>
        </a:p>
      </dgm:t>
    </dgm:pt>
    <dgm:pt modelId="{5B34C175-60D3-0C4C-81C5-A596CD10A809}" type="parTrans" cxnId="{C3D9AA5B-1ECF-3A40-AEEB-BA355CAA3AB8}">
      <dgm:prSet/>
      <dgm:spPr/>
      <dgm:t>
        <a:bodyPr/>
        <a:lstStyle/>
        <a:p>
          <a:endParaRPr lang="ru-RU"/>
        </a:p>
      </dgm:t>
    </dgm:pt>
    <dgm:pt modelId="{71921352-61DD-3949-8CCD-43462A17E89A}" type="sibTrans" cxnId="{C3D9AA5B-1ECF-3A40-AEEB-BA355CAA3AB8}">
      <dgm:prSet/>
      <dgm:spPr/>
      <dgm:t>
        <a:bodyPr/>
        <a:lstStyle/>
        <a:p>
          <a:endParaRPr lang="ru-RU"/>
        </a:p>
      </dgm:t>
    </dgm:pt>
    <dgm:pt modelId="{61B8F099-497E-5043-AC00-15CB4E079CF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О44.0 Предлежание плаценты уточненное как без кровотечения.</a:t>
          </a:r>
        </a:p>
      </dgm:t>
    </dgm:pt>
    <dgm:pt modelId="{1CE75651-4C67-D34D-9E42-EBC1A18DF94B}" type="parTrans" cxnId="{ED1A4DC5-1B47-2F4E-BAB2-871DA44FDAC9}">
      <dgm:prSet/>
      <dgm:spPr/>
      <dgm:t>
        <a:bodyPr/>
        <a:lstStyle/>
        <a:p>
          <a:endParaRPr lang="ru-RU"/>
        </a:p>
      </dgm:t>
    </dgm:pt>
    <dgm:pt modelId="{5D1D620B-E9D5-8349-BFB9-8F3F7E41DFF2}" type="sibTrans" cxnId="{ED1A4DC5-1B47-2F4E-BAB2-871DA44FDAC9}">
      <dgm:prSet/>
      <dgm:spPr/>
      <dgm:t>
        <a:bodyPr/>
        <a:lstStyle/>
        <a:p>
          <a:endParaRPr lang="ru-RU"/>
        </a:p>
      </dgm:t>
    </dgm:pt>
    <dgm:pt modelId="{AF3F3ACB-D85B-B643-808F-1E72D383F893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О44.1 Предлежание плаценты с кровотечением.</a:t>
          </a:r>
        </a:p>
      </dgm:t>
    </dgm:pt>
    <dgm:pt modelId="{8C0D300E-F507-2746-9B94-8CD40FA86827}" type="parTrans" cxnId="{B53BC48A-E173-A849-949B-5365117A2DD0}">
      <dgm:prSet/>
      <dgm:spPr/>
      <dgm:t>
        <a:bodyPr/>
        <a:lstStyle/>
        <a:p>
          <a:endParaRPr lang="ru-RU"/>
        </a:p>
      </dgm:t>
    </dgm:pt>
    <dgm:pt modelId="{8E1FD6C2-EB23-3441-95C7-F23CD706D4FF}" type="sibTrans" cxnId="{B53BC48A-E173-A849-949B-5365117A2DD0}">
      <dgm:prSet/>
      <dgm:spPr/>
      <dgm:t>
        <a:bodyPr/>
        <a:lstStyle/>
        <a:p>
          <a:endParaRPr lang="ru-RU"/>
        </a:p>
      </dgm:t>
    </dgm:pt>
    <dgm:pt modelId="{DDAB3896-AD61-6C42-8C91-1F9304AF6BC5}" type="pres">
      <dgm:prSet presAssocID="{444032CD-794C-314C-91F2-3800F588A16E}" presName="linear" presStyleCnt="0">
        <dgm:presLayoutVars>
          <dgm:dir/>
          <dgm:animLvl val="lvl"/>
          <dgm:resizeHandles val="exact"/>
        </dgm:presLayoutVars>
      </dgm:prSet>
      <dgm:spPr/>
    </dgm:pt>
    <dgm:pt modelId="{11A6FF01-10A7-EC41-9F87-AAF27A64C073}" type="pres">
      <dgm:prSet presAssocID="{BFCB0706-D460-0F40-AD00-BD185DF7CF98}" presName="parentLin" presStyleCnt="0"/>
      <dgm:spPr/>
    </dgm:pt>
    <dgm:pt modelId="{D70753FF-0D37-E140-A34F-2A74909EF852}" type="pres">
      <dgm:prSet presAssocID="{BFCB0706-D460-0F40-AD00-BD185DF7CF98}" presName="parentLeftMargin" presStyleLbl="node1" presStyleIdx="0" presStyleCnt="5"/>
      <dgm:spPr/>
    </dgm:pt>
    <dgm:pt modelId="{272FC37A-A7C2-E145-8849-05ADE2B603B6}" type="pres">
      <dgm:prSet presAssocID="{BFCB0706-D460-0F40-AD00-BD185DF7CF98}" presName="parentText" presStyleLbl="node1" presStyleIdx="0" presStyleCnt="5" custScaleX="109786">
        <dgm:presLayoutVars>
          <dgm:chMax val="0"/>
          <dgm:bulletEnabled val="1"/>
        </dgm:presLayoutVars>
      </dgm:prSet>
      <dgm:spPr/>
    </dgm:pt>
    <dgm:pt modelId="{8527BE76-E691-EB48-8E75-8301A529F46F}" type="pres">
      <dgm:prSet presAssocID="{BFCB0706-D460-0F40-AD00-BD185DF7CF98}" presName="negativeSpace" presStyleCnt="0"/>
      <dgm:spPr/>
    </dgm:pt>
    <dgm:pt modelId="{545543B6-8E08-1948-9FA0-563F73EBC7EF}" type="pres">
      <dgm:prSet presAssocID="{BFCB0706-D460-0F40-AD00-BD185DF7CF98}" presName="childText" presStyleLbl="conFgAcc1" presStyleIdx="0" presStyleCnt="5">
        <dgm:presLayoutVars>
          <dgm:bulletEnabled val="1"/>
        </dgm:presLayoutVars>
      </dgm:prSet>
      <dgm:spPr/>
    </dgm:pt>
    <dgm:pt modelId="{16E0333A-4DCC-614B-9645-6FBFD3AFFBF3}" type="pres">
      <dgm:prSet presAssocID="{63853B9F-8B8B-394B-8AF2-5F38BA81C911}" presName="spaceBetweenRectangles" presStyleCnt="0"/>
      <dgm:spPr/>
    </dgm:pt>
    <dgm:pt modelId="{1BCE1F68-8F35-FB4A-AAEB-2D1317D98834}" type="pres">
      <dgm:prSet presAssocID="{13AE2375-9416-A841-889D-7FF864CD9346}" presName="parentLin" presStyleCnt="0"/>
      <dgm:spPr/>
    </dgm:pt>
    <dgm:pt modelId="{D5454ACC-5047-A542-8B71-A615630D284E}" type="pres">
      <dgm:prSet presAssocID="{13AE2375-9416-A841-889D-7FF864CD9346}" presName="parentLeftMargin" presStyleLbl="node1" presStyleIdx="0" presStyleCnt="5"/>
      <dgm:spPr/>
    </dgm:pt>
    <dgm:pt modelId="{C5196709-B78F-EA4A-969A-E9FA3CC9D694}" type="pres">
      <dgm:prSet presAssocID="{13AE2375-9416-A841-889D-7FF864CD9346}" presName="parentText" presStyleLbl="node1" presStyleIdx="1" presStyleCnt="5" custScaleX="109461">
        <dgm:presLayoutVars>
          <dgm:chMax val="0"/>
          <dgm:bulletEnabled val="1"/>
        </dgm:presLayoutVars>
      </dgm:prSet>
      <dgm:spPr/>
    </dgm:pt>
    <dgm:pt modelId="{C78D929C-4CB2-D044-8E93-15314A9143B5}" type="pres">
      <dgm:prSet presAssocID="{13AE2375-9416-A841-889D-7FF864CD9346}" presName="negativeSpace" presStyleCnt="0"/>
      <dgm:spPr/>
    </dgm:pt>
    <dgm:pt modelId="{39961186-BA8B-9047-9A57-6F35E99419D8}" type="pres">
      <dgm:prSet presAssocID="{13AE2375-9416-A841-889D-7FF864CD9346}" presName="childText" presStyleLbl="conFgAcc1" presStyleIdx="1" presStyleCnt="5">
        <dgm:presLayoutVars>
          <dgm:bulletEnabled val="1"/>
        </dgm:presLayoutVars>
      </dgm:prSet>
      <dgm:spPr/>
    </dgm:pt>
    <dgm:pt modelId="{96541A60-C1BA-5C41-80D2-DAFCC6637969}" type="pres">
      <dgm:prSet presAssocID="{EDF6E386-E8D7-4F46-912A-32437F9A9D02}" presName="spaceBetweenRectangles" presStyleCnt="0"/>
      <dgm:spPr/>
    </dgm:pt>
    <dgm:pt modelId="{843ADFE5-116F-E247-A453-2662B6F8D773}" type="pres">
      <dgm:prSet presAssocID="{1355429B-DED3-9841-BCAA-AF6D176F2FEC}" presName="parentLin" presStyleCnt="0"/>
      <dgm:spPr/>
    </dgm:pt>
    <dgm:pt modelId="{1127C0A2-BB70-924C-A583-E13818A87DC7}" type="pres">
      <dgm:prSet presAssocID="{1355429B-DED3-9841-BCAA-AF6D176F2FEC}" presName="parentLeftMargin" presStyleLbl="node1" presStyleIdx="1" presStyleCnt="5"/>
      <dgm:spPr/>
    </dgm:pt>
    <dgm:pt modelId="{DEB2C85A-A201-AB4F-8F19-7557E056B1D4}" type="pres">
      <dgm:prSet presAssocID="{1355429B-DED3-9841-BCAA-AF6D176F2FEC}" presName="parentText" presStyleLbl="node1" presStyleIdx="2" presStyleCnt="5" custScaleX="109786">
        <dgm:presLayoutVars>
          <dgm:chMax val="0"/>
          <dgm:bulletEnabled val="1"/>
        </dgm:presLayoutVars>
      </dgm:prSet>
      <dgm:spPr/>
    </dgm:pt>
    <dgm:pt modelId="{6DEEE912-1DB3-E244-A4F7-3FB4A9EF4FC0}" type="pres">
      <dgm:prSet presAssocID="{1355429B-DED3-9841-BCAA-AF6D176F2FEC}" presName="negativeSpace" presStyleCnt="0"/>
      <dgm:spPr/>
    </dgm:pt>
    <dgm:pt modelId="{748872C2-1B63-A040-8EB4-6056B87E8DBA}" type="pres">
      <dgm:prSet presAssocID="{1355429B-DED3-9841-BCAA-AF6D176F2FEC}" presName="childText" presStyleLbl="conFgAcc1" presStyleIdx="2" presStyleCnt="5">
        <dgm:presLayoutVars>
          <dgm:bulletEnabled val="1"/>
        </dgm:presLayoutVars>
      </dgm:prSet>
      <dgm:spPr/>
    </dgm:pt>
    <dgm:pt modelId="{596A4635-32E3-5947-A899-98C95E813CE3}" type="pres">
      <dgm:prSet presAssocID="{71921352-61DD-3949-8CCD-43462A17E89A}" presName="spaceBetweenRectangles" presStyleCnt="0"/>
      <dgm:spPr/>
    </dgm:pt>
    <dgm:pt modelId="{466BF510-F54C-134F-969D-12DA354D6B6C}" type="pres">
      <dgm:prSet presAssocID="{61B8F099-497E-5043-AC00-15CB4E079CF4}" presName="parentLin" presStyleCnt="0"/>
      <dgm:spPr/>
    </dgm:pt>
    <dgm:pt modelId="{4968B563-F8F6-C449-AE9B-9475119A51F9}" type="pres">
      <dgm:prSet presAssocID="{61B8F099-497E-5043-AC00-15CB4E079CF4}" presName="parentLeftMargin" presStyleLbl="node1" presStyleIdx="2" presStyleCnt="5"/>
      <dgm:spPr/>
    </dgm:pt>
    <dgm:pt modelId="{388B039A-CB97-9F4A-AA1C-58B00C80AAC9}" type="pres">
      <dgm:prSet presAssocID="{61B8F099-497E-5043-AC00-15CB4E079CF4}" presName="parentText" presStyleLbl="node1" presStyleIdx="3" presStyleCnt="5" custScaleX="109768">
        <dgm:presLayoutVars>
          <dgm:chMax val="0"/>
          <dgm:bulletEnabled val="1"/>
        </dgm:presLayoutVars>
      </dgm:prSet>
      <dgm:spPr/>
    </dgm:pt>
    <dgm:pt modelId="{C6898E36-953E-DD4C-BD19-249E3BEB7F86}" type="pres">
      <dgm:prSet presAssocID="{61B8F099-497E-5043-AC00-15CB4E079CF4}" presName="negativeSpace" presStyleCnt="0"/>
      <dgm:spPr/>
    </dgm:pt>
    <dgm:pt modelId="{43717057-C7C5-DA49-BCFE-382DCF96EDB4}" type="pres">
      <dgm:prSet presAssocID="{61B8F099-497E-5043-AC00-15CB4E079CF4}" presName="childText" presStyleLbl="conFgAcc1" presStyleIdx="3" presStyleCnt="5">
        <dgm:presLayoutVars>
          <dgm:bulletEnabled val="1"/>
        </dgm:presLayoutVars>
      </dgm:prSet>
      <dgm:spPr/>
    </dgm:pt>
    <dgm:pt modelId="{0CE40584-67DF-794A-9C25-399A5189B87E}" type="pres">
      <dgm:prSet presAssocID="{5D1D620B-E9D5-8349-BFB9-8F3F7E41DFF2}" presName="spaceBetweenRectangles" presStyleCnt="0"/>
      <dgm:spPr/>
    </dgm:pt>
    <dgm:pt modelId="{CD2E7772-60E4-714E-BF03-BACE6D2AA71C}" type="pres">
      <dgm:prSet presAssocID="{AF3F3ACB-D85B-B643-808F-1E72D383F893}" presName="parentLin" presStyleCnt="0"/>
      <dgm:spPr/>
    </dgm:pt>
    <dgm:pt modelId="{BF5CEF97-B105-6B49-BB23-B845644DBEF5}" type="pres">
      <dgm:prSet presAssocID="{AF3F3ACB-D85B-B643-808F-1E72D383F893}" presName="parentLeftMargin" presStyleLbl="node1" presStyleIdx="3" presStyleCnt="5"/>
      <dgm:spPr/>
    </dgm:pt>
    <dgm:pt modelId="{E58EA1C5-B8A8-5145-A5F6-4F6DC0648404}" type="pres">
      <dgm:prSet presAssocID="{AF3F3ACB-D85B-B643-808F-1E72D383F893}" presName="parentText" presStyleLbl="node1" presStyleIdx="4" presStyleCnt="5" custScaleX="109768">
        <dgm:presLayoutVars>
          <dgm:chMax val="0"/>
          <dgm:bulletEnabled val="1"/>
        </dgm:presLayoutVars>
      </dgm:prSet>
      <dgm:spPr/>
    </dgm:pt>
    <dgm:pt modelId="{FBE4498D-B786-3C4A-B7BB-8509004F332C}" type="pres">
      <dgm:prSet presAssocID="{AF3F3ACB-D85B-B643-808F-1E72D383F893}" presName="negativeSpace" presStyleCnt="0"/>
      <dgm:spPr/>
    </dgm:pt>
    <dgm:pt modelId="{FBC55C3B-533B-6949-8FB6-F623AD0AEB32}" type="pres">
      <dgm:prSet presAssocID="{AF3F3ACB-D85B-B643-808F-1E72D383F89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41BB3C-716A-3340-B05F-BBDCCE4844F0}" type="presOf" srcId="{13AE2375-9416-A841-889D-7FF864CD9346}" destId="{C5196709-B78F-EA4A-969A-E9FA3CC9D694}" srcOrd="1" destOrd="0" presId="urn:microsoft.com/office/officeart/2005/8/layout/list1"/>
    <dgm:cxn modelId="{B48AF748-13C4-974D-B4E0-C2274A01EDCE}" type="presOf" srcId="{1355429B-DED3-9841-BCAA-AF6D176F2FEC}" destId="{1127C0A2-BB70-924C-A583-E13818A87DC7}" srcOrd="0" destOrd="0" presId="urn:microsoft.com/office/officeart/2005/8/layout/list1"/>
    <dgm:cxn modelId="{99F1284E-B835-C847-9051-57F8B287252F}" type="presOf" srcId="{BFCB0706-D460-0F40-AD00-BD185DF7CF98}" destId="{D70753FF-0D37-E140-A34F-2A74909EF852}" srcOrd="0" destOrd="0" presId="urn:microsoft.com/office/officeart/2005/8/layout/list1"/>
    <dgm:cxn modelId="{C3D9AA5B-1ECF-3A40-AEEB-BA355CAA3AB8}" srcId="{444032CD-794C-314C-91F2-3800F588A16E}" destId="{1355429B-DED3-9841-BCAA-AF6D176F2FEC}" srcOrd="2" destOrd="0" parTransId="{5B34C175-60D3-0C4C-81C5-A596CD10A809}" sibTransId="{71921352-61DD-3949-8CCD-43462A17E89A}"/>
    <dgm:cxn modelId="{73EE176D-F594-1943-BBBA-2025A70496FE}" type="presOf" srcId="{BFCB0706-D460-0F40-AD00-BD185DF7CF98}" destId="{272FC37A-A7C2-E145-8849-05ADE2B603B6}" srcOrd="1" destOrd="0" presId="urn:microsoft.com/office/officeart/2005/8/layout/list1"/>
    <dgm:cxn modelId="{3363437B-1248-0347-A165-742E29C74C13}" type="presOf" srcId="{AF3F3ACB-D85B-B643-808F-1E72D383F893}" destId="{BF5CEF97-B105-6B49-BB23-B845644DBEF5}" srcOrd="0" destOrd="0" presId="urn:microsoft.com/office/officeart/2005/8/layout/list1"/>
    <dgm:cxn modelId="{B53BC48A-E173-A849-949B-5365117A2DD0}" srcId="{444032CD-794C-314C-91F2-3800F588A16E}" destId="{AF3F3ACB-D85B-B643-808F-1E72D383F893}" srcOrd="4" destOrd="0" parTransId="{8C0D300E-F507-2746-9B94-8CD40FA86827}" sibTransId="{8E1FD6C2-EB23-3441-95C7-F23CD706D4FF}"/>
    <dgm:cxn modelId="{55CFD68D-5A54-9344-A54D-0BD2F59C8E9C}" type="presOf" srcId="{1355429B-DED3-9841-BCAA-AF6D176F2FEC}" destId="{DEB2C85A-A201-AB4F-8F19-7557E056B1D4}" srcOrd="1" destOrd="0" presId="urn:microsoft.com/office/officeart/2005/8/layout/list1"/>
    <dgm:cxn modelId="{C289AC90-ABB3-1840-AE94-E28B8C64CB20}" type="presOf" srcId="{444032CD-794C-314C-91F2-3800F588A16E}" destId="{DDAB3896-AD61-6C42-8C91-1F9304AF6BC5}" srcOrd="0" destOrd="0" presId="urn:microsoft.com/office/officeart/2005/8/layout/list1"/>
    <dgm:cxn modelId="{8B75E1A9-B3F0-544B-B098-D9C6D2D1891C}" type="presOf" srcId="{13AE2375-9416-A841-889D-7FF864CD9346}" destId="{D5454ACC-5047-A542-8B71-A615630D284E}" srcOrd="0" destOrd="0" presId="urn:microsoft.com/office/officeart/2005/8/layout/list1"/>
    <dgm:cxn modelId="{387F03BD-9C1E-9349-BB25-F5FB9CFDC227}" srcId="{444032CD-794C-314C-91F2-3800F588A16E}" destId="{13AE2375-9416-A841-889D-7FF864CD9346}" srcOrd="1" destOrd="0" parTransId="{291DFEE0-E87E-F140-9164-B8BDE9570C3D}" sibTransId="{EDF6E386-E8D7-4F46-912A-32437F9A9D02}"/>
    <dgm:cxn modelId="{AA7AE3C0-13E1-6C46-8430-871883F07FC1}" srcId="{444032CD-794C-314C-91F2-3800F588A16E}" destId="{BFCB0706-D460-0F40-AD00-BD185DF7CF98}" srcOrd="0" destOrd="0" parTransId="{63EFF395-AE49-0B40-BE4C-6B4CE00B9959}" sibTransId="{63853B9F-8B8B-394B-8AF2-5F38BA81C911}"/>
    <dgm:cxn modelId="{ED1A4DC5-1B47-2F4E-BAB2-871DA44FDAC9}" srcId="{444032CD-794C-314C-91F2-3800F588A16E}" destId="{61B8F099-497E-5043-AC00-15CB4E079CF4}" srcOrd="3" destOrd="0" parTransId="{1CE75651-4C67-D34D-9E42-EBC1A18DF94B}" sibTransId="{5D1D620B-E9D5-8349-BFB9-8F3F7E41DFF2}"/>
    <dgm:cxn modelId="{87590EC7-05F7-7544-8D0A-B8773707E315}" type="presOf" srcId="{61B8F099-497E-5043-AC00-15CB4E079CF4}" destId="{4968B563-F8F6-C449-AE9B-9475119A51F9}" srcOrd="0" destOrd="0" presId="urn:microsoft.com/office/officeart/2005/8/layout/list1"/>
    <dgm:cxn modelId="{C8E9B0DE-326D-6A4C-AF8D-4B5377DB323F}" type="presOf" srcId="{AF3F3ACB-D85B-B643-808F-1E72D383F893}" destId="{E58EA1C5-B8A8-5145-A5F6-4F6DC0648404}" srcOrd="1" destOrd="0" presId="urn:microsoft.com/office/officeart/2005/8/layout/list1"/>
    <dgm:cxn modelId="{18E478FA-4382-EE4D-A30D-6636E7D717D1}" type="presOf" srcId="{61B8F099-497E-5043-AC00-15CB4E079CF4}" destId="{388B039A-CB97-9F4A-AA1C-58B00C80AAC9}" srcOrd="1" destOrd="0" presId="urn:microsoft.com/office/officeart/2005/8/layout/list1"/>
    <dgm:cxn modelId="{1F25D6B2-3335-194F-A0BA-CBBC73AC6B62}" type="presParOf" srcId="{DDAB3896-AD61-6C42-8C91-1F9304AF6BC5}" destId="{11A6FF01-10A7-EC41-9F87-AAF27A64C073}" srcOrd="0" destOrd="0" presId="urn:microsoft.com/office/officeart/2005/8/layout/list1"/>
    <dgm:cxn modelId="{100246C9-D7F9-9443-9B3A-DD0DBA82B229}" type="presParOf" srcId="{11A6FF01-10A7-EC41-9F87-AAF27A64C073}" destId="{D70753FF-0D37-E140-A34F-2A74909EF852}" srcOrd="0" destOrd="0" presId="urn:microsoft.com/office/officeart/2005/8/layout/list1"/>
    <dgm:cxn modelId="{625932CC-C556-6F4A-8D92-B70DBF3233C7}" type="presParOf" srcId="{11A6FF01-10A7-EC41-9F87-AAF27A64C073}" destId="{272FC37A-A7C2-E145-8849-05ADE2B603B6}" srcOrd="1" destOrd="0" presId="urn:microsoft.com/office/officeart/2005/8/layout/list1"/>
    <dgm:cxn modelId="{4B5A2C53-40AD-3041-9492-2F9F0661CE55}" type="presParOf" srcId="{DDAB3896-AD61-6C42-8C91-1F9304AF6BC5}" destId="{8527BE76-E691-EB48-8E75-8301A529F46F}" srcOrd="1" destOrd="0" presId="urn:microsoft.com/office/officeart/2005/8/layout/list1"/>
    <dgm:cxn modelId="{1F67CCE6-1BC4-AD4D-B6A9-C692F39F13FC}" type="presParOf" srcId="{DDAB3896-AD61-6C42-8C91-1F9304AF6BC5}" destId="{545543B6-8E08-1948-9FA0-563F73EBC7EF}" srcOrd="2" destOrd="0" presId="urn:microsoft.com/office/officeart/2005/8/layout/list1"/>
    <dgm:cxn modelId="{972FEA3D-69EA-A74F-9B18-57720F0CD060}" type="presParOf" srcId="{DDAB3896-AD61-6C42-8C91-1F9304AF6BC5}" destId="{16E0333A-4DCC-614B-9645-6FBFD3AFFBF3}" srcOrd="3" destOrd="0" presId="urn:microsoft.com/office/officeart/2005/8/layout/list1"/>
    <dgm:cxn modelId="{249E9834-1434-C248-BD2D-C398C7BE953B}" type="presParOf" srcId="{DDAB3896-AD61-6C42-8C91-1F9304AF6BC5}" destId="{1BCE1F68-8F35-FB4A-AAEB-2D1317D98834}" srcOrd="4" destOrd="0" presId="urn:microsoft.com/office/officeart/2005/8/layout/list1"/>
    <dgm:cxn modelId="{9FFD62B3-4DD5-5C48-B2FB-702DC1DABD68}" type="presParOf" srcId="{1BCE1F68-8F35-FB4A-AAEB-2D1317D98834}" destId="{D5454ACC-5047-A542-8B71-A615630D284E}" srcOrd="0" destOrd="0" presId="urn:microsoft.com/office/officeart/2005/8/layout/list1"/>
    <dgm:cxn modelId="{A1D4B37B-D261-DE4C-A3C6-D19C6E23D54A}" type="presParOf" srcId="{1BCE1F68-8F35-FB4A-AAEB-2D1317D98834}" destId="{C5196709-B78F-EA4A-969A-E9FA3CC9D694}" srcOrd="1" destOrd="0" presId="urn:microsoft.com/office/officeart/2005/8/layout/list1"/>
    <dgm:cxn modelId="{075C7F55-B9F7-9A4F-B5B8-FC33B2E19DF5}" type="presParOf" srcId="{DDAB3896-AD61-6C42-8C91-1F9304AF6BC5}" destId="{C78D929C-4CB2-D044-8E93-15314A9143B5}" srcOrd="5" destOrd="0" presId="urn:microsoft.com/office/officeart/2005/8/layout/list1"/>
    <dgm:cxn modelId="{52DD6F50-8633-0E4B-A211-6479D4B7434A}" type="presParOf" srcId="{DDAB3896-AD61-6C42-8C91-1F9304AF6BC5}" destId="{39961186-BA8B-9047-9A57-6F35E99419D8}" srcOrd="6" destOrd="0" presId="urn:microsoft.com/office/officeart/2005/8/layout/list1"/>
    <dgm:cxn modelId="{7E637CF6-F797-1448-8072-6508983D9C58}" type="presParOf" srcId="{DDAB3896-AD61-6C42-8C91-1F9304AF6BC5}" destId="{96541A60-C1BA-5C41-80D2-DAFCC6637969}" srcOrd="7" destOrd="0" presId="urn:microsoft.com/office/officeart/2005/8/layout/list1"/>
    <dgm:cxn modelId="{A3D2EA63-650F-8044-A49A-5BE8CE8C3DAA}" type="presParOf" srcId="{DDAB3896-AD61-6C42-8C91-1F9304AF6BC5}" destId="{843ADFE5-116F-E247-A453-2662B6F8D773}" srcOrd="8" destOrd="0" presId="urn:microsoft.com/office/officeart/2005/8/layout/list1"/>
    <dgm:cxn modelId="{E11639D3-A8AD-FC43-82F3-B93F476D8598}" type="presParOf" srcId="{843ADFE5-116F-E247-A453-2662B6F8D773}" destId="{1127C0A2-BB70-924C-A583-E13818A87DC7}" srcOrd="0" destOrd="0" presId="urn:microsoft.com/office/officeart/2005/8/layout/list1"/>
    <dgm:cxn modelId="{33BD73A5-6595-0546-AFB6-DD4B39736ACF}" type="presParOf" srcId="{843ADFE5-116F-E247-A453-2662B6F8D773}" destId="{DEB2C85A-A201-AB4F-8F19-7557E056B1D4}" srcOrd="1" destOrd="0" presId="urn:microsoft.com/office/officeart/2005/8/layout/list1"/>
    <dgm:cxn modelId="{638A2D58-F27F-F94E-B94E-98AE7CDB2B13}" type="presParOf" srcId="{DDAB3896-AD61-6C42-8C91-1F9304AF6BC5}" destId="{6DEEE912-1DB3-E244-A4F7-3FB4A9EF4FC0}" srcOrd="9" destOrd="0" presId="urn:microsoft.com/office/officeart/2005/8/layout/list1"/>
    <dgm:cxn modelId="{172A8C26-BD5F-3C40-975C-3691BDFD7C69}" type="presParOf" srcId="{DDAB3896-AD61-6C42-8C91-1F9304AF6BC5}" destId="{748872C2-1B63-A040-8EB4-6056B87E8DBA}" srcOrd="10" destOrd="0" presId="urn:microsoft.com/office/officeart/2005/8/layout/list1"/>
    <dgm:cxn modelId="{8246DFC2-6675-714B-9DCC-AA0628D7598A}" type="presParOf" srcId="{DDAB3896-AD61-6C42-8C91-1F9304AF6BC5}" destId="{596A4635-32E3-5947-A899-98C95E813CE3}" srcOrd="11" destOrd="0" presId="urn:microsoft.com/office/officeart/2005/8/layout/list1"/>
    <dgm:cxn modelId="{D8C53D47-31A2-A04E-8602-534CCAEF37EA}" type="presParOf" srcId="{DDAB3896-AD61-6C42-8C91-1F9304AF6BC5}" destId="{466BF510-F54C-134F-969D-12DA354D6B6C}" srcOrd="12" destOrd="0" presId="urn:microsoft.com/office/officeart/2005/8/layout/list1"/>
    <dgm:cxn modelId="{109C0CED-6691-3541-99D4-EB55971BCD24}" type="presParOf" srcId="{466BF510-F54C-134F-969D-12DA354D6B6C}" destId="{4968B563-F8F6-C449-AE9B-9475119A51F9}" srcOrd="0" destOrd="0" presId="urn:microsoft.com/office/officeart/2005/8/layout/list1"/>
    <dgm:cxn modelId="{A8687B14-D76D-1B40-BD68-F974C4124D8E}" type="presParOf" srcId="{466BF510-F54C-134F-969D-12DA354D6B6C}" destId="{388B039A-CB97-9F4A-AA1C-58B00C80AAC9}" srcOrd="1" destOrd="0" presId="urn:microsoft.com/office/officeart/2005/8/layout/list1"/>
    <dgm:cxn modelId="{EBD3DBC0-0567-A349-BE12-4B2090A6E1D1}" type="presParOf" srcId="{DDAB3896-AD61-6C42-8C91-1F9304AF6BC5}" destId="{C6898E36-953E-DD4C-BD19-249E3BEB7F86}" srcOrd="13" destOrd="0" presId="urn:microsoft.com/office/officeart/2005/8/layout/list1"/>
    <dgm:cxn modelId="{535FA0CA-A15C-D44E-BA33-D23DA802AC8E}" type="presParOf" srcId="{DDAB3896-AD61-6C42-8C91-1F9304AF6BC5}" destId="{43717057-C7C5-DA49-BCFE-382DCF96EDB4}" srcOrd="14" destOrd="0" presId="urn:microsoft.com/office/officeart/2005/8/layout/list1"/>
    <dgm:cxn modelId="{08D47089-3542-6045-94F1-67CE7C545010}" type="presParOf" srcId="{DDAB3896-AD61-6C42-8C91-1F9304AF6BC5}" destId="{0CE40584-67DF-794A-9C25-399A5189B87E}" srcOrd="15" destOrd="0" presId="urn:microsoft.com/office/officeart/2005/8/layout/list1"/>
    <dgm:cxn modelId="{387D9D7D-5271-1F42-BE76-F00B82C374D3}" type="presParOf" srcId="{DDAB3896-AD61-6C42-8C91-1F9304AF6BC5}" destId="{CD2E7772-60E4-714E-BF03-BACE6D2AA71C}" srcOrd="16" destOrd="0" presId="urn:microsoft.com/office/officeart/2005/8/layout/list1"/>
    <dgm:cxn modelId="{E5DA29B5-1498-AF4C-8DCF-D4E8C2614CF7}" type="presParOf" srcId="{CD2E7772-60E4-714E-BF03-BACE6D2AA71C}" destId="{BF5CEF97-B105-6B49-BB23-B845644DBEF5}" srcOrd="0" destOrd="0" presId="urn:microsoft.com/office/officeart/2005/8/layout/list1"/>
    <dgm:cxn modelId="{00115516-901D-E14D-AED4-E9AF1A2F1AEA}" type="presParOf" srcId="{CD2E7772-60E4-714E-BF03-BACE6D2AA71C}" destId="{E58EA1C5-B8A8-5145-A5F6-4F6DC0648404}" srcOrd="1" destOrd="0" presId="urn:microsoft.com/office/officeart/2005/8/layout/list1"/>
    <dgm:cxn modelId="{84880EA2-C0A5-D549-904A-CDAF682D0896}" type="presParOf" srcId="{DDAB3896-AD61-6C42-8C91-1F9304AF6BC5}" destId="{FBE4498D-B786-3C4A-B7BB-8509004F332C}" srcOrd="17" destOrd="0" presId="urn:microsoft.com/office/officeart/2005/8/layout/list1"/>
    <dgm:cxn modelId="{7D05C092-B786-5F49-9F2A-6BA314DC0F59}" type="presParOf" srcId="{DDAB3896-AD61-6C42-8C91-1F9304AF6BC5}" destId="{FBC55C3B-533B-6949-8FB6-F623AD0AEB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ABED0-3533-FB49-B4C7-EF4CF51D88C9}">
      <dsp:nvSpPr>
        <dsp:cNvPr id="0" name=""/>
        <dsp:cNvSpPr/>
      </dsp:nvSpPr>
      <dsp:spPr>
        <a:xfrm rot="5400000">
          <a:off x="3096733" y="-1052434"/>
          <a:ext cx="1033840" cy="34010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</a:rPr>
            <a:t>приращение плаценты к </a:t>
          </a:r>
          <a:r>
            <a:rPr lang="ru-RU" sz="2000" kern="1200" dirty="0" err="1">
              <a:solidFill>
                <a:schemeClr val="tx1"/>
              </a:solidFill>
            </a:rPr>
            <a:t>миометрию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1913110" y="181657"/>
        <a:ext cx="3350618" cy="932904"/>
      </dsp:txXfrm>
    </dsp:sp>
    <dsp:sp modelId="{5B7A586C-B080-E447-BF50-4AD0A38FAE18}">
      <dsp:nvSpPr>
        <dsp:cNvPr id="0" name=""/>
        <dsp:cNvSpPr/>
      </dsp:nvSpPr>
      <dsp:spPr>
        <a:xfrm>
          <a:off x="0" y="0"/>
          <a:ext cx="1913110" cy="1292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solidFill>
                <a:schemeClr val="tx1"/>
              </a:solidFill>
            </a:rPr>
            <a:t>placenta</a:t>
          </a:r>
          <a:r>
            <a:rPr lang="ru-RU" sz="3200" kern="1200" dirty="0">
              <a:solidFill>
                <a:schemeClr val="tx1"/>
              </a:solidFill>
            </a:rPr>
            <a:t> </a:t>
          </a:r>
          <a:r>
            <a:rPr lang="ru-RU" sz="3200" kern="1200" dirty="0" err="1">
              <a:solidFill>
                <a:schemeClr val="tx1"/>
              </a:solidFill>
            </a:rPr>
            <a:t>accreta</a:t>
          </a:r>
          <a:r>
            <a:rPr lang="ru-RU" sz="3200" kern="1200" dirty="0">
              <a:solidFill>
                <a:schemeClr val="tx1"/>
              </a:solidFill>
            </a:rPr>
            <a:t> </a:t>
          </a:r>
        </a:p>
      </dsp:txBody>
      <dsp:txXfrm>
        <a:off x="63085" y="63085"/>
        <a:ext cx="1786940" cy="1166130"/>
      </dsp:txXfrm>
    </dsp:sp>
    <dsp:sp modelId="{6EAAD386-D46D-4748-8165-5CDE20D5EE6C}">
      <dsp:nvSpPr>
        <dsp:cNvPr id="0" name=""/>
        <dsp:cNvSpPr/>
      </dsp:nvSpPr>
      <dsp:spPr>
        <a:xfrm rot="5400000">
          <a:off x="3096733" y="304480"/>
          <a:ext cx="1033840" cy="3401086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</a:rPr>
            <a:t>прорастание мышечной оболочки плацентой</a:t>
          </a:r>
        </a:p>
      </dsp:txBody>
      <dsp:txXfrm rot="-5400000">
        <a:off x="1913110" y="1538571"/>
        <a:ext cx="3350618" cy="932904"/>
      </dsp:txXfrm>
    </dsp:sp>
    <dsp:sp modelId="{2D1DA48C-FB88-234D-BA67-846044890C1E}">
      <dsp:nvSpPr>
        <dsp:cNvPr id="0" name=""/>
        <dsp:cNvSpPr/>
      </dsp:nvSpPr>
      <dsp:spPr>
        <a:xfrm>
          <a:off x="0" y="1358873"/>
          <a:ext cx="1913110" cy="12923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solidFill>
                <a:schemeClr val="tx1"/>
              </a:solidFill>
            </a:rPr>
            <a:t>placenta</a:t>
          </a:r>
          <a:r>
            <a:rPr lang="ru-RU" sz="3200" kern="1200" dirty="0">
              <a:solidFill>
                <a:schemeClr val="tx1"/>
              </a:solidFill>
            </a:rPr>
            <a:t> </a:t>
          </a:r>
          <a:r>
            <a:rPr lang="ru-RU" sz="3200" kern="1200" dirty="0" err="1">
              <a:solidFill>
                <a:schemeClr val="tx1"/>
              </a:solidFill>
            </a:rPr>
            <a:t>increta</a:t>
          </a:r>
          <a:r>
            <a:rPr lang="ru-RU" sz="3200" kern="1200" dirty="0">
              <a:solidFill>
                <a:schemeClr val="tx1"/>
              </a:solidFill>
            </a:rPr>
            <a:t> </a:t>
          </a:r>
        </a:p>
      </dsp:txBody>
      <dsp:txXfrm>
        <a:off x="63085" y="1421958"/>
        <a:ext cx="1786940" cy="1166130"/>
      </dsp:txXfrm>
    </dsp:sp>
    <dsp:sp modelId="{BAC84AAD-ACC5-AC4A-88D5-22EA9F0486FC}">
      <dsp:nvSpPr>
        <dsp:cNvPr id="0" name=""/>
        <dsp:cNvSpPr/>
      </dsp:nvSpPr>
      <dsp:spPr>
        <a:xfrm rot="5400000">
          <a:off x="3096733" y="1661395"/>
          <a:ext cx="1033840" cy="340108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</a:rPr>
            <a:t>прорастание плацентой серозного слоя и/или соседних органов</a:t>
          </a:r>
        </a:p>
      </dsp:txBody>
      <dsp:txXfrm rot="-5400000">
        <a:off x="1913110" y="2895486"/>
        <a:ext cx="3350618" cy="932904"/>
      </dsp:txXfrm>
    </dsp:sp>
    <dsp:sp modelId="{E33C7246-F885-2C41-9CE3-3EBB44523B05}">
      <dsp:nvSpPr>
        <dsp:cNvPr id="0" name=""/>
        <dsp:cNvSpPr/>
      </dsp:nvSpPr>
      <dsp:spPr>
        <a:xfrm>
          <a:off x="0" y="2715788"/>
          <a:ext cx="1913110" cy="12923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solidFill>
                <a:schemeClr val="tx1"/>
              </a:solidFill>
            </a:rPr>
            <a:t>placenta</a:t>
          </a:r>
          <a:r>
            <a:rPr lang="ru-RU" sz="3200" kern="1200" dirty="0">
              <a:solidFill>
                <a:schemeClr val="tx1"/>
              </a:solidFill>
            </a:rPr>
            <a:t> </a:t>
          </a:r>
          <a:r>
            <a:rPr lang="ru-RU" sz="3200" kern="1200" dirty="0" err="1">
              <a:solidFill>
                <a:schemeClr val="tx1"/>
              </a:solidFill>
            </a:rPr>
            <a:t>percreta</a:t>
          </a:r>
          <a:r>
            <a:rPr lang="ru-RU" sz="3200" kern="1200" dirty="0">
              <a:solidFill>
                <a:schemeClr val="tx1"/>
              </a:solidFill>
            </a:rPr>
            <a:t> </a:t>
          </a:r>
        </a:p>
      </dsp:txBody>
      <dsp:txXfrm>
        <a:off x="63085" y="2778873"/>
        <a:ext cx="1786940" cy="1166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543B6-8E08-1948-9FA0-563F73EBC7EF}">
      <dsp:nvSpPr>
        <dsp:cNvPr id="0" name=""/>
        <dsp:cNvSpPr/>
      </dsp:nvSpPr>
      <dsp:spPr>
        <a:xfrm>
          <a:off x="0" y="312457"/>
          <a:ext cx="9785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FC37A-A7C2-E145-8849-05ADE2B603B6}">
      <dsp:nvSpPr>
        <dsp:cNvPr id="0" name=""/>
        <dsp:cNvSpPr/>
      </dsp:nvSpPr>
      <dsp:spPr>
        <a:xfrm>
          <a:off x="489296" y="105817"/>
          <a:ext cx="7520505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19" tIns="0" rIns="2589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О43. Плацентарные нарушения.</a:t>
          </a:r>
        </a:p>
      </dsp:txBody>
      <dsp:txXfrm>
        <a:off x="509471" y="125992"/>
        <a:ext cx="7480155" cy="372930"/>
      </dsp:txXfrm>
    </dsp:sp>
    <dsp:sp modelId="{39961186-BA8B-9047-9A57-6F35E99419D8}">
      <dsp:nvSpPr>
        <dsp:cNvPr id="0" name=""/>
        <dsp:cNvSpPr/>
      </dsp:nvSpPr>
      <dsp:spPr>
        <a:xfrm>
          <a:off x="0" y="947498"/>
          <a:ext cx="9785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96709-B78F-EA4A-969A-E9FA3CC9D694}">
      <dsp:nvSpPr>
        <dsp:cNvPr id="0" name=""/>
        <dsp:cNvSpPr/>
      </dsp:nvSpPr>
      <dsp:spPr>
        <a:xfrm>
          <a:off x="489296" y="740857"/>
          <a:ext cx="7498242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19" tIns="0" rIns="2589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О43.1. Аномалия плаценты.</a:t>
          </a:r>
        </a:p>
      </dsp:txBody>
      <dsp:txXfrm>
        <a:off x="509471" y="761032"/>
        <a:ext cx="7457892" cy="372930"/>
      </dsp:txXfrm>
    </dsp:sp>
    <dsp:sp modelId="{748872C2-1B63-A040-8EB4-6056B87E8DBA}">
      <dsp:nvSpPr>
        <dsp:cNvPr id="0" name=""/>
        <dsp:cNvSpPr/>
      </dsp:nvSpPr>
      <dsp:spPr>
        <a:xfrm>
          <a:off x="0" y="1582538"/>
          <a:ext cx="9785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2C85A-A201-AB4F-8F19-7557E056B1D4}">
      <dsp:nvSpPr>
        <dsp:cNvPr id="0" name=""/>
        <dsp:cNvSpPr/>
      </dsp:nvSpPr>
      <dsp:spPr>
        <a:xfrm>
          <a:off x="489296" y="1375898"/>
          <a:ext cx="7520505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19" tIns="0" rIns="2589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О43.2 Приращение плаценты.</a:t>
          </a:r>
        </a:p>
      </dsp:txBody>
      <dsp:txXfrm>
        <a:off x="509471" y="1396073"/>
        <a:ext cx="7480155" cy="372930"/>
      </dsp:txXfrm>
    </dsp:sp>
    <dsp:sp modelId="{43717057-C7C5-DA49-BCFE-382DCF96EDB4}">
      <dsp:nvSpPr>
        <dsp:cNvPr id="0" name=""/>
        <dsp:cNvSpPr/>
      </dsp:nvSpPr>
      <dsp:spPr>
        <a:xfrm>
          <a:off x="0" y="2217578"/>
          <a:ext cx="9785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B039A-CB97-9F4A-AA1C-58B00C80AAC9}">
      <dsp:nvSpPr>
        <dsp:cNvPr id="0" name=""/>
        <dsp:cNvSpPr/>
      </dsp:nvSpPr>
      <dsp:spPr>
        <a:xfrm>
          <a:off x="489296" y="2010938"/>
          <a:ext cx="7519272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19" tIns="0" rIns="2589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О44.0 Предлежание плаценты уточненное как без кровотечения.</a:t>
          </a:r>
        </a:p>
      </dsp:txBody>
      <dsp:txXfrm>
        <a:off x="509471" y="2031113"/>
        <a:ext cx="7478922" cy="372930"/>
      </dsp:txXfrm>
    </dsp:sp>
    <dsp:sp modelId="{FBC55C3B-533B-6949-8FB6-F623AD0AEB32}">
      <dsp:nvSpPr>
        <dsp:cNvPr id="0" name=""/>
        <dsp:cNvSpPr/>
      </dsp:nvSpPr>
      <dsp:spPr>
        <a:xfrm>
          <a:off x="0" y="2852618"/>
          <a:ext cx="9785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EA1C5-B8A8-5145-A5F6-4F6DC0648404}">
      <dsp:nvSpPr>
        <dsp:cNvPr id="0" name=""/>
        <dsp:cNvSpPr/>
      </dsp:nvSpPr>
      <dsp:spPr>
        <a:xfrm>
          <a:off x="489296" y="2645978"/>
          <a:ext cx="7519272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19" tIns="0" rIns="25891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О44.1 Предлежание плаценты с кровотечением.</a:t>
          </a:r>
        </a:p>
      </dsp:txBody>
      <dsp:txXfrm>
        <a:off x="509471" y="2666153"/>
        <a:ext cx="747892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47BB4-3E68-E74B-97C0-1067FBD53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F6815-D84D-784F-9D1E-8A81C83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A2EBE-99F3-FC4A-90AA-CB556B35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6DBF-AE10-014C-8E4A-02C6CD62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A688-0D07-CA46-A520-F9B7EAE2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8F8A5-A0C4-FE4C-A103-DB8532D85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CE78-2B89-EF42-8D5B-99635FC7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14127-21BD-F246-8083-C2F562838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EBF2-206C-F84C-B7FC-47E9CDD2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BB30-A9EC-7148-9095-C2B2A553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9B2D-4F63-2C43-A1D8-200E82B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548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844A7-6D76-5A42-9DC8-B80F5DA45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66FB6-58FB-A64D-A3A6-C20186C3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4913-F6E5-8747-95AD-AE2E0870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E29A2-4288-4647-9D3D-AA54F770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07F81-F6F6-8642-836E-F20C79D6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465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60D8-AB70-8042-9A91-25D68ED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0BF5-D183-AF4A-AC65-E9476D2E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7B6D-BB07-B644-8B8F-822A681E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71DF1-7B3A-4F46-898E-CE890ECC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99E5B-D5DB-6B40-9705-1908B5C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207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7002-C1CF-AD44-95A5-CEF97D9C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7EC07-3CF6-A94E-AF12-F838374F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F4E7-115B-4746-8981-4EC113BE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2BC9-871A-2845-868A-3B32D76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ED723-5CEC-BF4E-A266-7F1691A3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843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30-C0E1-924D-9A5F-9050CC9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B8922-5B4E-5C45-9EF5-27B59C9C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53DA3-5D0F-2C44-9FF3-3FC76335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86BA6-DDD7-1049-AF2C-4E006E55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2E47D-E906-2047-AA7E-FE731453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8020C-EC27-3F4F-B896-0AE8827F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82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D371-F842-9F45-8DCF-0AE1599C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8D21-7ABB-6C47-AAEE-FB91BDD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3F726-BF62-0D4D-8446-973E3623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14565-6437-9A49-8EE5-DE4293923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DB87B-FC67-FB41-9767-67538233E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4A799-1079-EF4A-8720-A3B2E592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1B470-F498-2046-901F-B2E9EDAC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7859D-83F2-9B47-A5E2-6E6BA8D8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943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D537-8E8A-B445-A250-381A546D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B342B-BA2D-BD45-BAFA-956880DC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E2CDA-652B-5547-9A49-6B16B6AC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26770-E8AC-2F4C-8825-F1E54AFF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178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DB650-588A-064E-8132-D351C8A5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24BAE-965D-3148-BBCE-F8797786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244C9-8974-DB45-B26A-DE57B89F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26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11CD-F26F-6241-AE67-6E523360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13FE-351A-6D40-AE86-8C1DCAA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B3C62-766C-5244-A9E0-8BF6F00A1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4F8AC-3C26-7249-9DCF-16EB87C0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39A2F-16A6-7343-A358-5CF1E350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A89E3-B6B4-DF44-B2B7-9EE7B2BF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5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261E-7B03-9541-93F2-54C8AEB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9F9A1-EAF7-014E-AC8B-1926C05C9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03628-0BE1-414C-8DBA-61366AB1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B2C75-FB05-8C42-88F0-38CA8F5C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C2430-D472-7A4D-9B8F-42554F5B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EDC6E-59AB-C746-AB47-8D6D750D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239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BA3D3-1483-4144-9C72-A56D32FB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739FD-A815-5840-94EA-D0D90D89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AB137-293F-434C-B2D1-A913F641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E7E-E73E-2146-968E-0D5E54855CE2}" type="datetimeFigureOut">
              <a:rPr lang="en-UA" smtClean="0"/>
              <a:t>6/2/22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D4F9-E390-C04C-88F1-00B5AA4F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1002-27F4-2E42-9BC2-0788C8BA2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6559-E1B3-4847-9D2D-CEF46EDF8303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04BB3-4A3E-134A-875A-8AE017E747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8773-E024-8941-80FE-CB5B04C6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481" y="3164919"/>
            <a:ext cx="855142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Патологическое прикрепление плаценты (врастание плаценты)</a:t>
            </a:r>
            <a:endParaRPr lang="en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D8CBC-B528-C698-FD0D-932304BE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МКБ: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058FD-9A88-9643-4D38-036367D0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18319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Класс ХV: Беременность, роды и послеродовый период.</a:t>
            </a:r>
          </a:p>
          <a:p>
            <a:pPr marL="0" indent="0">
              <a:buNone/>
            </a:pPr>
            <a:r>
              <a:rPr lang="ru-RU" dirty="0"/>
              <a:t>Блок (</a:t>
            </a:r>
            <a:r>
              <a:rPr lang="ru-RU" b="1" dirty="0"/>
              <a:t>O30-O48</a:t>
            </a:r>
            <a:r>
              <a:rPr lang="ru-RU" dirty="0"/>
              <a:t>) Медицинская помощь матери в связи с состоянием плода, амниотической полости и возможными трудностями родоразрешения: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76EB639-2BF0-937F-DECE-AA301233E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278917"/>
              </p:ext>
            </p:extLst>
          </p:nvPr>
        </p:nvGraphicFramePr>
        <p:xfrm>
          <a:off x="1034473" y="3429000"/>
          <a:ext cx="9785928" cy="331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20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4BFF2-0097-985A-82C4-DB9EF526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09533" cy="1325563"/>
          </a:xfrm>
        </p:spPr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88F87-5DC4-997E-C6D2-F503FE690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3682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/>
              <a:t>ПРЕДЛЕЖАНИЕ ПЛАЦЕНТЫ</a:t>
            </a:r>
            <a:endParaRPr lang="ru-RU" sz="22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/>
              <a:t>Существует несколько классификаций предлежания плаценты по данным УЗИ:</a:t>
            </a:r>
          </a:p>
          <a:p>
            <a:pPr lvl="0">
              <a:lnSpc>
                <a:spcPct val="100000"/>
              </a:lnSpc>
            </a:pPr>
            <a:r>
              <a:rPr lang="ru-RU" sz="2200" b="1" dirty="0"/>
              <a:t>полное предлежание </a:t>
            </a:r>
            <a:r>
              <a:rPr lang="ru-RU" sz="2200" dirty="0"/>
              <a:t>- плацента полностью перекрывает внутренний зев.</a:t>
            </a:r>
          </a:p>
          <a:p>
            <a:pPr lvl="0">
              <a:lnSpc>
                <a:spcPct val="100000"/>
              </a:lnSpc>
            </a:pPr>
            <a:r>
              <a:rPr lang="ru-RU" sz="2200" b="1" dirty="0"/>
              <a:t>неполное (частичное) предлежание</a:t>
            </a:r>
            <a:r>
              <a:rPr lang="ru-RU" sz="2200" dirty="0"/>
              <a:t> - внутренний зев перекрыт частично или плацента нижним краем доходит до него.</a:t>
            </a:r>
          </a:p>
          <a:p>
            <a:endParaRPr lang="ru-RU" dirty="0"/>
          </a:p>
        </p:txBody>
      </p:sp>
      <p:pic>
        <p:nvPicPr>
          <p:cNvPr id="8194" name="Picture 2" descr="Низкая плацента при беременности: чем опасна и как рожать - статья  репродуктивного центра «За Рождение»">
            <a:extLst>
              <a:ext uri="{FF2B5EF4-FFF2-40B4-BE49-F238E27FC236}">
                <a16:creationId xmlns:a16="http://schemas.microsoft.com/office/drawing/2014/main" id="{3588CC60-A57E-0E36-D42F-656828C3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94" y="4219815"/>
            <a:ext cx="5057423" cy="22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F3933BCB-ED25-58A1-173B-87C19D53CD90}"/>
              </a:ext>
            </a:extLst>
          </p:cNvPr>
          <p:cNvSpPr txBox="1">
            <a:spLocks/>
          </p:cNvSpPr>
          <p:nvPr/>
        </p:nvSpPr>
        <p:spPr>
          <a:xfrm>
            <a:off x="6234995" y="1816805"/>
            <a:ext cx="5336822" cy="2403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b="1" dirty="0"/>
              <a:t>низкая </a:t>
            </a:r>
            <a:r>
              <a:rPr lang="ru-RU" b="1" dirty="0" err="1"/>
              <a:t>плацентация</a:t>
            </a:r>
            <a:r>
              <a:rPr lang="ru-RU" dirty="0"/>
              <a:t> - плацента расположена на расстоянии от 2 до 5 см от области внутреннего зева.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низкое расположение плаценты </a:t>
            </a:r>
            <a:r>
              <a:rPr lang="ru-RU" dirty="0"/>
              <a:t>- расстояние от края плаценты до внутреннего зева менее 20 мм (термин применим при сроке беременности более 16 недель).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37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1CA49-4EA3-A4EC-1814-27CC9ABB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E2D16-6306-ECCE-3B66-EC36E8EB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ВРАСТАНИЕ ПЛАЦЕНТЫ</a:t>
            </a:r>
            <a:endParaRPr lang="ru-RU" sz="2400" dirty="0"/>
          </a:p>
          <a:p>
            <a:pPr marL="0" indent="0">
              <a:buNone/>
            </a:pPr>
            <a:r>
              <a:rPr lang="ru-RU" b="1" dirty="0"/>
              <a:t>Выделяют три морфологических варианта нарушения инвазии ворсин хориона:</a:t>
            </a:r>
            <a:endParaRPr lang="ru-RU" sz="1800" dirty="0"/>
          </a:p>
          <a:p>
            <a:pPr lvl="0"/>
            <a:r>
              <a:rPr lang="ru-RU" dirty="0"/>
              <a:t>приращение к </a:t>
            </a:r>
            <a:r>
              <a:rPr lang="ru-RU" dirty="0" err="1"/>
              <a:t>миометрию</a:t>
            </a:r>
            <a:r>
              <a:rPr lang="ru-RU" dirty="0"/>
              <a:t> – </a:t>
            </a:r>
            <a:r>
              <a:rPr lang="ru-RU" dirty="0" err="1"/>
              <a:t>placenta</a:t>
            </a:r>
            <a:r>
              <a:rPr lang="ru-RU" dirty="0"/>
              <a:t> </a:t>
            </a:r>
            <a:r>
              <a:rPr lang="ru-RU" dirty="0" err="1"/>
              <a:t>accreta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прорастание мышечной оболочки -</a:t>
            </a:r>
            <a:r>
              <a:rPr lang="ru-RU" dirty="0" err="1"/>
              <a:t>placenta</a:t>
            </a:r>
            <a:r>
              <a:rPr lang="ru-RU" dirty="0"/>
              <a:t> </a:t>
            </a:r>
            <a:r>
              <a:rPr lang="ru-RU" dirty="0" err="1"/>
              <a:t>increta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прорастание серозного слоя и/или соседних органов – </a:t>
            </a:r>
            <a:r>
              <a:rPr lang="ru-RU" dirty="0" err="1"/>
              <a:t>placenta</a:t>
            </a:r>
            <a:r>
              <a:rPr lang="ru-RU" dirty="0"/>
              <a:t> </a:t>
            </a:r>
            <a:r>
              <a:rPr lang="ru-RU" dirty="0" err="1"/>
              <a:t>percreta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37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14EE-6DC7-B866-F84E-FBE42AA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Классификация </a:t>
            </a:r>
            <a:r>
              <a:rPr lang="en-US" sz="3600" dirty="0"/>
              <a:t>placenta </a:t>
            </a:r>
            <a:r>
              <a:rPr lang="en-US" sz="3600" dirty="0" err="1"/>
              <a:t>accreta</a:t>
            </a:r>
            <a:r>
              <a:rPr lang="en-US" sz="3600" dirty="0"/>
              <a:t> spectrum PAS FIGO</a:t>
            </a: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43816F-820C-38BA-BA05-DC7D18585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994277"/>
              </p:ext>
            </p:extLst>
          </p:nvPr>
        </p:nvGraphicFramePr>
        <p:xfrm>
          <a:off x="838200" y="1825625"/>
          <a:ext cx="10515600" cy="448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47447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5672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31709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78604309"/>
                    </a:ext>
                  </a:extLst>
                </a:gridCol>
              </a:tblGrid>
              <a:tr h="732318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врастания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835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(placenta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adherenta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creta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плотное</a:t>
                      </a:r>
                    </a:p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прикрепление или приращение плаценты к мышечному слою.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Отделение плаценты не происходит при проведении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утеротонической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терапии, контролируемых тракций за пуповину. Попытки ручного отделения плаценты приводят к сильному кровотечению.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Маточная грыжа не определяется,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неососуды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отсутствуют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Визуализируется измененный рисунок промежуточного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трофобласта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выходящего далеко за пределы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децидуальной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оболочки и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миометрия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окраске гематоксилин-эозином.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8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85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14EE-6DC7-B866-F84E-FBE42AA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Классификация </a:t>
            </a:r>
            <a:r>
              <a:rPr lang="en-US" sz="3600" dirty="0"/>
              <a:t>placenta </a:t>
            </a:r>
            <a:r>
              <a:rPr lang="en-US" sz="3600" dirty="0" err="1"/>
              <a:t>accreta</a:t>
            </a:r>
            <a:r>
              <a:rPr lang="en-US" sz="3600" dirty="0"/>
              <a:t> spectrum PAS FIGO</a:t>
            </a: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43816F-820C-38BA-BA05-DC7D18585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448040"/>
              </p:ext>
            </p:extLst>
          </p:nvPr>
        </p:nvGraphicFramePr>
        <p:xfrm>
          <a:off x="838200" y="1825625"/>
          <a:ext cx="10515600" cy="411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47447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5672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31709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78604309"/>
                    </a:ext>
                  </a:extLst>
                </a:gridCol>
              </a:tblGrid>
              <a:tr h="732318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врастания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835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степень (</a:t>
                      </a: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placenta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increta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ворсины прорастают мышечный слой, поверхностная инвазия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Плацента не проникает через серозную оболочку. Матка над плацентой может иметь синевато-фиолетовый окрас и может определяться “плацентарная грыжа".</a:t>
                      </a:r>
                    </a:p>
                    <a:p>
                      <a:pPr algn="l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Тракции за пуповину приводят к втягиванию матки внутрь без отделения плаценты.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поперечном срезе нечеткая граница между плацентой и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миометрием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 вовлечения наружного слоя </a:t>
                      </a:r>
                      <a:r>
                        <a:rPr lang="ru-RU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миометрия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Ворсины хориона проникают внутрь мышечных волокон, иногда определяются в просвете сосудов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8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38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14EE-6DC7-B866-F84E-FBE42AA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Классификация </a:t>
            </a:r>
            <a:r>
              <a:rPr lang="en-US" sz="3600" dirty="0"/>
              <a:t>placenta </a:t>
            </a:r>
            <a:r>
              <a:rPr lang="en-US" sz="3600" dirty="0" err="1"/>
              <a:t>accreta</a:t>
            </a:r>
            <a:r>
              <a:rPr lang="en-US" sz="3600" dirty="0"/>
              <a:t> spectrum PAS FIGO</a:t>
            </a: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43816F-820C-38BA-BA05-DC7D18585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026037"/>
              </p:ext>
            </p:extLst>
          </p:nvPr>
        </p:nvGraphicFramePr>
        <p:xfrm>
          <a:off x="838200" y="1825625"/>
          <a:ext cx="10515600" cy="4389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47447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5672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31709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78604309"/>
                    </a:ext>
                  </a:extLst>
                </a:gridCol>
              </a:tblGrid>
              <a:tr h="732318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врастания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835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pPr marL="69850" marR="175260"/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степень</a:t>
                      </a:r>
                      <a:r>
                        <a:rPr lang="ru-RU" sz="20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placenta</a:t>
                      </a:r>
                      <a:r>
                        <a:rPr lang="ru-RU" sz="20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percreta</a:t>
                      </a: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0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плацента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прорастает все</a:t>
                      </a:r>
                      <a:r>
                        <a:rPr lang="ru-RU" sz="2000" spc="-2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слои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матки,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инвазия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9850" marR="175260"/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2000" b="1" i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3а: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224155"/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Прорастание плаценты до</a:t>
                      </a:r>
                      <a:r>
                        <a:rPr lang="ru-RU" sz="2000" spc="-23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серозного</a:t>
                      </a:r>
                      <a:r>
                        <a:rPr lang="ru-RU" sz="2000" spc="-1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покрова</a:t>
                      </a:r>
                      <a:r>
                        <a:rPr lang="ru-RU" sz="2000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матки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8580"/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Плацентарная ткань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проникает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 матки.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инвазия в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какой-либо другой орган,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 заднюю стенку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мочевого пузыря (между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мочевым пузырем и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маткой</a:t>
                      </a:r>
                      <a:r>
                        <a:rPr lang="ru-RU" sz="2000" spc="-5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</a:t>
                      </a:r>
                      <a:r>
                        <a:rPr lang="ru-RU" sz="2000" spc="-4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</a:t>
                      </a:r>
                      <a:r>
                        <a:rPr lang="ru-RU" sz="2000" spc="-23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четкую</a:t>
                      </a:r>
                      <a:r>
                        <a:rPr lang="ru-RU" sz="2000" spc="-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границу)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51435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Ворсины плаценты проникают в</a:t>
                      </a:r>
                      <a:r>
                        <a:rPr lang="ru-RU" sz="2000" spc="-2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серозную</a:t>
                      </a:r>
                      <a:r>
                        <a:rPr lang="ru-RU" sz="20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оболочку</a:t>
                      </a:r>
                      <a:r>
                        <a:rPr lang="ru-RU" sz="20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матки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8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2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14EE-6DC7-B866-F84E-FBE42AA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Классификация </a:t>
            </a:r>
            <a:r>
              <a:rPr lang="en-US" sz="3600" dirty="0"/>
              <a:t>placenta </a:t>
            </a:r>
            <a:r>
              <a:rPr lang="en-US" sz="3600" dirty="0" err="1"/>
              <a:t>accreta</a:t>
            </a:r>
            <a:r>
              <a:rPr lang="en-US" sz="3600" dirty="0"/>
              <a:t> spectrum PAS FIGO</a:t>
            </a: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43816F-820C-38BA-BA05-DC7D18585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767867"/>
              </p:ext>
            </p:extLst>
          </p:nvPr>
        </p:nvGraphicFramePr>
        <p:xfrm>
          <a:off x="838200" y="1825625"/>
          <a:ext cx="10515600" cy="256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47447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5672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31709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78604309"/>
                    </a:ext>
                  </a:extLst>
                </a:gridCol>
              </a:tblGrid>
              <a:tr h="732318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врастания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835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pPr marL="69850" marR="118110" algn="l"/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3b:</a:t>
                      </a:r>
                      <a:r>
                        <a:rPr lang="ru-RU" sz="2000" b="1" i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9850" marR="118110" algn="l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</a:t>
                      </a:r>
                      <a:r>
                        <a:rPr lang="ru-RU" sz="2000" spc="-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инвазия</a:t>
                      </a:r>
                      <a:r>
                        <a:rPr lang="ru-RU" sz="2000" spc="-2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поражением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серозной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оболочки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74625" algn="l"/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Визуализируется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плацентарная ткань,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проросшая через серозную</a:t>
                      </a:r>
                      <a:r>
                        <a:rPr lang="ru-RU" sz="2000" spc="-23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оболочку</a:t>
                      </a:r>
                      <a:r>
                        <a:rPr lang="ru-RU" sz="2000" spc="-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матки.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95250" algn="l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Нечеткая граница между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плацентой и </a:t>
                      </a:r>
                      <a:r>
                        <a:rPr lang="ru-RU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миометрием</a:t>
                      </a:r>
                      <a:r>
                        <a:rPr lang="ru-RU" sz="2000" spc="-2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вовлечением</a:t>
                      </a:r>
                      <a:r>
                        <a:rPr lang="ru-RU" sz="2000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</a:t>
                      </a:r>
                      <a:r>
                        <a:rPr lang="ru-RU" sz="2000" spc="-2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слоя</a:t>
                      </a:r>
                      <a:r>
                        <a:rPr lang="ru-RU" sz="20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миометрия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09220" algn="l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Ворсины плаценты прорастают</a:t>
                      </a:r>
                      <a:r>
                        <a:rPr lang="ru-RU" sz="2000" spc="-2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серозную</a:t>
                      </a:r>
                      <a:r>
                        <a:rPr lang="ru-RU" sz="20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оболочку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8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3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14EE-6DC7-B866-F84E-FBE42AA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Классификация </a:t>
            </a:r>
            <a:r>
              <a:rPr lang="en-US" sz="3600" dirty="0"/>
              <a:t>placenta </a:t>
            </a:r>
            <a:r>
              <a:rPr lang="en-US" sz="3600" dirty="0" err="1"/>
              <a:t>accreta</a:t>
            </a:r>
            <a:r>
              <a:rPr lang="en-US" sz="3600" dirty="0"/>
              <a:t> spectrum PAS FIGO</a:t>
            </a:r>
            <a:endParaRPr lang="ru-RU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143816F-820C-38BA-BA05-DC7D18585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544490"/>
              </p:ext>
            </p:extLst>
          </p:nvPr>
        </p:nvGraphicFramePr>
        <p:xfrm>
          <a:off x="838200" y="1825625"/>
          <a:ext cx="10515600" cy="408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47447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56726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31709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78604309"/>
                    </a:ext>
                  </a:extLst>
                </a:gridCol>
              </a:tblGrid>
              <a:tr h="732318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врастания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Микроскопические критерии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8353"/>
                  </a:ext>
                </a:extLst>
              </a:tr>
              <a:tr h="722286">
                <a:tc>
                  <a:txBody>
                    <a:bodyPr/>
                    <a:lstStyle/>
                    <a:p>
                      <a:pPr marL="69850" marR="132080" algn="l"/>
                      <a:r>
                        <a:rPr lang="ru-RU" sz="20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3с:</a:t>
                      </a:r>
                      <a:r>
                        <a:rPr lang="ru-RU" sz="2000" b="1" i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прорастание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плаценты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ru-RU" sz="2000" spc="-2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тканей/органов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71755" algn="l"/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Визуализируется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плацентарная ткань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проросшая через серозную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оболочку матки в боковую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стенку малого таза или в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любой близлежащий орган,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 зависимости от наличия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врастания</a:t>
                      </a:r>
                      <a:r>
                        <a:rPr lang="ru-RU" sz="2000" spc="-3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spc="-1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мочевой</a:t>
                      </a:r>
                      <a:r>
                        <a:rPr lang="ru-RU" sz="2000" spc="-3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пузырь.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71120" algn="l"/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Ворсины плаценты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проникают в широкую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связку, стенку влагалища,</a:t>
                      </a:r>
                      <a:r>
                        <a:rPr lang="ru-RU" sz="2000" spc="-24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параметрий или любой</a:t>
                      </a:r>
                      <a:r>
                        <a:rPr lang="ru-RU" sz="2000" spc="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</a:t>
                      </a:r>
                      <a:r>
                        <a:rPr lang="ru-RU" sz="2000" spc="-1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тазовый</a:t>
                      </a:r>
                      <a:r>
                        <a:rPr lang="ru-RU" sz="2000" spc="-2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орган.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58420" algn="l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Ворсины</a:t>
                      </a:r>
                      <a:r>
                        <a:rPr lang="ru-RU" sz="2000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плаценты</a:t>
                      </a:r>
                      <a:r>
                        <a:rPr lang="ru-RU" sz="20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проникают</a:t>
                      </a:r>
                      <a:r>
                        <a:rPr lang="ru-RU" sz="20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spc="-2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серозную оболочку и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близлежащие органы и ткани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(вне зависимости от наличия</a:t>
                      </a:r>
                      <a:r>
                        <a:rPr lang="ru-RU" sz="20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врастания</a:t>
                      </a:r>
                      <a:r>
                        <a:rPr lang="ru-RU" sz="20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мочевой</a:t>
                      </a:r>
                      <a:r>
                        <a:rPr lang="ru-RU" sz="2000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пузырь.)</a:t>
                      </a: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8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78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BF1EE-3106-62F9-53E2-38D57517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Топографическая классификация врастания плаценты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963A4-96F9-42CE-82A1-A4C1B476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1 тип – прорастание серозного слоя матки, врастание в верхушку задней стенки мочевого пузыря с вовлечением верхних пузырных и маточных артерий</a:t>
            </a:r>
          </a:p>
          <a:p>
            <a:pPr marL="0" lvl="0" indent="0">
              <a:buNone/>
            </a:pPr>
            <a:r>
              <a:rPr lang="ru-RU" dirty="0"/>
              <a:t>2 тип – врастание в </a:t>
            </a:r>
            <a:r>
              <a:rPr lang="ru-RU" dirty="0" err="1"/>
              <a:t>параметрий</a:t>
            </a:r>
            <a:r>
              <a:rPr lang="ru-RU" dirty="0"/>
              <a:t> с вовлечением маточных, мочеточниковых и запирательных артерий</a:t>
            </a:r>
          </a:p>
          <a:p>
            <a:pPr marL="0" lvl="0" indent="0">
              <a:buNone/>
            </a:pPr>
            <a:r>
              <a:rPr lang="ru-RU" dirty="0"/>
              <a:t>3 тип – врастание в шейку матки и влагалище с вовлечением влагалищных и шеечных артерий</a:t>
            </a:r>
          </a:p>
          <a:p>
            <a:pPr marL="0" lvl="0" indent="0">
              <a:buNone/>
            </a:pPr>
            <a:r>
              <a:rPr lang="ru-RU" dirty="0"/>
              <a:t>4 тип - врастание в шейку матки и влагалище с фиброзными изменениями между маткой и мочевым пузырем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18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3D9DC-D32A-5AEF-1D89-F0FF7A7B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471A1-19DC-D626-A887-A3AE725A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Предлежание/врастание плаценты не имеют патогномоничных клинических признаков. </a:t>
            </a:r>
          </a:p>
          <a:p>
            <a:r>
              <a:rPr lang="ru-RU" dirty="0"/>
              <a:t>Основное проявление – </a:t>
            </a:r>
            <a:r>
              <a:rPr lang="ru-RU" b="1" dirty="0"/>
              <a:t>маточное кровотечение </a:t>
            </a:r>
            <a:r>
              <a:rPr lang="ru-RU" dirty="0"/>
              <a:t>как во время беременности, так и в родах или во время кесарева сечения. </a:t>
            </a:r>
          </a:p>
          <a:p>
            <a:r>
              <a:rPr lang="ru-RU" dirty="0"/>
              <a:t>Врастание плаценты характеризуется невозможностью самопроизвольного и ручного отделения плаценты от стенки матки.</a:t>
            </a:r>
          </a:p>
        </p:txBody>
      </p:sp>
    </p:spTree>
    <p:extLst>
      <p:ext uri="{BB962C8B-B14F-4D97-AF65-F5344CB8AC3E}">
        <p14:creationId xmlns:p14="http://schemas.microsoft.com/office/powerpoint/2010/main" val="93900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84CE59-8DA0-450C-DE50-DFE5AE78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845800" cy="463141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ВРАСТАНИЕ ПЛАЦЕНТЫ </a:t>
            </a:r>
            <a:r>
              <a:rPr lang="ru-RU" dirty="0"/>
              <a:t>– это аномальное прикрепление плаценты, при котором невозможно самостоятельное отделение последа или его удаление ручными методами.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6" name="Picture 6" descr="Как выглядит плацента (21 фото): что это и типы прикреплений – краевое,  переднее, тотальное плотное и интимная форма">
            <a:extLst>
              <a:ext uri="{FF2B5EF4-FFF2-40B4-BE49-F238E27FC236}">
                <a16:creationId xmlns:a16="http://schemas.microsoft.com/office/drawing/2014/main" id="{DAC5CC44-846B-726A-0FD8-7B542581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22" y="3268555"/>
            <a:ext cx="5757334" cy="32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8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788AE-1AE7-CF97-AA4F-82D52748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0D7373-3235-236D-B267-08FBBFD05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Рекомендовано проводить подробный сбор акушерско-гинекологического анамнеза и жалоб</a:t>
            </a:r>
          </a:p>
          <a:p>
            <a:r>
              <a:rPr lang="ru-RU" dirty="0"/>
              <a:t>Необходимо учитывать </a:t>
            </a:r>
            <a:r>
              <a:rPr lang="ru-RU" b="1" dirty="0"/>
              <a:t>следующие жалобы</a:t>
            </a:r>
            <a:r>
              <a:rPr lang="ru-RU" dirty="0"/>
              <a:t>: кровяные выделения из половых путей, маточные кровотечения на протяжении беременности, боль в животе. </a:t>
            </a:r>
          </a:p>
          <a:p>
            <a:r>
              <a:rPr lang="ru-RU" b="1" dirty="0"/>
              <a:t>В анамнезе </a:t>
            </a:r>
            <a:r>
              <a:rPr lang="ru-RU" dirty="0"/>
              <a:t>обращать внимание на: инвазивные внутриматочные манипуляции (кюретаж, </a:t>
            </a:r>
            <a:r>
              <a:rPr lang="ru-RU" dirty="0" err="1"/>
              <a:t>аблацию</a:t>
            </a:r>
            <a:r>
              <a:rPr lang="ru-RU" dirty="0"/>
              <a:t> эндометрия, ручное обследование стенок послеродовой матки), кесарево сечение, воспалительные заболевания органов малого таза, эмболизацию маточных артерий, </a:t>
            </a:r>
            <a:r>
              <a:rPr lang="ru-RU" dirty="0" err="1"/>
              <a:t>субмукозную</a:t>
            </a:r>
            <a:r>
              <a:rPr lang="ru-RU" dirty="0"/>
              <a:t> </a:t>
            </a:r>
            <a:r>
              <a:rPr lang="ru-RU" dirty="0" err="1"/>
              <a:t>лейомиому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39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89A80-D6FE-DAD5-C835-BB4B3E3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23DDD-6084-93C4-D19A-56E0FA44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64200" cy="43719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err="1"/>
              <a:t>Физикальное</a:t>
            </a:r>
            <a:r>
              <a:rPr lang="ru-RU" b="1" dirty="0"/>
              <a:t> обследование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/>
              <a:t>Рекомендовано проводить осмотр шейки матки в зеркалах. </a:t>
            </a:r>
          </a:p>
          <a:p>
            <a:r>
              <a:rPr lang="ru-RU" dirty="0"/>
              <a:t>Не рекомендовано применять </a:t>
            </a:r>
            <a:r>
              <a:rPr lang="ru-RU" dirty="0" err="1"/>
              <a:t>бимануальное</a:t>
            </a:r>
            <a:r>
              <a:rPr lang="ru-RU" dirty="0"/>
              <a:t> влагалищное исследование с целью предотвращения кровотечения.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Полное клинико-лабораторное обследование</a:t>
            </a:r>
            <a:endParaRPr lang="ru-RU" sz="1800" b="1" dirty="0"/>
          </a:p>
          <a:p>
            <a:endParaRPr lang="ru-RU" dirty="0"/>
          </a:p>
        </p:txBody>
      </p:sp>
      <p:pic>
        <p:nvPicPr>
          <p:cNvPr id="14338" name="Picture 2" descr="Порядок оказания медпомощи акушерство гинекология в 2021 году">
            <a:extLst>
              <a:ext uri="{FF2B5EF4-FFF2-40B4-BE49-F238E27FC236}">
                <a16:creationId xmlns:a16="http://schemas.microsoft.com/office/drawing/2014/main" id="{CFFCD5F3-1C16-C37C-9AF4-F68D00EC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66" y="2223910"/>
            <a:ext cx="4989787" cy="33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4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25A6-447C-625D-74B4-00D016B2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DE7A2-4BC8-7A7B-4780-ED099E58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Ультразвуковое исследование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/>
              <a:t>При проведении </a:t>
            </a:r>
            <a:r>
              <a:rPr lang="ru-RU" b="1" dirty="0"/>
              <a:t>1-го пренатального скрининга </a:t>
            </a:r>
            <a:r>
              <a:rPr lang="ru-RU" dirty="0"/>
              <a:t>(11-13 недель) у женщин с рубцом на матке и/или признаками предлежания плаценты рекомендовано определять ультразвуковые маркеры предлежания/врастания плаценты:</a:t>
            </a:r>
          </a:p>
          <a:p>
            <a:pPr marL="0" indent="0">
              <a:buNone/>
            </a:pPr>
            <a:r>
              <a:rPr lang="ru-RU" dirty="0"/>
              <a:t>	1) низкая имплантация плодного яйца вблизи рубца после 	предыдущего кесарева сечения </a:t>
            </a:r>
          </a:p>
          <a:p>
            <a:pPr marL="0" indent="0">
              <a:buNone/>
            </a:pPr>
            <a:r>
              <a:rPr lang="ru-RU" dirty="0"/>
              <a:t>	2) уменьшение толщины подлежащего плодному яйцу 	</a:t>
            </a:r>
            <a:r>
              <a:rPr lang="ru-RU" dirty="0" err="1"/>
              <a:t>миометрия</a:t>
            </a:r>
            <a:r>
              <a:rPr lang="ru-RU" dirty="0"/>
              <a:t> (менее 5-6 мм) </a:t>
            </a:r>
          </a:p>
          <a:p>
            <a:pPr marL="0" indent="0">
              <a:buNone/>
            </a:pPr>
            <a:r>
              <a:rPr lang="ru-RU" dirty="0"/>
              <a:t>	3)</a:t>
            </a:r>
            <a:r>
              <a:rPr lang="ru-RU" dirty="0" err="1"/>
              <a:t>внутриплацентарные</a:t>
            </a:r>
            <a:r>
              <a:rPr lang="ru-RU" dirty="0"/>
              <a:t> лакуны</a:t>
            </a:r>
          </a:p>
        </p:txBody>
      </p:sp>
    </p:spTree>
    <p:extLst>
      <p:ext uri="{BB962C8B-B14F-4D97-AF65-F5344CB8AC3E}">
        <p14:creationId xmlns:p14="http://schemas.microsoft.com/office/powerpoint/2010/main" val="166370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A4C53-6AEC-0818-3C0B-CBBC86A9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FC1EF-35F6-A534-D5E4-E973410E9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При проведении </a:t>
            </a:r>
            <a:r>
              <a:rPr lang="ru-RU" b="1" dirty="0"/>
              <a:t>2-го пренатального скрининга </a:t>
            </a:r>
            <a:r>
              <a:rPr lang="ru-RU" dirty="0"/>
              <a:t>(18 - 20 недель) всем женщинам с клиническими факторами риска врастания плаценты и предлежанием плаценты (расположением по передней стенке матки) рекомендовано определять ультразвуковые маркеры предлежания/врастания плаценты.</a:t>
            </a:r>
          </a:p>
          <a:p>
            <a:pPr lvl="0"/>
            <a:r>
              <a:rPr lang="ru-RU" dirty="0"/>
              <a:t>При выявлении низкого расположения (менее 20 мм от внутреннего зева) либо предлежания плаценты при ультразвуковом исследовании во 2-ом триместре рекомендовано контрольное </a:t>
            </a:r>
            <a:r>
              <a:rPr lang="ru-RU" dirty="0" err="1"/>
              <a:t>транвагинальное</a:t>
            </a:r>
            <a:r>
              <a:rPr lang="ru-RU" dirty="0"/>
              <a:t> ультразвуковое исследование в 32 недели беременности для диагностики случаев сохраняющегося низкого расположения либо предлежания плаценты.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418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F95C2-A039-94EB-B733-1E55E809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F0F45-DD29-43AF-8318-18533C46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Магнитно-резонансное исследование</a:t>
            </a:r>
            <a:endParaRPr lang="ru-RU" dirty="0"/>
          </a:p>
          <a:p>
            <a:r>
              <a:rPr lang="ru-RU" dirty="0"/>
              <a:t>МРТ – является более точным методом диагностики для оценки глубины и топографии инвазии, а также в случаях инвазии плаценты в заднюю стенку матки.</a:t>
            </a:r>
          </a:p>
          <a:p>
            <a:pPr lvl="0"/>
            <a:r>
              <a:rPr lang="ru-RU" dirty="0"/>
              <a:t>В связи с большей диагностической значимостью, рекомендовано проводить магнитно-резонансное исследование в 26-32 недели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757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4CB09-699B-641E-CBE7-F8FAE39A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56244-A460-8A11-AFF8-E46DD678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/>
              <a:t>Патоморфологическое исследование</a:t>
            </a:r>
          </a:p>
          <a:p>
            <a:r>
              <a:rPr lang="ru-RU" dirty="0"/>
              <a:t>При гистологическом исследовании на срезах определяются расширенные участки отсутствующего </a:t>
            </a:r>
            <a:r>
              <a:rPr lang="ru-RU" dirty="0" err="1"/>
              <a:t>децидуального</a:t>
            </a:r>
            <a:r>
              <a:rPr lang="ru-RU" dirty="0"/>
              <a:t> слоя между плацентой и </a:t>
            </a:r>
            <a:r>
              <a:rPr lang="ru-RU" dirty="0" err="1"/>
              <a:t>миометрием</a:t>
            </a:r>
            <a:r>
              <a:rPr lang="ru-RU" dirty="0"/>
              <a:t>. Они могут включать область с ворсинами плаценты, прикрепленными непосредственно к </a:t>
            </a:r>
            <a:r>
              <a:rPr lang="ru-RU" dirty="0" err="1"/>
              <a:t>миометрию</a:t>
            </a:r>
            <a:r>
              <a:rPr lang="ru-RU" dirty="0"/>
              <a:t> или аномальную имплантацию со слоем </a:t>
            </a:r>
            <a:r>
              <a:rPr lang="ru-RU" dirty="0" err="1"/>
              <a:t>фибриноида</a:t>
            </a:r>
            <a:r>
              <a:rPr lang="ru-RU" dirty="0"/>
              <a:t> и промежуточным </a:t>
            </a:r>
            <a:r>
              <a:rPr lang="ru-RU" dirty="0" err="1"/>
              <a:t>трофобластом</a:t>
            </a:r>
            <a:r>
              <a:rPr lang="ru-RU" dirty="0"/>
              <a:t> между ворсинками плаценты и </a:t>
            </a:r>
            <a:r>
              <a:rPr lang="ru-RU" dirty="0" err="1"/>
              <a:t>миометрием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074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7D262-19B9-5460-71E5-1FD16C66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беременности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64537-38BE-2B47-5695-2264B19C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5089" cy="4789664"/>
          </a:xfrm>
        </p:spPr>
        <p:txBody>
          <a:bodyPr>
            <a:normAutofit/>
          </a:bodyPr>
          <a:lstStyle/>
          <a:p>
            <a:r>
              <a:rPr lang="ru-RU" dirty="0"/>
              <a:t>Рекомендовано пациенткам с врастанием плаценты с клиническими симптомами (кровяные выделения, тонус матки или сокращение матки) госпитализация в стационар.</a:t>
            </a:r>
          </a:p>
          <a:p>
            <a:r>
              <a:rPr lang="ru-RU" dirty="0"/>
              <a:t>При отсутствии жалоб, клинических проявлений, осведомлении о всех возможных осложнениях, женщины с предлежанием и врастанием плаценты могут наблюдаться в амбулаторных условиях. </a:t>
            </a:r>
          </a:p>
          <a:p>
            <a:endParaRPr lang="ru-RU" dirty="0"/>
          </a:p>
        </p:txBody>
      </p:sp>
      <p:pic>
        <p:nvPicPr>
          <p:cNvPr id="11266" name="Picture 2" descr="Визит к гинекологу: что видит и что лечит - Urosvit">
            <a:extLst>
              <a:ext uri="{FF2B5EF4-FFF2-40B4-BE49-F238E27FC236}">
                <a16:creationId xmlns:a16="http://schemas.microsoft.com/office/drawing/2014/main" id="{C9FEED02-EAAD-F95E-2B2F-1B7DC06E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4" y="2567694"/>
            <a:ext cx="4108605" cy="27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63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FA51-2345-4633-D3F0-C778E609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беременности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FBEC2-C907-5F0F-3564-C71F5A2B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Рекомендовано проведение профилактики респираторного дистресс-синдрома плода у женщин с врастанием/предлежанием плаценты при повторяющихся эпизодах кровяных выделений или сокращений матки до 35 недели беременности в связи с высоким рисом экстренного родоразрешения.</a:t>
            </a:r>
          </a:p>
          <a:p>
            <a:r>
              <a:rPr lang="ru-RU" dirty="0"/>
              <a:t>При ИЦН у пациенток с предлежанием/врастанием плаценты не рекомендовано наложение швов на шейку матки для пролонгирования беременности и уменьшения риска кровотечения.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13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459F-1250-44D6-8FD6-BF08DD89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беременности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13A50-EDD6-7E6C-E65E-AE93F8CF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78" y="1825625"/>
            <a:ext cx="7165622" cy="4351338"/>
          </a:xfrm>
        </p:spPr>
        <p:txBody>
          <a:bodyPr>
            <a:normAutofit/>
          </a:bodyPr>
          <a:lstStyle/>
          <a:p>
            <a:r>
              <a:rPr lang="ru-RU" dirty="0"/>
              <a:t>Рекомендованный срок планового родоразрешения у здоровых женщин с врастанием плаценты без истории влагалищных кровотечений во время данной беременности составляет 34-36 недель беременности.</a:t>
            </a:r>
          </a:p>
          <a:p>
            <a:r>
              <a:rPr lang="ru-RU" dirty="0"/>
              <a:t>В случае диагностики у женщин с врастанием плаценты кровотечения, ПРПО или схваткообразных болей рекомендовано экстренное кесарево сечение.</a:t>
            </a:r>
          </a:p>
        </p:txBody>
      </p:sp>
      <p:pic>
        <p:nvPicPr>
          <p:cNvPr id="12290" name="Picture 2" descr="Отделения &quot;Моя Клиника&quot;">
            <a:extLst>
              <a:ext uri="{FF2B5EF4-FFF2-40B4-BE49-F238E27FC236}">
                <a16:creationId xmlns:a16="http://schemas.microsoft.com/office/drawing/2014/main" id="{1D5AAC79-F811-A379-BB5E-A9D20FCF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4" y="2141139"/>
            <a:ext cx="3584311" cy="358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9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E6668-967C-5355-931F-33CA1344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8FD85-1E31-5335-4C8D-31A2FD88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Родоразрешение у пациенток с врастанием/предлежанием плаценты рекомендовано планировать в стационере 3 уровня.</a:t>
            </a:r>
          </a:p>
          <a:p>
            <a:r>
              <a:rPr lang="ru-RU" dirty="0"/>
              <a:t>Рекомендована плановая госпитализация пациенток с врастанием плаценты, при отсутствии других показаний, в 33-34 недели.</a:t>
            </a:r>
          </a:p>
          <a:p>
            <a:r>
              <a:rPr lang="ru-RU" dirty="0"/>
              <a:t>Перед оперативным вмешательством рекомендовано проинформировать пациенток с врастанием плаценты о высоком риске гистерэктомии и других осложнениях, получить согласие на проведение гистерэктомии.</a:t>
            </a:r>
          </a:p>
        </p:txBody>
      </p:sp>
    </p:spTree>
    <p:extLst>
      <p:ext uri="{BB962C8B-B14F-4D97-AF65-F5344CB8AC3E}">
        <p14:creationId xmlns:p14="http://schemas.microsoft.com/office/powerpoint/2010/main" val="348124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FB573A-349D-5802-4FAB-1D23B4E7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ПРЕДЛЕЖАНИЕ ПЛАЦЕНТЫ (</a:t>
            </a:r>
            <a:r>
              <a:rPr lang="ru-RU" b="1" dirty="0" err="1"/>
              <a:t>placenta</a:t>
            </a:r>
            <a:r>
              <a:rPr lang="ru-RU" b="1" dirty="0"/>
              <a:t> </a:t>
            </a:r>
            <a:r>
              <a:rPr lang="ru-RU" b="1" dirty="0" err="1"/>
              <a:t>praevia</a:t>
            </a:r>
            <a:r>
              <a:rPr lang="ru-RU" b="1" dirty="0"/>
              <a:t>) </a:t>
            </a:r>
            <a:r>
              <a:rPr lang="ru-RU" dirty="0"/>
              <a:t>- расположение плаценты в нижнем сегменте матки в области внутреннего зева или на 20 мм выше него (по данным УЗИ при доношенной беременности).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При предлежании плацента находится на пути рождающегося плода («</a:t>
            </a:r>
            <a:r>
              <a:rPr lang="ru-RU" dirty="0" err="1"/>
              <a:t>prae</a:t>
            </a:r>
            <a:r>
              <a:rPr lang="ru-RU" dirty="0"/>
              <a:t>» </a:t>
            </a:r>
            <a:r>
              <a:rPr lang="en-US" dirty="0"/>
              <a:t>- </a:t>
            </a:r>
            <a:r>
              <a:rPr lang="ru-RU" dirty="0"/>
              <a:t>«перед», «</a:t>
            </a:r>
            <a:r>
              <a:rPr lang="ru-RU" dirty="0" err="1"/>
              <a:t>via</a:t>
            </a:r>
            <a:r>
              <a:rPr lang="ru-RU" dirty="0"/>
              <a:t>» - «на пути»).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При сроке беременности более 16 недель выставляется диагноз: низкорасположенная плацента, если край плаценты находится менее чем в 20 мм от внутреннего зева.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669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D023D-2C7B-D664-1441-9A4176F9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03F59-0284-12A5-64D9-A94EC47C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844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b="1" dirty="0"/>
              <a:t>ВЫБОР КОЖНОГО РАЗРЕЗА:</a:t>
            </a:r>
          </a:p>
          <a:p>
            <a:r>
              <a:rPr lang="ru-RU" b="1" dirty="0"/>
              <a:t>нижнесрединная лапаротомия</a:t>
            </a:r>
            <a:r>
              <a:rPr lang="ru-RU" dirty="0"/>
              <a:t> (у пациенток с врастанием плаценты) </a:t>
            </a:r>
          </a:p>
          <a:p>
            <a:r>
              <a:rPr lang="ru-RU" b="1" dirty="0"/>
              <a:t>поперечное надлобковое чревосечение </a:t>
            </a:r>
            <a:r>
              <a:rPr lang="ru-RU" dirty="0"/>
              <a:t>(у пациенток с предлежанием плаценты)</a:t>
            </a:r>
          </a:p>
          <a:p>
            <a:pPr marL="0" indent="0">
              <a:buNone/>
            </a:pPr>
            <a:r>
              <a:rPr lang="ru-RU" b="1" dirty="0"/>
              <a:t>ВЫБОР РАЗРЕЗА НА МАТКЕ: </a:t>
            </a:r>
          </a:p>
          <a:p>
            <a:r>
              <a:rPr lang="ru-RU" b="1" dirty="0"/>
              <a:t>донное кесарево сечение </a:t>
            </a:r>
            <a:r>
              <a:rPr lang="ru-RU" dirty="0"/>
              <a:t>(у пациенток с врастанием плаценты) </a:t>
            </a:r>
          </a:p>
          <a:p>
            <a:r>
              <a:rPr lang="ru-RU" b="1" dirty="0"/>
              <a:t>кесарево сечением в нижнем маточном сегменте </a:t>
            </a:r>
            <a:r>
              <a:rPr lang="ru-RU" dirty="0"/>
              <a:t>(у пациенток с предлежанием плаценты)</a:t>
            </a:r>
          </a:p>
          <a:p>
            <a:endParaRPr lang="ru-RU" dirty="0"/>
          </a:p>
        </p:txBody>
      </p:sp>
      <p:pic>
        <p:nvPicPr>
          <p:cNvPr id="16386" name="Picture 2" descr="Кесарево сечение">
            <a:extLst>
              <a:ext uri="{FF2B5EF4-FFF2-40B4-BE49-F238E27FC236}">
                <a16:creationId xmlns:a16="http://schemas.microsoft.com/office/drawing/2014/main" id="{7CF08825-CA16-9B3A-08BE-9C72287E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759334"/>
            <a:ext cx="4535311" cy="25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5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86554-667B-69A3-69B7-9C36C868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6F7B6-F4E5-C4D9-066B-7568D607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/>
              <a:t>Выбор метода хирургического лечения при врастании плаценты органосохраняющий (при врастании плаценты на ограниченном участке):</a:t>
            </a:r>
          </a:p>
          <a:p>
            <a:pPr lvl="0"/>
            <a:r>
              <a:rPr lang="ru-RU" b="1" dirty="0" err="1"/>
              <a:t>метропластика</a:t>
            </a:r>
            <a:r>
              <a:rPr lang="ru-RU" dirty="0"/>
              <a:t> с использованием комплексного компрессионного гемостаза и/или эндоваскулярных методов гемостаза и/или перевязки, временной окклюзии магистральных маточных сосудов, гемостатических швов.</a:t>
            </a:r>
          </a:p>
          <a:p>
            <a:pPr lvl="0"/>
            <a:r>
              <a:rPr lang="ru-RU" b="1" dirty="0" err="1"/>
              <a:t>органоуносящий</a:t>
            </a:r>
            <a:r>
              <a:rPr lang="ru-RU" dirty="0"/>
              <a:t> (при врастании плаценты в шейку матки, при невозможности остановки кровотечения).</a:t>
            </a:r>
          </a:p>
          <a:p>
            <a:pPr lvl="0"/>
            <a:r>
              <a:rPr lang="ru-RU" b="1" dirty="0"/>
              <a:t>оставление плаценты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situ</a:t>
            </a:r>
            <a:r>
              <a:rPr lang="ru-RU" dirty="0"/>
              <a:t> (врастание плаценты – </a:t>
            </a:r>
            <a:r>
              <a:rPr lang="ru-RU" dirty="0" err="1"/>
              <a:t>интраоперационная</a:t>
            </a:r>
            <a:r>
              <a:rPr lang="ru-RU" dirty="0"/>
              <a:t> находка).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2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D2B3A-86BE-48BE-CCBE-E28C7CB4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25C0D-0911-5FE9-438A-37218B5A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Рекомендовано выполнение </a:t>
            </a:r>
            <a:r>
              <a:rPr lang="ru-RU" b="1" dirty="0" err="1"/>
              <a:t>гистеротомии</a:t>
            </a:r>
            <a:r>
              <a:rPr lang="ru-RU" b="1" dirty="0"/>
              <a:t> </a:t>
            </a:r>
            <a:r>
              <a:rPr lang="ru-RU" dirty="0"/>
              <a:t>при врастании плаценты вне зоны расположения плаценты.</a:t>
            </a:r>
          </a:p>
          <a:p>
            <a:r>
              <a:rPr lang="ru-RU" dirty="0"/>
              <a:t>Органосохраняющую операцию не рекомендовано проводить при инвазии плаценты в шейку матки и/или </a:t>
            </a:r>
            <a:r>
              <a:rPr lang="ru-RU" dirty="0" err="1"/>
              <a:t>параметрий</a:t>
            </a:r>
            <a:r>
              <a:rPr lang="ru-RU" dirty="0"/>
              <a:t>.</a:t>
            </a:r>
          </a:p>
          <a:p>
            <a:r>
              <a:rPr lang="ru-RU" dirty="0"/>
              <a:t>Всем пациенткам с врастанием плаценты для снижения объема кровопотери и улучшения исходов рекомендовано использовать хирургические методы гемостаза: комплексный компрессионный гемостаз, перевязку/временное пережатие магистральных сосудов или эндоваскулярные методы </a:t>
            </a:r>
          </a:p>
        </p:txBody>
      </p:sp>
    </p:spTree>
    <p:extLst>
      <p:ext uri="{BB962C8B-B14F-4D97-AF65-F5344CB8AC3E}">
        <p14:creationId xmlns:p14="http://schemas.microsoft.com/office/powerpoint/2010/main" val="3269170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4CB56-8EE4-9D8B-4935-4FCCAE58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Родоразрешение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02A53-D422-9D1E-858C-D35098B6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рекомендовано введение </a:t>
            </a:r>
            <a:r>
              <a:rPr lang="ru-RU" dirty="0" err="1"/>
              <a:t>утеротоников</a:t>
            </a:r>
            <a:r>
              <a:rPr lang="ru-RU" dirty="0"/>
              <a:t>, после рождения ребенка при врастании плаценты, рекомендовано их использование только после удаления плаценты.</a:t>
            </a:r>
          </a:p>
          <a:p>
            <a:r>
              <a:rPr lang="ru-RU" dirty="0"/>
              <a:t>Профилактическое введение окситоцина сразу после родоразрешения способствует сокращению матки, что может быть полезным для отделения плаценты.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81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3D31E-DC5D-5D43-AFA7-38051084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Клиническая оценка степени врастания плаценты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87D24B-1E6B-9D3C-CA8F-078283682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98216"/>
              </p:ext>
            </p:extLst>
          </p:nvPr>
        </p:nvGraphicFramePr>
        <p:xfrm>
          <a:off x="838200" y="1839584"/>
          <a:ext cx="10636624" cy="45701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770305">
                  <a:extLst>
                    <a:ext uri="{9D8B030D-6E8A-4147-A177-3AD203B41FA5}">
                      <a16:colId xmlns:a16="http://schemas.microsoft.com/office/drawing/2014/main" val="4135728520"/>
                    </a:ext>
                  </a:extLst>
                </a:gridCol>
                <a:gridCol w="8866319">
                  <a:extLst>
                    <a:ext uri="{9D8B030D-6E8A-4147-A177-3AD203B41FA5}">
                      <a16:colId xmlns:a16="http://schemas.microsoft.com/office/drawing/2014/main" val="929943123"/>
                    </a:ext>
                  </a:extLst>
                </a:gridCol>
              </a:tblGrid>
              <a:tr h="1842303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степень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23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 кесаревом сечении или родах через естественные родовые пути: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55600" marR="6223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Наблюдается полное отделение плаценты и рождение последа. </a:t>
                      </a:r>
                    </a:p>
                    <a:p>
                      <a:pPr marL="355600" marR="6223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Плацента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отделяется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самостоятельно,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либо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контролируемыми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тракциями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пуповину,</a:t>
                      </a:r>
                      <a:r>
                        <a:rPr lang="ru-RU" sz="1800" b="0" spc="15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либо</a:t>
                      </a:r>
                      <a:r>
                        <a:rPr lang="ru-RU" sz="1800" b="0" spc="15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</a:t>
                      </a:r>
                      <a:r>
                        <a:rPr lang="ru-RU" sz="1800" b="0" spc="16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ручном</a:t>
                      </a:r>
                      <a:r>
                        <a:rPr lang="ru-RU" sz="1800" b="0" spc="14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выделении</a:t>
                      </a:r>
                      <a:r>
                        <a:rPr lang="ru-RU" sz="1800" b="0" spc="16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отделившейся</a:t>
                      </a:r>
                      <a:r>
                        <a:rPr lang="ru-RU" sz="1800" b="0" spc="15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плаценты.</a:t>
                      </a:r>
                    </a:p>
                    <a:p>
                      <a:pPr marL="35560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Врастания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48960"/>
                  </a:ext>
                </a:extLst>
              </a:tr>
              <a:tr h="2727878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степень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5969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кесаревом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сечении/лапаротомии: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55600" marR="5969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Через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серозную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оболочку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визуализируется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плацентарная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ткань.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55600" marR="5969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Отделение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плаценты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возможно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только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проведении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утеротонической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терапии,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контролируемых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тракций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пуповину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ручном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отделении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плаценты.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55600" marR="5969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Наблюдаются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остатки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плацентарной ткани и/или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плотное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прикрепление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плаценты.</a:t>
                      </a:r>
                    </a:p>
                    <a:p>
                      <a:pPr marL="69850" marR="58420" algn="l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родах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через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естественные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родовые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пути: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55600" marR="5842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Требуется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ручное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отделение плаценты или остатков плацентарной ткани.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55600" marR="5842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Наблюдаются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остатки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плацентарной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ткани и/или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плотное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прикрепление</a:t>
                      </a:r>
                      <a:r>
                        <a:rPr lang="ru-RU" sz="1800" b="0" spc="-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плаценты.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4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21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87912-797F-6425-4BD0-2D847FBC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Клиническая оценка степени врастания плаценты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A7F41544-BEE0-E275-B3A8-5C8D63EDE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624433"/>
              </p:ext>
            </p:extLst>
          </p:nvPr>
        </p:nvGraphicFramePr>
        <p:xfrm>
          <a:off x="838200" y="1741866"/>
          <a:ext cx="10636624" cy="4751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770305">
                  <a:extLst>
                    <a:ext uri="{9D8B030D-6E8A-4147-A177-3AD203B41FA5}">
                      <a16:colId xmlns:a16="http://schemas.microsoft.com/office/drawing/2014/main" val="4135728520"/>
                    </a:ext>
                  </a:extLst>
                </a:gridCol>
                <a:gridCol w="8866319">
                  <a:extLst>
                    <a:ext uri="{9D8B030D-6E8A-4147-A177-3AD203B41FA5}">
                      <a16:colId xmlns:a16="http://schemas.microsoft.com/office/drawing/2014/main" val="929943123"/>
                    </a:ext>
                  </a:extLst>
                </a:gridCol>
              </a:tblGrid>
              <a:tr h="2919800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степень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57150" algn="l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кесаревом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сечении/лапаротомии: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571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признаков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прорастания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 в серозную оболочку матки. </a:t>
                      </a:r>
                    </a:p>
                    <a:p>
                      <a:pPr marL="355600" marR="571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Матка над плацентой может иметь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</a:rPr>
                        <a:t>синевато-фиолетовый</a:t>
                      </a:r>
                      <a:r>
                        <a:rPr lang="ru-RU" sz="1800" b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окрас</a:t>
                      </a:r>
                      <a:r>
                        <a:rPr lang="ru-RU" sz="1800" b="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8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может</a:t>
                      </a:r>
                      <a:r>
                        <a:rPr lang="ru-RU" sz="18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определяться</a:t>
                      </a:r>
                      <a:r>
                        <a:rPr lang="ru-RU" sz="18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“плацентарная</a:t>
                      </a:r>
                      <a:r>
                        <a:rPr lang="ru-RU" sz="1800" b="0" spc="-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грыжа".</a:t>
                      </a:r>
                      <a:r>
                        <a:rPr lang="ru-RU" sz="1800" b="0" spc="-2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571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Проведение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утеротонической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терапии,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контролируемых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тракций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пуповину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приводят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отделению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571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Попытка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ручного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отделения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</a:t>
                      </a:r>
                      <a:r>
                        <a:rPr lang="ru-RU" sz="1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ru-RU" sz="1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эффективна,</a:t>
                      </a: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наблюдается</a:t>
                      </a:r>
                      <a:r>
                        <a:rPr lang="ru-RU" sz="180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врастание</a:t>
                      </a:r>
                      <a:r>
                        <a:rPr lang="ru-RU" sz="1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плаценты.</a:t>
                      </a:r>
                    </a:p>
                    <a:p>
                      <a:pPr marL="69850" algn="l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</a:t>
                      </a:r>
                      <a:r>
                        <a:rPr lang="ru-RU" sz="1800" b="1" spc="5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родах</a:t>
                      </a:r>
                      <a:r>
                        <a:rPr lang="ru-RU" sz="1800" b="1" spc="5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через</a:t>
                      </a:r>
                      <a:r>
                        <a:rPr lang="ru-RU" sz="1800" b="1" spc="5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естественные</a:t>
                      </a:r>
                      <a:r>
                        <a:rPr lang="ru-RU" sz="1800" b="1" spc="5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родовые</a:t>
                      </a:r>
                      <a:r>
                        <a:rPr lang="ru-RU" sz="1800" b="1" spc="5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пути:</a:t>
                      </a:r>
                      <a:r>
                        <a:rPr lang="ru-RU" sz="1800" b="1" spc="3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Попытка</a:t>
                      </a:r>
                      <a:r>
                        <a:rPr lang="ru-RU" sz="1800" b="0" spc="5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ручного отделения</a:t>
                      </a:r>
                      <a:r>
                        <a:rPr lang="ru-RU" sz="1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</a:t>
                      </a:r>
                      <a:r>
                        <a:rPr lang="ru-RU" sz="1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</a:t>
                      </a:r>
                      <a:r>
                        <a:rPr lang="ru-RU" sz="1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эффективна,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наблюдается врастание</a:t>
                      </a:r>
                      <a:r>
                        <a:rPr lang="ru-RU" sz="1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48960"/>
                  </a:ext>
                </a:extLst>
              </a:tr>
              <a:tr h="1733489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степень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096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кесаревом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сечении/лапаротомии: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6096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изуализируется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плацентарная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ткань вросшая в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серозную оболочку матки.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6096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Признаков прорастания в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близлежащие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органы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нет.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60960" indent="-28575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Можно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определить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четкие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границы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между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мочевым</a:t>
                      </a:r>
                      <a:r>
                        <a:rPr lang="ru-RU" sz="18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пузырем</a:t>
                      </a:r>
                      <a:r>
                        <a:rPr lang="ru-RU" sz="18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800" b="0" spc="1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маткой,</a:t>
                      </a:r>
                      <a:r>
                        <a:rPr lang="ru-RU" sz="1800" b="0" spc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что</a:t>
                      </a:r>
                      <a:r>
                        <a:rPr lang="ru-RU" sz="1800" b="0" spc="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позволяет</a:t>
                      </a:r>
                      <a:r>
                        <a:rPr lang="ru-RU" sz="1800" b="0" spc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провести</a:t>
                      </a:r>
                      <a:r>
                        <a:rPr lang="ru-RU" sz="1800" b="0" spc="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гистерэктомию</a:t>
                      </a:r>
                      <a:r>
                        <a:rPr lang="ru-RU" sz="1800" b="0" spc="1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без повреждения</a:t>
                      </a:r>
                      <a:r>
                        <a:rPr lang="ru-RU" sz="1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мочевого</a:t>
                      </a: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пузыря.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4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477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AD0F0-79E7-D0E4-3470-990B9F36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Клиническая оценка степени врастания плаценты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6397E7E1-CB51-F9DC-5122-2FFA80DDE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642113"/>
              </p:ext>
            </p:extLst>
          </p:nvPr>
        </p:nvGraphicFramePr>
        <p:xfrm>
          <a:off x="717176" y="1583944"/>
          <a:ext cx="10636624" cy="46532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770305">
                  <a:extLst>
                    <a:ext uri="{9D8B030D-6E8A-4147-A177-3AD203B41FA5}">
                      <a16:colId xmlns:a16="http://schemas.microsoft.com/office/drawing/2014/main" val="4135728520"/>
                    </a:ext>
                  </a:extLst>
                </a:gridCol>
                <a:gridCol w="8866319">
                  <a:extLst>
                    <a:ext uri="{9D8B030D-6E8A-4147-A177-3AD203B41FA5}">
                      <a16:colId xmlns:a16="http://schemas.microsoft.com/office/drawing/2014/main" val="929943123"/>
                    </a:ext>
                  </a:extLst>
                </a:gridCol>
              </a:tblGrid>
              <a:tr h="2919800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степень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096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кесаревом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сечении/лапаротомии: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spc="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55600" marR="60960" indent="-285750" algn="just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изуализируется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плацентарная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ткань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проросшая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через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серозную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оболочку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матки.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60960" indent="-285750" algn="just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Отмечается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прорастание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плаценты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мочевой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пузырь.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marR="60960" indent="-285750" algn="just"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четких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границ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между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маткой</a:t>
                      </a:r>
                      <a:r>
                        <a:rPr lang="ru-RU" sz="18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8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мочевым</a:t>
                      </a:r>
                      <a:r>
                        <a:rPr lang="ru-RU" sz="1800" b="0" spc="1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пузырем,</a:t>
                      </a:r>
                      <a:r>
                        <a:rPr lang="ru-RU" sz="1800" b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что</a:t>
                      </a:r>
                      <a:r>
                        <a:rPr lang="ru-RU" sz="1800" b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может</a:t>
                      </a:r>
                      <a:r>
                        <a:rPr lang="ru-RU" sz="1800" b="0" spc="1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привести</a:t>
                      </a:r>
                      <a:r>
                        <a:rPr lang="ru-RU" sz="180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800" b="0" spc="1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травматизации мочевого</a:t>
                      </a:r>
                      <a:r>
                        <a:rPr lang="ru-RU" sz="1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пузыря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гистерэктомии.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48960"/>
                  </a:ext>
                </a:extLst>
              </a:tr>
              <a:tr h="1733489">
                <a:tc>
                  <a:txBody>
                    <a:bodyPr/>
                    <a:lstStyle/>
                    <a:p>
                      <a:pPr marL="6985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степень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При</a:t>
                      </a:r>
                      <a:r>
                        <a:rPr lang="ru-RU" sz="1800" b="1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кесаревом</a:t>
                      </a:r>
                      <a:r>
                        <a:rPr lang="ru-RU" sz="18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сечении/лапаротомии:</a:t>
                      </a:r>
                      <a:r>
                        <a:rPr lang="ru-RU" sz="1800" b="0" spc="2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55600" indent="-285750"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Визуализируется  плацентарная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ткань</a:t>
                      </a:r>
                      <a:r>
                        <a:rPr lang="ru-RU" sz="1800" b="0" spc="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проросшая</a:t>
                      </a:r>
                      <a:r>
                        <a:rPr lang="ru-RU" sz="1800" b="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через</a:t>
                      </a:r>
                      <a:r>
                        <a:rPr lang="ru-RU" sz="1800" b="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серозную</a:t>
                      </a:r>
                      <a:r>
                        <a:rPr lang="ru-RU" sz="1800" b="0" spc="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оболочку</a:t>
                      </a:r>
                      <a:r>
                        <a:rPr lang="ru-RU" sz="1800" b="0" spc="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матки</a:t>
                      </a:r>
                      <a:r>
                        <a:rPr lang="ru-RU" sz="18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8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боковую</a:t>
                      </a:r>
                      <a:r>
                        <a:rPr lang="ru-RU" sz="1800" b="0" spc="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стенку малого</a:t>
                      </a:r>
                      <a:r>
                        <a:rPr lang="ru-RU" sz="18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таза</a:t>
                      </a:r>
                      <a:r>
                        <a:rPr lang="ru-RU" sz="18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или</a:t>
                      </a:r>
                      <a:r>
                        <a:rPr lang="ru-RU" sz="1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любой</a:t>
                      </a:r>
                      <a:r>
                        <a:rPr lang="ru-RU" sz="1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близлежащий</a:t>
                      </a:r>
                      <a:r>
                        <a:rPr lang="ru-RU" sz="1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орган,</a:t>
                      </a:r>
                      <a:r>
                        <a:rPr lang="ru-RU" sz="18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вне</a:t>
                      </a:r>
                      <a:r>
                        <a:rPr lang="ru-RU" sz="1800" b="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зависимости</a:t>
                      </a:r>
                      <a:r>
                        <a:rPr lang="ru-RU" sz="1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от</a:t>
                      </a:r>
                      <a:r>
                        <a:rPr lang="ru-RU" sz="18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наличия</a:t>
                      </a:r>
                      <a:r>
                        <a:rPr lang="ru-RU" sz="1800" b="0" spc="-2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врастания</a:t>
                      </a:r>
                      <a:r>
                        <a:rPr lang="ru-RU" sz="1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 мочевой</a:t>
                      </a:r>
                      <a:r>
                        <a:rPr lang="ru-RU" sz="18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пузырь.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4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36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288B4-CAC2-6D6C-4DFE-3207F761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5" y="125350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17410" name="Picture 2" descr="Виды анестезии при операции кесарево сечение - памятка для пациенток.">
            <a:extLst>
              <a:ext uri="{FF2B5EF4-FFF2-40B4-BE49-F238E27FC236}">
                <a16:creationId xmlns:a16="http://schemas.microsoft.com/office/drawing/2014/main" id="{D24353A7-9A69-0577-8858-BB27A81E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95" y="2494581"/>
            <a:ext cx="50165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4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1D3B37-859D-CB4B-107B-61176E8E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15" y="1515659"/>
            <a:ext cx="4167753" cy="3226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ВРАСТАНИЕ ПЛАЦЕНТЫ (</a:t>
            </a:r>
            <a:r>
              <a:rPr lang="ru-RU" b="1" dirty="0" err="1"/>
              <a:t>placenta</a:t>
            </a:r>
            <a:r>
              <a:rPr lang="ru-RU" b="1" dirty="0"/>
              <a:t> </a:t>
            </a:r>
            <a:r>
              <a:rPr lang="ru-RU" b="1" dirty="0" err="1"/>
              <a:t>accreta</a:t>
            </a:r>
            <a:r>
              <a:rPr lang="ru-RU" b="1" dirty="0"/>
              <a:t> </a:t>
            </a:r>
            <a:r>
              <a:rPr lang="ru-RU" b="1" dirty="0" err="1"/>
              <a:t>spectrum</a:t>
            </a:r>
            <a:r>
              <a:rPr lang="ru-RU" b="1" dirty="0"/>
              <a:t>) </a:t>
            </a:r>
            <a:r>
              <a:rPr lang="ru-RU" dirty="0"/>
              <a:t>– патологическое состояние беременности, связанное с избыточной инвазией плаценты в стенку матки.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28FDAFC-622F-2330-2B3D-86DF2BF81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028401"/>
              </p:ext>
            </p:extLst>
          </p:nvPr>
        </p:nvGraphicFramePr>
        <p:xfrm>
          <a:off x="5658604" y="2235277"/>
          <a:ext cx="5314197" cy="401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061CAC89-B7CD-6297-12C8-D6B33CE39232}"/>
              </a:ext>
            </a:extLst>
          </p:cNvPr>
          <p:cNvSpPr txBox="1">
            <a:spLocks/>
          </p:cNvSpPr>
          <p:nvPr/>
        </p:nvSpPr>
        <p:spPr>
          <a:xfrm>
            <a:off x="5555282" y="1407170"/>
            <a:ext cx="2083877" cy="719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Выделяют:</a:t>
            </a:r>
          </a:p>
          <a:p>
            <a:endParaRPr lang="ru-RU" dirty="0"/>
          </a:p>
        </p:txBody>
      </p:sp>
      <p:pic>
        <p:nvPicPr>
          <p:cNvPr id="9218" name="Picture 2" descr="Предлежание и аномальное прикрепление плаценты: современные подходы к -  Медицинский портал «health-ua.org»">
            <a:extLst>
              <a:ext uri="{FF2B5EF4-FFF2-40B4-BE49-F238E27FC236}">
                <a16:creationId xmlns:a16="http://schemas.microsoft.com/office/drawing/2014/main" id="{C31E0D19-612B-5F0E-B616-719EA1994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24533"/>
          <a:stretch/>
        </p:blipFill>
        <p:spPr bwMode="auto">
          <a:xfrm>
            <a:off x="575732" y="4742481"/>
            <a:ext cx="4167753" cy="17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4906-DAFA-AA36-F603-E21CF60D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E546D-5FDF-819B-1A0E-585D1BD6F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Этиология и патогенез врастания плаценты до конца не изучены. </a:t>
            </a:r>
          </a:p>
          <a:p>
            <a:r>
              <a:rPr lang="ru-RU" dirty="0"/>
              <a:t>Основной причиной врастания и предлежания плаценты считается атрофия эндометрия на фоне инвазивных внутриматочных манипуляций и/или на фоне воспалительных процессов эндометрия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E1AEA6-CA80-F13B-9C8F-FAD0D46B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9" y="3721453"/>
            <a:ext cx="3815644" cy="28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9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02F90-B29A-B7C5-1E0D-FB6F61DD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283F8-5538-96CC-FFE2-E787B1E5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Наиболее </a:t>
            </a:r>
            <a:r>
              <a:rPr lang="ru-RU" b="1" dirty="0"/>
              <a:t>актуальная теория патогенеза</a:t>
            </a:r>
            <a:r>
              <a:rPr lang="ru-RU" dirty="0"/>
              <a:t> врастания и предлежания плаценты основана на неполноценности </a:t>
            </a:r>
            <a:r>
              <a:rPr lang="ru-RU" dirty="0" err="1"/>
              <a:t>децидуального</a:t>
            </a:r>
            <a:r>
              <a:rPr lang="ru-RU" dirty="0"/>
              <a:t> слоя эндометрия, не способного остановить инвазию плацентарной ткани.</a:t>
            </a:r>
          </a:p>
          <a:p>
            <a:r>
              <a:rPr lang="ru-RU" dirty="0"/>
              <a:t> Беременность инициирует усиление маточного кровотока, но область </a:t>
            </a:r>
            <a:r>
              <a:rPr lang="ru-RU" dirty="0" err="1"/>
              <a:t>рубцовоизмененного</a:t>
            </a:r>
            <a:r>
              <a:rPr lang="ru-RU" dirty="0"/>
              <a:t> </a:t>
            </a:r>
            <a:r>
              <a:rPr lang="ru-RU" dirty="0" err="1"/>
              <a:t>миометрия</a:t>
            </a:r>
            <a:r>
              <a:rPr lang="ru-RU" dirty="0"/>
              <a:t> не способна к обеспечению полноценного кровотока. Снижение </a:t>
            </a:r>
            <a:r>
              <a:rPr lang="ru-RU" dirty="0" err="1"/>
              <a:t>васкуляризации</a:t>
            </a:r>
            <a:r>
              <a:rPr lang="ru-RU" dirty="0"/>
              <a:t> в районе дефекта происходит за счет замены соединительной ткани на фиброзную, что приводит к местной ишемии и очаговой дегенерации.</a:t>
            </a:r>
          </a:p>
          <a:p>
            <a:r>
              <a:rPr lang="ru-RU" dirty="0"/>
              <a:t>Можно предположить, что патофизиологической основой врастания плаценты является фиброз </a:t>
            </a:r>
            <a:r>
              <a:rPr lang="ru-RU" dirty="0" err="1"/>
              <a:t>миометрия</a:t>
            </a:r>
            <a:r>
              <a:rPr lang="ru-RU" dirty="0"/>
              <a:t>, инициирующий некроз стенок сосудов. Данный процесс приводит к пролапсу ворсинок хориона в просвет сосудов и образованию сосудистых лакун, </a:t>
            </a:r>
            <a:r>
              <a:rPr lang="ru-RU" dirty="0" err="1"/>
              <a:t>неососудов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15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FEBBA-E424-7FA2-7C08-01956D7A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врастания плаценты: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4CAB7-F307-4614-74B3-E79857B9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1. Кесарево сечение в анамнезе.</a:t>
            </a:r>
          </a:p>
          <a:p>
            <a:pPr marL="0" lvl="0" indent="0">
              <a:buNone/>
            </a:pPr>
            <a:r>
              <a:rPr lang="ru-RU" dirty="0"/>
              <a:t>Риск возрастает по мере увеличения количества предшествующих операций кесарева сечения. Частота врастания плаценты у пациенток, перенесших 1, 2, 3, 4 и 5 абдоминальных родоразрешений составляет 3%, 11%, 40%, 61%, 67%, соответственно.</a:t>
            </a:r>
          </a:p>
          <a:p>
            <a:pPr marL="0" lvl="0" indent="0">
              <a:buNone/>
            </a:pPr>
            <a:r>
              <a:rPr lang="ru-RU" dirty="0"/>
              <a:t>2. Кесарево сечение в анамнезе в сочетании с предлежанием плаценты при данной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89166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8D340-92DE-9FED-999C-79C5F713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врастания плаценты: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4AE90-26C1-2E39-781D-CB0B40BE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3. Беременность в рубце на матке после предыдущего кесарева сечения на малых сроках.</a:t>
            </a:r>
          </a:p>
          <a:p>
            <a:pPr marL="0" lvl="0" indent="0">
              <a:buNone/>
            </a:pPr>
            <a:r>
              <a:rPr lang="ru-RU" dirty="0"/>
              <a:t>4. Так же к факторам развития врастания плаценты относят: хронический эндометрит, старший репродуктивный возраст, курение. </a:t>
            </a:r>
          </a:p>
          <a:p>
            <a:pPr marL="0" lvl="0" indent="0">
              <a:buNone/>
            </a:pPr>
            <a:r>
              <a:rPr lang="ru-RU" dirty="0"/>
              <a:t>5. Внутриматочные манипуляции (кюретаж, </a:t>
            </a:r>
            <a:r>
              <a:rPr lang="ru-RU" dirty="0" err="1"/>
              <a:t>аблация</a:t>
            </a:r>
            <a:r>
              <a:rPr lang="ru-RU" dirty="0"/>
              <a:t> эндометрия, ручное обследование стенок послеродовой матки), воспалительные заболевания органов малого таза, эмболизация маточных артерий, </a:t>
            </a:r>
            <a:r>
              <a:rPr lang="ru-RU" dirty="0" err="1"/>
              <a:t>субмукозная</a:t>
            </a:r>
            <a:r>
              <a:rPr lang="ru-RU" dirty="0"/>
              <a:t> </a:t>
            </a:r>
            <a:r>
              <a:rPr lang="ru-RU" dirty="0" err="1"/>
              <a:t>лейомиома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67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3D963-A38F-DBD0-38C7-8C710CBA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A3DA8-87DE-F235-8DEC-C1FF5E484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последние десятилетия наблюдается неуклонный рост частоты встречаемости врастания плаценты, начиная от 1 на 4000 родов в 1970 году до 1 на 533 в наши дни, что обусловлено увеличением частоты оперативных родоразрешений. </a:t>
            </a:r>
          </a:p>
          <a:p>
            <a:r>
              <a:rPr lang="ru-RU" dirty="0"/>
              <a:t>На сегодняшний день врастание плаценты является ведущей в мире причиной акушерских гистерэктомий 38%. </a:t>
            </a:r>
          </a:p>
          <a:p>
            <a:r>
              <a:rPr lang="ru-RU" dirty="0"/>
              <a:t>В России кровотечение в связи с предлежанием плаценты занимает 2 место в структуре материнской смертности.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94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2256</Words>
  <Application>Microsoft Macintosh PowerPoint</Application>
  <PresentationFormat>Широкоэкранный</PresentationFormat>
  <Paragraphs>206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Патологическое прикрепление плаценты (врастание плаценты)</vt:lpstr>
      <vt:lpstr>Презентация PowerPoint</vt:lpstr>
      <vt:lpstr>Презентация PowerPoint</vt:lpstr>
      <vt:lpstr>Презентация PowerPoint</vt:lpstr>
      <vt:lpstr>Этиология и патогенез</vt:lpstr>
      <vt:lpstr>Этиология и патогенез</vt:lpstr>
      <vt:lpstr>Факторы риска врастания плаценты:</vt:lpstr>
      <vt:lpstr>Факторы риска врастания плаценты:</vt:lpstr>
      <vt:lpstr>Эпидемиология</vt:lpstr>
      <vt:lpstr>МКБ:</vt:lpstr>
      <vt:lpstr>Классификация</vt:lpstr>
      <vt:lpstr>Классификация</vt:lpstr>
      <vt:lpstr>Классификация placenta accreta spectrum PAS FIGO</vt:lpstr>
      <vt:lpstr>Классификация placenta accreta spectrum PAS FIGO</vt:lpstr>
      <vt:lpstr>Классификация placenta accreta spectrum PAS FIGO</vt:lpstr>
      <vt:lpstr>Классификация placenta accreta spectrum PAS FIGO</vt:lpstr>
      <vt:lpstr>Классификация placenta accreta spectrum PAS FIGO</vt:lpstr>
      <vt:lpstr>Топографическая классификация врастания плаценты </vt:lpstr>
      <vt:lpstr>Клиническая картина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Диагностика</vt:lpstr>
      <vt:lpstr>Ведение беременности</vt:lpstr>
      <vt:lpstr>Ведение беременности</vt:lpstr>
      <vt:lpstr>Ведение беременности</vt:lpstr>
      <vt:lpstr>Родоразрешение</vt:lpstr>
      <vt:lpstr>Родоразрешение</vt:lpstr>
      <vt:lpstr>Родоразрешение</vt:lpstr>
      <vt:lpstr>Родоразрешение</vt:lpstr>
      <vt:lpstr>Родоразрешение</vt:lpstr>
      <vt:lpstr>Клиническая оценка степени врастания плаценты </vt:lpstr>
      <vt:lpstr>Клиническая оценка степени врастания плаценты </vt:lpstr>
      <vt:lpstr>Клиническая оценка степени врастания плаценты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Алина Иванова</cp:lastModifiedBy>
  <cp:revision>5</cp:revision>
  <dcterms:created xsi:type="dcterms:W3CDTF">2022-01-31T14:47:25Z</dcterms:created>
  <dcterms:modified xsi:type="dcterms:W3CDTF">2022-06-02T13:31:14Z</dcterms:modified>
</cp:coreProperties>
</file>