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78"/>
  </p:notesMasterIdLst>
  <p:sldIdLst>
    <p:sldId id="328" r:id="rId2"/>
    <p:sldId id="295" r:id="rId3"/>
    <p:sldId id="371" r:id="rId4"/>
    <p:sldId id="257" r:id="rId5"/>
    <p:sldId id="296" r:id="rId6"/>
    <p:sldId id="283" r:id="rId7"/>
    <p:sldId id="326" r:id="rId8"/>
    <p:sldId id="284" r:id="rId9"/>
    <p:sldId id="280" r:id="rId10"/>
    <p:sldId id="281" r:id="rId11"/>
    <p:sldId id="287" r:id="rId12"/>
    <p:sldId id="298" r:id="rId13"/>
    <p:sldId id="299" r:id="rId14"/>
    <p:sldId id="288" r:id="rId15"/>
    <p:sldId id="289" r:id="rId16"/>
    <p:sldId id="292" r:id="rId17"/>
    <p:sldId id="300" r:id="rId18"/>
    <p:sldId id="301" r:id="rId19"/>
    <p:sldId id="305" r:id="rId20"/>
    <p:sldId id="304" r:id="rId21"/>
    <p:sldId id="302" r:id="rId22"/>
    <p:sldId id="314" r:id="rId23"/>
    <p:sldId id="306" r:id="rId24"/>
    <p:sldId id="307" r:id="rId25"/>
    <p:sldId id="310" r:id="rId26"/>
    <p:sldId id="315" r:id="rId27"/>
    <p:sldId id="311" r:id="rId28"/>
    <p:sldId id="318" r:id="rId29"/>
    <p:sldId id="317" r:id="rId30"/>
    <p:sldId id="319" r:id="rId31"/>
    <p:sldId id="313" r:id="rId32"/>
    <p:sldId id="323" r:id="rId33"/>
    <p:sldId id="321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73" r:id="rId65"/>
    <p:sldId id="378" r:id="rId66"/>
    <p:sldId id="374" r:id="rId67"/>
    <p:sldId id="375" r:id="rId68"/>
    <p:sldId id="376" r:id="rId69"/>
    <p:sldId id="377" r:id="rId70"/>
    <p:sldId id="381" r:id="rId71"/>
    <p:sldId id="382" r:id="rId72"/>
    <p:sldId id="383" r:id="rId73"/>
    <p:sldId id="359" r:id="rId74"/>
    <p:sldId id="369" r:id="rId75"/>
    <p:sldId id="366" r:id="rId76"/>
    <p:sldId id="372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D0186-18CF-48BC-AB6D-F3231877171B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76CE2-F6E5-47FC-B077-AB2EECFFF0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283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6CE2-F6E5-47FC-B077-AB2EECFFF07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4087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6CE2-F6E5-47FC-B077-AB2EECFFF07C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4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6CE2-F6E5-47FC-B077-AB2EECFFF07C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220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6CE2-F6E5-47FC-B077-AB2EECFFF07C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3356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6CE2-F6E5-47FC-B077-AB2EECFFF07C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698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6CE2-F6E5-47FC-B077-AB2EECFFF07C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053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6CE2-F6E5-47FC-B077-AB2EECFFF07C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86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CC36D49-6FF7-40D2-9190-FEEFF93A67F3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4854-75B6-48A5-9FAC-5ACA0C9663C1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3F69-59E3-464E-BD6F-B85A97E38DA5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0583B2C-0406-4F5B-8B55-A133186A8662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81CDCAF-37DA-421E-8C30-2C64F60D6022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A0C4-A10B-407C-86EC-280C6938887B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D1C-7C03-40EB-9F35-3BA972A721E5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8BF7E20-346C-492F-A2D6-D342FA555020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4C8F-2D32-43EC-A9AC-88570F65098B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3C9C255-9988-47AF-BC28-AE92E1884544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83CADC-A900-4B10-BFBC-BE450E7FAA49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2128EEF-2854-4121-92E7-4BCAFF72BFE6}" type="datetime1">
              <a:rPr lang="ru-RU" smtClean="0"/>
              <a:pPr/>
              <a:t>18.08.2022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jpeg"/><Relationship Id="rId10" Type="http://schemas.openxmlformats.org/officeDocument/2006/relationships/image" Target="../media/image50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78.jpeg"/><Relationship Id="rId7" Type="http://schemas.openxmlformats.org/officeDocument/2006/relationships/image" Target="../media/image8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60.jpeg"/><Relationship Id="rId4" Type="http://schemas.microsoft.com/office/2007/relationships/hdphoto" Target="../media/hdphoto2.wdp"/><Relationship Id="rId9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3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94.pn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3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94.pn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03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02.jpe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02.jpe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4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NUL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4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130.jpeg"/><Relationship Id="rId4" Type="http://schemas.openxmlformats.org/officeDocument/2006/relationships/image" Target="../media/image13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5" y="260648"/>
            <a:ext cx="8280400" cy="396044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КрасГМУ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им.проф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В.Ф.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Минздрава России</a:t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ОСНОВЫ ФАРМАКОЛОГИИ</a:t>
            </a:r>
            <a:b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ЛЕКАРСТВЕННЫЕ СРЕДСТВА, ВЛИЯЮЩИЕ </a:t>
            </a:r>
            <a:b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СЕРДЕЧНО-СОСУДИСТУЮ СИСТЕМУ</a:t>
            </a:r>
            <a:r>
              <a:rPr lang="ru-RU" sz="12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видео-лекция 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студентов 1 курса,</a:t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обучающихся по 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специальности 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31.02.03 Лабораторная 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диагностика</a:t>
            </a:r>
            <a:r>
              <a:rPr lang="ru-RU" sz="15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500" b="0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200" y="3861048"/>
            <a:ext cx="2521015" cy="7920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1425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</a:p>
          <a:p>
            <a:pPr eaLnBrk="1" hangingPunct="1">
              <a:defRPr/>
            </a:pPr>
            <a:r>
              <a:rPr lang="ru-RU" sz="1425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Анисимова М.В. 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286000" y="5481696"/>
            <a:ext cx="4572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Красноярск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xmlns="" val="203483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5400600" cy="674136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2.Хорошо </a:t>
            </a:r>
            <a:r>
              <a:rPr lang="ru-RU" b="1" dirty="0"/>
              <a:t>всасываются из ЖКТ, обладают умеренной кумуляцией </a:t>
            </a:r>
            <a:r>
              <a:rPr lang="ru-RU" dirty="0"/>
              <a:t>препараты </a:t>
            </a:r>
            <a:r>
              <a:rPr lang="ru-RU" dirty="0" err="1"/>
              <a:t>дигоксин</a:t>
            </a:r>
            <a:r>
              <a:rPr lang="ru-RU" dirty="0"/>
              <a:t> и </a:t>
            </a:r>
            <a:r>
              <a:rPr lang="ru-RU" dirty="0" err="1"/>
              <a:t>целанид</a:t>
            </a:r>
            <a:r>
              <a:rPr lang="ru-RU" dirty="0"/>
              <a:t> </a:t>
            </a:r>
          </a:p>
          <a:p>
            <a:r>
              <a:rPr lang="ru-RU" dirty="0"/>
              <a:t>Выпускаются в форме растворов для парентерального введения и таблеток, поэтому используются как в терапии хронической сердечной недостаточности, так и для купирования острой сердечной недостаточности:</a:t>
            </a:r>
          </a:p>
          <a:p>
            <a:r>
              <a:rPr lang="ru-RU" b="1" dirty="0" err="1" smtClean="0"/>
              <a:t>Дигоксин</a:t>
            </a:r>
            <a:r>
              <a:rPr lang="ru-RU" b="1" dirty="0" smtClean="0"/>
              <a:t> </a:t>
            </a:r>
            <a:r>
              <a:rPr lang="ru-RU" dirty="0"/>
              <a:t>таблетки по 0,25 мг (0.00025) №50, и 0, 0025% раствор по 1мл.  </a:t>
            </a:r>
          </a:p>
          <a:p>
            <a:r>
              <a:rPr lang="ru-RU" dirty="0"/>
              <a:t>При в/в введении начинает действовать через 15-40 минут, максимальное  действие развивается через 1,5-2 часа, эффект сохраняется. </a:t>
            </a:r>
          </a:p>
          <a:p>
            <a:r>
              <a:rPr lang="ru-RU" dirty="0"/>
              <a:t>При приеме внутрь начинает действовать через 1,5-3 часа, максимальное  действие развивается через 4-6 часов.</a:t>
            </a:r>
          </a:p>
          <a:p>
            <a:r>
              <a:rPr lang="ru-RU" dirty="0" err="1"/>
              <a:t>Ц</a:t>
            </a:r>
            <a:r>
              <a:rPr lang="ru-RU" dirty="0" err="1" smtClean="0"/>
              <a:t>еланид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изоланид</a:t>
            </a:r>
            <a:r>
              <a:rPr lang="ru-RU" dirty="0"/>
              <a:t>) таблетки по 0, 25 мг № 50, раствор 0, 05% по 10 мл., для приема внутрь, раствор 0, 02% по 1 мл для в/в введения. На сегодня утратил свое практическое значение в медицине. </a:t>
            </a:r>
          </a:p>
          <a:p>
            <a:endParaRPr lang="ru-RU" dirty="0"/>
          </a:p>
        </p:txBody>
      </p:sp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45" r="3601" b="13372"/>
          <a:stretch/>
        </p:blipFill>
        <p:spPr bwMode="auto">
          <a:xfrm>
            <a:off x="5652120" y="404664"/>
            <a:ext cx="324036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52" r="9091" b="18592"/>
          <a:stretch/>
        </p:blipFill>
        <p:spPr bwMode="auto">
          <a:xfrm>
            <a:off x="5652120" y="3861048"/>
            <a:ext cx="3168352" cy="2610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0"/>
            <a:ext cx="4824536" cy="67413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Фармакологическое действие сердечных гликозидов на сердце</a:t>
            </a:r>
            <a:r>
              <a:rPr lang="ru-RU" dirty="0"/>
              <a:t>:</a:t>
            </a:r>
          </a:p>
          <a:p>
            <a:r>
              <a:rPr lang="ru-RU" b="1" dirty="0" smtClean="0"/>
              <a:t>положительное </a:t>
            </a:r>
            <a:r>
              <a:rPr lang="ru-RU" b="1" dirty="0"/>
              <a:t>инотропное (систолическое) - </a:t>
            </a:r>
            <a:r>
              <a:rPr lang="ru-RU" dirty="0"/>
              <a:t>это укорачивание и усиление систолы, повышение МОК (минутный объем кровообращения), УО (ударный  </a:t>
            </a:r>
            <a:r>
              <a:rPr lang="ru-RU" dirty="0" err="1"/>
              <a:t>обьем</a:t>
            </a:r>
            <a:r>
              <a:rPr lang="ru-RU" dirty="0"/>
              <a:t>), что приводит к уменьшению количества остаточной крови в полостях сердца;</a:t>
            </a:r>
          </a:p>
          <a:p>
            <a:r>
              <a:rPr lang="ru-RU" b="1" dirty="0" smtClean="0"/>
              <a:t>положительное </a:t>
            </a:r>
            <a:r>
              <a:rPr lang="ru-RU" b="1" dirty="0" err="1"/>
              <a:t>тонотропное</a:t>
            </a:r>
            <a:r>
              <a:rPr lang="ru-RU" b="1" dirty="0"/>
              <a:t> -</a:t>
            </a:r>
            <a:r>
              <a:rPr lang="ru-RU" dirty="0"/>
              <a:t>это повышение  тонуса  миокарда, уменьшение  размеров «расширенного» сердца, что тоже обеспечивает более полное изгнание крови из желудочков;</a:t>
            </a:r>
          </a:p>
          <a:p>
            <a:r>
              <a:rPr lang="ru-RU" dirty="0" smtClean="0"/>
              <a:t>отрицате</a:t>
            </a:r>
            <a:r>
              <a:rPr lang="ru-RU" b="1" dirty="0" smtClean="0"/>
              <a:t>льное </a:t>
            </a:r>
            <a:r>
              <a:rPr lang="ru-RU" b="1" dirty="0" err="1"/>
              <a:t>хронотропное</a:t>
            </a:r>
            <a:r>
              <a:rPr lang="ru-RU" b="1" dirty="0"/>
              <a:t> (диастолическое) - </a:t>
            </a:r>
            <a:r>
              <a:rPr lang="ru-RU" dirty="0"/>
              <a:t>это</a:t>
            </a:r>
            <a:r>
              <a:rPr lang="ru-RU" b="1" dirty="0"/>
              <a:t> </a:t>
            </a:r>
            <a:r>
              <a:rPr lang="ru-RU" dirty="0" err="1"/>
              <a:t>урежение</a:t>
            </a:r>
            <a:r>
              <a:rPr lang="ru-RU" dirty="0"/>
              <a:t> ЧСС,</a:t>
            </a:r>
            <a:r>
              <a:rPr lang="ru-RU" b="1" dirty="0"/>
              <a:t> </a:t>
            </a:r>
            <a:r>
              <a:rPr lang="ru-RU" dirty="0"/>
              <a:t>удлинение диастолы, что увеличивает время отдыха и питания сердца;</a:t>
            </a:r>
          </a:p>
        </p:txBody>
      </p:sp>
      <p:pic>
        <p:nvPicPr>
          <p:cNvPr id="4" name="Содержимое 3" descr="сис.jpg"/>
          <p:cNvPicPr>
            <a:picLocks noChangeAspect="1"/>
          </p:cNvPicPr>
          <p:nvPr/>
        </p:nvPicPr>
        <p:blipFill>
          <a:blip r:embed="rId2" cstate="print"/>
          <a:srcRect l="5578" t="26656" r="62548" b="11919"/>
          <a:stretch>
            <a:fillRect/>
          </a:stretch>
        </p:blipFill>
        <p:spPr>
          <a:xfrm>
            <a:off x="5076056" y="332656"/>
            <a:ext cx="3672408" cy="2808312"/>
          </a:xfrm>
          <a:prstGeom prst="rect">
            <a:avLst/>
          </a:prstGeom>
        </p:spPr>
      </p:pic>
      <p:pic>
        <p:nvPicPr>
          <p:cNvPr id="6" name="Содержимое 3" descr="недо.jpg"/>
          <p:cNvPicPr>
            <a:picLocks noChangeAspect="1"/>
          </p:cNvPicPr>
          <p:nvPr/>
        </p:nvPicPr>
        <p:blipFill>
          <a:blip r:embed="rId3" cstate="print"/>
          <a:srcRect l="48739" t="30769" b="14286"/>
          <a:stretch>
            <a:fillRect/>
          </a:stretch>
        </p:blipFill>
        <p:spPr>
          <a:xfrm>
            <a:off x="4788024" y="3068960"/>
            <a:ext cx="3960440" cy="36004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044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4932040" cy="674136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отрицательное </a:t>
            </a:r>
            <a:r>
              <a:rPr lang="ru-RU" b="1" dirty="0" err="1"/>
              <a:t>дромотропное</a:t>
            </a:r>
            <a:r>
              <a:rPr lang="ru-RU" b="1" dirty="0"/>
              <a:t> - </a:t>
            </a:r>
            <a:r>
              <a:rPr lang="ru-RU" dirty="0"/>
              <a:t>это замедление проводимости</a:t>
            </a:r>
            <a:r>
              <a:rPr lang="ru-RU" b="1" dirty="0"/>
              <a:t> </a:t>
            </a:r>
            <a:r>
              <a:rPr lang="ru-RU" dirty="0"/>
              <a:t>нервных импульсов в проводящей системе сердца, главным образом, в атриовентрикулярном узле;</a:t>
            </a:r>
          </a:p>
          <a:p>
            <a:r>
              <a:rPr lang="ru-RU" b="1" dirty="0" smtClean="0"/>
              <a:t>положительное </a:t>
            </a:r>
            <a:r>
              <a:rPr lang="ru-RU" b="1" dirty="0" err="1"/>
              <a:t>батмотропное</a:t>
            </a:r>
            <a:r>
              <a:rPr lang="ru-RU" b="1" dirty="0"/>
              <a:t> </a:t>
            </a:r>
            <a:r>
              <a:rPr lang="ru-RU" dirty="0"/>
              <a:t>- это повышение возбудимости волокон </a:t>
            </a:r>
            <a:r>
              <a:rPr lang="ru-RU" dirty="0" err="1"/>
              <a:t>Пуркинье</a:t>
            </a:r>
            <a:r>
              <a:rPr lang="ru-RU" dirty="0"/>
              <a:t> в ответ на нервные и гуморальные влияния, что приводит к возникновению желудочковых аритмий.</a:t>
            </a:r>
          </a:p>
          <a:p>
            <a:r>
              <a:rPr lang="ru-RU" dirty="0"/>
              <a:t> </a:t>
            </a:r>
            <a:r>
              <a:rPr lang="ru-RU" dirty="0" smtClean="0"/>
              <a:t>Первые 3 </a:t>
            </a:r>
            <a:r>
              <a:rPr lang="ru-RU" dirty="0"/>
              <a:t>фармакологических эффекта составляют основу терапевтического эффекта сердечных гликозидов, определяющим является - </a:t>
            </a:r>
            <a:r>
              <a:rPr lang="ru-RU" dirty="0">
                <a:solidFill>
                  <a:srgbClr val="FF0000"/>
                </a:solidFill>
              </a:rPr>
              <a:t>положительное инотропное действие.</a:t>
            </a:r>
          </a:p>
        </p:txBody>
      </p:sp>
      <p:pic>
        <p:nvPicPr>
          <p:cNvPr id="4" name="Содержимое 3" descr="сис.jpg"/>
          <p:cNvPicPr>
            <a:picLocks noChangeAspect="1"/>
          </p:cNvPicPr>
          <p:nvPr/>
        </p:nvPicPr>
        <p:blipFill>
          <a:blip r:embed="rId2" cstate="print"/>
          <a:srcRect l="5578" t="26656" r="62548" b="11919"/>
          <a:stretch>
            <a:fillRect/>
          </a:stretch>
        </p:blipFill>
        <p:spPr>
          <a:xfrm>
            <a:off x="5148064" y="332656"/>
            <a:ext cx="3672408" cy="3960440"/>
          </a:xfrm>
          <a:prstGeom prst="rect">
            <a:avLst/>
          </a:prstGeom>
        </p:spPr>
      </p:pic>
      <p:pic>
        <p:nvPicPr>
          <p:cNvPr id="6" name="Содержимое 3" descr="недо.jpg"/>
          <p:cNvPicPr>
            <a:picLocks noChangeAspect="1"/>
          </p:cNvPicPr>
          <p:nvPr/>
        </p:nvPicPr>
        <p:blipFill>
          <a:blip r:embed="rId3" cstate="print"/>
          <a:srcRect l="48739" t="30769" b="14286"/>
          <a:stretch>
            <a:fillRect/>
          </a:stretch>
        </p:blipFill>
        <p:spPr>
          <a:xfrm>
            <a:off x="5004048" y="3933056"/>
            <a:ext cx="3744416" cy="273630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044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5148064" cy="68133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 влиянием сердечных гликозидов наблюдается следующая положительная динамика: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Укорачивается систола,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повышается сила сердечных сокращений, ударный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обьем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минутный объем кровообращения, понижается количество остаточной крови в полостях желудочков;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Удлиняется диастола,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урежается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частота сердечных сокращений (отрицательный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хронотропный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эффект), рефлекторно активируется тормозное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вагусное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влияние на синусный узел (положительный инотропный эффект); возникает вследствие подавления гликозидами проводимости в атриовентрикулярном узле, что и ведет к понижению частоты сердечных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сокращенийУдлинение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диастолы создает благоприятные условия для отдыха и питания сердца.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 действием гликозидов улучшается кровоток тканей, устраняется гипоксия, одышка, застойные явления, увеличивается диурез, понижается ОЦК — устраняются все проявления сердечной недостаточности. По мере лечения сердечной недостаточности устраняется и рефлекторная тахикардия.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сис.jpg"/>
          <p:cNvPicPr>
            <a:picLocks noChangeAspect="1"/>
          </p:cNvPicPr>
          <p:nvPr/>
        </p:nvPicPr>
        <p:blipFill>
          <a:blip r:embed="rId2" cstate="print"/>
          <a:srcRect l="5578" t="26656" r="62548" b="11919"/>
          <a:stretch>
            <a:fillRect/>
          </a:stretch>
        </p:blipFill>
        <p:spPr>
          <a:xfrm>
            <a:off x="5220072" y="0"/>
            <a:ext cx="3816424" cy="3933056"/>
          </a:xfrm>
          <a:prstGeom prst="rect">
            <a:avLst/>
          </a:prstGeom>
        </p:spPr>
      </p:pic>
      <p:pic>
        <p:nvPicPr>
          <p:cNvPr id="6" name="Содержимое 3" descr="недо.jpg"/>
          <p:cNvPicPr>
            <a:picLocks noChangeAspect="1"/>
          </p:cNvPicPr>
          <p:nvPr/>
        </p:nvPicPr>
        <p:blipFill>
          <a:blip r:embed="rId3" cstate="print"/>
          <a:srcRect l="48739" t="30769" b="14286"/>
          <a:stretch>
            <a:fillRect/>
          </a:stretch>
        </p:blipFill>
        <p:spPr>
          <a:xfrm>
            <a:off x="5292080" y="3861048"/>
            <a:ext cx="3744416" cy="299695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044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0"/>
            <a:ext cx="5328592" cy="67413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Лечение сердечными гликозидами начинают в стационаре, где индивидуально подбирают препарат, дозу и режим приема. Поддерживающую терапию продолжают амбулаторно, таблетками.</a:t>
            </a:r>
          </a:p>
          <a:p>
            <a:pPr marL="0" indent="0">
              <a:buNone/>
            </a:pPr>
            <a:r>
              <a:rPr lang="ru-RU" dirty="0"/>
              <a:t>Переход с одного препарата на другой нежелателен, так как лечение гликозидами носит накопительный характер. </a:t>
            </a:r>
          </a:p>
          <a:p>
            <a:pPr marL="0" indent="0" algn="ctr">
              <a:buNone/>
            </a:pPr>
            <a:r>
              <a:rPr lang="ru-RU" b="1" dirty="0"/>
              <a:t>Терапию гликозидами проводят в два этапа:</a:t>
            </a:r>
          </a:p>
          <a:p>
            <a:r>
              <a:rPr lang="ru-RU" dirty="0">
                <a:solidFill>
                  <a:srgbClr val="FF0000"/>
                </a:solidFill>
              </a:rPr>
              <a:t>1) этап насыщения или «</a:t>
            </a:r>
            <a:r>
              <a:rPr lang="ru-RU" dirty="0" err="1">
                <a:solidFill>
                  <a:srgbClr val="FF0000"/>
                </a:solidFill>
              </a:rPr>
              <a:t>дигитализации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lang="ru-RU" dirty="0"/>
              <a:t>- создается максимальная  терапевтическая гликозидов в миокарде; проводится только в стационаре; для каждого препарата существуют свои максимально допустимые дозы на фазу насыщения, граничащие с передозировкой;</a:t>
            </a:r>
          </a:p>
          <a:p>
            <a:r>
              <a:rPr lang="ru-RU" dirty="0">
                <a:solidFill>
                  <a:srgbClr val="FF0000"/>
                </a:solidFill>
              </a:rPr>
              <a:t>2) поддерживающий этап </a:t>
            </a:r>
            <a:r>
              <a:rPr lang="ru-RU" dirty="0"/>
              <a:t>для удержания достигнутого </a:t>
            </a:r>
            <a:r>
              <a:rPr lang="ru-RU" dirty="0" err="1"/>
              <a:t>кардиотонического</a:t>
            </a:r>
            <a:r>
              <a:rPr lang="ru-RU" dirty="0"/>
              <a:t> эффекта; достигается ежедневным регулярным приемом индивидуально подобранной дозы препарата.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4" name="Picture 10" descr="ÐÐ°ÑÑÐ¸Ð½ÐºÐ¸ Ð¿Ð¾ Ð·Ð°Ð¿ÑÐ¾ÑÑ ÐºÐ¾ÑÐ³Ð»Ð¸ÐºÐ°ÑÐ´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98" b="8102"/>
          <a:stretch/>
        </p:blipFill>
        <p:spPr bwMode="auto">
          <a:xfrm>
            <a:off x="5580112" y="404664"/>
            <a:ext cx="324036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45" r="3601" b="13372"/>
          <a:stretch/>
        </p:blipFill>
        <p:spPr bwMode="auto">
          <a:xfrm>
            <a:off x="5508104" y="3717032"/>
            <a:ext cx="338437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16632"/>
            <a:ext cx="5328592" cy="65527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Характерным побочным эффектом СГ является </a:t>
            </a:r>
            <a:r>
              <a:rPr lang="ru-RU" dirty="0" err="1"/>
              <a:t>гипокалиемия</a:t>
            </a:r>
            <a:r>
              <a:rPr lang="ru-RU" dirty="0"/>
              <a:t>, поэтому при лечении сердечными гликозидами рекомендуется калийсберегающая диета: сухофрукты, бананы, картофель (особенно печеный), хлеб грубого помола</a:t>
            </a:r>
          </a:p>
          <a:p>
            <a:pPr marL="0" indent="0">
              <a:buNone/>
            </a:pPr>
            <a:r>
              <a:rPr lang="ru-RU" dirty="0"/>
              <a:t>или сочетание СГ с приемом калийсодержащих препаратов:</a:t>
            </a:r>
          </a:p>
          <a:p>
            <a:pPr marL="0" indent="0">
              <a:buNone/>
            </a:pPr>
            <a:r>
              <a:rPr lang="ru-RU" b="1" dirty="0" err="1"/>
              <a:t>Панангин</a:t>
            </a:r>
            <a:r>
              <a:rPr lang="ru-RU" b="1" dirty="0"/>
              <a:t>, </a:t>
            </a:r>
            <a:r>
              <a:rPr lang="ru-RU" b="1" dirty="0" err="1"/>
              <a:t>Аспаркам</a:t>
            </a:r>
            <a:r>
              <a:rPr lang="ru-RU" b="1" dirty="0"/>
              <a:t>.</a:t>
            </a:r>
          </a:p>
          <a:p>
            <a:r>
              <a:rPr lang="ru-RU" dirty="0">
                <a:solidFill>
                  <a:srgbClr val="FF0000"/>
                </a:solidFill>
              </a:rPr>
              <a:t>Все сердечные гликозиды обладают свойством кумуляции </a:t>
            </a:r>
            <a:r>
              <a:rPr lang="ru-RU" dirty="0"/>
              <a:t>— накапливаются  в организме, что приводит к интоксикации, даже при приеме терапевтических доз препаратов. Интоксикация вследствие кумуляции, возникает у 90-95% больных, принимающих сердечные гликозиды;</a:t>
            </a:r>
          </a:p>
          <a:p>
            <a:r>
              <a:rPr lang="ru-RU" dirty="0">
                <a:solidFill>
                  <a:srgbClr val="FF0000"/>
                </a:solidFill>
              </a:rPr>
              <a:t>Желудочковая аритмия, экстрасистолы, </a:t>
            </a:r>
            <a:r>
              <a:rPr lang="ru-RU" dirty="0"/>
              <a:t>возникают вследствие повышения возбудимости волокон </a:t>
            </a:r>
            <a:r>
              <a:rPr lang="ru-RU" dirty="0" err="1"/>
              <a:t>Пуркинье</a:t>
            </a:r>
            <a:r>
              <a:rPr lang="ru-RU" dirty="0"/>
              <a:t> (положительное </a:t>
            </a:r>
            <a:r>
              <a:rPr lang="ru-RU" dirty="0" err="1"/>
              <a:t>батмотропное</a:t>
            </a:r>
            <a:r>
              <a:rPr lang="ru-RU" dirty="0"/>
              <a:t> действие). </a:t>
            </a:r>
          </a:p>
          <a:p>
            <a:r>
              <a:rPr lang="ru-RU" dirty="0">
                <a:solidFill>
                  <a:srgbClr val="FF0000"/>
                </a:solidFill>
              </a:rPr>
              <a:t>Тошнота,  рвота, боли в </a:t>
            </a:r>
            <a:r>
              <a:rPr lang="ru-RU" dirty="0" err="1">
                <a:solidFill>
                  <a:srgbClr val="FF0000"/>
                </a:solidFill>
              </a:rPr>
              <a:t>эпигастрии</a:t>
            </a:r>
            <a:r>
              <a:rPr lang="ru-RU" dirty="0">
                <a:solidFill>
                  <a:srgbClr val="FF0000"/>
                </a:solidFill>
              </a:rPr>
              <a:t>, нарушение цветного зрения </a:t>
            </a:r>
            <a:r>
              <a:rPr lang="ru-RU" dirty="0"/>
              <a:t>(у 40-50% больных), утомляемость, слабость, головная боль, аллергические реакции, психические нарушения (возбуждение, галлюцинации).</a:t>
            </a:r>
            <a:r>
              <a:rPr lang="ru-RU" sz="2600" b="1" dirty="0"/>
              <a:t>    </a:t>
            </a:r>
            <a:endParaRPr lang="ru-RU" dirty="0"/>
          </a:p>
        </p:txBody>
      </p:sp>
      <p:pic>
        <p:nvPicPr>
          <p:cNvPr id="4" name="Рисунок 3" descr="аспа.png"/>
          <p:cNvPicPr>
            <a:picLocks noChangeAspect="1"/>
          </p:cNvPicPr>
          <p:nvPr/>
        </p:nvPicPr>
        <p:blipFill>
          <a:blip r:embed="rId2" cstate="print"/>
          <a:srcRect b="16695"/>
          <a:stretch>
            <a:fillRect/>
          </a:stretch>
        </p:blipFill>
        <p:spPr>
          <a:xfrm>
            <a:off x="5508104" y="2204864"/>
            <a:ext cx="3312368" cy="2232248"/>
          </a:xfrm>
          <a:prstGeom prst="rect">
            <a:avLst/>
          </a:prstGeom>
        </p:spPr>
      </p:pic>
      <p:pic>
        <p:nvPicPr>
          <p:cNvPr id="5" name="Рисунок 4" descr="па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509120"/>
            <a:ext cx="3384376" cy="2132856"/>
          </a:xfrm>
          <a:prstGeom prst="rect">
            <a:avLst/>
          </a:prstGeom>
        </p:spPr>
      </p:pic>
      <p:pic>
        <p:nvPicPr>
          <p:cNvPr id="6" name="Содержимое 3" descr="кал.jpg"/>
          <p:cNvPicPr>
            <a:picLocks noChangeAspect="1"/>
          </p:cNvPicPr>
          <p:nvPr/>
        </p:nvPicPr>
        <p:blipFill>
          <a:blip r:embed="rId4" cstate="print"/>
          <a:srcRect l="7106" t="49344" r="70732" b="25538"/>
          <a:stretch>
            <a:fillRect/>
          </a:stretch>
        </p:blipFill>
        <p:spPr>
          <a:xfrm>
            <a:off x="5508104" y="188640"/>
            <a:ext cx="1440160" cy="1224136"/>
          </a:xfrm>
          <a:prstGeom prst="rect">
            <a:avLst/>
          </a:prstGeom>
        </p:spPr>
      </p:pic>
      <p:pic>
        <p:nvPicPr>
          <p:cNvPr id="7" name="Содержимое 3" descr="кал.jpg"/>
          <p:cNvPicPr>
            <a:picLocks noChangeAspect="1"/>
          </p:cNvPicPr>
          <p:nvPr/>
        </p:nvPicPr>
        <p:blipFill>
          <a:blip r:embed="rId4" cstate="print"/>
          <a:srcRect l="73593" t="49344" r="7569" b="25538"/>
          <a:stretch>
            <a:fillRect/>
          </a:stretch>
        </p:blipFill>
        <p:spPr>
          <a:xfrm>
            <a:off x="7164288" y="116632"/>
            <a:ext cx="1584176" cy="1224136"/>
          </a:xfrm>
          <a:prstGeom prst="rect">
            <a:avLst/>
          </a:prstGeom>
        </p:spPr>
      </p:pic>
      <p:pic>
        <p:nvPicPr>
          <p:cNvPr id="8" name="Содержимое 3" descr="кал.jpg"/>
          <p:cNvPicPr>
            <a:picLocks noChangeAspect="1"/>
          </p:cNvPicPr>
          <p:nvPr/>
        </p:nvPicPr>
        <p:blipFill>
          <a:blip r:embed="rId4" cstate="print"/>
          <a:srcRect l="36667" t="51534" r="38333" b="27918"/>
          <a:stretch>
            <a:fillRect/>
          </a:stretch>
        </p:blipFill>
        <p:spPr>
          <a:xfrm>
            <a:off x="6300192" y="1556792"/>
            <a:ext cx="2160240" cy="108012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6632"/>
            <a:ext cx="5940152" cy="674136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000" dirty="0"/>
              <a:t>В комплексной терапии сердечной недостаточности применяется метаболическое средство,</a:t>
            </a:r>
            <a:r>
              <a:rPr lang="ru-RU" sz="2000" b="1" dirty="0"/>
              <a:t> </a:t>
            </a:r>
            <a:r>
              <a:rPr lang="ru-RU" sz="2000" b="1" dirty="0" err="1"/>
              <a:t>мельдония</a:t>
            </a:r>
            <a:r>
              <a:rPr lang="ru-RU" sz="2000" b="1" dirty="0"/>
              <a:t> </a:t>
            </a:r>
            <a:r>
              <a:rPr lang="ru-RU" sz="2000" b="1" dirty="0" err="1"/>
              <a:t>дигидрат</a:t>
            </a:r>
            <a:r>
              <a:rPr lang="ru-RU" sz="2000" b="1" dirty="0"/>
              <a:t> (</a:t>
            </a:r>
            <a:r>
              <a:rPr lang="ru-RU" sz="2000" b="1" dirty="0" err="1"/>
              <a:t>милдронат</a:t>
            </a:r>
            <a:r>
              <a:rPr lang="ru-RU" sz="2000" b="1" dirty="0"/>
              <a:t>, </a:t>
            </a:r>
            <a:r>
              <a:rPr lang="ru-RU" sz="2000" b="1" dirty="0" err="1"/>
              <a:t>кардионат</a:t>
            </a:r>
            <a:r>
              <a:rPr lang="ru-RU" sz="2000" b="1" dirty="0"/>
              <a:t>). </a:t>
            </a:r>
          </a:p>
          <a:p>
            <a:r>
              <a:rPr lang="ru-RU" sz="2000" dirty="0"/>
              <a:t>Препарат улучшает метаболизм и энергообеспечение тканей</a:t>
            </a:r>
          </a:p>
          <a:p>
            <a:r>
              <a:rPr lang="ru-RU" sz="2000" dirty="0"/>
              <a:t>Вызывает повышение работоспособности, уменьшение симптомов психического и физического перенапряжения, активацию тканевого и гуморального иммунитета, оказывает </a:t>
            </a:r>
            <a:r>
              <a:rPr lang="ru-RU" sz="2000" dirty="0" err="1"/>
              <a:t>кардиопротекторное</a:t>
            </a:r>
            <a:r>
              <a:rPr lang="ru-RU" sz="2000" dirty="0"/>
              <a:t> действие.</a:t>
            </a:r>
          </a:p>
          <a:p>
            <a:r>
              <a:rPr lang="ru-RU" sz="2000" dirty="0"/>
              <a:t>В условиях ишемии </a:t>
            </a:r>
            <a:r>
              <a:rPr lang="ru-RU" sz="2000" dirty="0" err="1"/>
              <a:t>мельдоний</a:t>
            </a:r>
            <a:r>
              <a:rPr lang="ru-RU" sz="2000" dirty="0"/>
              <a:t> восстанавливает равновесие между процессами доставки кислорода и его потребления в клетках, предупреждает нарушение транспорта АТФ.  </a:t>
            </a:r>
            <a:endParaRPr lang="ru-RU" sz="2000" dirty="0" smtClean="0"/>
          </a:p>
          <a:p>
            <a:r>
              <a:rPr lang="ru-RU" sz="2000" b="1" dirty="0" smtClean="0"/>
              <a:t>Применяется</a:t>
            </a:r>
            <a:r>
              <a:rPr lang="ru-RU" sz="2000" dirty="0" smtClean="0"/>
              <a:t> </a:t>
            </a:r>
            <a:r>
              <a:rPr lang="ru-RU" sz="2000" dirty="0"/>
              <a:t>в составе комплексной терапии ИБС (стенокардия, инфаркт миокарда), хронической сердечной недостаточности, </a:t>
            </a:r>
            <a:r>
              <a:rPr lang="ru-RU" sz="2000" dirty="0" err="1"/>
              <a:t>дис</a:t>
            </a:r>
            <a:r>
              <a:rPr lang="ru-RU" sz="2000" dirty="0"/>
              <a:t>-гормональной </a:t>
            </a:r>
            <a:r>
              <a:rPr lang="ru-RU" sz="2000" dirty="0" err="1"/>
              <a:t>кардио</a:t>
            </a:r>
            <a:r>
              <a:rPr lang="ru-RU" sz="2000" dirty="0"/>
              <a:t>-мио-</a:t>
            </a:r>
            <a:r>
              <a:rPr lang="ru-RU" sz="2000" dirty="0" err="1"/>
              <a:t>патии</a:t>
            </a:r>
            <a:r>
              <a:rPr lang="ru-RU" sz="2000" dirty="0"/>
              <a:t>; в составе комплексной терапии подострых и хронических нарушений мозгового кровообращения (инсульт и </a:t>
            </a:r>
            <a:r>
              <a:rPr lang="ru-RU" sz="2000" dirty="0" err="1"/>
              <a:t>це-реб-ро-васкулярная</a:t>
            </a:r>
            <a:r>
              <a:rPr lang="ru-RU" sz="2000" dirty="0"/>
              <a:t> недостаточность); при сниженной работоспособности; умственной и физической нагрузке (в </a:t>
            </a:r>
            <a:r>
              <a:rPr lang="ru-RU" sz="2000" dirty="0" err="1"/>
              <a:t>т.ч</a:t>
            </a:r>
            <a:r>
              <a:rPr lang="ru-RU" sz="2000" dirty="0"/>
              <a:t>. у спортсменов); при алкогольной абстиненции (в комбинации со специфической терапией алкоголизма).</a:t>
            </a:r>
          </a:p>
          <a:p>
            <a:r>
              <a:rPr lang="ru-RU" sz="2000" b="1" dirty="0"/>
              <a:t> Препарат низкотоксичен и хорошо переносится.</a:t>
            </a:r>
            <a:endParaRPr lang="ru-RU" sz="2000" dirty="0"/>
          </a:p>
        </p:txBody>
      </p:sp>
      <p:pic>
        <p:nvPicPr>
          <p:cNvPr id="4" name="Содержимое 3" descr="до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0396" y="35446"/>
            <a:ext cx="3059832" cy="3544874"/>
          </a:xfrm>
          <a:prstGeom prst="rect">
            <a:avLst/>
          </a:prstGeom>
        </p:spPr>
      </p:pic>
      <p:pic>
        <p:nvPicPr>
          <p:cNvPr id="5" name="Рисунок 4" descr="милд.png"/>
          <p:cNvPicPr>
            <a:picLocks noChangeAspect="1"/>
          </p:cNvPicPr>
          <p:nvPr/>
        </p:nvPicPr>
        <p:blipFill>
          <a:blip r:embed="rId3" cstate="print"/>
          <a:srcRect l="11550" r="9701"/>
          <a:stretch>
            <a:fillRect/>
          </a:stretch>
        </p:blipFill>
        <p:spPr>
          <a:xfrm>
            <a:off x="6228184" y="4052811"/>
            <a:ext cx="2538028" cy="280518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156176" y="3501008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4096270" cy="268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208912" cy="6408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АНТИАНГИНАЛЬНЫЕ СРЕДСТВА - </a:t>
            </a:r>
            <a:r>
              <a:rPr lang="ru-RU" dirty="0"/>
              <a:t>это средства лечения ишемической болезни сердца (ИБС).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ИБС (ишемическая болезнь сердца)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это острое или хроническое несоответствие между потребностью миокарда в кислороде и уровнем его доставки по коронарным сосудам.   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 лечении ИБС используются базисные (основные)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антиангинальные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лекарственные средства: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Нитраты 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Бета-адреноблокаторы 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Блокаторы кальциевых каналов.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8568952" cy="396044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/>
              <a:t>Нитраты</a:t>
            </a:r>
          </a:p>
          <a:p>
            <a:pPr>
              <a:buNone/>
            </a:pPr>
            <a:r>
              <a:rPr lang="ru-RU" b="1" dirty="0" smtClean="0"/>
              <a:t>1) Препараты нитроглицерина</a:t>
            </a:r>
            <a:endParaRPr lang="ru-RU" dirty="0" smtClean="0"/>
          </a:p>
          <a:p>
            <a:r>
              <a:rPr lang="ru-RU" dirty="0" smtClean="0"/>
              <a:t>Нитроглицерин в таблетках и капсулах </a:t>
            </a:r>
            <a:r>
              <a:rPr lang="ru-RU" dirty="0" err="1" smtClean="0"/>
              <a:t>Нитромакс</a:t>
            </a:r>
            <a:r>
              <a:rPr lang="ru-RU" dirty="0" smtClean="0"/>
              <a:t>, </a:t>
            </a:r>
          </a:p>
          <a:p>
            <a:r>
              <a:rPr lang="ru-RU" dirty="0" err="1" smtClean="0"/>
              <a:t>спрей</a:t>
            </a:r>
            <a:r>
              <a:rPr lang="ru-RU" dirty="0" smtClean="0"/>
              <a:t> </a:t>
            </a:r>
            <a:r>
              <a:rPr lang="ru-RU" dirty="0" err="1" smtClean="0"/>
              <a:t>Нитроминт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мазь Нитро</a:t>
            </a:r>
          </a:p>
          <a:p>
            <a:r>
              <a:rPr lang="ru-RU" dirty="0" smtClean="0"/>
              <a:t>0,1%-10 мл раствор в ампулах </a:t>
            </a:r>
            <a:r>
              <a:rPr lang="ru-RU" dirty="0" err="1" smtClean="0"/>
              <a:t>Перлинганит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b="1" dirty="0" smtClean="0"/>
              <a:t>Препараты Нитроглицерина, пролонгированного действия:</a:t>
            </a:r>
          </a:p>
          <a:p>
            <a:r>
              <a:rPr lang="ru-RU" dirty="0" err="1" smtClean="0"/>
              <a:t>Тринитролонг</a:t>
            </a:r>
            <a:r>
              <a:rPr lang="ru-RU" dirty="0" smtClean="0"/>
              <a:t> –пленки </a:t>
            </a:r>
            <a:r>
              <a:rPr lang="ru-RU" dirty="0" err="1" smtClean="0"/>
              <a:t>буккальные</a:t>
            </a:r>
            <a:r>
              <a:rPr lang="ru-RU" dirty="0" smtClean="0"/>
              <a:t> (на десну), </a:t>
            </a:r>
          </a:p>
          <a:p>
            <a:r>
              <a:rPr lang="ru-RU" dirty="0" err="1" smtClean="0"/>
              <a:t>Нитродерм</a:t>
            </a:r>
            <a:r>
              <a:rPr lang="ru-RU" dirty="0" smtClean="0"/>
              <a:t> - ТТС</a:t>
            </a:r>
          </a:p>
          <a:p>
            <a:r>
              <a:rPr lang="ru-RU" dirty="0" err="1" smtClean="0"/>
              <a:t>Нитрогранулонг</a:t>
            </a:r>
            <a:r>
              <a:rPr lang="ru-RU" dirty="0" smtClean="0"/>
              <a:t>,  </a:t>
            </a:r>
            <a:r>
              <a:rPr lang="ru-RU" dirty="0" err="1" smtClean="0"/>
              <a:t>Нитронг</a:t>
            </a:r>
            <a:r>
              <a:rPr lang="ru-RU" dirty="0" smtClean="0"/>
              <a:t> форте таблетки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1296144" cy="216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65" t="5779" r="17337" b="6783"/>
          <a:stretch/>
        </p:blipFill>
        <p:spPr bwMode="auto">
          <a:xfrm>
            <a:off x="7236296" y="4509120"/>
            <a:ext cx="1551161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92" t="15625" r="6916" b="17500"/>
          <a:stretch/>
        </p:blipFill>
        <p:spPr bwMode="auto">
          <a:xfrm>
            <a:off x="683568" y="5296142"/>
            <a:ext cx="2952328" cy="156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223224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05064"/>
            <a:ext cx="165618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480" b="97765" l="28778" r="70667">
                        <a14:foregroundMark x1="50667" y1="19972" x2="50667" y2="19972"/>
                        <a14:foregroundMark x1="55111" y1="23464" x2="55111" y2="23464"/>
                        <a14:foregroundMark x1="44556" y1="22346" x2="44556" y2="22346"/>
                        <a14:foregroundMark x1="40333" y1="22765" x2="40333" y2="22765"/>
                        <a14:foregroundMark x1="38889" y1="24302" x2="38889" y2="24302"/>
                        <a14:foregroundMark x1="36333" y1="24302" x2="36333" y2="24302"/>
                        <a14:foregroundMark x1="35333" y1="29190" x2="35333" y2="29190"/>
                        <a14:foregroundMark x1="35333" y1="22765" x2="35333" y2="22765"/>
                        <a14:foregroundMark x1="36778" y1="21648" x2="36778" y2="21648"/>
                        <a14:foregroundMark x1="54667" y1="22067" x2="54667" y2="22067"/>
                        <a14:foregroundMark x1="56667" y1="21648" x2="56667" y2="21648"/>
                        <a14:foregroundMark x1="58333" y1="21648" x2="58333" y2="21648"/>
                        <a14:foregroundMark x1="61000" y1="23045" x2="61000" y2="23045"/>
                        <a14:foregroundMark x1="62333" y1="22067" x2="62333" y2="22067"/>
                        <a14:foregroundMark x1="63556" y1="25000" x2="63556" y2="25000"/>
                        <a14:foregroundMark x1="64333" y1="22346" x2="64333" y2="22346"/>
                        <a14:foregroundMark x1="63444" y1="21369" x2="63444" y2="21369"/>
                        <a14:foregroundMark x1="62000" y1="20531" x2="62000" y2="20531"/>
                        <a14:foregroundMark x1="32333" y1="51955" x2="32333" y2="51955"/>
                        <a14:foregroundMark x1="32556" y1="61592" x2="32556" y2="61592"/>
                        <a14:foregroundMark x1="32778" y1="63547" x2="32778" y2="63547"/>
                        <a14:foregroundMark x1="33111" y1="62011" x2="33111" y2="62011"/>
                        <a14:foregroundMark x1="32889" y1="59777" x2="32889" y2="59777"/>
                        <a14:foregroundMark x1="32556" y1="58101" x2="32556" y2="56983"/>
                        <a14:foregroundMark x1="32556" y1="56285" x2="32556" y2="53771"/>
                        <a14:foregroundMark x1="32556" y1="53073" x2="32556" y2="52235"/>
                        <a14:foregroundMark x1="33111" y1="72067" x2="33111" y2="72905"/>
                        <a14:foregroundMark x1="33111" y1="73883" x2="33111" y2="73883"/>
                        <a14:foregroundMark x1="32556" y1="73603" x2="32333" y2="72905"/>
                        <a14:foregroundMark x1="32222" y1="71788" x2="32222" y2="70251"/>
                        <a14:foregroundMark x1="32222" y1="69693" x2="32222" y2="68436"/>
                        <a14:foregroundMark x1="32222" y1="68436" x2="32000" y2="79609"/>
                        <a14:foregroundMark x1="32000" y1="80307" x2="32222" y2="80866"/>
                        <a14:foregroundMark x1="32333" y1="78631" x2="32333" y2="77793"/>
                        <a14:foregroundMark x1="32333" y1="75698" x2="32333" y2="78212"/>
                        <a14:foregroundMark x1="32556" y1="82123" x2="32778" y2="83380"/>
                        <a14:foregroundMark x1="32889" y1="83659" x2="32889" y2="85196"/>
                        <a14:foregroundMark x1="33333" y1="85894" x2="33667" y2="87291"/>
                        <a14:foregroundMark x1="33778" y1="87291" x2="34778" y2="87570"/>
                        <a14:foregroundMark x1="67444" y1="64106" x2="67444" y2="63408"/>
                        <a14:foregroundMark x1="67444" y1="62430" x2="67444" y2="59777"/>
                        <a14:foregroundMark x1="67444" y1="59218" x2="67444" y2="59218"/>
                        <a14:foregroundMark x1="67222" y1="58799" x2="67222" y2="58799"/>
                        <a14:foregroundMark x1="52333" y1="22067" x2="52333" y2="22067"/>
                        <a14:foregroundMark x1="48222" y1="25000" x2="47667" y2="2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03" t="13263" r="24339"/>
          <a:stretch/>
        </p:blipFill>
        <p:spPr bwMode="auto">
          <a:xfrm>
            <a:off x="7781255" y="116632"/>
            <a:ext cx="1362745" cy="192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3" t="12833" r="6500" b="12720"/>
          <a:stretch/>
        </p:blipFill>
        <p:spPr bwMode="auto">
          <a:xfrm>
            <a:off x="6876256" y="2564904"/>
            <a:ext cx="18002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42"/>
          <a:stretch/>
        </p:blipFill>
        <p:spPr bwMode="auto">
          <a:xfrm>
            <a:off x="4355976" y="4437112"/>
            <a:ext cx="1584176" cy="205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0"/>
            <a:ext cx="6048672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2) Препараты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изосорбида-динитрата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ороткого действия: </a:t>
            </a:r>
            <a:r>
              <a:rPr lang="ru-RU" sz="2000" dirty="0" smtClean="0"/>
              <a:t>таб. и </a:t>
            </a:r>
            <a:r>
              <a:rPr lang="ru-RU" sz="2000" dirty="0" err="1" smtClean="0"/>
              <a:t>капс</a:t>
            </a:r>
            <a:r>
              <a:rPr lang="ru-RU" sz="2000" dirty="0" smtClean="0"/>
              <a:t>. </a:t>
            </a:r>
          </a:p>
          <a:p>
            <a:r>
              <a:rPr lang="ru-RU" sz="2000" dirty="0" err="1" smtClean="0"/>
              <a:t>Нитросорбид</a:t>
            </a:r>
            <a:endParaRPr lang="ru-RU" sz="2000" dirty="0" smtClean="0"/>
          </a:p>
          <a:p>
            <a:r>
              <a:rPr lang="ru-RU" sz="2000" dirty="0" err="1" smtClean="0"/>
              <a:t>Кардикет</a:t>
            </a:r>
            <a:r>
              <a:rPr lang="ru-RU" sz="2000" dirty="0" smtClean="0"/>
              <a:t> </a:t>
            </a:r>
          </a:p>
          <a:p>
            <a:r>
              <a:rPr lang="ru-RU" sz="2000" dirty="0" err="1" smtClean="0"/>
              <a:t>Изомак</a:t>
            </a:r>
            <a:endParaRPr lang="ru-RU" sz="2000" dirty="0" smtClean="0"/>
          </a:p>
          <a:p>
            <a:r>
              <a:rPr lang="ru-RU" sz="2000" dirty="0" err="1" smtClean="0"/>
              <a:t>Изокет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в форме аэрозолей и </a:t>
            </a:r>
            <a:r>
              <a:rPr lang="ru-RU" sz="2000" dirty="0" err="1" smtClean="0"/>
              <a:t>спреев</a:t>
            </a:r>
            <a:r>
              <a:rPr lang="ru-RU" sz="2000" dirty="0" smtClean="0"/>
              <a:t> </a:t>
            </a:r>
            <a:r>
              <a:rPr lang="ru-RU" sz="2000" dirty="0" err="1" smtClean="0"/>
              <a:t>сублингвальных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 </a:t>
            </a:r>
            <a:r>
              <a:rPr lang="ru-RU" sz="2000" dirty="0" err="1" smtClean="0"/>
              <a:t>Аэросонит</a:t>
            </a:r>
            <a:r>
              <a:rPr lang="ru-RU" sz="2000" dirty="0" smtClean="0"/>
              <a:t>, </a:t>
            </a:r>
          </a:p>
          <a:p>
            <a:r>
              <a:rPr lang="ru-RU" sz="2000" dirty="0" err="1" smtClean="0"/>
              <a:t>Изомак</a:t>
            </a:r>
            <a:r>
              <a:rPr lang="ru-RU" sz="2000" dirty="0" smtClean="0"/>
              <a:t>, </a:t>
            </a:r>
          </a:p>
          <a:p>
            <a:r>
              <a:rPr lang="ru-RU" sz="2000" dirty="0" err="1" smtClean="0"/>
              <a:t>Изокет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Пролонгированного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действия: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Изокет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ретард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Кардикет-ретард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Изомак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ретард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(таблетки).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Эффективный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отечественный препарат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динитросорбилонг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предназначен для аппликации на десну.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6" t="7296" r="17493" b="5040"/>
          <a:stretch/>
        </p:blipFill>
        <p:spPr bwMode="auto">
          <a:xfrm>
            <a:off x="6012160" y="1484784"/>
            <a:ext cx="2121671" cy="260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30" t="21454" r="5897" b="23630"/>
          <a:stretch/>
        </p:blipFill>
        <p:spPr bwMode="auto">
          <a:xfrm>
            <a:off x="5868144" y="0"/>
            <a:ext cx="2892516" cy="183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288607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90" b="7221"/>
          <a:stretch/>
        </p:blipFill>
        <p:spPr bwMode="auto">
          <a:xfrm>
            <a:off x="6804248" y="4998682"/>
            <a:ext cx="2115540" cy="185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97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План лекции: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291264" cy="51331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1) Сердечные гликозиды. </a:t>
            </a:r>
          </a:p>
          <a:p>
            <a:pPr marL="0" indent="0">
              <a:buNone/>
            </a:pPr>
            <a:r>
              <a:rPr lang="ru-RU" dirty="0" smtClean="0"/>
              <a:t>2) </a:t>
            </a:r>
            <a:r>
              <a:rPr lang="ru-RU" dirty="0" err="1" smtClean="0"/>
              <a:t>Антиангинальные</a:t>
            </a:r>
            <a:r>
              <a:rPr lang="ru-RU" dirty="0" smtClean="0"/>
              <a:t> средства. </a:t>
            </a:r>
          </a:p>
          <a:p>
            <a:pPr marL="0" indent="0">
              <a:buNone/>
            </a:pPr>
            <a:r>
              <a:rPr lang="ru-RU" dirty="0" smtClean="0"/>
              <a:t>3) </a:t>
            </a:r>
            <a:r>
              <a:rPr lang="ru-RU" dirty="0" err="1" smtClean="0"/>
              <a:t>Антигипертензивные</a:t>
            </a:r>
            <a:r>
              <a:rPr lang="ru-RU" dirty="0" smtClean="0"/>
              <a:t> средства.</a:t>
            </a:r>
          </a:p>
          <a:p>
            <a:pPr marL="0" indent="0">
              <a:buNone/>
            </a:pPr>
            <a:r>
              <a:rPr lang="ru-RU" dirty="0" smtClean="0"/>
              <a:t>4) </a:t>
            </a:r>
            <a:r>
              <a:rPr lang="ru-RU" dirty="0" err="1" smtClean="0"/>
              <a:t>Тромболитические</a:t>
            </a:r>
            <a:r>
              <a:rPr lang="ru-RU" dirty="0" smtClean="0"/>
              <a:t> ЛС.</a:t>
            </a:r>
          </a:p>
          <a:p>
            <a:pPr marL="0" indent="0">
              <a:buNone/>
            </a:pPr>
            <a:r>
              <a:rPr lang="ru-RU" dirty="0" smtClean="0"/>
              <a:t>5) </a:t>
            </a:r>
            <a:r>
              <a:rPr lang="ru-RU" dirty="0" err="1" smtClean="0"/>
              <a:t>Статины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6) Диуретики.</a:t>
            </a:r>
          </a:p>
          <a:p>
            <a:pPr marL="0" indent="0">
              <a:buNone/>
            </a:pPr>
            <a:r>
              <a:rPr lang="ru-RU" dirty="0" smtClean="0"/>
              <a:t>Механизмы действия, фармакологические эффекты.</a:t>
            </a:r>
          </a:p>
          <a:p>
            <a:pPr marL="0" indent="0">
              <a:buNone/>
            </a:pPr>
            <a:r>
              <a:rPr lang="ru-RU" dirty="0" smtClean="0"/>
              <a:t>Показания к применению, особенности применения.</a:t>
            </a:r>
          </a:p>
          <a:p>
            <a:pPr marL="0" indent="0">
              <a:buNone/>
            </a:pPr>
            <a:r>
              <a:rPr lang="ru-RU" dirty="0" smtClean="0"/>
              <a:t>Побочные эффекты и методы их профилактики. </a:t>
            </a:r>
          </a:p>
          <a:p>
            <a:pPr marL="0" indent="0">
              <a:buNone/>
            </a:pPr>
            <a:r>
              <a:rPr lang="ru-RU" dirty="0" smtClean="0"/>
              <a:t>Противопоказания для каждой группы.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208912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3) Препараты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изосорбида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мононитрата: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ороткого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действия: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Моно- Мак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фокс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оночинкве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ликард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ролонгированного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действия: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Моно - Мак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депо,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фокс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оночинкве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ретард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Оликард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ретард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(таблетки).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ÐÐ°ÑÑÐ¸Ð½ÐºÐ¸ Ð¿Ð¾ Ð·Ð°Ð¿ÑÐ¾ÑÑ ÑÑÐ¾ÐºÑ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19" t="13191" r="8447" b="11808"/>
          <a:stretch/>
        </p:blipFill>
        <p:spPr bwMode="auto">
          <a:xfrm>
            <a:off x="323528" y="4985751"/>
            <a:ext cx="2664296" cy="161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ÐÐ°ÑÑÐ¸Ð½ÐºÐ¸ Ð¿Ð¾ Ð·Ð°Ð¿ÑÐ¾ÑÑ Ð¾Ð»Ð¸ÐºÐ°ÑÐ´ ÑÐµÑÐ°ÑÐ´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0" t="29391" r="12230" b="28485"/>
          <a:stretch/>
        </p:blipFill>
        <p:spPr bwMode="auto">
          <a:xfrm>
            <a:off x="5724128" y="4869160"/>
            <a:ext cx="3048000" cy="182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00" t="29252" r="10000" b="28748"/>
          <a:stretch/>
        </p:blipFill>
        <p:spPr bwMode="auto">
          <a:xfrm>
            <a:off x="507579" y="3070498"/>
            <a:ext cx="273630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10" t="30992" r="7250" b="16634"/>
          <a:stretch/>
        </p:blipFill>
        <p:spPr bwMode="auto">
          <a:xfrm>
            <a:off x="4716016" y="2852936"/>
            <a:ext cx="2906102" cy="167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46" t="24637" r="12609" b="20580"/>
          <a:stretch/>
        </p:blipFill>
        <p:spPr bwMode="auto">
          <a:xfrm>
            <a:off x="2843808" y="4797127"/>
            <a:ext cx="23050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37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4752528" cy="67413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Механизм действия:</a:t>
            </a:r>
            <a:r>
              <a:rPr lang="ru-RU" dirty="0"/>
              <a:t> Нитраты вызывают расширение коронарных артерий. Снижают потребность миокарда в кислороде -</a:t>
            </a:r>
            <a:r>
              <a:rPr lang="ru-RU" dirty="0" err="1"/>
              <a:t>антиангинальное</a:t>
            </a:r>
            <a:r>
              <a:rPr lang="ru-RU" dirty="0"/>
              <a:t> действие,</a:t>
            </a:r>
          </a:p>
          <a:p>
            <a:pPr marL="0" indent="0">
              <a:buNone/>
            </a:pPr>
            <a:r>
              <a:rPr lang="ru-RU" dirty="0"/>
              <a:t>вследствие чего купируется приступ стенокардии и облегчается течение ИБС.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Показания: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Лечение ИБС, стенокардии, купирование и профилактика приступов стенокардии, лечение инфаркта миокарда в острой фазе, (</a:t>
            </a:r>
            <a:r>
              <a:rPr lang="ru-RU" dirty="0" err="1"/>
              <a:t>нитроглицерии</a:t>
            </a:r>
            <a:r>
              <a:rPr lang="ru-RU" dirty="0"/>
              <a:t> </a:t>
            </a:r>
            <a:r>
              <a:rPr lang="ru-RU" dirty="0" err="1"/>
              <a:t>изосорбида</a:t>
            </a:r>
            <a:r>
              <a:rPr lang="ru-RU" dirty="0"/>
              <a:t> </a:t>
            </a:r>
            <a:r>
              <a:rPr lang="ru-RU" dirty="0" err="1"/>
              <a:t>динитрат</a:t>
            </a:r>
            <a:r>
              <a:rPr lang="ru-RU" dirty="0"/>
              <a:t> в ампулах для </a:t>
            </a:r>
            <a:r>
              <a:rPr lang="ru-RU" dirty="0" err="1"/>
              <a:t>инфузий</a:t>
            </a:r>
            <a:r>
              <a:rPr lang="ru-RU" dirty="0"/>
              <a:t>), в комплексной терапии сердечной недостаточности.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3" t="12833" r="6500" b="12720"/>
          <a:stretch/>
        </p:blipFill>
        <p:spPr bwMode="auto">
          <a:xfrm>
            <a:off x="5148064" y="3462755"/>
            <a:ext cx="3528392" cy="33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46" t="24637" r="12609" b="20580"/>
          <a:stretch/>
        </p:blipFill>
        <p:spPr bwMode="auto">
          <a:xfrm>
            <a:off x="5508104" y="1412776"/>
            <a:ext cx="2808312" cy="219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30" t="32205" r="5897" b="35542"/>
          <a:stretch/>
        </p:blipFill>
        <p:spPr bwMode="auto">
          <a:xfrm>
            <a:off x="5148064" y="188640"/>
            <a:ext cx="3280624" cy="122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8352928" cy="2808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Для купирования приступов стенокардии используют: </a:t>
            </a:r>
            <a:endParaRPr lang="ru-RU" dirty="0"/>
          </a:p>
          <a:p>
            <a:r>
              <a:rPr lang="ru-RU" dirty="0" err="1"/>
              <a:t>Нитроглецирин</a:t>
            </a:r>
            <a:r>
              <a:rPr lang="ru-RU" dirty="0"/>
              <a:t> под язык:</a:t>
            </a:r>
          </a:p>
          <a:p>
            <a:r>
              <a:rPr lang="ru-RU" dirty="0"/>
              <a:t> таблетки, капсулы, спрей </a:t>
            </a:r>
          </a:p>
          <a:p>
            <a:r>
              <a:rPr lang="ru-RU" dirty="0" err="1"/>
              <a:t>Изосорбида</a:t>
            </a:r>
            <a:r>
              <a:rPr lang="ru-RU" dirty="0"/>
              <a:t> </a:t>
            </a:r>
            <a:r>
              <a:rPr lang="ru-RU" dirty="0" err="1"/>
              <a:t>динитрат</a:t>
            </a:r>
            <a:r>
              <a:rPr lang="ru-RU" dirty="0"/>
              <a:t> аэрозоль, спрей под язык</a:t>
            </a:r>
          </a:p>
          <a:p>
            <a:r>
              <a:rPr lang="ru-RU" dirty="0"/>
              <a:t>действие развивается через 1-2 минуты и длится 10-30 минут;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68" t="7296" r="17493" b="5040"/>
          <a:stretch/>
        </p:blipFill>
        <p:spPr bwMode="auto">
          <a:xfrm>
            <a:off x="251520" y="3140968"/>
            <a:ext cx="2808312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42"/>
          <a:stretch/>
        </p:blipFill>
        <p:spPr bwMode="auto">
          <a:xfrm>
            <a:off x="5364088" y="2852936"/>
            <a:ext cx="3528392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65" t="5779" r="17337" b="6783"/>
          <a:stretch/>
        </p:blipFill>
        <p:spPr bwMode="auto">
          <a:xfrm>
            <a:off x="2987824" y="2924944"/>
            <a:ext cx="280831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37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1" y="188640"/>
            <a:ext cx="6175487" cy="65527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Характерными побочными эффектами нитратов являются следующие проявления: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Избыточный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вазодилатирующий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эффект, снижение АД до ортостатического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коллапаса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поэтому принимают сидя и после приема нельзя  вставать 1,5-2 часа;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рефлекторная тахикардия (чтобы этого избежать, необходимо индивидуально подбирать дозу);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Головная боль, обусловленная расширением мозговых вен, которые растягивают мозговую оболочку, богатую болевыми рецепторами (препараты, содержащие ментол (валидол) уменьшают головную боль);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Повышение внутричерепного и внутриглазного давления;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Прилив крови к лицу;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Синдром отмены (при резком прекращении введения нитратов могут     возобновиться и даже усилиться приступы стенокардии) – поэтому отменяют постепенно снижая дозу;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Толерантность (устойчивость), может развиться при длительном применении препаратов нитроглицерина,  что сопровождается  ослаблением эффекта (для профилактики этого необходима отмена на  короткое время препаратов нитроглицерина и переход на другую терапию);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Диспепсические расстройства.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0" t="16656" r="3214" b="14882"/>
          <a:stretch/>
        </p:blipFill>
        <p:spPr bwMode="auto">
          <a:xfrm>
            <a:off x="6621030" y="130905"/>
            <a:ext cx="2160240" cy="135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34" t="29750" r="23500" b="20000"/>
          <a:stretch/>
        </p:blipFill>
        <p:spPr bwMode="auto">
          <a:xfrm>
            <a:off x="6409806" y="1484784"/>
            <a:ext cx="2376264" cy="151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00" b="23250"/>
          <a:stretch/>
        </p:blipFill>
        <p:spPr bwMode="auto">
          <a:xfrm>
            <a:off x="6481814" y="2996952"/>
            <a:ext cx="230425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05" t="10940" r="6418" b="9481"/>
          <a:stretch/>
        </p:blipFill>
        <p:spPr bwMode="auto">
          <a:xfrm>
            <a:off x="6354999" y="4725144"/>
            <a:ext cx="2485878" cy="194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308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208912" cy="59766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Противопоказаниями для назначения нитратов являются: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Индивидуальная непереносимость;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Аллергические реакции;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Выраженная гипотензия;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Повышенное внутричерепное давление;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Геморрагический инсульт; 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Закрытоугольная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глаукома. 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Изосорбид-мононитрат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назначают беременным.</a:t>
            </a:r>
          </a:p>
        </p:txBody>
      </p:sp>
      <p:pic>
        <p:nvPicPr>
          <p:cNvPr id="4" name="Picture 2" descr="ÐÐ°ÑÑÐ¸Ð½ÐºÐ¸ Ð¿Ð¾ Ð·Ð°Ð¿ÑÐ¾ÑÑ ÑÑÐ¾ÐºÑ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19" t="19508" r="8447" b="11808"/>
          <a:stretch/>
        </p:blipFill>
        <p:spPr bwMode="auto">
          <a:xfrm>
            <a:off x="323528" y="4221088"/>
            <a:ext cx="4104456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527" b="25273"/>
          <a:stretch/>
        </p:blipFill>
        <p:spPr bwMode="auto">
          <a:xfrm>
            <a:off x="4788024" y="4509120"/>
            <a:ext cx="396044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6" t="7296" r="17493" b="5040"/>
          <a:stretch/>
        </p:blipFill>
        <p:spPr bwMode="auto">
          <a:xfrm>
            <a:off x="6084168" y="836712"/>
            <a:ext cx="288032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414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3" r="4945"/>
          <a:stretch/>
        </p:blipFill>
        <p:spPr bwMode="auto">
          <a:xfrm>
            <a:off x="6372200" y="2204864"/>
            <a:ext cx="2304256" cy="193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640"/>
            <a:ext cx="2448272" cy="173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4104456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Блокаторы кальциевых каналов (БКК)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Нифедипин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коринфар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кордафлекс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млодипин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норвекс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амлотоп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тенокс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Фелодипин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фелодип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фелотенз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ретард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плендил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Исрадипин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ÐÐ°ÑÑÐ¸Ð½ÐºÐ¸ Ð¿Ð¾ Ð·Ð°Ð¿ÑÐ¾ÑÑ ÐºÐ¾ÑÐ¸Ð½ÑÐ°Ñ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33" r="31466"/>
          <a:stretch>
            <a:fillRect/>
          </a:stretch>
        </p:blipFill>
        <p:spPr bwMode="auto">
          <a:xfrm>
            <a:off x="827584" y="4941168"/>
            <a:ext cx="2304256" cy="15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94"/>
          <a:stretch/>
        </p:blipFill>
        <p:spPr bwMode="auto">
          <a:xfrm>
            <a:off x="6588224" y="4653136"/>
            <a:ext cx="2088232" cy="189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6" r="9249"/>
          <a:stretch/>
        </p:blipFill>
        <p:spPr bwMode="auto">
          <a:xfrm>
            <a:off x="3923928" y="4869160"/>
            <a:ext cx="2221092" cy="153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56" b="13444"/>
          <a:stretch/>
        </p:blipFill>
        <p:spPr bwMode="auto">
          <a:xfrm>
            <a:off x="3851920" y="404664"/>
            <a:ext cx="217464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8" t="6000" r="20812" b="6000"/>
          <a:stretch/>
        </p:blipFill>
        <p:spPr bwMode="auto">
          <a:xfrm>
            <a:off x="4788024" y="2420888"/>
            <a:ext cx="1224136" cy="202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198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½Ð¸ÑÐµÐ´Ð¸Ð¿Ð¸Ð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937"/>
            <a:ext cx="3384376" cy="227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ÐÐ°ÑÑÐ¸Ð½ÐºÐ¸ Ð¿Ð¾ Ð·Ð°Ð¿ÑÐ¾ÑÑ Ð°Ð¼Ð»Ð¾Ð´Ð¸Ð¿Ð¸Ð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0"/>
            <a:ext cx="51845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Механизм действия БКК </a:t>
            </a:r>
            <a:endParaRPr lang="ru-RU" sz="2000" b="1" dirty="0"/>
          </a:p>
          <a:p>
            <a:r>
              <a:rPr lang="ru-RU" sz="2000" dirty="0" smtClean="0"/>
              <a:t>блокируют </a:t>
            </a:r>
            <a:r>
              <a:rPr lang="ru-RU" sz="2000" dirty="0"/>
              <a:t>каналы, через которые происходит поступление ионов кальция в гладкомышечные клетки </a:t>
            </a:r>
            <a:r>
              <a:rPr lang="ru-RU" sz="2000" dirty="0" smtClean="0"/>
              <a:t>кровеносных сосудов (преимущественно артерий), в результате чего коронарные и периферические кровеносные сосуды расширяются, улучшается кровоснабжение миокарда и мозга кислородом, снижается пред- и </a:t>
            </a:r>
            <a:r>
              <a:rPr lang="ru-RU" sz="2000" dirty="0" err="1" smtClean="0"/>
              <a:t>постнагрузка</a:t>
            </a:r>
            <a:r>
              <a:rPr lang="ru-RU" sz="2000" dirty="0" smtClean="0"/>
              <a:t> сердца, снижается </a:t>
            </a:r>
            <a:r>
              <a:rPr lang="ru-RU" sz="2000" dirty="0"/>
              <a:t>АД.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Оказывают </a:t>
            </a:r>
            <a:r>
              <a:rPr lang="ru-RU" sz="2000" dirty="0" err="1" smtClean="0"/>
              <a:t>антигипертензивный</a:t>
            </a:r>
            <a:r>
              <a:rPr lang="ru-RU" sz="2000" dirty="0" smtClean="0"/>
              <a:t> и </a:t>
            </a:r>
            <a:r>
              <a:rPr lang="ru-RU" sz="2000" dirty="0" err="1" smtClean="0"/>
              <a:t>антиангинальный</a:t>
            </a:r>
            <a:r>
              <a:rPr lang="ru-RU" sz="2000" dirty="0" smtClean="0"/>
              <a:t> эффекты. </a:t>
            </a:r>
          </a:p>
          <a:p>
            <a:endParaRPr lang="ru-RU" sz="2000" dirty="0" smtClean="0"/>
          </a:p>
          <a:p>
            <a:r>
              <a:rPr lang="ru-RU" sz="2000" dirty="0" err="1" smtClean="0"/>
              <a:t>Антигипертензивный</a:t>
            </a:r>
            <a:r>
              <a:rPr lang="ru-RU" sz="2000" dirty="0" smtClean="0"/>
              <a:t> эффект сопровождается умеренной рефлекторной тахикардией.</a:t>
            </a:r>
            <a:endParaRPr lang="ru-RU" dirty="0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6" r="9249"/>
          <a:stretch/>
        </p:blipFill>
        <p:spPr bwMode="auto">
          <a:xfrm>
            <a:off x="5292080" y="4581128"/>
            <a:ext cx="3528392" cy="191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3" t="14706" r="4945" b="14706"/>
          <a:stretch/>
        </p:blipFill>
        <p:spPr bwMode="auto">
          <a:xfrm>
            <a:off x="5724128" y="2420888"/>
            <a:ext cx="3096344" cy="19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779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½Ð¸ÑÐµÐ´Ð¸Ð¿Ð¸Ð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69182"/>
            <a:ext cx="264029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Ð°ÑÑÐ¸Ð½ÐºÐ¸ Ð¿Ð¾ Ð·Ð°Ð¿ÑÐ¾ÑÑ ÐºÐ¾ÑÐ¸Ð½ÑÐ°Ñ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52" t="23228" r="8888" b="24743"/>
          <a:stretch/>
        </p:blipFill>
        <p:spPr bwMode="auto">
          <a:xfrm>
            <a:off x="6325265" y="2996952"/>
            <a:ext cx="241634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ÐÐ°ÑÑÐ¸Ð½ÐºÐ¸ Ð¿Ð¾ Ð·Ð°Ð¿ÑÐ¾ÑÑ Ð°Ð¼Ð»Ð¾Ð´Ð¸Ð¿Ð¸Ð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39" t="19471" r="23596" b="13389"/>
          <a:stretch/>
        </p:blipFill>
        <p:spPr bwMode="auto">
          <a:xfrm>
            <a:off x="6325265" y="4759612"/>
            <a:ext cx="2561951" cy="209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19" y="260648"/>
            <a:ext cx="60183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Основное применение блокаторы кальциевых каналов (БКК) имеют в качестве средств для лечения сердечнососудистых заболеваний, </a:t>
            </a:r>
            <a:r>
              <a:rPr lang="ru-RU" sz="2000" dirty="0" smtClean="0"/>
              <a:t>таких как ИБС, стенокардия, артериальная гипертензия.</a:t>
            </a:r>
          </a:p>
          <a:p>
            <a:endParaRPr lang="ru-RU" sz="2000" dirty="0"/>
          </a:p>
          <a:p>
            <a:r>
              <a:rPr lang="ru-RU" sz="2000" dirty="0"/>
              <a:t>В патогенезе этих заболеваний одним из ведущих факторов  является увеличение содержания ионов кальция гладкомышечных клеток кровеносных сосудов, сопровождающееся повышением сократимости миофибрилл. БКК вызывают релаксацию мышечного слоя сосудов, уменьшение ОПСС и снижение АД.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err="1" smtClean="0"/>
              <a:t>Антиангинальный</a:t>
            </a:r>
            <a:r>
              <a:rPr lang="ru-RU" sz="2000" dirty="0" smtClean="0"/>
              <a:t> эффект обусловлен  расширением коронарных сосудов и снижением пред- и </a:t>
            </a:r>
            <a:r>
              <a:rPr lang="ru-RU" sz="2000" dirty="0" err="1" smtClean="0"/>
              <a:t>постнагрузки</a:t>
            </a:r>
            <a:r>
              <a:rPr lang="ru-RU" sz="2000" dirty="0" smtClean="0"/>
              <a:t> на миокард. </a:t>
            </a:r>
            <a:endParaRPr lang="ru-RU" sz="2000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3" t="14706" r="4945" b="14706"/>
          <a:stretch/>
        </p:blipFill>
        <p:spPr bwMode="auto">
          <a:xfrm>
            <a:off x="6269855" y="0"/>
            <a:ext cx="2448272" cy="13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779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½Ð¸ÑÐµÐ´Ð¸Ð¿Ð¸Ð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816423" cy="22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Ð°ÑÑÐ¸Ð½ÐºÐ¸ Ð¿Ð¾ Ð·Ð°Ð¿ÑÐ¾ÑÑ ÐºÐ¾ÑÐ¸Ð½ÑÐ°Ñ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52" t="23228" r="8888" b="24743"/>
          <a:stretch/>
        </p:blipFill>
        <p:spPr bwMode="auto">
          <a:xfrm>
            <a:off x="5076056" y="0"/>
            <a:ext cx="3083769" cy="20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ÐÐ°ÑÑÐ¸Ð½ÐºÐ¸ Ð¿Ð¾ Ð·Ð°Ð¿ÑÐ¾ÑÑ Ð°Ð¼Ð»Ð¾Ð´Ð¸Ð¿Ð¸Ð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39" t="19471" r="23596" b="13389"/>
          <a:stretch/>
        </p:blipFill>
        <p:spPr bwMode="auto">
          <a:xfrm>
            <a:off x="6588224" y="4149080"/>
            <a:ext cx="2129903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116632"/>
            <a:ext cx="388843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Показания:</a:t>
            </a:r>
          </a:p>
          <a:p>
            <a:r>
              <a:rPr lang="ru-RU" sz="2400" dirty="0" smtClean="0"/>
              <a:t>Хроническая</a:t>
            </a:r>
            <a:r>
              <a:rPr lang="ru-RU" sz="2400" b="1" dirty="0" smtClean="0"/>
              <a:t> </a:t>
            </a:r>
            <a:r>
              <a:rPr lang="ru-RU" sz="2400" dirty="0" smtClean="0"/>
              <a:t>ИБС и стенокардия, профилактика приступов стенокардии, </a:t>
            </a:r>
          </a:p>
          <a:p>
            <a:r>
              <a:rPr lang="ru-RU" sz="2400" dirty="0" smtClean="0"/>
              <a:t>Артериальная гипертензия</a:t>
            </a:r>
            <a:r>
              <a:rPr lang="ru-RU" sz="2400" dirty="0"/>
              <a:t>, </a:t>
            </a:r>
            <a:r>
              <a:rPr lang="ru-RU" sz="2400" dirty="0" smtClean="0"/>
              <a:t>купирование </a:t>
            </a:r>
            <a:r>
              <a:rPr lang="ru-RU" sz="2400" dirty="0"/>
              <a:t>гипертонического криза </a:t>
            </a:r>
            <a:r>
              <a:rPr lang="ru-RU" sz="2400" dirty="0" smtClean="0"/>
              <a:t>(</a:t>
            </a:r>
            <a:r>
              <a:rPr lang="ru-RU" sz="2400" dirty="0" err="1" smtClean="0"/>
              <a:t>нифедипин</a:t>
            </a:r>
            <a:r>
              <a:rPr lang="ru-RU" sz="2400" dirty="0" smtClean="0"/>
              <a:t> </a:t>
            </a:r>
            <a:r>
              <a:rPr lang="ru-RU" sz="2400" dirty="0" err="1"/>
              <a:t>сублингвально</a:t>
            </a:r>
            <a:r>
              <a:rPr lang="ru-RU" sz="2400" dirty="0"/>
              <a:t>), </a:t>
            </a:r>
            <a:endParaRPr lang="ru-RU" sz="2400" dirty="0" smtClean="0"/>
          </a:p>
          <a:p>
            <a:r>
              <a:rPr lang="ru-RU" sz="2400" dirty="0" smtClean="0"/>
              <a:t>болезнь </a:t>
            </a:r>
            <a:r>
              <a:rPr lang="ru-RU" sz="2400" dirty="0" err="1"/>
              <a:t>Рейно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хроническая сердечная недостаточность,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тахиаритмии</a:t>
            </a:r>
            <a:r>
              <a:rPr lang="ru-RU" sz="2400" dirty="0" smtClean="0"/>
              <a:t> (</a:t>
            </a:r>
            <a:r>
              <a:rPr lang="ru-RU" sz="2400" dirty="0" err="1" smtClean="0"/>
              <a:t>Верапамил</a:t>
            </a:r>
            <a:r>
              <a:rPr lang="ru-RU" sz="2400" dirty="0" smtClean="0"/>
              <a:t> </a:t>
            </a:r>
            <a:r>
              <a:rPr lang="ru-RU" sz="2400" dirty="0"/>
              <a:t>и </a:t>
            </a:r>
            <a:r>
              <a:rPr lang="ru-RU" sz="2400" dirty="0" err="1" smtClean="0"/>
              <a:t>Дилтиазем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8" t="6000" r="20812" b="6000"/>
          <a:stretch/>
        </p:blipFill>
        <p:spPr bwMode="auto">
          <a:xfrm>
            <a:off x="4644008" y="4077072"/>
            <a:ext cx="1872208" cy="267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779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½Ð¸ÑÐµÐ´Ð¸Ð¿Ð¸Ð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4910" y="404664"/>
            <a:ext cx="3006100" cy="23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ÐÐ°ÑÑÐ¸Ð½ÐºÐ¸ Ð¿Ð¾ Ð·Ð°Ð¿ÑÐ¾ÑÑ Ð°Ð¼Ð»Ð¾Ð´Ð¸Ð¿Ð¸Ð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5574" y="116631"/>
            <a:ext cx="607260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Нифедипин</a:t>
            </a:r>
            <a:r>
              <a:rPr lang="ru-RU" sz="2000" b="1" dirty="0"/>
              <a:t> (</a:t>
            </a:r>
            <a:r>
              <a:rPr lang="ru-RU" sz="2000" b="1" dirty="0" err="1"/>
              <a:t>коринфар</a:t>
            </a:r>
            <a:r>
              <a:rPr lang="ru-RU" sz="2000" b="1" dirty="0"/>
              <a:t>, </a:t>
            </a:r>
            <a:r>
              <a:rPr lang="ru-RU" sz="2000" b="1" dirty="0" err="1"/>
              <a:t>кордафлекс</a:t>
            </a:r>
            <a:r>
              <a:rPr lang="ru-RU" sz="2000" b="1" dirty="0"/>
              <a:t>, </a:t>
            </a:r>
            <a:r>
              <a:rPr lang="ru-RU" sz="2000" b="1" dirty="0" err="1"/>
              <a:t>кордафен</a:t>
            </a:r>
            <a:r>
              <a:rPr lang="ru-RU" sz="2000" b="1" dirty="0"/>
              <a:t>) </a:t>
            </a:r>
            <a:r>
              <a:rPr lang="ru-RU" sz="2000" dirty="0"/>
              <a:t>при приеме внутрь быстро и полностью всасывается, </a:t>
            </a:r>
            <a:r>
              <a:rPr lang="ru-RU" sz="2000" dirty="0" err="1"/>
              <a:t>биодоступность</a:t>
            </a:r>
            <a:r>
              <a:rPr lang="ru-RU" sz="2000" dirty="0"/>
              <a:t> составляет 40-60% в результате «первого эффекта прохождения» через печень. </a:t>
            </a:r>
          </a:p>
          <a:p>
            <a:endParaRPr lang="ru-RU" sz="2000" dirty="0" smtClean="0"/>
          </a:p>
          <a:p>
            <a:r>
              <a:rPr lang="ru-RU" sz="2000" dirty="0" smtClean="0"/>
              <a:t>Максимальные </a:t>
            </a:r>
            <a:r>
              <a:rPr lang="ru-RU" sz="2000" dirty="0"/>
              <a:t>концентрации в крови – 30 минут, Т1/2 2-4 часа. </a:t>
            </a:r>
          </a:p>
          <a:p>
            <a:r>
              <a:rPr lang="ru-RU" sz="2000" dirty="0"/>
              <a:t>Выводится преимущественно почками в виде неактивных метаболитов.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/>
              <a:t>При </a:t>
            </a:r>
            <a:r>
              <a:rPr lang="ru-RU" sz="2000" dirty="0" err="1"/>
              <a:t>сублингвальном</a:t>
            </a:r>
            <a:r>
              <a:rPr lang="ru-RU" sz="2000" dirty="0"/>
              <a:t> применении эффект наблюдается через 5-10 минут, достигает максимума через 15-45 минут и длится 4-8 часов.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Применяются для купирования гипертонических кризов, </a:t>
            </a:r>
            <a:r>
              <a:rPr lang="ru-RU" sz="2000" dirty="0" err="1" smtClean="0"/>
              <a:t>сублингвально</a:t>
            </a:r>
            <a:r>
              <a:rPr lang="ru-RU" sz="2000" dirty="0" smtClean="0"/>
              <a:t> в таблетках (</a:t>
            </a:r>
            <a:r>
              <a:rPr lang="ru-RU" sz="2000" dirty="0" err="1" smtClean="0"/>
              <a:t>нифедипин</a:t>
            </a:r>
            <a:r>
              <a:rPr lang="ru-RU" sz="2000" dirty="0" smtClean="0"/>
              <a:t>) и внутрь </a:t>
            </a:r>
            <a:r>
              <a:rPr lang="ru-RU" sz="2000" dirty="0"/>
              <a:t>в терапии артериальной гипертензии, ИБС и стенокардии. </a:t>
            </a:r>
          </a:p>
        </p:txBody>
      </p:sp>
      <p:pic>
        <p:nvPicPr>
          <p:cNvPr id="8" name="Picture 6" descr="ÐÐ°ÑÑÐ¸Ð½ÐºÐ¸ Ð¿Ð¾ Ð·Ð°Ð¿ÑÐ¾ÑÑ ÐºÐ¾ÑÐ¸Ð½ÑÐ°Ñ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52" t="23228" r="8888" b="24743"/>
          <a:stretch/>
        </p:blipFill>
        <p:spPr bwMode="auto">
          <a:xfrm>
            <a:off x="6372200" y="3140968"/>
            <a:ext cx="211196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39" t="19471" r="23596" b="13389"/>
          <a:stretch/>
        </p:blipFill>
        <p:spPr bwMode="auto">
          <a:xfrm>
            <a:off x="7020272" y="4879615"/>
            <a:ext cx="167912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779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6632"/>
            <a:ext cx="5436096" cy="6741368"/>
          </a:xfrm>
        </p:spPr>
        <p:txBody>
          <a:bodyPr>
            <a:normAutofit fontScale="77500" lnSpcReduction="20000"/>
          </a:bodyPr>
          <a:lstStyle/>
          <a:p>
            <a:r>
              <a:rPr lang="ru-RU" sz="2600" b="1" dirty="0"/>
              <a:t>Сердечная недостаточность </a:t>
            </a:r>
            <a:r>
              <a:rPr lang="ru-RU" sz="2600" dirty="0"/>
              <a:t>- это ослабление сократительной способности миокарда, понижение сердечного выброса, проявляется такими симптомами, как гипоксия тканей, одышка, отеки, непереносимость физических нагрузок. </a:t>
            </a:r>
          </a:p>
          <a:p>
            <a:r>
              <a:rPr lang="ru-RU" sz="2600" dirty="0"/>
              <a:t>При сердечной недостаточности нарушено соотношение возбуждение/сокращение. </a:t>
            </a:r>
          </a:p>
          <a:p>
            <a:r>
              <a:rPr lang="ru-RU" sz="2600" dirty="0"/>
              <a:t>Поступление ионов кальция из околоклеточного (</a:t>
            </a:r>
            <a:r>
              <a:rPr lang="ru-RU" sz="2600" dirty="0" err="1"/>
              <a:t>экстрацеллюлярного</a:t>
            </a:r>
            <a:r>
              <a:rPr lang="ru-RU" sz="2600" dirty="0"/>
              <a:t>) пространства внутрь </a:t>
            </a:r>
            <a:r>
              <a:rPr lang="ru-RU" sz="2600" dirty="0" err="1"/>
              <a:t>кардиомиоцитов</a:t>
            </a:r>
            <a:r>
              <a:rPr lang="ru-RU" sz="2600" dirty="0"/>
              <a:t> в фазу возбуждения мембраны через «медленные» кальциевые каналы идет в замедленном темпе и требуется больше времени, что бы накопилось максимально необходимая концентрация ионов кальция для энергичного и согласованного сокращения мышцы желудочка. При этом  систола вялая, неполная, растянута по времени, не своевременная. </a:t>
            </a:r>
          </a:p>
          <a:p>
            <a:r>
              <a:rPr lang="ru-RU" sz="2600" dirty="0" smtClean="0"/>
              <a:t>В терапии  сердечной недостаточности применяют ЛП-</a:t>
            </a:r>
            <a:r>
              <a:rPr lang="ru-RU" sz="2600" b="1" dirty="0" err="1" smtClean="0"/>
              <a:t>кардиотоники</a:t>
            </a:r>
            <a:r>
              <a:rPr lang="ru-RU" sz="2600" b="1" dirty="0" smtClean="0"/>
              <a:t>.</a:t>
            </a:r>
          </a:p>
          <a:p>
            <a:pPr>
              <a:buNone/>
            </a:pPr>
            <a:endParaRPr lang="ru-RU" sz="2600" dirty="0" smtClean="0"/>
          </a:p>
        </p:txBody>
      </p:sp>
      <p:pic>
        <p:nvPicPr>
          <p:cNvPr id="4" name="Содержимое 3" descr="недо.jpg"/>
          <p:cNvPicPr>
            <a:picLocks noChangeAspect="1"/>
          </p:cNvPicPr>
          <p:nvPr/>
        </p:nvPicPr>
        <p:blipFill>
          <a:blip r:embed="rId2" cstate="print"/>
          <a:srcRect l="48739" t="30769" b="14286"/>
          <a:stretch>
            <a:fillRect/>
          </a:stretch>
        </p:blipFill>
        <p:spPr>
          <a:xfrm>
            <a:off x="5508104" y="3861048"/>
            <a:ext cx="3312368" cy="2855866"/>
          </a:xfrm>
          <a:prstGeom prst="rect">
            <a:avLst/>
          </a:prstGeom>
        </p:spPr>
      </p:pic>
      <p:pic>
        <p:nvPicPr>
          <p:cNvPr id="5" name="Содержимое 3" descr="недо.jpg"/>
          <p:cNvPicPr>
            <a:picLocks noChangeAspect="1"/>
          </p:cNvPicPr>
          <p:nvPr/>
        </p:nvPicPr>
        <p:blipFill>
          <a:blip r:embed="rId2" cstate="print"/>
          <a:srcRect t="32967" r="52101" b="16484"/>
          <a:stretch>
            <a:fillRect/>
          </a:stretch>
        </p:blipFill>
        <p:spPr>
          <a:xfrm>
            <a:off x="5436096" y="404664"/>
            <a:ext cx="3368370" cy="280831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288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ÐÐ°ÑÑÐ¸Ð½ÐºÐ¸ Ð¿Ð¾ Ð·Ð°Ð¿ÑÐ¾ÑÑ Ð°Ð¼Ð»Ð¾Ð´Ð¸Ð¿Ð¸Ð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1" y="116632"/>
            <a:ext cx="600214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Амлодипин</a:t>
            </a:r>
            <a:r>
              <a:rPr lang="ru-RU" sz="2000" b="1" dirty="0"/>
              <a:t> (</a:t>
            </a:r>
            <a:r>
              <a:rPr lang="ru-RU" sz="2000" b="1" dirty="0" err="1"/>
              <a:t>норваск</a:t>
            </a:r>
            <a:r>
              <a:rPr lang="ru-RU" sz="2000" b="1" dirty="0"/>
              <a:t>, </a:t>
            </a:r>
            <a:r>
              <a:rPr lang="ru-RU" sz="2000" b="1" dirty="0" err="1"/>
              <a:t>калчек</a:t>
            </a:r>
            <a:r>
              <a:rPr lang="ru-RU" sz="2000" b="1" dirty="0"/>
              <a:t>, </a:t>
            </a:r>
            <a:r>
              <a:rPr lang="ru-RU" sz="2000" b="1" dirty="0" err="1"/>
              <a:t>амлотоп</a:t>
            </a:r>
            <a:r>
              <a:rPr lang="ru-RU" sz="2000" b="1" dirty="0"/>
              <a:t>, </a:t>
            </a:r>
            <a:r>
              <a:rPr lang="ru-RU" sz="2000" b="1" dirty="0" err="1"/>
              <a:t>тенокс</a:t>
            </a:r>
            <a:r>
              <a:rPr lang="ru-RU" sz="2000" b="1" dirty="0"/>
              <a:t>) </a:t>
            </a:r>
            <a:r>
              <a:rPr lang="ru-RU" sz="2000" dirty="0"/>
              <a:t>связываясь с </a:t>
            </a:r>
            <a:r>
              <a:rPr lang="ru-RU" sz="2000" dirty="0" err="1"/>
              <a:t>дигидропиридиновыми</a:t>
            </a:r>
            <a:r>
              <a:rPr lang="ru-RU" sz="2000" dirty="0"/>
              <a:t> рецепторами, блокирует кальциевые каналы, снижает трансмембранный переход ионов кальция в клетку (в большей степени в гладкомышечные клетки сосудов, чем в </a:t>
            </a:r>
            <a:r>
              <a:rPr lang="ru-RU" sz="2000" dirty="0" err="1"/>
              <a:t>кардиомиоциты</a:t>
            </a:r>
            <a:r>
              <a:rPr lang="ru-RU" sz="2000" dirty="0"/>
              <a:t>). </a:t>
            </a:r>
            <a:r>
              <a:rPr lang="ru-RU" sz="2000" dirty="0" smtClean="0"/>
              <a:t>Оказывает </a:t>
            </a:r>
            <a:r>
              <a:rPr lang="ru-RU" sz="2000" dirty="0" err="1" smtClean="0"/>
              <a:t>антиангинальное</a:t>
            </a:r>
            <a:r>
              <a:rPr lang="ru-RU" sz="2000" dirty="0" smtClean="0"/>
              <a:t> </a:t>
            </a:r>
            <a:r>
              <a:rPr lang="ru-RU" sz="2000" dirty="0"/>
              <a:t>действие, </a:t>
            </a:r>
            <a:r>
              <a:rPr lang="ru-RU" sz="2000" dirty="0" smtClean="0"/>
              <a:t>которое  обусловлено расширением коронарных и периферических артерий и артериол, снижает </a:t>
            </a:r>
            <a:r>
              <a:rPr lang="ru-RU" sz="2000" dirty="0"/>
              <a:t>ОПСС, </a:t>
            </a:r>
          </a:p>
          <a:p>
            <a:r>
              <a:rPr lang="ru-RU" sz="2000" dirty="0"/>
              <a:t>уменьшает </a:t>
            </a:r>
            <a:r>
              <a:rPr lang="ru-RU" sz="2000" dirty="0" err="1"/>
              <a:t>преднагрузку</a:t>
            </a:r>
            <a:r>
              <a:rPr lang="ru-RU" sz="2000" dirty="0"/>
              <a:t> на сердце, </a:t>
            </a:r>
          </a:p>
          <a:p>
            <a:r>
              <a:rPr lang="ru-RU" sz="2000" dirty="0"/>
              <a:t>снижает потребность миокарда в кислороде. </a:t>
            </a:r>
          </a:p>
          <a:p>
            <a:r>
              <a:rPr lang="ru-RU" sz="2000" dirty="0"/>
              <a:t>П</a:t>
            </a:r>
            <a:r>
              <a:rPr lang="ru-RU" sz="2000" dirty="0" smtClean="0"/>
              <a:t>ри </a:t>
            </a:r>
            <a:r>
              <a:rPr lang="ru-RU" sz="2000" dirty="0"/>
              <a:t>стенокардии уменьшает выраженность ишемии миокарда; </a:t>
            </a:r>
          </a:p>
          <a:p>
            <a:r>
              <a:rPr lang="ru-RU" sz="2000" dirty="0" smtClean="0"/>
              <a:t>Уменьшает </a:t>
            </a:r>
            <a:r>
              <a:rPr lang="ru-RU" sz="2000" dirty="0"/>
              <a:t>степень гипертрофии миокарда левого желудочка, оказывает антиатеросклеротическое и </a:t>
            </a:r>
            <a:r>
              <a:rPr lang="ru-RU" sz="2000" dirty="0" err="1"/>
              <a:t>кардиопротекторное</a:t>
            </a:r>
            <a:r>
              <a:rPr lang="ru-RU" sz="2000" dirty="0"/>
              <a:t> действие при </a:t>
            </a:r>
            <a:r>
              <a:rPr lang="ru-RU" sz="2000" dirty="0" smtClean="0"/>
              <a:t>ИБС. </a:t>
            </a:r>
            <a:endParaRPr lang="ru-RU" sz="2000" dirty="0"/>
          </a:p>
          <a:p>
            <a:r>
              <a:rPr lang="ru-RU" sz="2000" dirty="0" smtClean="0"/>
              <a:t>Применяется </a:t>
            </a:r>
            <a:r>
              <a:rPr lang="ru-RU" sz="2000" dirty="0"/>
              <a:t>внутрь в таблетках в терапии </a:t>
            </a:r>
            <a:r>
              <a:rPr lang="ru-RU" sz="2000" dirty="0" smtClean="0"/>
              <a:t>хронической ИБС </a:t>
            </a:r>
            <a:r>
              <a:rPr lang="ru-RU" sz="2000" dirty="0"/>
              <a:t>и стенокардии. 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3" t="4224" r="4945"/>
          <a:stretch/>
        </p:blipFill>
        <p:spPr bwMode="auto">
          <a:xfrm>
            <a:off x="6181655" y="125784"/>
            <a:ext cx="2380863" cy="236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00" b="24399"/>
          <a:stretch/>
        </p:blipFill>
        <p:spPr bwMode="auto">
          <a:xfrm>
            <a:off x="5841916" y="4581128"/>
            <a:ext cx="306034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0" t="16777" r="2492" b="14463"/>
          <a:stretch/>
        </p:blipFill>
        <p:spPr bwMode="auto">
          <a:xfrm>
            <a:off x="6084167" y="2492896"/>
            <a:ext cx="2575838" cy="195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779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8568952" cy="381642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Характерные побочные эффекты БКК: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Боли в грудной клетке, одышка.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Нарушения сердечного ритма.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Отек конечностей.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Головокружение.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Повышенная нервозность, депрессивное состояние, повышенное чувство тревоги.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Нарушения сна и бодрствования.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Диспепсические расстройства, сухость во рту.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00" b="24399"/>
          <a:stretch/>
        </p:blipFill>
        <p:spPr bwMode="auto">
          <a:xfrm>
            <a:off x="323528" y="3861048"/>
            <a:ext cx="4762500" cy="265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ÐÐ°ÑÑÐ¸Ð½ÐºÐ¸ Ð¿Ð¾ Ð·Ð°Ð¿ÑÐ¾ÑÑ ÐºÐ¾ÑÐ¸Ð½ÑÐ°Ñ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52" t="23228" r="8888" b="24743"/>
          <a:stretch/>
        </p:blipFill>
        <p:spPr bwMode="auto">
          <a:xfrm>
            <a:off x="5097174" y="3933056"/>
            <a:ext cx="3782731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194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0"/>
            <a:ext cx="8568952" cy="40050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Противопоказания:</a:t>
            </a:r>
          </a:p>
          <a:p>
            <a:r>
              <a:rPr lang="ru-RU" dirty="0"/>
              <a:t>Артериальная гипотензия (систолическое АД ниже 90 мм </a:t>
            </a:r>
            <a:r>
              <a:rPr lang="ru-RU" dirty="0" err="1"/>
              <a:t>рт.ст</a:t>
            </a:r>
            <a:r>
              <a:rPr lang="ru-RU" dirty="0"/>
              <a:t>.), </a:t>
            </a:r>
          </a:p>
          <a:p>
            <a:r>
              <a:rPr lang="ru-RU" dirty="0"/>
              <a:t>коллапс, </a:t>
            </a:r>
          </a:p>
          <a:p>
            <a:r>
              <a:rPr lang="ru-RU" dirty="0"/>
              <a:t>кардиогенный шок, </a:t>
            </a:r>
          </a:p>
          <a:p>
            <a:r>
              <a:rPr lang="ru-RU" dirty="0"/>
              <a:t>тяжелая сердечная недостаточность, </a:t>
            </a:r>
          </a:p>
          <a:p>
            <a:r>
              <a:rPr lang="ru-RU" dirty="0"/>
              <a:t>тяжелый аортальный стеноз; </a:t>
            </a:r>
          </a:p>
          <a:p>
            <a:r>
              <a:rPr lang="ru-RU" dirty="0"/>
              <a:t>повышенная чувствительность</a:t>
            </a:r>
          </a:p>
          <a:p>
            <a:r>
              <a:rPr lang="ru-RU" dirty="0"/>
              <a:t>беременность, период лактации (грудного вскармливания).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00" b="24399"/>
          <a:stretch/>
        </p:blipFill>
        <p:spPr bwMode="auto">
          <a:xfrm>
            <a:off x="251520" y="4149080"/>
            <a:ext cx="4320480" cy="240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ÐÐ°ÑÑÐ¸Ð½ÐºÐ¸ Ð¿Ð¾ Ð·Ð°Ð¿ÑÐ¾ÑÑ ÐºÐ¾ÑÐ¸Ð½ÑÐ°Ñ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52" t="23228" r="8888" b="24743"/>
          <a:stretch/>
        </p:blipFill>
        <p:spPr bwMode="auto">
          <a:xfrm>
            <a:off x="5004048" y="3861048"/>
            <a:ext cx="3689606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194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640960" cy="371703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При лечении ИБС и стенокардии используются </a:t>
            </a:r>
            <a:r>
              <a:rPr lang="ru-RU" dirty="0" err="1"/>
              <a:t>кардиопротекторные</a:t>
            </a:r>
            <a:r>
              <a:rPr lang="ru-RU" dirty="0"/>
              <a:t> средства,</a:t>
            </a:r>
            <a:r>
              <a:rPr lang="ru-RU" i="1" dirty="0"/>
              <a:t> </a:t>
            </a:r>
            <a:r>
              <a:rPr lang="ru-RU" dirty="0"/>
              <a:t>повышающие устойчивость </a:t>
            </a:r>
            <a:r>
              <a:rPr lang="ru-RU" dirty="0" err="1"/>
              <a:t>кардиомиоцитов</a:t>
            </a:r>
            <a:r>
              <a:rPr lang="ru-RU" dirty="0"/>
              <a:t> к ишемии. </a:t>
            </a:r>
          </a:p>
          <a:p>
            <a:pPr marL="0" indent="0" algn="just">
              <a:buNone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Триметазидин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предуктал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метаболический препарат, улучшающий обменные и энергетические процессы в миокарде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нейросенсорных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органах в условиях ишемии. </a:t>
            </a:r>
          </a:p>
          <a:p>
            <a:pPr algn="just"/>
            <a:r>
              <a:rPr lang="ru-RU" dirty="0"/>
              <a:t>Оказывает антигипоксическое действие (повышает устойчивость миокарда к гипоксии), антиоксидантное и </a:t>
            </a:r>
            <a:r>
              <a:rPr lang="ru-RU" dirty="0" err="1"/>
              <a:t>цитопротекторное</a:t>
            </a:r>
            <a:r>
              <a:rPr lang="ru-RU" dirty="0"/>
              <a:t> действие на </a:t>
            </a:r>
            <a:r>
              <a:rPr lang="ru-RU" dirty="0" err="1"/>
              <a:t>кардиомиоциты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Непосредственно влияя на </a:t>
            </a:r>
            <a:r>
              <a:rPr lang="ru-RU" dirty="0" err="1"/>
              <a:t>кардиомиоциты</a:t>
            </a:r>
            <a:r>
              <a:rPr lang="ru-RU" dirty="0"/>
              <a:t> и нейроны головного мозга, оптимизирует их метаболизм и функцию.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09" t="23281" b="28438"/>
          <a:stretch/>
        </p:blipFill>
        <p:spPr bwMode="auto">
          <a:xfrm>
            <a:off x="2699792" y="3789040"/>
            <a:ext cx="6073717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853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иперт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9649" b="17983"/>
          <a:stretch>
            <a:fillRect/>
          </a:stretch>
        </p:blipFill>
        <p:spPr>
          <a:xfrm>
            <a:off x="1187624" y="4010912"/>
            <a:ext cx="7452828" cy="2823052"/>
          </a:xfrm>
        </p:spPr>
      </p:pic>
      <p:sp>
        <p:nvSpPr>
          <p:cNvPr id="6" name="Прямоугольник 5"/>
          <p:cNvSpPr/>
          <p:nvPr/>
        </p:nvSpPr>
        <p:spPr>
          <a:xfrm>
            <a:off x="179512" y="0"/>
            <a:ext cx="864096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	АНТИГИПЕРТЕНЗИВНЫЕ СРЕДСТВА</a:t>
            </a:r>
          </a:p>
          <a:p>
            <a:r>
              <a:rPr lang="ru-RU" b="1" dirty="0" smtClean="0"/>
              <a:t>Артериальная гипертензия </a:t>
            </a:r>
            <a:r>
              <a:rPr lang="ru-RU" dirty="0" smtClean="0"/>
              <a:t>- одно из распространенных сердечнососудистых заболеваний, основным показателем которого, является систолическое давление выше 140 мм </a:t>
            </a:r>
            <a:r>
              <a:rPr lang="ru-RU" dirty="0" err="1" smtClean="0"/>
              <a:t>рт.ст</a:t>
            </a:r>
            <a:r>
              <a:rPr lang="ru-RU" dirty="0" smtClean="0"/>
              <a:t>. и </a:t>
            </a:r>
            <a:r>
              <a:rPr lang="ru-RU" dirty="0" err="1" smtClean="0"/>
              <a:t>диастолическое</a:t>
            </a:r>
            <a:r>
              <a:rPr lang="ru-RU" dirty="0" smtClean="0"/>
              <a:t> давление -  выше 90 мм </a:t>
            </a:r>
            <a:r>
              <a:rPr lang="ru-RU" dirty="0" err="1" smtClean="0"/>
              <a:t>рт.ст</a:t>
            </a:r>
            <a:r>
              <a:rPr lang="ru-RU" dirty="0" smtClean="0"/>
              <a:t>. и выше. </a:t>
            </a:r>
          </a:p>
          <a:p>
            <a:r>
              <a:rPr lang="ru-RU" dirty="0" smtClean="0"/>
              <a:t>	Выделяют </a:t>
            </a:r>
            <a:r>
              <a:rPr lang="ru-RU" b="1" dirty="0" smtClean="0"/>
              <a:t>первичную (</a:t>
            </a:r>
            <a:r>
              <a:rPr lang="ru-RU" b="1" dirty="0" err="1" smtClean="0"/>
              <a:t>эссенциальную</a:t>
            </a:r>
            <a:r>
              <a:rPr lang="ru-RU" b="1" dirty="0" smtClean="0"/>
              <a:t>) гипертензию </a:t>
            </a:r>
            <a:r>
              <a:rPr lang="ru-RU" dirty="0" smtClean="0"/>
              <a:t>– это хроническое повышение АД, которое не является следствием нарушений функции внутренних органов. Причина ее не выяснена. Такая гипертензия может быть наследственной. </a:t>
            </a:r>
          </a:p>
          <a:p>
            <a:r>
              <a:rPr lang="ru-RU" b="1" dirty="0" smtClean="0"/>
              <a:t>	Вторичная гипертензия (симптоматическая) </a:t>
            </a:r>
            <a:r>
              <a:rPr lang="ru-RU" dirty="0" smtClean="0"/>
              <a:t>– возникает на фоне патологических процессов, или как симптом различных заболеваний (поражений ЦНС, почек, крупных сосудов, эндокринных желез). </a:t>
            </a:r>
          </a:p>
          <a:p>
            <a:r>
              <a:rPr lang="ru-RU" dirty="0" smtClean="0"/>
              <a:t>80% от разновидностей гипертензии составляет первичная (</a:t>
            </a:r>
            <a:r>
              <a:rPr lang="ru-RU" dirty="0" err="1" smtClean="0"/>
              <a:t>эссенциальная</a:t>
            </a:r>
            <a:r>
              <a:rPr lang="ru-RU" dirty="0" smtClean="0"/>
              <a:t>) гипертензия. 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766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856984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Классификация </a:t>
            </a:r>
            <a:r>
              <a:rPr lang="ru-RU" b="1" dirty="0" err="1" smtClean="0"/>
              <a:t>антигипертензивных</a:t>
            </a:r>
            <a:r>
              <a:rPr lang="ru-RU" b="1" dirty="0" smtClean="0"/>
              <a:t> препаратов включает две основные группы:</a:t>
            </a:r>
          </a:p>
          <a:p>
            <a:pPr algn="ctr">
              <a:buNone/>
            </a:pPr>
            <a:r>
              <a:rPr lang="en-US" b="1" dirty="0" smtClean="0"/>
              <a:t>I</a:t>
            </a:r>
            <a:r>
              <a:rPr lang="ru-RU" b="1" dirty="0" smtClean="0"/>
              <a:t>. Действующие на РАС (</a:t>
            </a:r>
            <a:r>
              <a:rPr lang="ru-RU" b="1" dirty="0" err="1" smtClean="0"/>
              <a:t>ренин-ангиотензиновую</a:t>
            </a:r>
            <a:r>
              <a:rPr lang="ru-RU" b="1" dirty="0" smtClean="0"/>
              <a:t> систему):</a:t>
            </a:r>
          </a:p>
          <a:p>
            <a:pPr>
              <a:buNone/>
            </a:pPr>
            <a:r>
              <a:rPr lang="ru-RU" b="1" dirty="0" smtClean="0"/>
              <a:t>1) ингибиторы АПФ: </a:t>
            </a:r>
            <a:r>
              <a:rPr lang="ru-RU" dirty="0" err="1" smtClean="0"/>
              <a:t>каптоприл</a:t>
            </a:r>
            <a:r>
              <a:rPr lang="ru-RU" dirty="0" smtClean="0"/>
              <a:t> (</a:t>
            </a:r>
            <a:r>
              <a:rPr lang="ru-RU" dirty="0" err="1" smtClean="0"/>
              <a:t>капотен</a:t>
            </a:r>
            <a:r>
              <a:rPr lang="ru-RU" dirty="0" smtClean="0"/>
              <a:t>), </a:t>
            </a:r>
            <a:r>
              <a:rPr lang="ru-RU" dirty="0" err="1" smtClean="0"/>
              <a:t>эналаприл</a:t>
            </a:r>
            <a:r>
              <a:rPr lang="ru-RU" dirty="0" smtClean="0"/>
              <a:t> (</a:t>
            </a:r>
            <a:r>
              <a:rPr lang="ru-RU" dirty="0" err="1" smtClean="0"/>
              <a:t>энап</a:t>
            </a:r>
            <a:r>
              <a:rPr lang="ru-RU" dirty="0" smtClean="0"/>
              <a:t>, </a:t>
            </a:r>
            <a:r>
              <a:rPr lang="ru-RU" dirty="0" err="1" smtClean="0"/>
              <a:t>ренитек</a:t>
            </a:r>
            <a:r>
              <a:rPr lang="ru-RU" dirty="0" smtClean="0"/>
              <a:t>, </a:t>
            </a:r>
            <a:r>
              <a:rPr lang="ru-RU" dirty="0" err="1" smtClean="0"/>
              <a:t>берлиприл</a:t>
            </a:r>
            <a:r>
              <a:rPr lang="ru-RU" dirty="0" smtClean="0"/>
              <a:t>), </a:t>
            </a:r>
            <a:r>
              <a:rPr lang="ru-RU" dirty="0" err="1" smtClean="0"/>
              <a:t>лизиноприл</a:t>
            </a:r>
            <a:r>
              <a:rPr lang="ru-RU" dirty="0" smtClean="0"/>
              <a:t> (</a:t>
            </a:r>
            <a:r>
              <a:rPr lang="ru-RU" dirty="0" err="1" smtClean="0"/>
              <a:t>диротон</a:t>
            </a:r>
            <a:r>
              <a:rPr lang="ru-RU" dirty="0" smtClean="0"/>
              <a:t>) и др.</a:t>
            </a:r>
          </a:p>
          <a:p>
            <a:pPr>
              <a:buNone/>
            </a:pPr>
            <a:r>
              <a:rPr lang="ru-RU" b="1" dirty="0" smtClean="0"/>
              <a:t>2) </a:t>
            </a:r>
            <a:r>
              <a:rPr lang="ru-RU" b="1" dirty="0" err="1" smtClean="0"/>
              <a:t>блокаторы</a:t>
            </a:r>
            <a:r>
              <a:rPr lang="ru-RU" b="1" dirty="0" smtClean="0"/>
              <a:t> рецепторов </a:t>
            </a:r>
            <a:r>
              <a:rPr lang="ru-RU" b="1" dirty="0" err="1" smtClean="0"/>
              <a:t>ангиотензина</a:t>
            </a:r>
            <a:r>
              <a:rPr lang="ru-RU" b="1" dirty="0" smtClean="0"/>
              <a:t> </a:t>
            </a:r>
            <a:r>
              <a:rPr lang="en-US" b="1" dirty="0" smtClean="0"/>
              <a:t>II</a:t>
            </a:r>
            <a:r>
              <a:rPr lang="ru-RU" b="1" dirty="0" smtClean="0"/>
              <a:t>: </a:t>
            </a:r>
            <a:r>
              <a:rPr lang="ru-RU" dirty="0" err="1" smtClean="0"/>
              <a:t>лозартан</a:t>
            </a:r>
            <a:r>
              <a:rPr lang="ru-RU" dirty="0" smtClean="0"/>
              <a:t> (</a:t>
            </a:r>
            <a:r>
              <a:rPr lang="ru-RU" dirty="0" err="1" smtClean="0"/>
              <a:t>лозап</a:t>
            </a:r>
            <a:r>
              <a:rPr lang="ru-RU" dirty="0" smtClean="0"/>
              <a:t>), </a:t>
            </a:r>
            <a:r>
              <a:rPr lang="ru-RU" dirty="0" err="1" smtClean="0"/>
              <a:t>вальсартан</a:t>
            </a:r>
            <a:r>
              <a:rPr lang="ru-RU" dirty="0" smtClean="0"/>
              <a:t> (</a:t>
            </a:r>
            <a:r>
              <a:rPr lang="ru-RU" dirty="0" err="1" smtClean="0"/>
              <a:t>валз</a:t>
            </a:r>
            <a:r>
              <a:rPr lang="ru-RU" dirty="0" smtClean="0"/>
              <a:t>), </a:t>
            </a:r>
            <a:r>
              <a:rPr lang="ru-RU" dirty="0" err="1" smtClean="0"/>
              <a:t>ирбесартан</a:t>
            </a:r>
            <a:r>
              <a:rPr lang="ru-RU" dirty="0" smtClean="0"/>
              <a:t> (</a:t>
            </a:r>
            <a:r>
              <a:rPr lang="ru-RU" dirty="0" err="1" smtClean="0"/>
              <a:t>апровель</a:t>
            </a:r>
            <a:r>
              <a:rPr lang="ru-RU" dirty="0" smtClean="0"/>
              <a:t>), </a:t>
            </a:r>
            <a:r>
              <a:rPr lang="ru-RU" dirty="0" err="1" smtClean="0"/>
              <a:t>эпросартан</a:t>
            </a:r>
            <a:r>
              <a:rPr lang="ru-RU" dirty="0" smtClean="0"/>
              <a:t> (</a:t>
            </a:r>
            <a:r>
              <a:rPr lang="ru-RU" dirty="0" err="1" smtClean="0"/>
              <a:t>теветен</a:t>
            </a:r>
            <a:r>
              <a:rPr lang="ru-RU" dirty="0" smtClean="0"/>
              <a:t>), </a:t>
            </a:r>
            <a:r>
              <a:rPr lang="ru-RU" dirty="0" err="1" smtClean="0"/>
              <a:t>телмисартан</a:t>
            </a:r>
            <a:r>
              <a:rPr lang="ru-RU" dirty="0" smtClean="0"/>
              <a:t> (</a:t>
            </a:r>
            <a:r>
              <a:rPr lang="ru-RU" dirty="0" err="1" smtClean="0"/>
              <a:t>микардис</a:t>
            </a:r>
            <a:r>
              <a:rPr lang="ru-RU" dirty="0" smtClean="0"/>
              <a:t>)</a:t>
            </a:r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5" name="Picture 8" descr="ÐÐ°ÑÑÐ¸Ð½ÐºÐ¸ Ð¿Ð¾ Ð·Ð°Ð¿ÑÐ¾ÑÑ ÑÐ½Ð°Ð»Ð°Ð¿ÑÐ¸Ð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56" t="16626" r="10906" b="16040"/>
          <a:stretch/>
        </p:blipFill>
        <p:spPr bwMode="auto">
          <a:xfrm>
            <a:off x="6084168" y="3589632"/>
            <a:ext cx="2376264" cy="127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Ð°ÑÑÐ¸Ð½ÐºÐ¸ Ð¿Ð¾ Ð·Ð°Ð¿ÑÐ¾ÑÑ Ð²Ð°Ð»Ð·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00" b="15599"/>
          <a:stretch/>
        </p:blipFill>
        <p:spPr bwMode="auto">
          <a:xfrm>
            <a:off x="251520" y="5477158"/>
            <a:ext cx="2448272" cy="138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ÐÐ°ÑÑÐ¸Ð½ÐºÐ¸ Ð¿Ð¾ Ð·Ð°Ð¿ÑÐ¾ÑÑ Ð»Ð¾Ð·Ð°Ð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03" b="22167"/>
          <a:stretch>
            <a:fillRect/>
          </a:stretch>
        </p:blipFill>
        <p:spPr bwMode="auto">
          <a:xfrm>
            <a:off x="395536" y="3684960"/>
            <a:ext cx="2160240" cy="147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ÐÐ°ÑÑÐ¸Ð½ÐºÐ¸ Ð¿Ð¾ Ð·Ð°Ð¿ÑÐ¾ÑÑ Ð°Ð¿ÑÐ¾Ð²ÐµÐ»Ñ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32" b="30568"/>
          <a:stretch/>
        </p:blipFill>
        <p:spPr bwMode="auto">
          <a:xfrm>
            <a:off x="3491880" y="3789040"/>
            <a:ext cx="2088231" cy="131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ÐÐ°ÑÑÐ¸Ð½ÐºÐ¸ Ð¿Ð¾ Ð·Ð°Ð¿ÑÐ¾ÑÑ ÑÐ¿ÑÐ¾ÑÐ°ÑÑÐ°Ð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4" t="9821" r="7779" b="47193"/>
          <a:stretch/>
        </p:blipFill>
        <p:spPr bwMode="auto">
          <a:xfrm>
            <a:off x="2699792" y="5204209"/>
            <a:ext cx="266429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ÐÐ°ÑÑÐ¸Ð½ÐºÐ¸ Ð¿Ð¾ Ð·Ð°Ð¿ÑÐ¾ÑÑ Ð»Ð¸Ð·Ð¸Ð½Ð¾Ð¿ÑÐ¸Ð»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3" t="7184" r="5152" b="10223"/>
          <a:stretch/>
        </p:blipFill>
        <p:spPr bwMode="auto">
          <a:xfrm>
            <a:off x="5364088" y="5110525"/>
            <a:ext cx="269247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570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856984" cy="393305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/>
              <a:t>II</a:t>
            </a:r>
            <a:r>
              <a:rPr lang="ru-RU" b="1" dirty="0"/>
              <a:t>.Снижающие тонус симпатической нервной системы в разных ее звеньях:</a:t>
            </a:r>
          </a:p>
          <a:p>
            <a:r>
              <a:rPr lang="ru-RU" b="1" dirty="0"/>
              <a:t>1) бета-адреноблокаторы </a:t>
            </a:r>
            <a:r>
              <a:rPr lang="ru-RU" dirty="0"/>
              <a:t>неселективные: </a:t>
            </a:r>
            <a:r>
              <a:rPr lang="ru-RU" dirty="0" err="1"/>
              <a:t>анаприлин</a:t>
            </a:r>
            <a:r>
              <a:rPr lang="ru-RU" dirty="0"/>
              <a:t> (</a:t>
            </a:r>
            <a:r>
              <a:rPr lang="ru-RU" dirty="0" err="1"/>
              <a:t>обзидан</a:t>
            </a:r>
            <a:r>
              <a:rPr lang="ru-RU" dirty="0"/>
              <a:t>), </a:t>
            </a:r>
            <a:r>
              <a:rPr lang="ru-RU" dirty="0" err="1"/>
              <a:t>пиндолол</a:t>
            </a:r>
            <a:r>
              <a:rPr lang="ru-RU" dirty="0"/>
              <a:t> (</a:t>
            </a:r>
            <a:r>
              <a:rPr lang="ru-RU" dirty="0" err="1"/>
              <a:t>вискен</a:t>
            </a:r>
            <a:r>
              <a:rPr lang="ru-RU" dirty="0"/>
              <a:t>), </a:t>
            </a:r>
            <a:r>
              <a:rPr lang="ru-RU" dirty="0" err="1"/>
              <a:t>кардиоселективные</a:t>
            </a:r>
            <a:r>
              <a:rPr lang="ru-RU" dirty="0"/>
              <a:t>: </a:t>
            </a:r>
            <a:r>
              <a:rPr lang="ru-RU" dirty="0" err="1"/>
              <a:t>метопролол</a:t>
            </a:r>
            <a:r>
              <a:rPr lang="ru-RU" dirty="0"/>
              <a:t> (</a:t>
            </a:r>
            <a:r>
              <a:rPr lang="ru-RU" dirty="0" err="1"/>
              <a:t>эгилок</a:t>
            </a:r>
            <a:r>
              <a:rPr lang="ru-RU" dirty="0"/>
              <a:t>, </a:t>
            </a:r>
            <a:r>
              <a:rPr lang="ru-RU" dirty="0" err="1"/>
              <a:t>беталок</a:t>
            </a:r>
            <a:r>
              <a:rPr lang="ru-RU" dirty="0"/>
              <a:t> </a:t>
            </a:r>
            <a:r>
              <a:rPr lang="ru-RU" dirty="0" err="1"/>
              <a:t>зок</a:t>
            </a:r>
            <a:r>
              <a:rPr lang="ru-RU" dirty="0"/>
              <a:t>, </a:t>
            </a:r>
            <a:r>
              <a:rPr lang="ru-RU" dirty="0" err="1"/>
              <a:t>спесикор</a:t>
            </a:r>
            <a:r>
              <a:rPr lang="ru-RU" dirty="0"/>
              <a:t>, </a:t>
            </a:r>
            <a:r>
              <a:rPr lang="ru-RU" dirty="0" err="1"/>
              <a:t>вазокардин</a:t>
            </a:r>
            <a:r>
              <a:rPr lang="ru-RU" dirty="0"/>
              <a:t>, </a:t>
            </a:r>
            <a:r>
              <a:rPr lang="ru-RU" dirty="0" err="1"/>
              <a:t>корвитол</a:t>
            </a:r>
            <a:r>
              <a:rPr lang="ru-RU" dirty="0"/>
              <a:t>), </a:t>
            </a:r>
            <a:r>
              <a:rPr lang="ru-RU" dirty="0" err="1"/>
              <a:t>бетаксолол</a:t>
            </a:r>
            <a:r>
              <a:rPr lang="ru-RU" dirty="0"/>
              <a:t> (</a:t>
            </a:r>
            <a:r>
              <a:rPr lang="ru-RU" dirty="0" err="1"/>
              <a:t>локрен</a:t>
            </a:r>
            <a:r>
              <a:rPr lang="ru-RU" dirty="0"/>
              <a:t>), </a:t>
            </a:r>
            <a:r>
              <a:rPr lang="ru-RU" dirty="0" err="1"/>
              <a:t>бисопролол</a:t>
            </a:r>
            <a:r>
              <a:rPr lang="ru-RU" dirty="0"/>
              <a:t> (</a:t>
            </a:r>
            <a:r>
              <a:rPr lang="ru-RU" dirty="0" err="1"/>
              <a:t>конкор</a:t>
            </a:r>
            <a:r>
              <a:rPr lang="ru-RU" dirty="0"/>
              <a:t>, </a:t>
            </a:r>
            <a:r>
              <a:rPr lang="ru-RU" dirty="0" err="1"/>
              <a:t>бисогамма</a:t>
            </a:r>
            <a:r>
              <a:rPr lang="ru-RU" dirty="0"/>
              <a:t>) и др.</a:t>
            </a:r>
          </a:p>
          <a:p>
            <a:r>
              <a:rPr lang="ru-RU" b="1" dirty="0"/>
              <a:t>2) Агонисты альфа 2 и </a:t>
            </a:r>
            <a:r>
              <a:rPr lang="ru-RU" b="1" dirty="0" err="1"/>
              <a:t>имидазолиновых</a:t>
            </a:r>
            <a:r>
              <a:rPr lang="ru-RU" b="1" dirty="0"/>
              <a:t> 1 рецепторов центрального действия:  </a:t>
            </a:r>
            <a:r>
              <a:rPr lang="ru-RU" dirty="0" err="1"/>
              <a:t>клонидин</a:t>
            </a:r>
            <a:r>
              <a:rPr lang="ru-RU" dirty="0"/>
              <a:t> (клофелин), </a:t>
            </a:r>
            <a:r>
              <a:rPr lang="ru-RU" dirty="0" err="1"/>
              <a:t>моксонидин</a:t>
            </a:r>
            <a:r>
              <a:rPr lang="ru-RU" dirty="0"/>
              <a:t> (</a:t>
            </a:r>
            <a:r>
              <a:rPr lang="ru-RU" dirty="0" err="1"/>
              <a:t>физиотенз</a:t>
            </a:r>
            <a:r>
              <a:rPr lang="ru-RU" dirty="0"/>
              <a:t>), </a:t>
            </a:r>
            <a:r>
              <a:rPr lang="ru-RU" dirty="0" err="1"/>
              <a:t>рилменидин</a:t>
            </a:r>
            <a:r>
              <a:rPr lang="ru-RU" dirty="0"/>
              <a:t> (</a:t>
            </a:r>
            <a:r>
              <a:rPr lang="ru-RU" dirty="0" err="1"/>
              <a:t>альбарел</a:t>
            </a:r>
            <a:r>
              <a:rPr lang="ru-RU" dirty="0"/>
              <a:t>)</a:t>
            </a:r>
          </a:p>
          <a:p>
            <a:r>
              <a:rPr lang="ru-RU" dirty="0"/>
              <a:t>Также в терапии ГБ применяют препараты </a:t>
            </a:r>
            <a:r>
              <a:rPr lang="ru-RU" b="1" dirty="0"/>
              <a:t>блокаторы кальциевых каналов: </a:t>
            </a:r>
            <a:r>
              <a:rPr lang="ru-RU" dirty="0" err="1"/>
              <a:t>нифедипин</a:t>
            </a:r>
            <a:r>
              <a:rPr lang="ru-RU" dirty="0"/>
              <a:t> (</a:t>
            </a:r>
            <a:r>
              <a:rPr lang="ru-RU" dirty="0" err="1"/>
              <a:t>коринфар</a:t>
            </a:r>
            <a:r>
              <a:rPr lang="ru-RU" dirty="0"/>
              <a:t>, </a:t>
            </a:r>
            <a:r>
              <a:rPr lang="ru-RU" dirty="0" err="1"/>
              <a:t>кордафен</a:t>
            </a:r>
            <a:r>
              <a:rPr lang="ru-RU" dirty="0"/>
              <a:t>), </a:t>
            </a:r>
            <a:r>
              <a:rPr lang="ru-RU" dirty="0" err="1"/>
              <a:t>амлодипин</a:t>
            </a:r>
            <a:r>
              <a:rPr lang="ru-RU" dirty="0"/>
              <a:t> (</a:t>
            </a:r>
            <a:r>
              <a:rPr lang="ru-RU" dirty="0" err="1"/>
              <a:t>норваск</a:t>
            </a:r>
            <a:r>
              <a:rPr lang="ru-RU" dirty="0"/>
              <a:t>, </a:t>
            </a:r>
            <a:r>
              <a:rPr lang="ru-RU" dirty="0" err="1"/>
              <a:t>калчек</a:t>
            </a:r>
            <a:r>
              <a:rPr lang="ru-RU" dirty="0"/>
              <a:t>, </a:t>
            </a:r>
            <a:r>
              <a:rPr lang="ru-RU" dirty="0" err="1"/>
              <a:t>амлотоп</a:t>
            </a:r>
            <a:r>
              <a:rPr lang="ru-RU" dirty="0"/>
              <a:t>, </a:t>
            </a:r>
            <a:r>
              <a:rPr lang="ru-RU" dirty="0" err="1"/>
              <a:t>омелар</a:t>
            </a:r>
            <a:r>
              <a:rPr lang="ru-RU" dirty="0"/>
              <a:t> </a:t>
            </a:r>
            <a:r>
              <a:rPr lang="ru-RU" dirty="0" err="1"/>
              <a:t>кардио</a:t>
            </a:r>
            <a:r>
              <a:rPr lang="ru-RU" dirty="0"/>
              <a:t>);</a:t>
            </a:r>
          </a:p>
          <a:p>
            <a:r>
              <a:rPr lang="ru-RU" b="1" dirty="0"/>
              <a:t>и мочегонные средства: </a:t>
            </a:r>
            <a:r>
              <a:rPr lang="ru-RU" dirty="0" smtClean="0"/>
              <a:t>фуросемид(лазикс</a:t>
            </a:r>
            <a:r>
              <a:rPr lang="ru-RU" dirty="0"/>
              <a:t>), </a:t>
            </a:r>
            <a:r>
              <a:rPr lang="ru-RU" dirty="0" err="1"/>
              <a:t>гидрохлортиазид</a:t>
            </a:r>
            <a:r>
              <a:rPr lang="ru-RU" dirty="0"/>
              <a:t> (гипотиазид), </a:t>
            </a:r>
            <a:r>
              <a:rPr lang="ru-RU" dirty="0" err="1" smtClean="0"/>
              <a:t>индапамид</a:t>
            </a:r>
            <a:r>
              <a:rPr lang="ru-RU" dirty="0" smtClean="0"/>
              <a:t>(</a:t>
            </a:r>
            <a:r>
              <a:rPr lang="ru-RU" dirty="0" err="1" smtClean="0"/>
              <a:t>арифон</a:t>
            </a:r>
            <a:r>
              <a:rPr lang="ru-RU" dirty="0"/>
              <a:t>).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8147" t="26714" r="33774" b="22428"/>
          <a:stretch/>
        </p:blipFill>
        <p:spPr>
          <a:xfrm>
            <a:off x="3131840" y="4149080"/>
            <a:ext cx="1636545" cy="144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2500" t="5956" r="11649" b="7837"/>
          <a:stretch/>
        </p:blipFill>
        <p:spPr>
          <a:xfrm>
            <a:off x="3791130" y="5877272"/>
            <a:ext cx="1656184" cy="860166"/>
          </a:xfrm>
          <a:prstGeom prst="rect">
            <a:avLst/>
          </a:prstGeom>
        </p:spPr>
      </p:pic>
      <p:pic>
        <p:nvPicPr>
          <p:cNvPr id="7" name="Рисунок 6" descr="альба.jpg"/>
          <p:cNvPicPr>
            <a:picLocks noChangeAspect="1"/>
          </p:cNvPicPr>
          <p:nvPr/>
        </p:nvPicPr>
        <p:blipFill>
          <a:blip r:embed="rId4" cstate="print"/>
          <a:srcRect l="21920" t="19760" r="24080" b="24080"/>
          <a:stretch>
            <a:fillRect/>
          </a:stretch>
        </p:blipFill>
        <p:spPr>
          <a:xfrm>
            <a:off x="4419230" y="5103973"/>
            <a:ext cx="1476164" cy="810443"/>
          </a:xfrm>
          <a:prstGeom prst="rect">
            <a:avLst/>
          </a:prstGeom>
        </p:spPr>
      </p:pic>
      <p:pic>
        <p:nvPicPr>
          <p:cNvPr id="9" name="Рисунок 8" descr="0001.jpeg"/>
          <p:cNvPicPr/>
          <p:nvPr/>
        </p:nvPicPr>
        <p:blipFill>
          <a:blip r:embed="rId5" cstate="print"/>
          <a:srcRect b="12221"/>
          <a:stretch>
            <a:fillRect/>
          </a:stretch>
        </p:blipFill>
        <p:spPr>
          <a:xfrm>
            <a:off x="0" y="5229200"/>
            <a:ext cx="1728192" cy="1368152"/>
          </a:xfrm>
          <a:prstGeom prst="rect">
            <a:avLst/>
          </a:prstGeom>
        </p:spPr>
      </p:pic>
      <p:pic>
        <p:nvPicPr>
          <p:cNvPr id="10" name="Содержимое 3"/>
          <p:cNvPicPr>
            <a:picLocks noChangeAspect="1"/>
          </p:cNvPicPr>
          <p:nvPr/>
        </p:nvPicPr>
        <p:blipFill rotWithShape="1">
          <a:blip r:embed="rId6" cstate="print"/>
          <a:srcRect l="9737" t="27760" r="10369" b="31344"/>
          <a:stretch/>
        </p:blipFill>
        <p:spPr>
          <a:xfrm>
            <a:off x="251520" y="4365104"/>
            <a:ext cx="1727297" cy="884166"/>
          </a:xfrm>
          <a:prstGeom prst="rect">
            <a:avLst/>
          </a:prstGeom>
        </p:spPr>
      </p:pic>
      <p:pic>
        <p:nvPicPr>
          <p:cNvPr id="11" name="Содержимое 3"/>
          <p:cNvPicPr>
            <a:picLocks noChangeAspect="1"/>
          </p:cNvPicPr>
          <p:nvPr/>
        </p:nvPicPr>
        <p:blipFill>
          <a:blip r:embed="rId7" cstate="print"/>
          <a:srcRect l="65575" t="35919" r="7152" b="4584"/>
          <a:stretch>
            <a:fillRect/>
          </a:stretch>
        </p:blipFill>
        <p:spPr>
          <a:xfrm>
            <a:off x="2123728" y="4221088"/>
            <a:ext cx="879848" cy="1656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/>
          <a:srcRect l="13455" t="19273" r="10546" b="10909"/>
          <a:stretch/>
        </p:blipFill>
        <p:spPr>
          <a:xfrm>
            <a:off x="1763688" y="5877272"/>
            <a:ext cx="1735594" cy="836712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3" t="14941" r="4945" b="15397"/>
          <a:stretch/>
        </p:blipFill>
        <p:spPr bwMode="auto">
          <a:xfrm>
            <a:off x="5148064" y="4077072"/>
            <a:ext cx="166836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ÐÐ°ÑÑÐ¸Ð½ÐºÐ¸ Ð¿Ð¾ Ð·Ð°Ð¿ÑÐ¾ÑÑ Ð½Ð¸ÑÐµÐ´Ð¸Ð¿Ð¸Ð½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21088"/>
            <a:ext cx="168018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/>
          <a:srcRect l="1273" t="4528" r="3304" b="6332"/>
          <a:stretch/>
        </p:blipFill>
        <p:spPr>
          <a:xfrm>
            <a:off x="5862255" y="5509195"/>
            <a:ext cx="1446049" cy="11521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rcRect l="7294" t="5257" r="13936" b="28154"/>
          <a:stretch>
            <a:fillRect/>
          </a:stretch>
        </p:blipFill>
        <p:spPr>
          <a:xfrm>
            <a:off x="7308304" y="5661248"/>
            <a:ext cx="1451106" cy="100754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495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3460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ИНГИБИТОРЫ АПФ (ИАПФ)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548680"/>
            <a:ext cx="4536504" cy="63093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группа ЛП, которые подавляют активность </a:t>
            </a:r>
            <a:r>
              <a:rPr lang="ru-RU" dirty="0" smtClean="0">
                <a:solidFill>
                  <a:srgbClr val="FF0000"/>
                </a:solidFill>
              </a:rPr>
              <a:t>АПФ - </a:t>
            </a:r>
            <a:r>
              <a:rPr lang="ru-RU" dirty="0" err="1" smtClean="0">
                <a:solidFill>
                  <a:srgbClr val="FF0000"/>
                </a:solidFill>
              </a:rPr>
              <a:t>ангиотензинпревращающего</a:t>
            </a:r>
            <a:r>
              <a:rPr lang="ru-RU" dirty="0" smtClean="0">
                <a:solidFill>
                  <a:srgbClr val="FF0000"/>
                </a:solidFill>
              </a:rPr>
              <a:t> фермента</a:t>
            </a:r>
            <a:r>
              <a:rPr lang="ru-RU" dirty="0" smtClean="0"/>
              <a:t>, который </a:t>
            </a:r>
            <a:r>
              <a:rPr lang="ru-RU" dirty="0"/>
              <a:t>образуется в эндотелии сосудов, в легких, почках и других периферических тканях. АПФ способствует превращению АТ </a:t>
            </a:r>
            <a:r>
              <a:rPr lang="en-US" dirty="0"/>
              <a:t>I</a:t>
            </a:r>
            <a:r>
              <a:rPr lang="ru-RU" dirty="0"/>
              <a:t> в АТ </a:t>
            </a:r>
            <a:r>
              <a:rPr lang="en-US" dirty="0"/>
              <a:t>II</a:t>
            </a:r>
            <a:r>
              <a:rPr lang="ru-RU" dirty="0"/>
              <a:t>. При блокаде АПФ понижается синтез АТ </a:t>
            </a:r>
            <a:r>
              <a:rPr lang="en-US" dirty="0"/>
              <a:t>II</a:t>
            </a:r>
            <a:r>
              <a:rPr lang="ru-RU" dirty="0"/>
              <a:t> (мощного сосудосуживающего фактора), что приводит к снижению АД. </a:t>
            </a: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Фармакологические эффекты ИАПФ: </a:t>
            </a:r>
          </a:p>
          <a:p>
            <a:r>
              <a:rPr lang="ru-RU" dirty="0" err="1" smtClean="0"/>
              <a:t>антигипертензивный</a:t>
            </a:r>
            <a:endParaRPr lang="ru-RU" dirty="0"/>
          </a:p>
          <a:p>
            <a:r>
              <a:rPr lang="ru-RU" dirty="0" smtClean="0"/>
              <a:t>уменьшение </a:t>
            </a:r>
            <a:r>
              <a:rPr lang="ru-RU" dirty="0" err="1"/>
              <a:t>постнагрузки</a:t>
            </a:r>
            <a:r>
              <a:rPr lang="ru-RU" dirty="0"/>
              <a:t> и </a:t>
            </a:r>
            <a:r>
              <a:rPr lang="ru-RU" dirty="0" err="1"/>
              <a:t>преднагрузки</a:t>
            </a:r>
            <a:r>
              <a:rPr lang="ru-RU" dirty="0"/>
              <a:t> на сердце</a:t>
            </a:r>
          </a:p>
          <a:p>
            <a:r>
              <a:rPr lang="ru-RU" dirty="0" smtClean="0"/>
              <a:t>предотвращение </a:t>
            </a:r>
            <a:r>
              <a:rPr lang="ru-RU" dirty="0"/>
              <a:t>или уменьшение ГЛЖ</a:t>
            </a:r>
          </a:p>
          <a:p>
            <a:r>
              <a:rPr lang="ru-RU" dirty="0" smtClean="0"/>
              <a:t>задержка </a:t>
            </a:r>
            <a:r>
              <a:rPr lang="ru-RU" dirty="0"/>
              <a:t>калия</a:t>
            </a:r>
          </a:p>
          <a:p>
            <a:r>
              <a:rPr lang="ru-RU" dirty="0" smtClean="0"/>
              <a:t>уменьшение </a:t>
            </a:r>
            <a:r>
              <a:rPr lang="ru-RU" dirty="0"/>
              <a:t>ОЦК</a:t>
            </a:r>
          </a:p>
          <a:p>
            <a:r>
              <a:rPr lang="ru-RU" dirty="0" smtClean="0"/>
              <a:t>предотвращение </a:t>
            </a:r>
            <a:r>
              <a:rPr lang="ru-RU" dirty="0"/>
              <a:t>распада </a:t>
            </a:r>
            <a:r>
              <a:rPr lang="ru-RU" dirty="0" err="1"/>
              <a:t>брадикинина</a:t>
            </a:r>
            <a:r>
              <a:rPr lang="ru-RU" dirty="0"/>
              <a:t>, </a:t>
            </a:r>
            <a:r>
              <a:rPr lang="en-US" dirty="0"/>
              <a:t>N</a:t>
            </a:r>
            <a:r>
              <a:rPr lang="ru-RU" dirty="0"/>
              <a:t>О.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8" t="39277" r="64867" b="33974"/>
          <a:stretch/>
        </p:blipFill>
        <p:spPr bwMode="auto">
          <a:xfrm>
            <a:off x="4427984" y="764704"/>
            <a:ext cx="4248472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509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3" y="188640"/>
            <a:ext cx="6408713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представители группы ИАПФ: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каптоприл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капотен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капозид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эналаприл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ренитек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берлиприл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периндоприл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перинева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изиноприл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диротон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фозиноприл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фозикард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амиприл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хинаприл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аккупро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цилазоприл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ÐÐ°ÑÑÐ¸Ð½ÐºÐ¸ Ð¿Ð¾ Ð·Ð°Ð¿ÑÐ¾ÑÑ Ð¿ÐµÑÐ¸Ð½Ð´Ð¾Ð¿ÑÐ¸Ð» Ð»Ð¸Ð·Ð¸Ð½Ð¾Ð¿ÑÐ¸Ð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 bwMode="auto">
          <a:xfrm>
            <a:off x="6105639" y="1767162"/>
            <a:ext cx="2480134" cy="160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ÑÐ¾Ð·Ð¸Ð½Ð¾Ð¿ÑÐ¸Ð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091" b="27562"/>
          <a:stretch/>
        </p:blipFill>
        <p:spPr bwMode="auto">
          <a:xfrm>
            <a:off x="3220815" y="4790876"/>
            <a:ext cx="241433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ÑÐ½Ð°Ð»Ð°Ð¿ÑÐ¸Ð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56" t="16626" r="10906" b="16040"/>
          <a:stretch/>
        </p:blipFill>
        <p:spPr bwMode="auto">
          <a:xfrm>
            <a:off x="6012160" y="548680"/>
            <a:ext cx="2573613" cy="12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Ð°ÑÑÐ¸Ð½ÐºÐ¸ Ð¿Ð¾ Ð·Ð°Ð¿ÑÐ¾ÑÑ Ð¿ÐµÑÐ¸Ð½Ð´Ð¾Ð¿ÑÐ¸Ð» Ð»Ð¸Ð·Ð¸Ð½Ð¾Ð¿ÑÐ¸Ð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415"/>
          <a:stretch/>
        </p:blipFill>
        <p:spPr bwMode="auto">
          <a:xfrm>
            <a:off x="6066317" y="3212976"/>
            <a:ext cx="2558777" cy="160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Ð°ÑÑÐ¸Ð½ÐºÐ¸ Ð¿Ð¾ Ð·Ð°Ð¿ÑÐ¾ÑÑ ÑÐ°Ð¼Ð¸Ð¿ÑÐ¸Ð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33868"/>
            <a:ext cx="2448272" cy="136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ÑÐ¸Ð½Ð°Ð¿ÑÐ¸Ð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21712"/>
            <a:ext cx="2160240" cy="17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ÐÐ°ÑÑÐ¸Ð½ÐºÐ¸ Ð¿Ð¾ Ð·Ð°Ð¿ÑÐ¾ÑÑ Ð»Ð¸Ð·Ð¸Ð½Ð¾Ð¿ÑÐ¸Ð»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3" t="7184" r="5152" b="10223"/>
          <a:stretch/>
        </p:blipFill>
        <p:spPr bwMode="auto">
          <a:xfrm>
            <a:off x="395536" y="4790876"/>
            <a:ext cx="280831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67" b="20549"/>
          <a:stretch/>
        </p:blipFill>
        <p:spPr bwMode="auto">
          <a:xfrm>
            <a:off x="4427984" y="1700808"/>
            <a:ext cx="216024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123728" y="4221088"/>
            <a:ext cx="158417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044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0"/>
            <a:ext cx="7344816" cy="685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Большинство ИАПФ (кроме </a:t>
            </a:r>
            <a:r>
              <a:rPr lang="ru-RU" dirty="0" err="1"/>
              <a:t>каптоприла</a:t>
            </a:r>
            <a:r>
              <a:rPr lang="ru-RU" dirty="0"/>
              <a:t> и </a:t>
            </a:r>
            <a:r>
              <a:rPr lang="ru-RU" dirty="0" err="1"/>
              <a:t>лизиноприла</a:t>
            </a:r>
            <a:r>
              <a:rPr lang="ru-RU" dirty="0"/>
              <a:t>) представляют собой </a:t>
            </a:r>
            <a:r>
              <a:rPr lang="ru-RU" dirty="0" err="1"/>
              <a:t>пролекарствоа</a:t>
            </a:r>
            <a:r>
              <a:rPr lang="ru-RU" dirty="0"/>
              <a:t> - в организме </a:t>
            </a:r>
            <a:r>
              <a:rPr lang="ru-RU" dirty="0" err="1"/>
              <a:t>гидролизуются</a:t>
            </a:r>
            <a:r>
              <a:rPr lang="ru-RU" dirty="0"/>
              <a:t> с образованием активного метаболита (</a:t>
            </a:r>
            <a:r>
              <a:rPr lang="ru-RU" dirty="0" err="1"/>
              <a:t>эналаприлата</a:t>
            </a:r>
            <a:r>
              <a:rPr lang="ru-RU" dirty="0"/>
              <a:t>, </a:t>
            </a:r>
            <a:r>
              <a:rPr lang="ru-RU" dirty="0" err="1"/>
              <a:t>фозиноприлата</a:t>
            </a:r>
            <a:r>
              <a:rPr lang="ru-RU" dirty="0"/>
              <a:t>, </a:t>
            </a:r>
            <a:r>
              <a:rPr lang="ru-RU" dirty="0" err="1"/>
              <a:t>периндоприлата</a:t>
            </a:r>
            <a:r>
              <a:rPr lang="ru-RU" dirty="0"/>
              <a:t> и др.) который и является ингибитором АПФ, благодаря чему оказывают пролонгированное 12-24 часовое действие (принимают по 1 таблетке 1-2 раза в сутки. </a:t>
            </a:r>
            <a:endParaRPr lang="ru-RU" dirty="0" smtClean="0"/>
          </a:p>
          <a:p>
            <a:r>
              <a:rPr lang="ru-RU" b="1" dirty="0" err="1" smtClean="0"/>
              <a:t>Каптоприл</a:t>
            </a:r>
            <a:r>
              <a:rPr lang="ru-RU" dirty="0" smtClean="0"/>
              <a:t> </a:t>
            </a:r>
            <a:r>
              <a:rPr lang="ru-RU" dirty="0"/>
              <a:t>является первым представителем этой группы короткого действия, его принимают 3-4 раза в сутки, в том числе </a:t>
            </a:r>
            <a:r>
              <a:rPr lang="ru-RU" dirty="0" err="1"/>
              <a:t>сублингвально</a:t>
            </a:r>
            <a:r>
              <a:rPr lang="ru-RU" dirty="0"/>
              <a:t> для купирования ГК.</a:t>
            </a:r>
          </a:p>
          <a:p>
            <a:r>
              <a:rPr lang="ru-RU" b="1" dirty="0" err="1"/>
              <a:t>Лизиноприл</a:t>
            </a:r>
            <a:r>
              <a:rPr lang="ru-RU" dirty="0"/>
              <a:t> не является </a:t>
            </a:r>
            <a:r>
              <a:rPr lang="ru-RU" dirty="0" err="1"/>
              <a:t>пролекарством</a:t>
            </a:r>
            <a:r>
              <a:rPr lang="ru-RU" dirty="0"/>
              <a:t>, но оказывает пролонгированное 24 часовое действие, так как обладает модифицированным высвобождением, его принимают по 1 таблетке 1 раз в сутки.</a:t>
            </a:r>
          </a:p>
          <a:p>
            <a:pPr algn="ctr"/>
            <a:r>
              <a:rPr lang="ru-RU" b="1" dirty="0"/>
              <a:t>Показания: </a:t>
            </a:r>
          </a:p>
          <a:p>
            <a:pPr>
              <a:buNone/>
            </a:pPr>
            <a:r>
              <a:rPr lang="ru-RU" dirty="0"/>
              <a:t>1. Артериальная гипертензия.</a:t>
            </a:r>
          </a:p>
          <a:p>
            <a:pPr>
              <a:buNone/>
            </a:pPr>
            <a:r>
              <a:rPr lang="ru-RU" dirty="0"/>
              <a:t>2. Гипертонический криз (</a:t>
            </a:r>
            <a:r>
              <a:rPr lang="ru-RU" dirty="0" err="1"/>
              <a:t>Энап</a:t>
            </a:r>
            <a:r>
              <a:rPr lang="ru-RU" dirty="0"/>
              <a:t> Р в/в).</a:t>
            </a:r>
          </a:p>
          <a:p>
            <a:pPr>
              <a:buNone/>
            </a:pPr>
            <a:r>
              <a:rPr lang="ru-RU" dirty="0"/>
              <a:t>3.Сердечная недостаточность.</a:t>
            </a:r>
          </a:p>
          <a:p>
            <a:pPr>
              <a:buNone/>
            </a:pPr>
            <a:r>
              <a:rPr lang="ru-RU" dirty="0"/>
              <a:t>4. Диабетическая нефропатия.</a:t>
            </a:r>
          </a:p>
          <a:p>
            <a:pPr>
              <a:buNone/>
            </a:pPr>
            <a:r>
              <a:rPr lang="ru-RU" dirty="0"/>
              <a:t>5. Нарушение функций сердца после перенесенного инфаркта миокарда.</a:t>
            </a:r>
          </a:p>
          <a:p>
            <a:pPr algn="ctr"/>
            <a:r>
              <a:rPr lang="ru-RU" b="1" dirty="0"/>
              <a:t>Побочные эффекты:</a:t>
            </a:r>
          </a:p>
          <a:p>
            <a:pPr>
              <a:buNone/>
            </a:pPr>
            <a:r>
              <a:rPr lang="ru-RU" dirty="0"/>
              <a:t>1. Сухой кашель.</a:t>
            </a:r>
          </a:p>
          <a:p>
            <a:pPr>
              <a:buNone/>
            </a:pPr>
            <a:r>
              <a:rPr lang="ru-RU" dirty="0"/>
              <a:t>2. Аллергические реакции (ангионевротический отек).</a:t>
            </a:r>
          </a:p>
          <a:p>
            <a:pPr>
              <a:buNone/>
            </a:pPr>
            <a:r>
              <a:rPr lang="ru-RU" dirty="0"/>
              <a:t>3. Диспепсия.</a:t>
            </a:r>
          </a:p>
          <a:p>
            <a:pPr>
              <a:buNone/>
            </a:pPr>
            <a:r>
              <a:rPr lang="ru-RU" dirty="0"/>
              <a:t>4. Искажение вкуса, сухость во рту.</a:t>
            </a:r>
          </a:p>
          <a:p>
            <a:pPr>
              <a:buNone/>
            </a:pPr>
            <a:r>
              <a:rPr lang="ru-RU" dirty="0"/>
              <a:t>5. </a:t>
            </a:r>
            <a:r>
              <a:rPr lang="ru-RU" dirty="0" err="1"/>
              <a:t>Гиперкалиемия</a:t>
            </a:r>
            <a:r>
              <a:rPr lang="ru-RU" dirty="0"/>
              <a:t>.</a:t>
            </a:r>
          </a:p>
          <a:p>
            <a:pPr>
              <a:buNone/>
            </a:pPr>
            <a:r>
              <a:rPr lang="ru-RU" dirty="0"/>
              <a:t>6. Тератогенный эффект.</a:t>
            </a:r>
          </a:p>
          <a:p>
            <a:endParaRPr lang="ru-RU" dirty="0"/>
          </a:p>
        </p:txBody>
      </p:sp>
      <p:pic>
        <p:nvPicPr>
          <p:cNvPr id="5" name="Picture 4" descr="ÐÐ°ÑÑÐ¸Ð½ÐºÐ¸ Ð¿Ð¾ Ð·Ð°Ð¿ÑÐ¾ÑÑ Ð¿ÐµÑÐ¸Ð½Ð´Ð¾Ð¿ÑÐ¸Ð» Ð»Ð¸Ð·Ð¸Ð½Ð¾Ð¿ÑÐ¸Ð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4" r="51639"/>
          <a:stretch/>
        </p:blipFill>
        <p:spPr bwMode="auto">
          <a:xfrm>
            <a:off x="6942086" y="1906232"/>
            <a:ext cx="1821047" cy="119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Ð°ÑÑÐ¸Ð½ÐºÐ¸ Ð¿Ð¾ Ð·Ð°Ð¿ÑÐ¾ÑÑ Ð»Ð¸Ð·Ð¸Ð½Ð¾Ð¿ÑÐ¸Ð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3" t="7184" r="5152" b="10223"/>
          <a:stretch/>
        </p:blipFill>
        <p:spPr bwMode="auto">
          <a:xfrm>
            <a:off x="6603486" y="3112842"/>
            <a:ext cx="2064829" cy="93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ÐÐ°ÑÑÐ¸Ð½ÐºÐ¸ Ð¿Ð¾ Ð·Ð°Ð¿ÑÐ¾ÑÑ ÑÐ½Ð°Ð»Ð°Ð¿ÑÐ¸Ð»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56" t="16626" r="10906" b="16040"/>
          <a:stretch/>
        </p:blipFill>
        <p:spPr bwMode="auto">
          <a:xfrm>
            <a:off x="6942086" y="4161556"/>
            <a:ext cx="182104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Ð°ÑÑÐ¸Ð½ÐºÐ¸ Ð¿Ð¾ Ð·Ð°Ð¿ÑÐ¾ÑÑ Ð¿ÐµÑÐ¸Ð½Ð´Ð¾Ð¿ÑÐ¸Ð» Ð»Ð¸Ð·Ð¸Ð½Ð¾Ð¿ÑÐ¸Ð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3317" b="14712"/>
          <a:stretch/>
        </p:blipFill>
        <p:spPr bwMode="auto">
          <a:xfrm>
            <a:off x="4355976" y="5640026"/>
            <a:ext cx="2247510" cy="99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прес.jpg"/>
          <p:cNvPicPr>
            <a:picLocks noChangeAspect="1"/>
          </p:cNvPicPr>
          <p:nvPr/>
        </p:nvPicPr>
        <p:blipFill>
          <a:blip r:embed="rId5" cstate="print"/>
          <a:srcRect l="26900" t="10100" r="21650" b="12201"/>
          <a:stretch>
            <a:fillRect/>
          </a:stretch>
        </p:blipFill>
        <p:spPr>
          <a:xfrm>
            <a:off x="6897125" y="5169668"/>
            <a:ext cx="1131259" cy="1440160"/>
          </a:xfrm>
          <a:prstGeom prst="rect">
            <a:avLst/>
          </a:prstGeom>
        </p:spPr>
      </p:pic>
      <p:pic>
        <p:nvPicPr>
          <p:cNvPr id="10" name="Рисунок 9" descr="п.jpg"/>
          <p:cNvPicPr>
            <a:picLocks noChangeAspect="1"/>
          </p:cNvPicPr>
          <p:nvPr/>
        </p:nvPicPr>
        <p:blipFill>
          <a:blip r:embed="rId6" cstate="print"/>
          <a:srcRect l="19950" t="22700" r="19151" b="20600"/>
          <a:stretch>
            <a:fillRect/>
          </a:stretch>
        </p:blipFill>
        <p:spPr>
          <a:xfrm>
            <a:off x="7380312" y="188640"/>
            <a:ext cx="1469497" cy="144016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847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332656"/>
            <a:ext cx="5256584" cy="6525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/>
              <a:t>Кардиотоники</a:t>
            </a:r>
            <a:r>
              <a:rPr lang="ru-RU" dirty="0" smtClean="0"/>
              <a:t> растительного происхождения</a:t>
            </a:r>
            <a:r>
              <a:rPr lang="ru-RU" b="1" dirty="0"/>
              <a:t> </a:t>
            </a:r>
            <a:r>
              <a:rPr lang="ru-RU" b="1" dirty="0" smtClean="0"/>
              <a:t>– </a:t>
            </a:r>
            <a:r>
              <a:rPr lang="ru-RU" dirty="0" smtClean="0"/>
              <a:t>это </a:t>
            </a:r>
            <a:r>
              <a:rPr lang="ru-RU" b="1" dirty="0" smtClean="0"/>
              <a:t>Сердечные гликозиды</a:t>
            </a: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Оказывают высокоизбирательное</a:t>
            </a:r>
            <a:r>
              <a:rPr lang="ru-RU" dirty="0"/>
              <a:t>, тонизирующее действие на сердце, </a:t>
            </a:r>
            <a:r>
              <a:rPr lang="ru-RU" dirty="0" smtClean="0"/>
              <a:t>применяются </a:t>
            </a:r>
            <a:r>
              <a:rPr lang="ru-RU" dirty="0"/>
              <a:t>в терапии острой и хронической сердечной недостаточности.</a:t>
            </a:r>
          </a:p>
          <a:p>
            <a:r>
              <a:rPr lang="ru-RU" dirty="0" smtClean="0"/>
              <a:t>Впервые </a:t>
            </a:r>
            <a:r>
              <a:rPr lang="ru-RU" dirty="0"/>
              <a:t>сердечные гликозиды были использованы в медицинской практике в 1785 году  английским ботаником и врачом </a:t>
            </a:r>
            <a:r>
              <a:rPr lang="ru-RU" dirty="0" err="1"/>
              <a:t>Уизерингом</a:t>
            </a:r>
            <a:r>
              <a:rPr lang="ru-RU" dirty="0"/>
              <a:t>, но и в  настоящее время не потеряли своего значения и широко применяются. </a:t>
            </a: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80" r="24365"/>
          <a:stretch/>
        </p:blipFill>
        <p:spPr bwMode="auto">
          <a:xfrm>
            <a:off x="5652120" y="116632"/>
            <a:ext cx="295232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Ð°ÑÑÐ¸Ð½ÐºÐ¸ Ð¿Ð¾ Ð·Ð°Ð¿ÑÐ¾ÑÑ Ð»Ð°Ð½Ð´ÑÑ Ð¼Ð°Ð¹ÑÐºÐ¸Ð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67" r="20057"/>
          <a:stretch/>
        </p:blipFill>
        <p:spPr bwMode="auto">
          <a:xfrm>
            <a:off x="5868144" y="2708920"/>
            <a:ext cx="273630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³Ð¾ÑÐ¸ÑÐ²ÐµÑ Ð²ÐµÑÐµÐ½Ð½Ð¸Ð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17"/>
          <a:stretch/>
        </p:blipFill>
        <p:spPr bwMode="auto">
          <a:xfrm>
            <a:off x="5868144" y="5000947"/>
            <a:ext cx="2808312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06613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 терапии ГБ широко применяются комбинированные  препараты ИАПФ с </a:t>
            </a:r>
            <a:r>
              <a:rPr lang="ru-RU" sz="2800" dirty="0" err="1" smtClean="0"/>
              <a:t>диуретиком</a:t>
            </a:r>
            <a:r>
              <a:rPr lang="ru-RU" sz="2800" dirty="0" smtClean="0"/>
              <a:t> </a:t>
            </a:r>
            <a:r>
              <a:rPr lang="ru-RU" sz="2800" dirty="0" err="1" smtClean="0"/>
              <a:t>гидрохлортиазидом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pic>
        <p:nvPicPr>
          <p:cNvPr id="4" name="Содержимое 3" descr="дуо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22449"/>
          <a:stretch>
            <a:fillRect/>
          </a:stretch>
        </p:blipFill>
        <p:spPr>
          <a:xfrm>
            <a:off x="395536" y="1484784"/>
            <a:ext cx="4608512" cy="2880320"/>
          </a:xfrm>
        </p:spPr>
      </p:pic>
      <p:pic>
        <p:nvPicPr>
          <p:cNvPr id="8" name="Рисунок 7" descr="корен.png"/>
          <p:cNvPicPr>
            <a:picLocks noChangeAspect="1"/>
          </p:cNvPicPr>
          <p:nvPr/>
        </p:nvPicPr>
        <p:blipFill>
          <a:blip r:embed="rId3" cstate="print"/>
          <a:srcRect t="16336" b="9603"/>
          <a:stretch>
            <a:fillRect/>
          </a:stretch>
        </p:blipFill>
        <p:spPr>
          <a:xfrm>
            <a:off x="395536" y="3994109"/>
            <a:ext cx="4320480" cy="2263416"/>
          </a:xfrm>
          <a:prstGeom prst="rect">
            <a:avLst/>
          </a:prstGeom>
        </p:spPr>
      </p:pic>
      <p:pic>
        <p:nvPicPr>
          <p:cNvPr id="9" name="Рисунок 8" descr="кодир.png"/>
          <p:cNvPicPr>
            <a:picLocks noChangeAspect="1"/>
          </p:cNvPicPr>
          <p:nvPr/>
        </p:nvPicPr>
        <p:blipFill>
          <a:blip r:embed="rId4" cstate="print"/>
          <a:srcRect t="21650" b="22700"/>
          <a:stretch>
            <a:fillRect/>
          </a:stretch>
        </p:blipFill>
        <p:spPr>
          <a:xfrm>
            <a:off x="5076056" y="3573016"/>
            <a:ext cx="3096344" cy="26125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496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pPr algn="ctr"/>
            <a:r>
              <a:rPr lang="ru-RU" dirty="0" smtClean="0"/>
              <a:t>Комбинации с </a:t>
            </a:r>
            <a:r>
              <a:rPr lang="ru-RU" dirty="0" err="1" smtClean="0"/>
              <a:t>амлодипином</a:t>
            </a:r>
            <a:endParaRPr lang="ru-RU" dirty="0"/>
          </a:p>
        </p:txBody>
      </p:sp>
      <p:pic>
        <p:nvPicPr>
          <p:cNvPr id="5" name="Рисунок 4" descr="прес.jpg"/>
          <p:cNvPicPr>
            <a:picLocks noChangeAspect="1"/>
          </p:cNvPicPr>
          <p:nvPr/>
        </p:nvPicPr>
        <p:blipFill>
          <a:blip r:embed="rId2" cstate="print"/>
          <a:srcRect l="26900" t="10100" r="21650" b="12201"/>
          <a:stretch>
            <a:fillRect/>
          </a:stretch>
        </p:blipFill>
        <p:spPr>
          <a:xfrm>
            <a:off x="5436096" y="1412776"/>
            <a:ext cx="2718048" cy="4824536"/>
          </a:xfrm>
          <a:prstGeom prst="rect">
            <a:avLst/>
          </a:prstGeom>
        </p:spPr>
      </p:pic>
      <p:pic>
        <p:nvPicPr>
          <p:cNvPr id="8" name="Содержимое 7" descr="эгип.jpe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124744"/>
            <a:ext cx="4775267" cy="2160240"/>
          </a:xfrm>
        </p:spPr>
      </p:pic>
      <p:pic>
        <p:nvPicPr>
          <p:cNvPr id="9" name="Рисунок 8" descr="трипл.png"/>
          <p:cNvPicPr>
            <a:picLocks noChangeAspect="1"/>
          </p:cNvPicPr>
          <p:nvPr/>
        </p:nvPicPr>
        <p:blipFill>
          <a:blip r:embed="rId4" cstate="print"/>
          <a:srcRect l="17451" r="33136" b="27416"/>
          <a:stretch>
            <a:fillRect/>
          </a:stretch>
        </p:blipFill>
        <p:spPr>
          <a:xfrm>
            <a:off x="683568" y="3424783"/>
            <a:ext cx="3672407" cy="324036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29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pPr algn="r"/>
            <a:r>
              <a:rPr lang="ru-RU" dirty="0" smtClean="0"/>
              <a:t>Комбинации с </a:t>
            </a:r>
            <a:r>
              <a:rPr lang="ru-RU" dirty="0" err="1" smtClean="0"/>
              <a:t>амлодипином</a:t>
            </a:r>
            <a:endParaRPr lang="ru-RU" dirty="0"/>
          </a:p>
        </p:txBody>
      </p:sp>
      <p:pic>
        <p:nvPicPr>
          <p:cNvPr id="4" name="Содержимое 3" descr="кард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6947" t="21272" r="6373" b="18150"/>
          <a:stretch>
            <a:fillRect/>
          </a:stretch>
        </p:blipFill>
        <p:spPr>
          <a:xfrm>
            <a:off x="395536" y="1124744"/>
            <a:ext cx="5328592" cy="2815105"/>
          </a:xfrm>
        </p:spPr>
      </p:pic>
      <p:pic>
        <p:nvPicPr>
          <p:cNvPr id="5" name="Рисунок 4" descr="то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3913981"/>
            <a:ext cx="4950672" cy="280417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31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Комбинации с </a:t>
            </a:r>
            <a:r>
              <a:rPr lang="ru-RU" dirty="0" err="1" smtClean="0"/>
              <a:t>розувастатином</a:t>
            </a:r>
            <a:endParaRPr lang="ru-RU" dirty="0"/>
          </a:p>
        </p:txBody>
      </p:sp>
      <p:pic>
        <p:nvPicPr>
          <p:cNvPr id="4" name="Содержимое 3" descr="эква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7272808" cy="475252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724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8892480" cy="220486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Блокаторы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рецепторов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ангиотензина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(БРА)</a:t>
            </a:r>
          </a:p>
          <a:p>
            <a:pPr>
              <a:buNone/>
            </a:pPr>
            <a:r>
              <a:rPr lang="ru-RU" dirty="0" smtClean="0"/>
              <a:t>    блокируют рецепторы </a:t>
            </a:r>
            <a:r>
              <a:rPr lang="ru-RU" dirty="0" err="1" smtClean="0"/>
              <a:t>ангиотензина</a:t>
            </a:r>
            <a:r>
              <a:rPr lang="ru-RU" dirty="0" smtClean="0"/>
              <a:t> II в сосудах, тем самым предупреждают эффекты </a:t>
            </a:r>
            <a:r>
              <a:rPr lang="ru-RU" dirty="0" err="1" smtClean="0"/>
              <a:t>ангиотензина</a:t>
            </a:r>
            <a:r>
              <a:rPr lang="ru-RU" dirty="0" smtClean="0"/>
              <a:t> II, в результате </a:t>
            </a:r>
            <a:r>
              <a:rPr lang="ru-RU" dirty="0" err="1" smtClean="0"/>
              <a:t>ангиотензин</a:t>
            </a:r>
            <a:r>
              <a:rPr lang="ru-RU" dirty="0" smtClean="0"/>
              <a:t> II не может реализовать свое </a:t>
            </a:r>
            <a:r>
              <a:rPr lang="ru-RU" dirty="0" err="1" smtClean="0"/>
              <a:t>прессорное</a:t>
            </a:r>
            <a:r>
              <a:rPr lang="ru-RU" dirty="0" smtClean="0"/>
              <a:t> действие, что ведет к снижению АД. </a:t>
            </a:r>
          </a:p>
        </p:txBody>
      </p:sp>
      <p:pic>
        <p:nvPicPr>
          <p:cNvPr id="7" name="Picture 2" descr="ÐÐ°ÑÑÐ¸Ð½ÐºÐ¸ Ð¿Ð¾ Ð·Ð°Ð¿ÑÐ¾ÑÑ ÐÐÐ¤ Ð±ÑÐ°Ð´Ð¸ÐºÐ¸Ð½Ð¸Ð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451"/>
          <a:stretch>
            <a:fillRect/>
          </a:stretch>
        </p:blipFill>
        <p:spPr bwMode="auto">
          <a:xfrm>
            <a:off x="611560" y="2026543"/>
            <a:ext cx="756084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604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0"/>
            <a:ext cx="4896544" cy="5877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представители группы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блокаторов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рецепторов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ангиотензина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II (БРА)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лозартан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лозап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козаар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валсартан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валз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ирбесартан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апровель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эпросартан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теветен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телмисартан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микардис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олмесартан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кардосал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80" t="24666" r="580" b="22667"/>
          <a:stretch/>
        </p:blipFill>
        <p:spPr bwMode="auto">
          <a:xfrm>
            <a:off x="4860032" y="260648"/>
            <a:ext cx="314465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Ð²Ð°Ð»Ð·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00" b="15599"/>
          <a:stretch/>
        </p:blipFill>
        <p:spPr bwMode="auto">
          <a:xfrm>
            <a:off x="4499992" y="3284984"/>
            <a:ext cx="2319931" cy="133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Ð¸ÑÐ±ÐµÑÐ°ÑÑÐ°Ð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3779" y="4509120"/>
            <a:ext cx="2592288" cy="222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ÑÐ¿ÑÐ¾ÑÐ°ÑÑÐ°Ð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4" t="9821" r="7779" b="12023"/>
          <a:stretch/>
        </p:blipFill>
        <p:spPr bwMode="auto">
          <a:xfrm>
            <a:off x="395536" y="4873090"/>
            <a:ext cx="2102295" cy="19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Ð°ÑÑÐ¸Ð½ÐºÐ¸ Ð¿Ð¾ Ð·Ð°Ð¿ÑÐ¾ÑÑ Ð°Ð¿ÑÐ¾Ð²ÐµÐ»Ñ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32" b="30568"/>
          <a:stretch/>
        </p:blipFill>
        <p:spPr bwMode="auto">
          <a:xfrm>
            <a:off x="2843808" y="4869160"/>
            <a:ext cx="2381251" cy="17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Ð°ÑÑÐ¸Ð½ÐºÐ¸ Ð¿Ð¾ Ð·Ð°Ð¿ÑÐ¾ÑÑ Ð»Ð¾Ð·Ð°Ð¿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53530"/>
            <a:ext cx="2641476" cy="26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467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260648"/>
            <a:ext cx="4896544" cy="62646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dirty="0"/>
              <a:t>Препараты имеют длительный период полувыведения: у </a:t>
            </a:r>
            <a:r>
              <a:rPr lang="ru-RU" sz="2800" dirty="0" err="1"/>
              <a:t>лозартана</a:t>
            </a:r>
            <a:r>
              <a:rPr lang="ru-RU" sz="2800" dirty="0"/>
              <a:t> – 24 часа, поэтому при лечении артериальной гипертонии назначается 1 раз в сутки.</a:t>
            </a:r>
            <a:r>
              <a:rPr lang="ru-RU" sz="2800" b="1" dirty="0"/>
              <a:t> </a:t>
            </a:r>
          </a:p>
          <a:p>
            <a:pPr marL="0" indent="0" algn="ctr">
              <a:buNone/>
            </a:pPr>
            <a:r>
              <a:rPr lang="ru-RU" sz="2800" b="1" dirty="0"/>
              <a:t>Показания:</a:t>
            </a:r>
            <a:endParaRPr lang="ru-RU" sz="2800" dirty="0"/>
          </a:p>
          <a:p>
            <a:pPr>
              <a:buNone/>
            </a:pPr>
            <a:r>
              <a:rPr lang="ru-RU" sz="2800" dirty="0"/>
              <a:t>1) Артериальной гипертония</a:t>
            </a:r>
          </a:p>
          <a:p>
            <a:pPr>
              <a:buNone/>
            </a:pPr>
            <a:r>
              <a:rPr lang="ru-RU" sz="2800" dirty="0"/>
              <a:t>2) Сердечной недостаточность</a:t>
            </a:r>
          </a:p>
          <a:p>
            <a:endParaRPr lang="ru-RU" sz="2800" b="1" dirty="0"/>
          </a:p>
          <a:p>
            <a:pPr marL="0" indent="0" algn="ctr">
              <a:buNone/>
            </a:pPr>
            <a:r>
              <a:rPr lang="ru-RU" sz="2800" b="1" dirty="0"/>
              <a:t>Побочные эффекты :</a:t>
            </a:r>
            <a:endParaRPr lang="ru-RU" sz="2800" dirty="0"/>
          </a:p>
          <a:p>
            <a:pPr>
              <a:buNone/>
            </a:pPr>
            <a:r>
              <a:rPr lang="ru-RU" sz="2800" dirty="0" err="1"/>
              <a:t>Гиперкалиемия</a:t>
            </a:r>
            <a:endParaRPr lang="ru-RU" sz="2800" dirty="0"/>
          </a:p>
          <a:p>
            <a:pPr>
              <a:buNone/>
            </a:pPr>
            <a:r>
              <a:rPr lang="ru-RU" sz="2800" dirty="0"/>
              <a:t>Сухой кашель</a:t>
            </a:r>
          </a:p>
          <a:p>
            <a:pPr>
              <a:buNone/>
            </a:pPr>
            <a:r>
              <a:rPr lang="ru-RU" sz="2800" dirty="0"/>
              <a:t>Аллергические реакции</a:t>
            </a:r>
          </a:p>
          <a:p>
            <a:pPr>
              <a:buNone/>
            </a:pPr>
            <a:r>
              <a:rPr lang="ru-RU" sz="2800" dirty="0"/>
              <a:t>Избыточный </a:t>
            </a:r>
            <a:r>
              <a:rPr lang="ru-RU" sz="2800" dirty="0" smtClean="0"/>
              <a:t>гипотензивный</a:t>
            </a:r>
          </a:p>
          <a:p>
            <a:pPr>
              <a:buNone/>
            </a:pPr>
            <a:r>
              <a:rPr lang="ru-RU" sz="2800" dirty="0" smtClean="0"/>
              <a:t>эффект</a:t>
            </a:r>
            <a:endParaRPr lang="ru-RU" sz="2800" dirty="0"/>
          </a:p>
          <a:p>
            <a:pPr>
              <a:buNone/>
            </a:pPr>
            <a:r>
              <a:rPr lang="ru-RU" sz="2800" dirty="0"/>
              <a:t>Тератогенный эффект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80" t="24666" r="580" b="22667"/>
          <a:stretch/>
        </p:blipFill>
        <p:spPr bwMode="auto">
          <a:xfrm>
            <a:off x="5749018" y="0"/>
            <a:ext cx="314465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Ð²Ð°Ð»Ð·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00" b="15599"/>
          <a:stretch/>
        </p:blipFill>
        <p:spPr bwMode="auto">
          <a:xfrm>
            <a:off x="4566864" y="2996952"/>
            <a:ext cx="2319931" cy="133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Ð¸ÑÐ±ÐµÑÐ°ÑÑÐ°Ð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8368" y="4637506"/>
            <a:ext cx="2592288" cy="222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ÑÐ¿ÑÐ¾ÑÐ°ÑÑÐ°Ð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4" t="9821" r="7779" b="12023"/>
          <a:stretch/>
        </p:blipFill>
        <p:spPr bwMode="auto">
          <a:xfrm>
            <a:off x="6876256" y="2492896"/>
            <a:ext cx="2102295" cy="19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Ð°ÑÑÐ¸Ð½ÐºÐ¸ Ð¿Ð¾ Ð·Ð°Ð¿ÑÐ¾ÑÑ Ð°Ð¿ÑÐ¾Ð²ÐµÐ»Ñ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32" b="30568"/>
          <a:stretch/>
        </p:blipFill>
        <p:spPr bwMode="auto">
          <a:xfrm>
            <a:off x="3707904" y="5445224"/>
            <a:ext cx="1872208" cy="118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Ð°ÑÑÐ¸Ð½ÐºÐ¸ Ð¿Ð¾ Ð·Ð°Ð¿ÑÐ¾ÑÑ Ð»Ð¾Ð·Ð°Ð¿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9917" y="980728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783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64096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Применяют комбинированные БРА с </a:t>
            </a:r>
            <a:r>
              <a:rPr lang="ru-RU" dirty="0" err="1" smtClean="0"/>
              <a:t>гидрохлортиазидом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5" name="Рисунок 4" descr="микар.png"/>
          <p:cNvPicPr>
            <a:picLocks noChangeAspect="1"/>
          </p:cNvPicPr>
          <p:nvPr/>
        </p:nvPicPr>
        <p:blipFill>
          <a:blip r:embed="rId2" cstate="print"/>
          <a:srcRect l="20601" r="19550"/>
          <a:stretch>
            <a:fillRect/>
          </a:stretch>
        </p:blipFill>
        <p:spPr>
          <a:xfrm>
            <a:off x="323528" y="1052736"/>
            <a:ext cx="2952328" cy="5445224"/>
          </a:xfrm>
          <a:prstGeom prst="rect">
            <a:avLst/>
          </a:prstGeom>
        </p:spPr>
      </p:pic>
      <p:pic>
        <p:nvPicPr>
          <p:cNvPr id="6" name="Рисунок 5" descr="коп.png"/>
          <p:cNvPicPr>
            <a:picLocks noChangeAspect="1"/>
          </p:cNvPicPr>
          <p:nvPr/>
        </p:nvPicPr>
        <p:blipFill>
          <a:blip r:embed="rId3" cstate="print"/>
          <a:srcRect t="21650" b="19551"/>
          <a:stretch>
            <a:fillRect/>
          </a:stretch>
        </p:blipFill>
        <p:spPr>
          <a:xfrm>
            <a:off x="3275856" y="3573016"/>
            <a:ext cx="4968552" cy="3168352"/>
          </a:xfrm>
          <a:prstGeom prst="rect">
            <a:avLst/>
          </a:prstGeom>
        </p:spPr>
      </p:pic>
      <p:pic>
        <p:nvPicPr>
          <p:cNvPr id="8" name="Содержимое 7" descr="лори.pn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 t="10929" b="12240"/>
          <a:stretch>
            <a:fillRect/>
          </a:stretch>
        </p:blipFill>
        <p:spPr>
          <a:xfrm>
            <a:off x="3995936" y="1124744"/>
            <a:ext cx="4334829" cy="280831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57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dirty="0" err="1" smtClean="0"/>
              <a:t>Амлодипин</a:t>
            </a:r>
            <a:r>
              <a:rPr lang="ru-RU" dirty="0" smtClean="0"/>
              <a:t> + </a:t>
            </a:r>
            <a:r>
              <a:rPr lang="ru-RU" dirty="0" err="1" smtClean="0"/>
              <a:t>ирбесартан</a:t>
            </a:r>
            <a:endParaRPr lang="ru-RU" dirty="0"/>
          </a:p>
        </p:txBody>
      </p:sp>
      <p:pic>
        <p:nvPicPr>
          <p:cNvPr id="4" name="Содержимое 3" descr="апров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4648200" cy="4291608"/>
          </a:xfrm>
        </p:spPr>
      </p:pic>
      <p:pic>
        <p:nvPicPr>
          <p:cNvPr id="5" name="Рисунок 4" descr="васк.jpg"/>
          <p:cNvPicPr>
            <a:picLocks noChangeAspect="1"/>
          </p:cNvPicPr>
          <p:nvPr/>
        </p:nvPicPr>
        <p:blipFill>
          <a:blip r:embed="rId3" cstate="print"/>
          <a:srcRect l="10441" r="12936"/>
          <a:stretch>
            <a:fillRect/>
          </a:stretch>
        </p:blipFill>
        <p:spPr>
          <a:xfrm>
            <a:off x="3563888" y="2924944"/>
            <a:ext cx="4608512" cy="393305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588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46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Бета-адренолитики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10000" r="5532" b="12424"/>
          <a:stretch/>
        </p:blipFill>
        <p:spPr>
          <a:xfrm>
            <a:off x="0" y="4869160"/>
            <a:ext cx="3851920" cy="1877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3455" t="19273" r="10546" b="10909"/>
          <a:stretch/>
        </p:blipFill>
        <p:spPr>
          <a:xfrm>
            <a:off x="3923928" y="4869160"/>
            <a:ext cx="3110746" cy="1728192"/>
          </a:xfrm>
          <a:prstGeom prst="rect">
            <a:avLst/>
          </a:prstGeom>
        </p:spPr>
      </p:pic>
      <p:pic>
        <p:nvPicPr>
          <p:cNvPr id="9" name="Рисунок 8" descr="00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92280" y="4005064"/>
            <a:ext cx="1724255" cy="2852936"/>
          </a:xfrm>
          <a:prstGeom prst="rect">
            <a:avLst/>
          </a:prstGeom>
        </p:spPr>
      </p:pic>
      <p:pic>
        <p:nvPicPr>
          <p:cNvPr id="10" name="Содержимое 3"/>
          <p:cNvPicPr>
            <a:picLocks noChangeAspect="1"/>
          </p:cNvPicPr>
          <p:nvPr/>
        </p:nvPicPr>
        <p:blipFill rotWithShape="1">
          <a:blip r:embed="rId5" cstate="print"/>
          <a:srcRect l="9737" t="27760" r="10369" b="31344"/>
          <a:stretch/>
        </p:blipFill>
        <p:spPr>
          <a:xfrm>
            <a:off x="4932040" y="620688"/>
            <a:ext cx="2448272" cy="15841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908720"/>
            <a:ext cx="482453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Неселективные: бета1,2адреноблокаторы</a:t>
            </a:r>
            <a:endParaRPr lang="ru-RU" sz="2400" dirty="0" smtClean="0"/>
          </a:p>
          <a:p>
            <a:r>
              <a:rPr lang="ru-RU" sz="2400" dirty="0" err="1" smtClean="0"/>
              <a:t>Пропранолол</a:t>
            </a:r>
            <a:r>
              <a:rPr lang="ru-RU" sz="2400" dirty="0" smtClean="0"/>
              <a:t>«</a:t>
            </a:r>
            <a:r>
              <a:rPr lang="ru-RU" sz="2400" dirty="0" err="1" smtClean="0"/>
              <a:t>Анаприлин</a:t>
            </a:r>
            <a:r>
              <a:rPr lang="ru-RU" sz="2400" dirty="0" smtClean="0"/>
              <a:t>»</a:t>
            </a:r>
          </a:p>
          <a:p>
            <a:r>
              <a:rPr lang="ru-RU" sz="2400" dirty="0" err="1" smtClean="0"/>
              <a:t>Пиндолол</a:t>
            </a:r>
            <a:r>
              <a:rPr lang="ru-RU" sz="2400" dirty="0" smtClean="0"/>
              <a:t> «</a:t>
            </a:r>
            <a:r>
              <a:rPr lang="ru-RU" sz="2400" dirty="0" err="1" smtClean="0"/>
              <a:t>Вискен</a:t>
            </a:r>
            <a:r>
              <a:rPr lang="ru-RU" sz="2400" dirty="0" smtClean="0"/>
              <a:t>»</a:t>
            </a:r>
            <a:r>
              <a:rPr lang="ru-RU" sz="2400" b="1" dirty="0" smtClean="0"/>
              <a:t> </a:t>
            </a:r>
          </a:p>
          <a:p>
            <a:endParaRPr lang="ru-RU" sz="2400" b="1" dirty="0" smtClean="0"/>
          </a:p>
          <a:p>
            <a:r>
              <a:rPr lang="ru-RU" sz="2400" b="1" dirty="0" err="1" smtClean="0"/>
              <a:t>Кардиоселективные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бета 1-адреноблокаторы:</a:t>
            </a:r>
            <a:endParaRPr lang="ru-RU" sz="2400" dirty="0" smtClean="0"/>
          </a:p>
          <a:p>
            <a:r>
              <a:rPr lang="ru-RU" sz="2400" dirty="0" err="1" smtClean="0"/>
              <a:t>Метопролол</a:t>
            </a:r>
            <a:r>
              <a:rPr lang="ru-RU" sz="2400" dirty="0" smtClean="0"/>
              <a:t> «</a:t>
            </a:r>
            <a:r>
              <a:rPr lang="ru-RU" sz="2400" dirty="0" err="1" smtClean="0"/>
              <a:t>Эгилок</a:t>
            </a:r>
            <a:r>
              <a:rPr lang="ru-RU" sz="2400" dirty="0" smtClean="0"/>
              <a:t>»</a:t>
            </a:r>
          </a:p>
          <a:p>
            <a:r>
              <a:rPr lang="ru-RU" sz="2400" dirty="0" err="1" smtClean="0"/>
              <a:t>Бисопролол</a:t>
            </a:r>
            <a:r>
              <a:rPr lang="ru-RU" sz="2400" dirty="0" smtClean="0"/>
              <a:t> «</a:t>
            </a:r>
            <a:r>
              <a:rPr lang="ru-RU" sz="2400" dirty="0" err="1" smtClean="0"/>
              <a:t>Конкор</a:t>
            </a:r>
            <a:r>
              <a:rPr lang="ru-RU" sz="2400" dirty="0" smtClean="0"/>
              <a:t>»</a:t>
            </a:r>
          </a:p>
          <a:p>
            <a:r>
              <a:rPr lang="ru-RU" sz="2400" dirty="0" err="1" smtClean="0"/>
              <a:t>Бетаксолол</a:t>
            </a:r>
            <a:r>
              <a:rPr lang="ru-RU" sz="2400" dirty="0" smtClean="0"/>
              <a:t> «</a:t>
            </a:r>
            <a:r>
              <a:rPr lang="ru-RU" sz="2400" dirty="0" err="1" smtClean="0"/>
              <a:t>Локрен</a:t>
            </a:r>
            <a:r>
              <a:rPr lang="ru-RU" sz="2400" dirty="0" smtClean="0"/>
              <a:t>»</a:t>
            </a:r>
          </a:p>
          <a:p>
            <a:endParaRPr lang="ru-RU" dirty="0"/>
          </a:p>
        </p:txBody>
      </p:sp>
      <p:pic>
        <p:nvPicPr>
          <p:cNvPr id="13" name="Содержимое 3"/>
          <p:cNvPicPr>
            <a:picLocks noChangeAspect="1"/>
          </p:cNvPicPr>
          <p:nvPr/>
        </p:nvPicPr>
        <p:blipFill>
          <a:blip r:embed="rId6" cstate="print"/>
          <a:srcRect l="65575" t="35919" r="7152" b="4584"/>
          <a:stretch>
            <a:fillRect/>
          </a:stretch>
        </p:blipFill>
        <p:spPr>
          <a:xfrm>
            <a:off x="4932040" y="2420888"/>
            <a:ext cx="1440160" cy="2348880"/>
          </a:xfrm>
          <a:prstGeom prst="rect">
            <a:avLst/>
          </a:prstGeom>
        </p:spPr>
      </p:pic>
      <p:pic>
        <p:nvPicPr>
          <p:cNvPr id="14" name="Рисунок 13" descr="вис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2204864"/>
            <a:ext cx="2023193" cy="165618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333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4680520" cy="6336704"/>
          </a:xfrm>
        </p:spPr>
        <p:txBody>
          <a:bodyPr>
            <a:normAutofit/>
          </a:bodyPr>
          <a:lstStyle/>
          <a:p>
            <a:r>
              <a:rPr lang="ru-RU" dirty="0"/>
              <a:t>Известно более 15 растений, содержащих сердечные </a:t>
            </a:r>
            <a:r>
              <a:rPr lang="ru-RU" dirty="0" err="1"/>
              <a:t>гликозидыосновными</a:t>
            </a:r>
            <a:r>
              <a:rPr lang="ru-RU" dirty="0"/>
              <a:t>, применяемыми в медицинской практике являются:</a:t>
            </a:r>
          </a:p>
          <a:p>
            <a:r>
              <a:rPr lang="ru-RU" dirty="0" err="1"/>
              <a:t>дигитоксин</a:t>
            </a:r>
            <a:r>
              <a:rPr lang="ru-RU" dirty="0"/>
              <a:t> — основной гликозид наперстянки пурпуровой (</a:t>
            </a:r>
            <a:r>
              <a:rPr lang="en-US" dirty="0"/>
              <a:t>Digitalis </a:t>
            </a:r>
            <a:r>
              <a:rPr lang="en-US" dirty="0" err="1"/>
              <a:t>purpurae</a:t>
            </a:r>
            <a:r>
              <a:rPr lang="ru-RU" dirty="0"/>
              <a:t>);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err="1" smtClean="0"/>
              <a:t>дигоксин</a:t>
            </a:r>
            <a:r>
              <a:rPr lang="ru-RU" dirty="0"/>
              <a:t>, </a:t>
            </a:r>
            <a:r>
              <a:rPr lang="ru-RU" dirty="0" err="1"/>
              <a:t>целанид</a:t>
            </a:r>
            <a:r>
              <a:rPr lang="ru-RU" dirty="0"/>
              <a:t> — гликозиды листьев наперстянки шерстистой (</a:t>
            </a:r>
            <a:r>
              <a:rPr lang="en-US" dirty="0"/>
              <a:t>Digitalis </a:t>
            </a:r>
            <a:r>
              <a:rPr lang="en-US" dirty="0" err="1"/>
              <a:t>lanata</a:t>
            </a:r>
            <a:r>
              <a:rPr lang="ru-RU" dirty="0"/>
              <a:t>);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80" r="24365"/>
          <a:stretch/>
        </p:blipFill>
        <p:spPr bwMode="auto">
          <a:xfrm>
            <a:off x="5508104" y="116632"/>
            <a:ext cx="306451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2996952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наперстянка  пурпуровая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6" descr="ÐÐ°ÑÑÐ¸Ð½ÐºÐ¸ Ð¿Ð¾ Ð·Ð°Ð¿ÑÐ¾ÑÑ Ð½Ð°Ð¿ÐµÑÑÑÑÐ½ÐºÐ° ÑÐµÑÑÑÐ¸ÑÑÐ°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3016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84168" y="6237312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наперстянка  шерстистая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990659" y="3032783"/>
            <a:ext cx="2782164" cy="1852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10000" r="5532" b="12424"/>
          <a:stretch/>
        </p:blipFill>
        <p:spPr>
          <a:xfrm>
            <a:off x="5893665" y="116632"/>
            <a:ext cx="2807404" cy="1368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13455" t="19273" r="10546" b="10909"/>
          <a:stretch/>
        </p:blipFill>
        <p:spPr>
          <a:xfrm>
            <a:off x="6198932" y="1587277"/>
            <a:ext cx="2533784" cy="1296144"/>
          </a:xfrm>
          <a:prstGeom prst="rect">
            <a:avLst/>
          </a:prstGeom>
        </p:spPr>
      </p:pic>
      <p:pic>
        <p:nvPicPr>
          <p:cNvPr id="9" name="Рисунок 8" descr="00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96337" y="4885184"/>
            <a:ext cx="1152128" cy="1944216"/>
          </a:xfrm>
          <a:prstGeom prst="rect">
            <a:avLst/>
          </a:prstGeom>
        </p:spPr>
      </p:pic>
      <p:pic>
        <p:nvPicPr>
          <p:cNvPr id="10" name="Содержимое 3"/>
          <p:cNvPicPr>
            <a:picLocks noChangeAspect="1"/>
          </p:cNvPicPr>
          <p:nvPr/>
        </p:nvPicPr>
        <p:blipFill rotWithShape="1">
          <a:blip r:embed="rId6" cstate="print"/>
          <a:srcRect l="9737" t="27760" r="10369" b="31344"/>
          <a:stretch/>
        </p:blipFill>
        <p:spPr>
          <a:xfrm>
            <a:off x="5698662" y="5448436"/>
            <a:ext cx="1871754" cy="13481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1" y="116632"/>
            <a:ext cx="571415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Бета-адреноблокаторы (Б-АБ) взаимодействуют с β-</a:t>
            </a:r>
            <a:r>
              <a:rPr lang="ru-RU" sz="2000" dirty="0" err="1"/>
              <a:t>адренорецепторами</a:t>
            </a:r>
            <a:r>
              <a:rPr lang="ru-RU" sz="2000" dirty="0"/>
              <a:t>. </a:t>
            </a:r>
          </a:p>
          <a:p>
            <a:r>
              <a:rPr lang="ru-RU" sz="2000" dirty="0"/>
              <a:t>Селективные препараты избирательно блокируют β</a:t>
            </a:r>
            <a:r>
              <a:rPr lang="ru-RU" sz="2000" baseline="-25000" dirty="0"/>
              <a:t>1</a:t>
            </a:r>
            <a:r>
              <a:rPr lang="ru-RU" sz="2000" dirty="0"/>
              <a:t>-адренорецепторы миокарда и препятствуют активирующему воздействию на них адреналина  и норадреналина, в результате уменьшается сила и частота сердечных сокращений, что в результате приводит к снижению АД. </a:t>
            </a:r>
          </a:p>
          <a:p>
            <a:r>
              <a:rPr lang="ru-RU" sz="2000" dirty="0"/>
              <a:t>Неселективные препараты блокируют и β</a:t>
            </a:r>
            <a:r>
              <a:rPr lang="ru-RU" sz="2000" baseline="-25000" dirty="0"/>
              <a:t>1</a:t>
            </a:r>
            <a:r>
              <a:rPr lang="ru-RU" sz="2000" dirty="0"/>
              <a:t>-адренорецепторы, и β</a:t>
            </a:r>
            <a:r>
              <a:rPr lang="ru-RU" sz="2000" baseline="-25000" dirty="0"/>
              <a:t>2</a:t>
            </a:r>
            <a:r>
              <a:rPr lang="ru-RU" sz="2000" dirty="0"/>
              <a:t>-адренорецепторы в гладкомышечных клетках бронхов, что может вызвать </a:t>
            </a:r>
            <a:r>
              <a:rPr lang="ru-RU" sz="2000" dirty="0" err="1"/>
              <a:t>бронхоспазм</a:t>
            </a:r>
            <a:r>
              <a:rPr lang="ru-RU" sz="2000" dirty="0"/>
              <a:t>. </a:t>
            </a:r>
          </a:p>
          <a:p>
            <a:r>
              <a:rPr lang="ru-RU" sz="2000" b="1" dirty="0"/>
              <a:t>Основной механизм </a:t>
            </a:r>
            <a:r>
              <a:rPr lang="ru-RU" sz="2000" dirty="0" err="1"/>
              <a:t>антигипертензивного</a:t>
            </a:r>
            <a:r>
              <a:rPr lang="ru-RU" sz="2000" dirty="0"/>
              <a:t> действия:</a:t>
            </a:r>
          </a:p>
          <a:p>
            <a:r>
              <a:rPr lang="ru-RU" sz="2000" dirty="0"/>
              <a:t>блокируют бета1-адренорецепторы сердца, сосудов и других органов. Блокада бета1-адренорецепторов сердца и </a:t>
            </a:r>
            <a:r>
              <a:rPr lang="ru-RU" sz="2000" dirty="0" err="1" smtClean="0"/>
              <a:t>обуслолвливает</a:t>
            </a:r>
            <a:r>
              <a:rPr lang="ru-RU" sz="2000" dirty="0" smtClean="0"/>
              <a:t> </a:t>
            </a:r>
            <a:r>
              <a:rPr lang="ru-RU" sz="2000" dirty="0"/>
              <a:t>гипотензивное действие, которое проявляется снижением АД и ЧСС.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864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518745" y="4994926"/>
            <a:ext cx="3096344" cy="17926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10000" r="5532" b="12424"/>
          <a:stretch/>
        </p:blipFill>
        <p:spPr>
          <a:xfrm>
            <a:off x="5576817" y="1772816"/>
            <a:ext cx="3027750" cy="12984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13455" t="19273" r="10546" b="10909"/>
          <a:stretch/>
        </p:blipFill>
        <p:spPr>
          <a:xfrm>
            <a:off x="5576817" y="266775"/>
            <a:ext cx="3168352" cy="1460587"/>
          </a:xfrm>
          <a:prstGeom prst="rect">
            <a:avLst/>
          </a:prstGeom>
        </p:spPr>
      </p:pic>
      <p:pic>
        <p:nvPicPr>
          <p:cNvPr id="9" name="Рисунок 8" descr="00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7666" y="4349894"/>
            <a:ext cx="1508873" cy="2448272"/>
          </a:xfrm>
          <a:prstGeom prst="rect">
            <a:avLst/>
          </a:prstGeom>
        </p:spPr>
      </p:pic>
      <p:pic>
        <p:nvPicPr>
          <p:cNvPr id="10" name="Содержимое 3"/>
          <p:cNvPicPr>
            <a:picLocks noChangeAspect="1"/>
          </p:cNvPicPr>
          <p:nvPr/>
        </p:nvPicPr>
        <p:blipFill rotWithShape="1">
          <a:blip r:embed="rId6" cstate="print"/>
          <a:srcRect l="9737" t="27760" r="10369" b="31344"/>
          <a:stretch/>
        </p:blipFill>
        <p:spPr>
          <a:xfrm>
            <a:off x="5652769" y="3053750"/>
            <a:ext cx="2499334" cy="12961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260648"/>
            <a:ext cx="53285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Показания </a:t>
            </a:r>
          </a:p>
          <a:p>
            <a:r>
              <a:rPr lang="ru-RU" sz="2000" dirty="0"/>
              <a:t>1. Артериальная гипертензия (АГ) - уменьшают риск смерти от мозгового инсульта.</a:t>
            </a:r>
          </a:p>
          <a:p>
            <a:r>
              <a:rPr lang="ru-RU" sz="2000" dirty="0"/>
              <a:t>2. Ишемическая болезнь сердца (ИБС).</a:t>
            </a:r>
          </a:p>
          <a:p>
            <a:r>
              <a:rPr lang="ru-RU" sz="2000" dirty="0"/>
              <a:t>3. Острый инфаркт миокарда (ОИМ) - уменьшают площадь ишемии, т.е. зону очага некроза, уменьшают риск смерти, уменьшают риск повторного ОИМ (когда нет противопоказаний к назначению).</a:t>
            </a:r>
          </a:p>
          <a:p>
            <a:r>
              <a:rPr lang="ru-RU" sz="2000" dirty="0"/>
              <a:t>4. </a:t>
            </a:r>
            <a:r>
              <a:rPr lang="ru-RU" sz="2000" dirty="0" err="1"/>
              <a:t>Тахиартмии</a:t>
            </a:r>
            <a:r>
              <a:rPr lang="ru-RU" sz="2000" dirty="0"/>
              <a:t>.</a:t>
            </a:r>
          </a:p>
          <a:p>
            <a:r>
              <a:rPr lang="ru-RU" sz="2000" dirty="0"/>
              <a:t>8. Мигрень.</a:t>
            </a:r>
          </a:p>
          <a:p>
            <a:r>
              <a:rPr lang="ru-RU" sz="2000" dirty="0"/>
              <a:t>9. Сердечная недостаточность (</a:t>
            </a:r>
            <a:r>
              <a:rPr lang="ru-RU" sz="2000" dirty="0" err="1"/>
              <a:t>метопролол</a:t>
            </a:r>
            <a:r>
              <a:rPr lang="ru-RU" sz="2000" dirty="0"/>
              <a:t>, </a:t>
            </a:r>
            <a:r>
              <a:rPr lang="ru-RU" sz="2000" dirty="0" err="1"/>
              <a:t>бисопролол</a:t>
            </a:r>
            <a:r>
              <a:rPr lang="ru-RU" sz="2000" dirty="0"/>
              <a:t>). </a:t>
            </a:r>
            <a:endParaRPr lang="ru-RU" sz="2000" dirty="0" smtClean="0"/>
          </a:p>
          <a:p>
            <a:pPr algn="ctr"/>
            <a:r>
              <a:rPr lang="ru-RU" sz="2000" b="1" dirty="0" smtClean="0"/>
              <a:t>Особенности </a:t>
            </a:r>
            <a:r>
              <a:rPr lang="ru-RU" sz="2000" b="1" dirty="0"/>
              <a:t>применения. </a:t>
            </a:r>
          </a:p>
          <a:p>
            <a:r>
              <a:rPr lang="ru-RU" sz="2000" dirty="0"/>
              <a:t>Принимают внутрь при АГ в таблетках независимо от приема пищи 2 раза в день, постепенно увеличивая дозировку. </a:t>
            </a: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>
          <a:xfrm>
            <a:off x="8299767" y="6076144"/>
            <a:ext cx="609600" cy="52120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183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5616624" cy="68580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Побочные эффекты:</a:t>
            </a:r>
            <a:endParaRPr lang="ru-RU" dirty="0"/>
          </a:p>
          <a:p>
            <a:r>
              <a:rPr lang="ru-RU" dirty="0"/>
              <a:t>Синдром отдачи при резкой отмене – гипертонический криз приступ стенокардии.</a:t>
            </a:r>
          </a:p>
          <a:p>
            <a:r>
              <a:rPr lang="ru-RU" dirty="0"/>
              <a:t>Брадикардия (следить за ЧСС).</a:t>
            </a:r>
          </a:p>
          <a:p>
            <a:r>
              <a:rPr lang="ru-RU" dirty="0"/>
              <a:t>Неселективные бета-АБ в результате блокады бета2АР гладких мышц повышают тонус бронхов (</a:t>
            </a:r>
            <a:r>
              <a:rPr lang="ru-RU" dirty="0" err="1"/>
              <a:t>бронхоспазм</a:t>
            </a:r>
            <a:r>
              <a:rPr lang="ru-RU" dirty="0"/>
              <a:t>), поэтому противопоказаны при бронхиальной астме.</a:t>
            </a:r>
          </a:p>
          <a:p>
            <a:r>
              <a:rPr lang="ru-RU" dirty="0"/>
              <a:t>Снижают секрецию инсулина, могут вызвать гипогликемию, поэтому противопоказаны при сахарном диабете.</a:t>
            </a:r>
          </a:p>
          <a:p>
            <a:r>
              <a:rPr lang="ru-RU" dirty="0"/>
              <a:t>Ухудшают периферическое кровообращение (похолодание конечностей). </a:t>
            </a:r>
          </a:p>
          <a:p>
            <a:pPr marL="0" indent="0" algn="ctr">
              <a:buNone/>
            </a:pPr>
            <a:r>
              <a:rPr lang="ru-RU" b="1" dirty="0" smtClean="0"/>
              <a:t>Противопоказания:</a:t>
            </a:r>
            <a:endParaRPr lang="ru-RU" b="1" dirty="0"/>
          </a:p>
          <a:p>
            <a:r>
              <a:rPr lang="ru-RU" dirty="0"/>
              <a:t>Бронхиальная астма, беременность, лактация, </a:t>
            </a:r>
            <a:endParaRPr lang="ru-RU" dirty="0" smtClean="0"/>
          </a:p>
          <a:p>
            <a:r>
              <a:rPr lang="ru-RU" dirty="0" smtClean="0"/>
              <a:t>брадикардия</a:t>
            </a:r>
            <a:r>
              <a:rPr lang="ru-RU" dirty="0"/>
              <a:t>, </a:t>
            </a:r>
            <a:r>
              <a:rPr lang="ru-RU" dirty="0" smtClean="0"/>
              <a:t>гипотензия, </a:t>
            </a:r>
          </a:p>
          <a:p>
            <a:r>
              <a:rPr lang="ru-RU" dirty="0" smtClean="0"/>
              <a:t>а-</a:t>
            </a:r>
            <a:r>
              <a:rPr lang="en-US" dirty="0"/>
              <a:t>v</a:t>
            </a:r>
            <a:r>
              <a:rPr lang="ru-RU" dirty="0"/>
              <a:t> блокада </a:t>
            </a:r>
            <a:r>
              <a:rPr lang="en-US" dirty="0"/>
              <a:t>II</a:t>
            </a:r>
            <a:r>
              <a:rPr lang="ru-RU" dirty="0"/>
              <a:t>-</a:t>
            </a:r>
            <a:r>
              <a:rPr lang="en-US" dirty="0"/>
              <a:t>III</a:t>
            </a:r>
            <a:r>
              <a:rPr lang="ru-RU" dirty="0"/>
              <a:t> степени, </a:t>
            </a:r>
            <a:endParaRPr lang="ru-RU" dirty="0" smtClean="0"/>
          </a:p>
          <a:p>
            <a:r>
              <a:rPr lang="ru-RU" dirty="0" smtClean="0"/>
              <a:t>нарушение </a:t>
            </a:r>
            <a:r>
              <a:rPr lang="ru-RU" dirty="0"/>
              <a:t>периферического </a:t>
            </a:r>
            <a:r>
              <a:rPr lang="ru-RU" dirty="0" smtClean="0"/>
              <a:t>кровообращения,</a:t>
            </a:r>
          </a:p>
          <a:p>
            <a:r>
              <a:rPr lang="ru-RU" dirty="0" smtClean="0"/>
              <a:t>сахарный </a:t>
            </a:r>
            <a:r>
              <a:rPr lang="ru-RU" dirty="0"/>
              <a:t>диабет.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000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0112" y="2204864"/>
            <a:ext cx="3168352" cy="1728192"/>
          </a:xfrm>
          <a:prstGeom prst="rect">
            <a:avLst/>
          </a:prstGeom>
        </p:spPr>
      </p:pic>
      <p:pic>
        <p:nvPicPr>
          <p:cNvPr id="8" name="Содержимое 3"/>
          <p:cNvPicPr>
            <a:picLocks noChangeAspect="1"/>
          </p:cNvPicPr>
          <p:nvPr/>
        </p:nvPicPr>
        <p:blipFill rotWithShape="1">
          <a:blip r:embed="rId3" cstate="print"/>
          <a:srcRect l="7394" t="19713" r="8540" b="18966"/>
          <a:stretch/>
        </p:blipFill>
        <p:spPr>
          <a:xfrm>
            <a:off x="5788386" y="207343"/>
            <a:ext cx="3040707" cy="1584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13455" t="19273" r="10546" b="10909"/>
          <a:stretch/>
        </p:blipFill>
        <p:spPr>
          <a:xfrm>
            <a:off x="5596438" y="4077072"/>
            <a:ext cx="3215540" cy="158417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906439" y="5805264"/>
            <a:ext cx="595537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858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3909"/>
            <a:ext cx="8021829" cy="8048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Альфа 2-адреномиметики центрального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  <a:b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Клонидин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клофелин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79512" y="1075625"/>
            <a:ext cx="612068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Основным представителем группы препаратов центрального действия является </a:t>
            </a:r>
            <a:r>
              <a:rPr lang="ru-RU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клонидин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Клонидин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(клофелин, </a:t>
            </a:r>
            <a:r>
              <a:rPr lang="ru-RU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гемитон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стимулирует альфа2-адренорецепторы и частично </a:t>
            </a:r>
            <a:r>
              <a:rPr lang="ru-RU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имидазолиновые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1-рецепторы нейронов ядер </a:t>
            </a:r>
            <a:r>
              <a:rPr lang="ru-RU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солитарного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тракта продолговатого мозга.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приводит к угнетению нейронов сосудодвигательного центра продолговатого мозга и снижению тонуса симпатической иннервации, снижению частоты сердечных сокращений, минутного объема крови (МОК) и общего периферического сопротивления сосудов (ОПСС). В результате возникает стойкий </a:t>
            </a:r>
            <a:r>
              <a:rPr lang="ru-RU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антигипертензивный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эффект.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t="5012" b="1918"/>
          <a:stretch/>
        </p:blipFill>
        <p:spPr>
          <a:xfrm>
            <a:off x="6140030" y="1043583"/>
            <a:ext cx="2660142" cy="2609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12500" t="5956" r="11649" b="7837"/>
          <a:stretch/>
        </p:blipFill>
        <p:spPr>
          <a:xfrm>
            <a:off x="6046415" y="3669904"/>
            <a:ext cx="2847372" cy="195512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0080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79512" y="454427"/>
            <a:ext cx="6192687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err="1" smtClean="0"/>
              <a:t>Антигипертензивное</a:t>
            </a:r>
            <a:r>
              <a:rPr lang="ru-RU" sz="2400" dirty="0" smtClean="0"/>
              <a:t> </a:t>
            </a:r>
            <a:r>
              <a:rPr lang="ru-RU" sz="2400" dirty="0"/>
              <a:t>действие </a:t>
            </a:r>
            <a:r>
              <a:rPr lang="ru-RU" sz="2400" dirty="0" err="1"/>
              <a:t>клонидина</a:t>
            </a:r>
            <a:r>
              <a:rPr lang="ru-RU" sz="2400" dirty="0"/>
              <a:t> развивается через 30 мин.- </a:t>
            </a:r>
            <a:r>
              <a:rPr lang="ru-RU" sz="2400" dirty="0" smtClean="0"/>
              <a:t>1 </a:t>
            </a:r>
            <a:r>
              <a:rPr lang="ru-RU" sz="2400" dirty="0"/>
              <a:t>час при приеме внутрь, максимальным эффект становится через 2 - 4 часа. Длительность действия составляет 6 - 12 часов. </a:t>
            </a:r>
          </a:p>
          <a:p>
            <a:r>
              <a:rPr lang="ru-RU" sz="2400" dirty="0" err="1"/>
              <a:t>Клонидин</a:t>
            </a:r>
            <a:r>
              <a:rPr lang="ru-RU" sz="2400" dirty="0"/>
              <a:t> вводится парентерально, внутрь, </a:t>
            </a:r>
            <a:r>
              <a:rPr lang="ru-RU" sz="2400" dirty="0" err="1"/>
              <a:t>сублингвально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Схема </a:t>
            </a:r>
            <a:r>
              <a:rPr lang="ru-RU" sz="2400" dirty="0"/>
              <a:t>лечения и дозы устанавливаются индивидуально. </a:t>
            </a:r>
          </a:p>
          <a:p>
            <a:r>
              <a:rPr lang="ru-RU" sz="2400" dirty="0"/>
              <a:t>Начальная доза составляет по 37,5 - 75 мкг 3 раза в сутки.  </a:t>
            </a:r>
          </a:p>
          <a:p>
            <a:r>
              <a:rPr lang="ru-RU" sz="2400" dirty="0"/>
              <a:t>Длительность терапии в среднем равна 1 - 2 месяца. </a:t>
            </a:r>
          </a:p>
          <a:p>
            <a:r>
              <a:rPr lang="ru-RU" dirty="0"/>
              <a:t>	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/>
          <a:srcRect l="12500" t="5956" r="11649" b="7837"/>
          <a:stretch/>
        </p:blipFill>
        <p:spPr>
          <a:xfrm>
            <a:off x="6424911" y="2884025"/>
            <a:ext cx="2296896" cy="2187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3977" t="6055" r="6439" b="7003"/>
          <a:stretch/>
        </p:blipFill>
        <p:spPr>
          <a:xfrm>
            <a:off x="6516217" y="332655"/>
            <a:ext cx="2205590" cy="172111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0397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79511" y="38928"/>
            <a:ext cx="6408713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Пациент </a:t>
            </a:r>
            <a:r>
              <a:rPr lang="ru-RU" sz="2400" dirty="0"/>
              <a:t>должен находиться в горизонтальном положении при внутривенном введении и в течение 1,5 – 2 часов после него, для профилактики ортостатической гипотензии. </a:t>
            </a:r>
          </a:p>
          <a:p>
            <a:r>
              <a:rPr lang="ru-RU" sz="2400" dirty="0"/>
              <a:t>Отмену лечения необходимо проводить постепенно, снижая дозу в течение 7 - 10 дней, чтобы избежать развития синдрома отмены (ощущение сердцебиения, беспокойство, резкий подъем артериального давления, тремор, нервозность, головная боль, тошнота). </a:t>
            </a:r>
          </a:p>
          <a:p>
            <a:r>
              <a:rPr lang="ru-RU" sz="2400" dirty="0"/>
              <a:t>При развитии этого синдрома необходимо сразу же вернуться к приему </a:t>
            </a:r>
            <a:r>
              <a:rPr lang="ru-RU" sz="2400" dirty="0" err="1"/>
              <a:t>клонидина</a:t>
            </a:r>
            <a:r>
              <a:rPr lang="ru-RU" sz="2400" dirty="0"/>
              <a:t>, а в дальнейшем при его постепенной отмене заменять другими </a:t>
            </a:r>
            <a:r>
              <a:rPr lang="ru-RU" sz="2400" dirty="0" err="1"/>
              <a:t>антигипертензивными</a:t>
            </a:r>
            <a:r>
              <a:rPr lang="ru-RU" sz="2400" dirty="0"/>
              <a:t> препаратами.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/>
          <a:srcRect l="12500" t="5956" r="11649" b="7837"/>
          <a:stretch/>
        </p:blipFill>
        <p:spPr>
          <a:xfrm>
            <a:off x="6153472" y="3161531"/>
            <a:ext cx="2674937" cy="2547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3977" t="6055" r="6439" b="7003"/>
          <a:stretch/>
        </p:blipFill>
        <p:spPr>
          <a:xfrm>
            <a:off x="6414867" y="332656"/>
            <a:ext cx="2306939" cy="18002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4813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79512" y="197330"/>
            <a:ext cx="518457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 настоящее время </a:t>
            </a:r>
            <a:r>
              <a:rPr lang="ru-RU" sz="2400" dirty="0" err="1"/>
              <a:t>клонидин</a:t>
            </a:r>
            <a:r>
              <a:rPr lang="ru-RU" sz="2400" dirty="0"/>
              <a:t> применяется редко из-за побочных эффектов, может использоваться для купирования кризов.</a:t>
            </a:r>
          </a:p>
          <a:p>
            <a:endParaRPr lang="ru-RU" sz="2400" b="1" dirty="0"/>
          </a:p>
          <a:p>
            <a:r>
              <a:rPr lang="ru-RU" sz="2400" b="1" dirty="0"/>
              <a:t>Побочные действия:</a:t>
            </a:r>
            <a:endParaRPr lang="ru-RU" sz="2400" dirty="0"/>
          </a:p>
          <a:p>
            <a:r>
              <a:rPr lang="ru-RU" sz="2400" dirty="0"/>
              <a:t>Синдром отмены.</a:t>
            </a:r>
          </a:p>
          <a:p>
            <a:r>
              <a:rPr lang="ru-RU" sz="2400" dirty="0"/>
              <a:t>Ортостатическая  гипотензия (следить за АД). </a:t>
            </a:r>
          </a:p>
          <a:p>
            <a:r>
              <a:rPr lang="ru-RU" sz="2400" dirty="0"/>
              <a:t>синусовая брадикардия, синдром </a:t>
            </a:r>
            <a:r>
              <a:rPr lang="ru-RU" sz="2400" dirty="0" err="1"/>
              <a:t>Рейно</a:t>
            </a:r>
            <a:r>
              <a:rPr lang="ru-RU" sz="2400" dirty="0"/>
              <a:t>, </a:t>
            </a:r>
          </a:p>
          <a:p>
            <a:r>
              <a:rPr lang="ru-RU" sz="2400" dirty="0"/>
              <a:t>Вялость, сонливость.</a:t>
            </a:r>
          </a:p>
          <a:p>
            <a:r>
              <a:rPr lang="ru-RU" sz="2400" dirty="0"/>
              <a:t>Депрессия (особенно у пожилых).</a:t>
            </a:r>
          </a:p>
          <a:p>
            <a:r>
              <a:rPr lang="ru-RU" sz="2400" dirty="0"/>
              <a:t>Сухость во рту.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t="5012" b="1918"/>
          <a:stretch/>
        </p:blipFill>
        <p:spPr>
          <a:xfrm>
            <a:off x="5542759" y="220969"/>
            <a:ext cx="2880320" cy="28259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12500" t="5956" r="11649" b="7837"/>
          <a:stretch/>
        </p:blipFill>
        <p:spPr>
          <a:xfrm>
            <a:off x="5220072" y="3212976"/>
            <a:ext cx="3525694" cy="230425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922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95173" cy="14127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Агонисты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имидазолиновых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рецепторов</a:t>
            </a:r>
            <a:b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Моксонидин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физиотенз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Рилменидин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альбарел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13821" t="32529" r="35612" b="18142"/>
          <a:stretch/>
        </p:blipFill>
        <p:spPr>
          <a:xfrm>
            <a:off x="5586658" y="1088538"/>
            <a:ext cx="3161806" cy="1512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8147" t="26714" r="33774" b="22428"/>
          <a:stretch/>
        </p:blipFill>
        <p:spPr>
          <a:xfrm>
            <a:off x="6156176" y="2715394"/>
            <a:ext cx="2304256" cy="1865734"/>
          </a:xfrm>
          <a:prstGeom prst="rect">
            <a:avLst/>
          </a:prstGeom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51520" y="1080898"/>
            <a:ext cx="590465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Моксонидин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физиотенз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моксонитекс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и </a:t>
            </a:r>
            <a:r>
              <a:rPr lang="ru-RU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рилменидин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альбарел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относятся к группе агонистов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имидазолиновых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рецепторов, имеют отличный от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клонидина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механизм действия.</a:t>
            </a:r>
            <a:r>
              <a:rPr lang="ru-RU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Избирательно связываются с центральными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имидазолиновыми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рецепторами (I1), которые осуществляют рефлекторный и тонический контроль симпатической нервной системы и располагаются в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вентеролатеральном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отделе продолговатого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мозга.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Стимуляция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имидазолиновых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рецепторов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снижает периферическую симпатическую активность и артериальное давление.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Моксонидин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является агонистом пост- и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пресинаптических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альфа2-адренорецепторов, но имеет более низкое сродство к ним, чем, альфа2-адреномиметики, поэтому имеет меньшую вероятность развития сухости во рту и седативного эффекта.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нитек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 l="9461" t="29183" r="8366" b="26992"/>
          <a:stretch>
            <a:fillRect/>
          </a:stretch>
        </p:blipFill>
        <p:spPr>
          <a:xfrm>
            <a:off x="6218087" y="4797152"/>
            <a:ext cx="2622338" cy="158417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5215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окс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330"/>
          <a:stretch>
            <a:fillRect/>
          </a:stretch>
        </p:blipFill>
        <p:spPr>
          <a:xfrm>
            <a:off x="5004048" y="1844824"/>
            <a:ext cx="3744473" cy="2509132"/>
          </a:xfrm>
        </p:spPr>
      </p:pic>
      <p:pic>
        <p:nvPicPr>
          <p:cNvPr id="6" name="Рисунок 5" descr="нитек.jpg"/>
          <p:cNvPicPr>
            <a:picLocks noChangeAspect="1"/>
          </p:cNvPicPr>
          <p:nvPr/>
        </p:nvPicPr>
        <p:blipFill>
          <a:blip r:embed="rId3" cstate="print"/>
          <a:srcRect l="9461" t="29183" r="8366" b="26992"/>
          <a:stretch>
            <a:fillRect/>
          </a:stretch>
        </p:blipFill>
        <p:spPr>
          <a:xfrm>
            <a:off x="5148064" y="4438981"/>
            <a:ext cx="3600400" cy="2419019"/>
          </a:xfrm>
          <a:prstGeom prst="rect">
            <a:avLst/>
          </a:prstGeom>
        </p:spPr>
      </p:pic>
      <p:pic>
        <p:nvPicPr>
          <p:cNvPr id="7" name="Рисунок 6" descr="альба.jpg"/>
          <p:cNvPicPr>
            <a:picLocks noChangeAspect="1"/>
          </p:cNvPicPr>
          <p:nvPr/>
        </p:nvPicPr>
        <p:blipFill>
          <a:blip r:embed="rId4" cstate="print"/>
          <a:srcRect l="21920" t="19760" r="24080" b="24080"/>
          <a:stretch>
            <a:fillRect/>
          </a:stretch>
        </p:blipFill>
        <p:spPr>
          <a:xfrm>
            <a:off x="4932040" y="116632"/>
            <a:ext cx="3600400" cy="17620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116632"/>
            <a:ext cx="432048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Длительность действия составляет более 12 часов. </a:t>
            </a:r>
          </a:p>
          <a:p>
            <a:r>
              <a:rPr lang="ru-RU" sz="2400" dirty="0"/>
              <a:t>Применяются при артериальной гипертензии умеренного типа, внутрь в таблетках 1-2 раза в сутки, в зависимости от дозировки..</a:t>
            </a:r>
            <a:r>
              <a:rPr lang="ru-RU" sz="2400" b="1" dirty="0"/>
              <a:t> </a:t>
            </a:r>
          </a:p>
          <a:p>
            <a:r>
              <a:rPr lang="ru-RU" sz="2400" b="1" dirty="0"/>
              <a:t>Побочные действия:</a:t>
            </a:r>
            <a:endParaRPr lang="ru-RU" sz="2400" dirty="0"/>
          </a:p>
          <a:p>
            <a:r>
              <a:rPr lang="ru-RU" sz="2400" dirty="0"/>
              <a:t>1.Синдром отмены.</a:t>
            </a:r>
          </a:p>
          <a:p>
            <a:r>
              <a:rPr lang="ru-RU" sz="2400" dirty="0"/>
              <a:t>Избыточная гипотензия(следить за АД).</a:t>
            </a:r>
          </a:p>
          <a:p>
            <a:r>
              <a:rPr lang="ru-RU" sz="2400" dirty="0"/>
              <a:t>3.Вялость, сонливость.</a:t>
            </a:r>
          </a:p>
          <a:p>
            <a:r>
              <a:rPr lang="ru-RU" sz="2400" dirty="0"/>
              <a:t>Депрессия (особенно у пожилых).</a:t>
            </a:r>
          </a:p>
          <a:p>
            <a:r>
              <a:rPr lang="ru-RU" sz="2400" dirty="0"/>
              <a:t>Сухость во рту. 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8611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3" r="4945"/>
          <a:stretch/>
        </p:blipFill>
        <p:spPr bwMode="auto">
          <a:xfrm>
            <a:off x="6300192" y="2204864"/>
            <a:ext cx="2592288" cy="225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726235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332656"/>
            <a:ext cx="3672408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Блокаторы кальциевых каналов (БКК)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нифедипин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коринфар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кордафлекс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млодипин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норвекс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амлотоп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тенокс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елодипин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фелодип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фелотенз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ретард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плендил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4" descr="ÐÐ°ÑÑÐ¸Ð½ÐºÐ¸ Ð¿Ð¾ Ð·Ð°Ð¿ÑÐ¾ÑÑ ÐºÐ¾ÑÐ¸Ð½ÑÐ°Ñ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33" r="31466"/>
          <a:stretch>
            <a:fillRect/>
          </a:stretch>
        </p:blipFill>
        <p:spPr bwMode="auto">
          <a:xfrm>
            <a:off x="3707904" y="404664"/>
            <a:ext cx="2304256" cy="15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94"/>
          <a:stretch/>
        </p:blipFill>
        <p:spPr bwMode="auto">
          <a:xfrm>
            <a:off x="6151141" y="4493668"/>
            <a:ext cx="2587254" cy="222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6" r="9249"/>
          <a:stretch/>
        </p:blipFill>
        <p:spPr bwMode="auto">
          <a:xfrm>
            <a:off x="3671900" y="4797152"/>
            <a:ext cx="2376264" cy="174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56" b="13444"/>
          <a:stretch/>
        </p:blipFill>
        <p:spPr bwMode="auto">
          <a:xfrm>
            <a:off x="323528" y="4221088"/>
            <a:ext cx="3096344" cy="224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8" t="6000" r="20812" b="6000"/>
          <a:stretch/>
        </p:blipFill>
        <p:spPr bwMode="auto">
          <a:xfrm>
            <a:off x="4427984" y="2060848"/>
            <a:ext cx="1656184" cy="231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535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4464496" cy="6285312"/>
          </a:xfrm>
        </p:spPr>
        <p:txBody>
          <a:bodyPr/>
          <a:lstStyle/>
          <a:p>
            <a:r>
              <a:rPr lang="ru-RU" dirty="0" err="1"/>
              <a:t>строфантин</a:t>
            </a:r>
            <a:r>
              <a:rPr lang="ru-RU" dirty="0"/>
              <a:t> — гликозид африканского растения строфанта (</a:t>
            </a:r>
            <a:r>
              <a:rPr lang="en-US" dirty="0" err="1"/>
              <a:t>Strophantus</a:t>
            </a:r>
            <a:r>
              <a:rPr lang="ru-RU" dirty="0"/>
              <a:t> К);</a:t>
            </a:r>
          </a:p>
          <a:p>
            <a:r>
              <a:rPr lang="ru-RU" dirty="0" err="1"/>
              <a:t>коргликон</a:t>
            </a:r>
            <a:r>
              <a:rPr lang="ru-RU" dirty="0"/>
              <a:t> —</a:t>
            </a:r>
            <a:r>
              <a:rPr lang="ru-RU" dirty="0" err="1"/>
              <a:t>новогаленовый</a:t>
            </a:r>
            <a:r>
              <a:rPr lang="ru-RU" dirty="0"/>
              <a:t> препарат, содержащий сумму алкалоидов листьев ландыша майского (</a:t>
            </a:r>
            <a:r>
              <a:rPr lang="en-US" dirty="0" err="1"/>
              <a:t>Convallaria</a:t>
            </a:r>
            <a:r>
              <a:rPr lang="en-US" dirty="0"/>
              <a:t> </a:t>
            </a:r>
            <a:r>
              <a:rPr lang="en-US" dirty="0" err="1"/>
              <a:t>majlis</a:t>
            </a:r>
            <a:r>
              <a:rPr lang="ru-RU" dirty="0"/>
              <a:t>), основным из которых является </a:t>
            </a:r>
            <a:r>
              <a:rPr lang="ru-RU" dirty="0" err="1"/>
              <a:t>конваллятоксин</a:t>
            </a:r>
            <a:endParaRPr lang="ru-RU" dirty="0"/>
          </a:p>
          <a:p>
            <a:r>
              <a:rPr lang="ru-RU" dirty="0"/>
              <a:t>адонизид — гликозид горицвета весеннего (</a:t>
            </a:r>
            <a:r>
              <a:rPr lang="en-US" dirty="0"/>
              <a:t>Adonis vernal</a:t>
            </a:r>
            <a:r>
              <a:rPr lang="ru-RU" dirty="0"/>
              <a:t>е</a:t>
            </a:r>
            <a:r>
              <a:rPr lang="en-US" dirty="0"/>
              <a:t>s</a:t>
            </a:r>
            <a:r>
              <a:rPr lang="ru-RU" dirty="0"/>
              <a:t>)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ÐÐ°ÑÑÐ¸Ð½ÐºÐ¸ Ð¿Ð¾ Ð·Ð°Ð¿ÑÐ¾ÑÑ ÑÑÑÐ¾ÑÐ°Ð½Ñ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3" r="6213"/>
          <a:stretch/>
        </p:blipFill>
        <p:spPr bwMode="auto">
          <a:xfrm>
            <a:off x="6084168" y="188640"/>
            <a:ext cx="2419376" cy="211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836712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Строфант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Picture 4" descr="ÐÐ°ÑÑÐ¸Ð½ÐºÐ¸ Ð¿Ð¾ Ð·Ð°Ð¿ÑÐ¾ÑÑ Ð»Ð°Ð½Ð´ÑÑ Ð¼Ð°Ð¹ÑÐºÐ¸Ð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67" t="9302" r="20057" b="18605"/>
          <a:stretch/>
        </p:blipFill>
        <p:spPr bwMode="auto">
          <a:xfrm>
            <a:off x="6156176" y="2564904"/>
            <a:ext cx="2448272" cy="189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3212976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Ландыш майский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ÐÐ°ÑÑÐ¸Ð½ÐºÐ¸ Ð¿Ð¾ Ð·Ð°Ð¿ÑÐ¾ÑÑ Ð³Ð¾ÑÐ¸ÑÐ²ÐµÑ Ð²ÐµÑÐµÐ½Ð½Ð¸Ð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17"/>
          <a:stretch/>
        </p:blipFill>
        <p:spPr bwMode="auto">
          <a:xfrm>
            <a:off x="6012160" y="4653136"/>
            <a:ext cx="2736304" cy="198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44008" y="5301208"/>
            <a:ext cx="117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Горицвет весенний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3" r="4945"/>
          <a:stretch/>
        </p:blipFill>
        <p:spPr bwMode="auto">
          <a:xfrm>
            <a:off x="5695676" y="1969790"/>
            <a:ext cx="302433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5676" y="0"/>
            <a:ext cx="3052788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5444156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БКК обладают выраженным </a:t>
            </a:r>
            <a:r>
              <a:rPr lang="ru-RU" dirty="0" err="1" smtClean="0"/>
              <a:t>антигипертензивным</a:t>
            </a:r>
            <a:r>
              <a:rPr lang="ru-RU" dirty="0" smtClean="0"/>
              <a:t> действием и широко применяются в терапии ГБ Они </a:t>
            </a:r>
            <a:r>
              <a:rPr lang="ru-RU" dirty="0"/>
              <a:t>оказывают также </a:t>
            </a:r>
            <a:r>
              <a:rPr lang="ru-RU" dirty="0" err="1"/>
              <a:t>антиангинальное</a:t>
            </a:r>
            <a:r>
              <a:rPr lang="ru-RU" dirty="0"/>
              <a:t> действие, что связывают с уменьшением </a:t>
            </a:r>
            <a:r>
              <a:rPr lang="ru-RU" dirty="0" err="1"/>
              <a:t>постнагрузки</a:t>
            </a:r>
            <a:r>
              <a:rPr lang="ru-RU" dirty="0"/>
              <a:t> на сердце. Некоторые из них обладают антиаритмическим действием. </a:t>
            </a:r>
          </a:p>
          <a:p>
            <a:pPr marL="0" indent="0">
              <a:buNone/>
            </a:pPr>
            <a:r>
              <a:rPr lang="ru-RU" dirty="0"/>
              <a:t>Важным свойством БКК является подавление агрегации тромбоцитов, повышение эластичности эритроцитов, уменьшение вязкости крови.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6" r="9249"/>
          <a:stretch/>
        </p:blipFill>
        <p:spPr bwMode="auto">
          <a:xfrm>
            <a:off x="5796136" y="4581128"/>
            <a:ext cx="2952328" cy="20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525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168352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5472608" cy="666936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БКК блокируют каналы, через которые происходит поступление ионов кальция в гладкомышечные клетки сосудов (преимущественно артерий), мышцы расслабляются, сосуды расширяются и, следовательно, снижается </a:t>
            </a:r>
            <a:r>
              <a:rPr lang="ru-RU" dirty="0" smtClean="0"/>
              <a:t>АД.</a:t>
            </a:r>
          </a:p>
          <a:p>
            <a:pPr marL="0" indent="0">
              <a:buNone/>
            </a:pPr>
            <a:r>
              <a:rPr lang="ru-RU" b="1" dirty="0" err="1" smtClean="0"/>
              <a:t>Нифедипин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err="1"/>
              <a:t>коринфар</a:t>
            </a:r>
            <a:r>
              <a:rPr lang="ru-RU" b="1" dirty="0"/>
              <a:t>, </a:t>
            </a:r>
            <a:r>
              <a:rPr lang="ru-RU" b="1" dirty="0" err="1"/>
              <a:t>кордафлекс</a:t>
            </a:r>
            <a:r>
              <a:rPr lang="ru-RU" b="1" dirty="0" smtClean="0"/>
              <a:t>) </a:t>
            </a:r>
            <a:r>
              <a:rPr lang="ru-RU" dirty="0" smtClean="0"/>
              <a:t>эффективен</a:t>
            </a:r>
            <a:r>
              <a:rPr lang="ru-RU" b="1" dirty="0" smtClean="0"/>
              <a:t> </a:t>
            </a:r>
            <a:r>
              <a:rPr lang="ru-RU" dirty="0"/>
              <a:t>при </a:t>
            </a:r>
            <a:r>
              <a:rPr lang="ru-RU" dirty="0" err="1"/>
              <a:t>сублингвальном</a:t>
            </a:r>
            <a:r>
              <a:rPr lang="ru-RU" dirty="0"/>
              <a:t> </a:t>
            </a:r>
            <a:r>
              <a:rPr lang="ru-RU" dirty="0" smtClean="0"/>
              <a:t>применении:  </a:t>
            </a:r>
            <a:r>
              <a:rPr lang="ru-RU" dirty="0"/>
              <a:t>гипотензивный эффект проявляет через 5-10 минут, который достигает максимума через 15-45 минут и длится 4-8 часов.</a:t>
            </a:r>
          </a:p>
          <a:p>
            <a:r>
              <a:rPr lang="ru-RU" dirty="0" smtClean="0"/>
              <a:t>Применяется </a:t>
            </a:r>
            <a:r>
              <a:rPr lang="ru-RU" dirty="0"/>
              <a:t>для купирования гипертонических кризов, </a:t>
            </a:r>
            <a:r>
              <a:rPr lang="ru-RU" dirty="0" err="1"/>
              <a:t>сублингвально</a:t>
            </a:r>
            <a:r>
              <a:rPr lang="ru-RU" dirty="0"/>
              <a:t> в таблетках </a:t>
            </a:r>
            <a:endParaRPr lang="ru-RU" dirty="0" smtClean="0"/>
          </a:p>
          <a:p>
            <a:r>
              <a:rPr lang="ru-RU" dirty="0" smtClean="0"/>
              <a:t>Также перорально в </a:t>
            </a:r>
            <a:r>
              <a:rPr lang="ru-RU" dirty="0"/>
              <a:t>терапии артериальной гипертензии, ИБС и стенокардии. 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ÐÐ°ÑÑÐ¸Ð½ÐºÐ¸ Ð¿Ð¾ Ð·Ð°Ð¿ÑÐ¾ÑÑ ÐºÐ¾ÑÐ¸Ð½ÑÐ°Ñ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33" r="31466"/>
          <a:stretch>
            <a:fillRect/>
          </a:stretch>
        </p:blipFill>
        <p:spPr bwMode="auto">
          <a:xfrm>
            <a:off x="5508104" y="2276872"/>
            <a:ext cx="324036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39" t="19471" r="23596" b="13389"/>
          <a:stretch/>
        </p:blipFill>
        <p:spPr bwMode="auto">
          <a:xfrm>
            <a:off x="5652120" y="4139202"/>
            <a:ext cx="3096344" cy="271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514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5256584" cy="4248472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dirty="0" err="1"/>
              <a:t>Амлодипин</a:t>
            </a:r>
            <a:r>
              <a:rPr lang="ru-RU" sz="2800" b="1" dirty="0"/>
              <a:t> (</a:t>
            </a:r>
            <a:r>
              <a:rPr lang="ru-RU" sz="2800" b="1" dirty="0" err="1"/>
              <a:t>норваск</a:t>
            </a:r>
            <a:r>
              <a:rPr lang="ru-RU" sz="2800" b="1" dirty="0"/>
              <a:t>, </a:t>
            </a:r>
            <a:r>
              <a:rPr lang="ru-RU" sz="2800" b="1" dirty="0" err="1"/>
              <a:t>амлотоп</a:t>
            </a:r>
            <a:r>
              <a:rPr lang="ru-RU" sz="2800" b="1" dirty="0"/>
              <a:t>) </a:t>
            </a:r>
            <a:r>
              <a:rPr lang="ru-RU" sz="2800" dirty="0"/>
              <a:t>оказывает длительный </a:t>
            </a:r>
            <a:r>
              <a:rPr lang="ru-RU" sz="2800" dirty="0" err="1"/>
              <a:t>дозозависимый</a:t>
            </a:r>
            <a:r>
              <a:rPr lang="ru-RU" sz="2800" dirty="0"/>
              <a:t> </a:t>
            </a:r>
            <a:r>
              <a:rPr lang="ru-RU" sz="2800" dirty="0" err="1"/>
              <a:t>антигипертензивный</a:t>
            </a:r>
            <a:r>
              <a:rPr lang="ru-RU" sz="2800" dirty="0"/>
              <a:t> эффект. </a:t>
            </a:r>
            <a:endParaRPr lang="ru-RU" sz="2800" dirty="0" smtClean="0"/>
          </a:p>
          <a:p>
            <a:r>
              <a:rPr lang="ru-RU" sz="2800" dirty="0" smtClean="0"/>
              <a:t>Не </a:t>
            </a:r>
            <a:r>
              <a:rPr lang="ru-RU" sz="2800" dirty="0"/>
              <a:t>вызывает резкого снижения </a:t>
            </a:r>
            <a:r>
              <a:rPr lang="ru-RU" sz="2800" dirty="0" smtClean="0"/>
              <a:t>АД.</a:t>
            </a:r>
          </a:p>
          <a:p>
            <a:r>
              <a:rPr lang="ru-RU" sz="2800" dirty="0" smtClean="0"/>
              <a:t>Не </a:t>
            </a:r>
            <a:r>
              <a:rPr lang="ru-RU" sz="2800" dirty="0"/>
              <a:t>оказывает влияния на сократимость и проводимость миокарда, не вызывает рефлекторного увеличения ЧСС, тормозит агрегацию тромбоцитов. </a:t>
            </a:r>
          </a:p>
          <a:p>
            <a:r>
              <a:rPr lang="ru-RU" sz="2800" dirty="0"/>
              <a:t>Применяется внутрь в таблетках в терапии артериальной </a:t>
            </a:r>
            <a:r>
              <a:rPr lang="ru-RU" sz="2800" dirty="0" smtClean="0"/>
              <a:t>гипертензии. </a:t>
            </a:r>
            <a:endParaRPr lang="ru-RU" sz="2800" dirty="0"/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3" r="4945"/>
          <a:stretch/>
        </p:blipFill>
        <p:spPr bwMode="auto">
          <a:xfrm>
            <a:off x="5613729" y="634599"/>
            <a:ext cx="302433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1886" y="3460723"/>
            <a:ext cx="3345224" cy="227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00" b="24399"/>
          <a:stretch/>
        </p:blipFill>
        <p:spPr bwMode="auto">
          <a:xfrm>
            <a:off x="1073369" y="4417304"/>
            <a:ext cx="338437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19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208912" cy="59766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Характерные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побочные эффекты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БКК: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грудной клетке, одышка.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Нарушения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сердечного ритма.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Отек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конечностей.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Головокружение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нервозность, депрессивное состояние, повышенное чувство тревоги.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Нарушения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сна и бодрствования.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Диспепсические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расстройства, сухость во рту.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00" b="24399"/>
          <a:stretch/>
        </p:blipFill>
        <p:spPr bwMode="auto">
          <a:xfrm>
            <a:off x="827584" y="4293096"/>
            <a:ext cx="367240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ÐÐ°ÑÑÐ¸Ð½ÐºÐ¸ Ð¿Ð¾ Ð·Ð°Ð¿ÑÐ¾ÑÑ ÐºÐ¾ÑÐ¸Ð½ÑÐ°Ñ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33" r="31466"/>
          <a:stretch>
            <a:fillRect/>
          </a:stretch>
        </p:blipFill>
        <p:spPr bwMode="auto">
          <a:xfrm>
            <a:off x="5364088" y="4581128"/>
            <a:ext cx="338437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39" t="19471" r="23596" b="13389"/>
          <a:stretch/>
        </p:blipFill>
        <p:spPr bwMode="auto">
          <a:xfrm>
            <a:off x="6228184" y="116633"/>
            <a:ext cx="230425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068960"/>
            <a:ext cx="182372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346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/>
              <a:t>Гиполипидемические</a:t>
            </a:r>
            <a:r>
              <a:rPr lang="ru-RU" sz="2800" b="1" dirty="0"/>
              <a:t> </a:t>
            </a:r>
            <a:r>
              <a:rPr lang="ru-RU" sz="2800" b="1" dirty="0" smtClean="0"/>
              <a:t>средства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48680"/>
            <a:ext cx="8712968" cy="6309320"/>
          </a:xfrm>
        </p:spPr>
        <p:txBody>
          <a:bodyPr>
            <a:normAutofit/>
          </a:bodyPr>
          <a:lstStyle/>
          <a:p>
            <a:r>
              <a:rPr lang="ru-RU" dirty="0" smtClean="0"/>
              <a:t>Это ЛС разных химических групп, механизмов действия, понижающие уровень холестерина и триглицеридов, что способствует задержке развития атеросклероза и его обратному развитию. Используются самостоятельно и в комплексном лечении широко распространенных ССЗ- ИБС, стенокардия, ГБ. </a:t>
            </a:r>
            <a:r>
              <a:rPr lang="ru-RU" dirty="0"/>
              <a:t>Наиболее активными </a:t>
            </a:r>
            <a:r>
              <a:rPr lang="ru-RU" dirty="0" err="1"/>
              <a:t>гиполипидемическими</a:t>
            </a:r>
            <a:r>
              <a:rPr lang="ru-RU" dirty="0"/>
              <a:t> препаратами являются </a:t>
            </a:r>
            <a:r>
              <a:rPr lang="ru-RU" dirty="0" err="1"/>
              <a:t>статины</a:t>
            </a:r>
            <a:r>
              <a:rPr lang="ru-RU" dirty="0"/>
              <a:t>, именно они чаще всего используются в комплексном лечении </a:t>
            </a:r>
            <a:r>
              <a:rPr lang="ru-RU" dirty="0" smtClean="0"/>
              <a:t>ИБС:</a:t>
            </a:r>
            <a:endParaRPr lang="ru-RU" dirty="0"/>
          </a:p>
          <a:p>
            <a:r>
              <a:rPr lang="ru-RU" dirty="0" err="1"/>
              <a:t>симвастатин</a:t>
            </a:r>
            <a:r>
              <a:rPr lang="ru-RU" dirty="0"/>
              <a:t> (</a:t>
            </a:r>
            <a:r>
              <a:rPr lang="ru-RU" dirty="0" err="1"/>
              <a:t>зокор</a:t>
            </a:r>
            <a:r>
              <a:rPr lang="ru-RU" dirty="0"/>
              <a:t>)</a:t>
            </a:r>
          </a:p>
          <a:p>
            <a:r>
              <a:rPr lang="ru-RU" dirty="0" err="1"/>
              <a:t>ловастатин</a:t>
            </a:r>
            <a:r>
              <a:rPr lang="ru-RU" dirty="0"/>
              <a:t> (</a:t>
            </a:r>
            <a:r>
              <a:rPr lang="ru-RU" dirty="0" err="1"/>
              <a:t>мевакор</a:t>
            </a:r>
            <a:r>
              <a:rPr lang="ru-RU" dirty="0"/>
              <a:t>)</a:t>
            </a:r>
          </a:p>
          <a:p>
            <a:r>
              <a:rPr lang="ru-RU" dirty="0" err="1"/>
              <a:t>правастатин</a:t>
            </a:r>
            <a:r>
              <a:rPr lang="ru-RU" dirty="0"/>
              <a:t> (</a:t>
            </a:r>
            <a:r>
              <a:rPr lang="ru-RU" dirty="0" err="1"/>
              <a:t>липостат</a:t>
            </a:r>
            <a:r>
              <a:rPr lang="ru-RU" dirty="0"/>
              <a:t>) </a:t>
            </a:r>
          </a:p>
          <a:p>
            <a:r>
              <a:rPr lang="ru-RU" dirty="0" err="1"/>
              <a:t>флувастатин</a:t>
            </a:r>
            <a:r>
              <a:rPr lang="ru-RU" dirty="0"/>
              <a:t> (</a:t>
            </a:r>
            <a:r>
              <a:rPr lang="ru-RU" dirty="0" err="1"/>
              <a:t>лескол</a:t>
            </a:r>
            <a:r>
              <a:rPr lang="ru-RU" dirty="0"/>
              <a:t>)</a:t>
            </a:r>
          </a:p>
          <a:p>
            <a:r>
              <a:rPr lang="ru-RU" dirty="0" err="1"/>
              <a:t>аторвастатин</a:t>
            </a:r>
            <a:r>
              <a:rPr lang="ru-RU" dirty="0"/>
              <a:t> (</a:t>
            </a:r>
            <a:r>
              <a:rPr lang="ru-RU" dirty="0" err="1"/>
              <a:t>аторис</a:t>
            </a:r>
            <a:r>
              <a:rPr lang="ru-RU" dirty="0"/>
              <a:t>)</a:t>
            </a:r>
          </a:p>
          <a:p>
            <a:r>
              <a:rPr lang="ru-RU" dirty="0" err="1"/>
              <a:t>розувастатин</a:t>
            </a:r>
            <a:r>
              <a:rPr lang="ru-RU" dirty="0"/>
              <a:t> (</a:t>
            </a:r>
            <a:r>
              <a:rPr lang="ru-RU" dirty="0" err="1"/>
              <a:t>крестор</a:t>
            </a:r>
            <a:r>
              <a:rPr lang="ru-RU" dirty="0"/>
              <a:t>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51" b="20601"/>
          <a:stretch/>
        </p:blipFill>
        <p:spPr>
          <a:xfrm>
            <a:off x="6294019" y="4005064"/>
            <a:ext cx="2420888" cy="1398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6635" y="5403107"/>
            <a:ext cx="2448272" cy="1322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1138" y="4005064"/>
            <a:ext cx="2217316" cy="11668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7" y="5459557"/>
            <a:ext cx="2342707" cy="120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41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44624"/>
            <a:ext cx="5256584" cy="68133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ЛС С АНТИТРОМБИЧЕСКИМ ДЕЙСТВИЕМ</a:t>
            </a:r>
          </a:p>
          <a:p>
            <a:pPr>
              <a:spcBef>
                <a:spcPts val="0"/>
              </a:spcBef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ТЕРАПИИ ИБС И СТЕНОКАРДИИ ПРИМЕНЯЮТ ЛС С ТРОМБОЛИТИЧЕСКИМ ДЕЙСТВИЕМ: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АНТИАГРЕГАНТЫ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2.Антикоагулянты</a:t>
            </a:r>
          </a:p>
          <a:p>
            <a:pPr>
              <a:spcBef>
                <a:spcPts val="0"/>
              </a:spcBef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2565" y="1658463"/>
            <a:ext cx="2664296" cy="141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2565" y="166600"/>
            <a:ext cx="2448272" cy="139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2493" y="3263993"/>
            <a:ext cx="2464440" cy="13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2500" y="2280673"/>
            <a:ext cx="1552573" cy="179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28" b="13696"/>
          <a:stretch>
            <a:fillRect/>
          </a:stretch>
        </p:blipFill>
        <p:spPr bwMode="auto">
          <a:xfrm>
            <a:off x="5449343" y="4780682"/>
            <a:ext cx="3300367" cy="196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дур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3918" y="3095119"/>
            <a:ext cx="4248472" cy="35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914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73446" cy="3744416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Антиагреганты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это ЛП с разными механизмами действия, способные тормозить процессы 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агрегации </a:t>
            </a:r>
            <a: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(склеивания) тромбоцитов и образования тромбов, улучшать реологические свойства крови.</a:t>
            </a:r>
            <a:b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Антиагреганты</a:t>
            </a:r>
            <a: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применяют только для профилактики </a:t>
            </a:r>
            <a:r>
              <a:rPr lang="ru-RU" sz="20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тормбозов</a:t>
            </a:r>
            <a: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 нарушении свертываемости крови и склонности к тромбозам при таких показаниях как ИБС, стенокардия, артериальная гипертензия, перенесенный инфаркт миокарда и др. </a:t>
            </a:r>
            <a:endPara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4247" y="2348880"/>
            <a:ext cx="328491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36" y="3140968"/>
            <a:ext cx="4220199" cy="348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дур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054918"/>
            <a:ext cx="3366236" cy="250938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877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0"/>
            <a:ext cx="9289032" cy="3507829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Ацетилсалициловая кислота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Является НПВП, в дозировке от 100-300мг  проявляет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антиагрегантный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эффект .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Кардиологические дозировки аспирина выпускают под ТН:</a:t>
            </a:r>
          </a:p>
          <a:p>
            <a:pPr>
              <a:spcBef>
                <a:spcPts val="0"/>
              </a:spcBef>
            </a:pP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ТромбоАСС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Аспинат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Аспирин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кардио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Тромбопол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Кардиомагнил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др.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2949" y="2390357"/>
            <a:ext cx="2954052" cy="13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334" y="3337216"/>
            <a:ext cx="2968161" cy="151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4478" y="4937941"/>
            <a:ext cx="3419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433" y="2780929"/>
            <a:ext cx="3319422" cy="394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6916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0" y="1"/>
            <a:ext cx="9144000" cy="121442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Ингибиторы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АДФ-зависимой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агрегации тромбоцитов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Клопидогрел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плавикс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Тиклопедин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тиклид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тикло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Тикагрелор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брилинта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AutoShape 2" descr="https://zdravcity.ru/upload/resize_cache/iblock/637/600_600_14f395e0faa44aacd1882264aa0bb0a29/photo_es_3EDD0EBE-E90D-A4BD-BE05-30100007F8F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zdravcity.ru/upload/resize_cache/iblock/637/600_600_14f395e0faa44aacd1882264aa0bb0a29/photo_es_3EDD0EBE-E90D-A4BD-BE05-30100007F8F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ду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6171" y="2588933"/>
            <a:ext cx="4248472" cy="3552339"/>
          </a:xfrm>
          <a:prstGeom prst="rect">
            <a:avLst/>
          </a:prstGeom>
        </p:spPr>
      </p:pic>
      <p:pic>
        <p:nvPicPr>
          <p:cNvPr id="7" name="Рисунок 6" descr="ти.jpg"/>
          <p:cNvPicPr>
            <a:picLocks noChangeAspect="1"/>
          </p:cNvPicPr>
          <p:nvPr/>
        </p:nvPicPr>
        <p:blipFill>
          <a:blip r:embed="rId3" cstate="print"/>
          <a:srcRect l="3922" t="29397" r="7843" b="22529"/>
          <a:stretch>
            <a:fillRect/>
          </a:stretch>
        </p:blipFill>
        <p:spPr>
          <a:xfrm>
            <a:off x="449133" y="2715152"/>
            <a:ext cx="3240360" cy="164995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28" b="13696"/>
          <a:stretch>
            <a:fillRect/>
          </a:stretch>
        </p:blipFill>
        <p:spPr bwMode="auto">
          <a:xfrm>
            <a:off x="307975" y="4366106"/>
            <a:ext cx="3960440" cy="23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88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0"/>
            <a:ext cx="8784976" cy="3933056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7600" b="1" i="1" dirty="0" smtClean="0">
                <a:latin typeface="Times New Roman" pitchFamily="18" charset="0"/>
                <a:cs typeface="Times New Roman" pitchFamily="18" charset="0"/>
              </a:rPr>
              <a:t>Антикоагулянты прямого действия </a:t>
            </a:r>
          </a:p>
          <a:p>
            <a:pPr algn="just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ЛП с разными механизмами действия, способные тормозить процессы 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гемокоагуляции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влияя на ФСК (факторы свертывания)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крови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Основными представителями этой группы являются:</a:t>
            </a:r>
            <a:br>
              <a:rPr lang="ru-RU" sz="4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-гепарин и его низкомолекулярные </a:t>
            </a:r>
            <a:r>
              <a:rPr lang="ru-RU" sz="4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соли.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Раствор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натриевой соли гепарина </a:t>
            </a:r>
            <a:r>
              <a:rPr lang="ru-RU" sz="4000" b="0" dirty="0">
                <a:latin typeface="Times New Roman" pitchFamily="18" charset="0"/>
                <a:cs typeface="Times New Roman" pitchFamily="18" charset="0"/>
              </a:rPr>
              <a:t>в ампулах по 5 мл с активностью 5 000 ЕД  в 1 мл </a:t>
            </a:r>
            <a:endParaRPr lang="ru-RU" sz="40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Натриевая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соль: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эноксапарин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натрий  (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клексан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Кальциевая соль: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кальципарин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надропарин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кальций  (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фраксипарин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0" dirty="0" smtClean="0">
                <a:latin typeface="Times New Roman" pitchFamily="18" charset="0"/>
                <a:cs typeface="Times New Roman" pitchFamily="18" charset="0"/>
              </a:rPr>
              <a:t>вводят </a:t>
            </a:r>
            <a:r>
              <a:rPr lang="ru-RU" sz="4000" b="0" dirty="0">
                <a:latin typeface="Times New Roman" pitchFamily="18" charset="0"/>
                <a:cs typeface="Times New Roman" pitchFamily="18" charset="0"/>
              </a:rPr>
              <a:t>в/в, п/к, в/м. При в/в введении гепарин сразу же угнетает свертывание крови на 4-5 часов. Для профилактики тромбозов  препараты гепарина вводят п/к в переднюю стенку живота, под контролем времени свертывания крови.</a:t>
            </a:r>
            <a:endParaRPr lang="ru-RU" sz="38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геп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3429000"/>
            <a:ext cx="4176464" cy="295232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3428309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69</a:t>
            </a:fld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5098" y="4809057"/>
            <a:ext cx="2681398" cy="204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95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88640"/>
            <a:ext cx="5904656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Активность сердечных гликозидов </a:t>
            </a:r>
            <a:r>
              <a:rPr lang="ru-RU" dirty="0"/>
              <a:t>стандартизируется в соответствии с ГФ  в </a:t>
            </a:r>
            <a:endParaRPr lang="ru-RU" dirty="0" smtClean="0"/>
          </a:p>
          <a:p>
            <a:r>
              <a:rPr lang="ru-RU" b="1" dirty="0" smtClean="0"/>
              <a:t>лягушачьих </a:t>
            </a:r>
            <a:r>
              <a:rPr lang="ru-RU" b="1" dirty="0"/>
              <a:t>(ЛЕД), </a:t>
            </a:r>
            <a:endParaRPr lang="ru-RU" b="1" dirty="0" smtClean="0"/>
          </a:p>
          <a:p>
            <a:r>
              <a:rPr lang="ru-RU" b="1" dirty="0" smtClean="0"/>
              <a:t>голубиных </a:t>
            </a:r>
            <a:r>
              <a:rPr lang="ru-RU" b="1" dirty="0"/>
              <a:t>(ГЕД)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dirty="0"/>
              <a:t>кошачьих (КЕД) </a:t>
            </a:r>
            <a:r>
              <a:rPr lang="ru-RU" dirty="0"/>
              <a:t>единицах действия (ЕД).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За </a:t>
            </a:r>
            <a:r>
              <a:rPr lang="ru-RU" dirty="0"/>
              <a:t>стандарт берется наименьшая доза сердечного гликозида, вызывающая остановку сердца лягушки, голубя или кошки. Например, 1,0 </a:t>
            </a:r>
            <a:r>
              <a:rPr lang="ru-RU" dirty="0" err="1"/>
              <a:t>дигитоксина</a:t>
            </a:r>
            <a:r>
              <a:rPr lang="ru-RU" dirty="0"/>
              <a:t> содержит 8-10тысяч ЛЕД или 1911-2271 КЕД;  1,0 </a:t>
            </a:r>
            <a:r>
              <a:rPr lang="ru-RU" dirty="0" err="1"/>
              <a:t>строфантина</a:t>
            </a:r>
            <a:r>
              <a:rPr lang="ru-RU" dirty="0"/>
              <a:t> содержит 43-58 тысяч ЛЕД или 5800-7100 КЕД.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06" b="13327"/>
          <a:stretch/>
        </p:blipFill>
        <p:spPr bwMode="auto">
          <a:xfrm>
            <a:off x="5940152" y="0"/>
            <a:ext cx="280831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ÐÐ°ÑÑÐ¸Ð½ÐºÐ¸ Ð¿Ð¾ Ð·Ð°Ð¿ÑÐ¾ÑÑ ÐºÐ¾ÑÐ³Ð»Ð¸ÐºÐ¾Ð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09" b="24141"/>
          <a:stretch/>
        </p:blipFill>
        <p:spPr bwMode="auto">
          <a:xfrm>
            <a:off x="5724128" y="3573016"/>
            <a:ext cx="316835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Ð°ÑÑÐ¸Ð½ÐºÐ¸ Ð¿Ð¾ Ð·Ð°Ð¿ÑÐ¾ÑÑ ÐºÐ¾ÑÐ³Ð»Ð¸ÐºÐ¾Ð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09" b="24141"/>
          <a:stretch/>
        </p:blipFill>
        <p:spPr bwMode="auto">
          <a:xfrm>
            <a:off x="5724128" y="3547467"/>
            <a:ext cx="316835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955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7848872" cy="237626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Новыми представителями антикоагулянтов прямого действия являются лекарственные препараты: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-ингибитор тромбина –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дабигатран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прадакса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капсулы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ингибитор  ФСК Ха –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ривароксабан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ксарелто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апиксабан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эликвис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таблетки.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6" descr="да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702784"/>
            <a:ext cx="8352928" cy="415521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307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07504" y="0"/>
            <a:ext cx="7056784" cy="674136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ПОКАЗАНИЯ: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Антикоагулянты прямого действия применяют для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профилактики и лечения различных тромбоэмболических заболеваний: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прямое переливание крови,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острый инфаркт миокарда, тромбоз коронарных сосудов на фоне инфаркта миокарда и сосудов мозга,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тромбоз сосудов глаз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тромбофлебиты поверхностных вен,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профилактика тромбозов при  операциях на сердце и сосудах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предотвращения свертывания крови при  гемодиализе и в аппаратах искусственного кровообращения,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тромбоэмболии легочных артерий.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передозировке вызывают опасные кровотечения,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антагонистом препаратов гепарина является протамина сульфат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раствор для инъекций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705"/>
          <a:stretch>
            <a:fillRect/>
          </a:stretch>
        </p:blipFill>
        <p:spPr bwMode="auto">
          <a:xfrm>
            <a:off x="6941579" y="4149080"/>
            <a:ext cx="212372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гепа.jpg"/>
          <p:cNvPicPr>
            <a:picLocks noChangeAspect="1"/>
          </p:cNvPicPr>
          <p:nvPr/>
        </p:nvPicPr>
        <p:blipFill>
          <a:blip r:embed="rId3" cstate="print"/>
          <a:srcRect l="46067" r="3371"/>
          <a:stretch>
            <a:fillRect/>
          </a:stretch>
        </p:blipFill>
        <p:spPr>
          <a:xfrm>
            <a:off x="7020272" y="260648"/>
            <a:ext cx="1872208" cy="19442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261" b="30000"/>
          <a:stretch>
            <a:fillRect/>
          </a:stretch>
        </p:blipFill>
        <p:spPr bwMode="auto">
          <a:xfrm>
            <a:off x="7049591" y="2564904"/>
            <a:ext cx="1907704" cy="1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271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784976" cy="324036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Антикоагулянты непрямого действия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лекарственные средства, антагонисты витамина К, который участвует в синтезе протромбина в печени.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Антикоагулянты непрямого действия тормозят синтез протромбина в печени, поэтому активны только внутри организма, их эффект наступает медленно, через 24-72 часа после приема, но и сохраняется несколько суток в среднем от 2 до 4 дней.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Основными 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представителями этой группы являются препараты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Варварин,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Фениндион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Фенилин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таблетки.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ва.png"/>
          <p:cNvPicPr>
            <a:picLocks noChangeAspect="1"/>
          </p:cNvPicPr>
          <p:nvPr/>
        </p:nvPicPr>
        <p:blipFill>
          <a:blip r:embed="rId2" cstate="print"/>
          <a:srcRect l="20601" r="18500"/>
          <a:stretch>
            <a:fillRect/>
          </a:stretch>
        </p:blipFill>
        <p:spPr>
          <a:xfrm>
            <a:off x="323528" y="3186154"/>
            <a:ext cx="2098313" cy="3384376"/>
          </a:xfrm>
          <a:prstGeom prst="rect">
            <a:avLst/>
          </a:prstGeom>
        </p:spPr>
      </p:pic>
      <p:pic>
        <p:nvPicPr>
          <p:cNvPr id="7" name="Рисунок 6" descr="фе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3857" y="3783308"/>
            <a:ext cx="4752528" cy="280831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389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0"/>
            <a:ext cx="4608512" cy="68580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Диуретические средства</a:t>
            </a:r>
            <a:endParaRPr lang="ru-RU" b="1" dirty="0"/>
          </a:p>
          <a:p>
            <a:pPr marL="0" indent="0">
              <a:buNone/>
            </a:pPr>
            <a:r>
              <a:rPr lang="ru-RU" dirty="0" smtClean="0"/>
              <a:t>Оказывают </a:t>
            </a:r>
            <a:r>
              <a:rPr lang="ru-RU" dirty="0"/>
              <a:t>прямое влияние на функциональное состояние нефронов, тормозят </a:t>
            </a:r>
            <a:r>
              <a:rPr lang="ru-RU" dirty="0" err="1" smtClean="0"/>
              <a:t>реабсорбцию</a:t>
            </a:r>
            <a:r>
              <a:rPr lang="ru-RU" dirty="0" smtClean="0"/>
              <a:t> </a:t>
            </a:r>
            <a:r>
              <a:rPr lang="ru-RU" dirty="0"/>
              <a:t>солей и воды в канальцах нефронов почек, усиливая их выведение из организма. Находят применение для лечения отеков, артериальной гипертензии, ускорения элиминации ядов при отравлениях. </a:t>
            </a:r>
          </a:p>
          <a:p>
            <a:pPr marL="0" indent="0">
              <a:buNone/>
            </a:pPr>
            <a:r>
              <a:rPr lang="ru-RU" dirty="0"/>
              <a:t>В терапии АГ применяют диуретики умеренного действия, </a:t>
            </a:r>
            <a:r>
              <a:rPr lang="ru-RU" dirty="0" err="1"/>
              <a:t>тиазидный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b="1" dirty="0" err="1" smtClean="0"/>
              <a:t>гидрохлортиазид</a:t>
            </a:r>
            <a:r>
              <a:rPr lang="ru-RU" b="1" dirty="0" smtClean="0"/>
              <a:t> </a:t>
            </a:r>
            <a:r>
              <a:rPr lang="ru-RU" b="1" dirty="0"/>
              <a:t>(гипотиазид) </a:t>
            </a:r>
            <a:r>
              <a:rPr lang="ru-RU" dirty="0"/>
              <a:t>и </a:t>
            </a:r>
            <a:r>
              <a:rPr lang="ru-RU" dirty="0" err="1"/>
              <a:t>тиазидоподобный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b="1" dirty="0" err="1" smtClean="0"/>
              <a:t>индапамид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err="1"/>
              <a:t>арифон</a:t>
            </a:r>
            <a:r>
              <a:rPr lang="ru-RU" b="1" dirty="0"/>
              <a:t> </a:t>
            </a:r>
            <a:r>
              <a:rPr lang="ru-RU" b="1" dirty="0" err="1"/>
              <a:t>ретард</a:t>
            </a:r>
            <a:r>
              <a:rPr lang="ru-RU" b="1" dirty="0"/>
              <a:t>).</a:t>
            </a:r>
          </a:p>
          <a:p>
            <a:pPr marL="0" indent="0">
              <a:buNone/>
            </a:pPr>
            <a:r>
              <a:rPr lang="ru-RU" dirty="0"/>
              <a:t>Также сильный петлевой диуретик </a:t>
            </a:r>
            <a:r>
              <a:rPr lang="ru-RU" b="1" dirty="0"/>
              <a:t>фуросемид (лазикс)</a:t>
            </a:r>
            <a:r>
              <a:rPr lang="ru-RU" dirty="0"/>
              <a:t> и его современный аналог </a:t>
            </a:r>
            <a:r>
              <a:rPr lang="ru-RU" b="1" dirty="0" err="1"/>
              <a:t>торасемид</a:t>
            </a:r>
            <a:r>
              <a:rPr lang="ru-RU" b="1" dirty="0"/>
              <a:t> (</a:t>
            </a:r>
            <a:r>
              <a:rPr lang="ru-RU" b="1" dirty="0" err="1"/>
              <a:t>диувер</a:t>
            </a:r>
            <a:r>
              <a:rPr lang="ru-RU" b="1" dirty="0"/>
              <a:t>).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Содержимое 3" descr="гип.jpg"/>
          <p:cNvPicPr>
            <a:picLocks noChangeAspect="1"/>
          </p:cNvPicPr>
          <p:nvPr/>
        </p:nvPicPr>
        <p:blipFill>
          <a:blip r:embed="rId2" cstate="print"/>
          <a:srcRect l="8572" t="23503" r="8154" b="23027"/>
          <a:stretch>
            <a:fillRect/>
          </a:stretch>
        </p:blipFill>
        <p:spPr>
          <a:xfrm>
            <a:off x="5436096" y="116632"/>
            <a:ext cx="2808312" cy="1224136"/>
          </a:xfrm>
          <a:prstGeom prst="rect">
            <a:avLst/>
          </a:prstGeom>
        </p:spPr>
      </p:pic>
      <p:pic>
        <p:nvPicPr>
          <p:cNvPr id="5" name="Рисунок 4" descr="хло.jpg"/>
          <p:cNvPicPr>
            <a:picLocks noChangeAspect="1"/>
          </p:cNvPicPr>
          <p:nvPr/>
        </p:nvPicPr>
        <p:blipFill>
          <a:blip r:embed="rId3" cstate="print"/>
          <a:srcRect r="18330" b="15024"/>
          <a:stretch>
            <a:fillRect/>
          </a:stretch>
        </p:blipFill>
        <p:spPr>
          <a:xfrm>
            <a:off x="6228184" y="1412776"/>
            <a:ext cx="2448272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l="7294" t="5257" r="13936" b="28154"/>
          <a:stretch>
            <a:fillRect/>
          </a:stretch>
        </p:blipFill>
        <p:spPr>
          <a:xfrm rot="21436309">
            <a:off x="4920670" y="3355993"/>
            <a:ext cx="1748606" cy="1229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10464" t="5813" r="9303" b="55030"/>
          <a:stretch/>
        </p:blipFill>
        <p:spPr>
          <a:xfrm>
            <a:off x="6946743" y="3369904"/>
            <a:ext cx="1801721" cy="1141090"/>
          </a:xfrm>
          <a:prstGeom prst="rect">
            <a:avLst/>
          </a:prstGeom>
        </p:spPr>
      </p:pic>
      <p:pic>
        <p:nvPicPr>
          <p:cNvPr id="8" name="Рисунок 7" descr="ю06.jpeg"/>
          <p:cNvPicPr/>
          <p:nvPr/>
        </p:nvPicPr>
        <p:blipFill>
          <a:blip r:embed="rId6" cstate="print"/>
          <a:srcRect l="2521" t="7227" r="7002" b="6049"/>
          <a:stretch>
            <a:fillRect/>
          </a:stretch>
        </p:blipFill>
        <p:spPr>
          <a:xfrm>
            <a:off x="6876256" y="5229200"/>
            <a:ext cx="1872208" cy="1484784"/>
          </a:xfrm>
          <a:prstGeom prst="rect">
            <a:avLst/>
          </a:prstGeom>
        </p:spPr>
      </p:pic>
      <p:pic>
        <p:nvPicPr>
          <p:cNvPr id="9" name="Рисунок 8" descr="диу.jpg"/>
          <p:cNvPicPr>
            <a:picLocks noChangeAspect="1"/>
          </p:cNvPicPr>
          <p:nvPr/>
        </p:nvPicPr>
        <p:blipFill>
          <a:blip r:embed="rId7" cstate="print"/>
          <a:srcRect l="5000" t="3517" r="5000" b="4774"/>
          <a:stretch>
            <a:fillRect/>
          </a:stretch>
        </p:blipFill>
        <p:spPr>
          <a:xfrm>
            <a:off x="4860032" y="5085184"/>
            <a:ext cx="1837504" cy="145750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046605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2853"/>
            <a:ext cx="5184576" cy="346018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Основные побочные эффекты мочегонных средств:</a:t>
            </a:r>
          </a:p>
          <a:p>
            <a:r>
              <a:rPr lang="ru-RU" dirty="0" smtClean="0"/>
              <a:t>Гипокалиемия.</a:t>
            </a:r>
          </a:p>
          <a:p>
            <a:r>
              <a:rPr lang="ru-RU" dirty="0" smtClean="0"/>
              <a:t>Электролитный дисбаланс.</a:t>
            </a:r>
          </a:p>
          <a:p>
            <a:r>
              <a:rPr lang="ru-RU" dirty="0" smtClean="0"/>
              <a:t>Избыточная гипотензия.</a:t>
            </a:r>
          </a:p>
          <a:p>
            <a:r>
              <a:rPr lang="ru-RU" dirty="0" smtClean="0"/>
              <a:t>Нарушения работы сердца.</a:t>
            </a:r>
          </a:p>
          <a:p>
            <a:r>
              <a:rPr lang="ru-RU" dirty="0" smtClean="0"/>
              <a:t>Компенсаторная жажда.</a:t>
            </a:r>
          </a:p>
          <a:p>
            <a:r>
              <a:rPr lang="ru-RU" dirty="0" smtClean="0"/>
              <a:t>Сухость во рту.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5" name="Рисунок 4" descr="ю06.jpeg"/>
          <p:cNvPicPr/>
          <p:nvPr/>
        </p:nvPicPr>
        <p:blipFill>
          <a:blip r:embed="rId2" cstate="print"/>
          <a:srcRect l="2521" t="7227" r="7002" b="6049"/>
          <a:stretch>
            <a:fillRect/>
          </a:stretch>
        </p:blipFill>
        <p:spPr>
          <a:xfrm>
            <a:off x="971600" y="3960998"/>
            <a:ext cx="3024336" cy="2492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rcRect l="6970" t="32931" r="7992" b="32308"/>
          <a:stretch>
            <a:fillRect/>
          </a:stretch>
        </p:blipFill>
        <p:spPr>
          <a:xfrm>
            <a:off x="5508104" y="3603042"/>
            <a:ext cx="3024336" cy="1335846"/>
          </a:xfrm>
          <a:prstGeom prst="rect">
            <a:avLst/>
          </a:prstGeom>
        </p:spPr>
      </p:pic>
      <p:pic>
        <p:nvPicPr>
          <p:cNvPr id="10" name="Содержимое 3" descr="ю07.jpeg"/>
          <p:cNvPicPr>
            <a:picLocks/>
          </p:cNvPicPr>
          <p:nvPr/>
        </p:nvPicPr>
        <p:blipFill>
          <a:blip r:embed="rId4" cstate="print"/>
          <a:srcRect t="17470" b="19000"/>
          <a:stretch>
            <a:fillRect/>
          </a:stretch>
        </p:blipFill>
        <p:spPr>
          <a:xfrm>
            <a:off x="5220072" y="5207446"/>
            <a:ext cx="2736304" cy="1440160"/>
          </a:xfrm>
          <a:prstGeom prst="rect">
            <a:avLst/>
          </a:prstGeom>
        </p:spPr>
      </p:pic>
      <p:pic>
        <p:nvPicPr>
          <p:cNvPr id="7" name="Содержимое 3" descr="гип.jpg"/>
          <p:cNvPicPr>
            <a:picLocks noChangeAspect="1"/>
          </p:cNvPicPr>
          <p:nvPr/>
        </p:nvPicPr>
        <p:blipFill>
          <a:blip r:embed="rId5" cstate="print"/>
          <a:srcRect l="8572" t="23503" r="8154" b="23027"/>
          <a:stretch>
            <a:fillRect/>
          </a:stretch>
        </p:blipFill>
        <p:spPr>
          <a:xfrm>
            <a:off x="5508104" y="116632"/>
            <a:ext cx="2995533" cy="1440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rcRect l="7294" t="5257" r="13936" b="28154"/>
          <a:stretch>
            <a:fillRect/>
          </a:stretch>
        </p:blipFill>
        <p:spPr>
          <a:xfrm>
            <a:off x="5436096" y="1700808"/>
            <a:ext cx="2723234" cy="162915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572864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6633"/>
            <a:ext cx="8856984" cy="345638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/>
              <a:t>Гипокалиемия</a:t>
            </a:r>
            <a:r>
              <a:rPr lang="ru-RU" dirty="0"/>
              <a:t> </a:t>
            </a:r>
            <a:r>
              <a:rPr lang="ru-RU" dirty="0" smtClean="0"/>
              <a:t>представляет </a:t>
            </a:r>
            <a:r>
              <a:rPr lang="ru-RU" dirty="0"/>
              <a:t>наибольшую опасность для больных </a:t>
            </a:r>
            <a:r>
              <a:rPr lang="ru-RU" dirty="0" smtClean="0"/>
              <a:t>ССЗ. </a:t>
            </a:r>
            <a:r>
              <a:rPr lang="ru-RU" dirty="0"/>
              <a:t>Проявляется дискомфортом, и болями в области сердца, сердечной аритмией, нефропатией, сонливостью, утомляемостью. </a:t>
            </a:r>
          </a:p>
          <a:p>
            <a:pPr>
              <a:buNone/>
            </a:pPr>
            <a:r>
              <a:rPr lang="ru-RU" dirty="0" smtClean="0"/>
              <a:t>Для профилактики </a:t>
            </a:r>
            <a:r>
              <a:rPr lang="ru-RU" dirty="0" err="1" smtClean="0"/>
              <a:t>гипокалиемии</a:t>
            </a:r>
            <a:r>
              <a:rPr lang="ru-RU" dirty="0" smtClean="0"/>
              <a:t> рекомендуется</a:t>
            </a:r>
          </a:p>
          <a:p>
            <a:pPr>
              <a:buNone/>
            </a:pPr>
            <a:r>
              <a:rPr lang="ru-RU" dirty="0" smtClean="0"/>
              <a:t>одновременное назначение препаратов калия </a:t>
            </a:r>
            <a:r>
              <a:rPr lang="ru-RU" b="1" dirty="0" smtClean="0"/>
              <a:t>(</a:t>
            </a:r>
            <a:r>
              <a:rPr lang="ru-RU" b="1" dirty="0" err="1" smtClean="0"/>
              <a:t>панагин</a:t>
            </a:r>
            <a:r>
              <a:rPr lang="ru-RU" b="1" dirty="0" smtClean="0"/>
              <a:t>,</a:t>
            </a:r>
          </a:p>
          <a:p>
            <a:pPr>
              <a:buNone/>
            </a:pPr>
            <a:r>
              <a:rPr lang="ru-RU" b="1" dirty="0" err="1" smtClean="0"/>
              <a:t>аспаркам</a:t>
            </a:r>
            <a:r>
              <a:rPr lang="ru-RU" b="1" dirty="0" smtClean="0"/>
              <a:t>)</a:t>
            </a:r>
            <a:r>
              <a:rPr lang="ru-RU" dirty="0" smtClean="0"/>
              <a:t> и калийсберегающих </a:t>
            </a:r>
            <a:r>
              <a:rPr lang="ru-RU" dirty="0" err="1" smtClean="0"/>
              <a:t>диуретиков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(</a:t>
            </a:r>
            <a:r>
              <a:rPr lang="ru-RU" b="1" dirty="0" err="1" smtClean="0"/>
              <a:t>спиронолактон</a:t>
            </a:r>
            <a:r>
              <a:rPr lang="ru-RU" b="1" dirty="0" smtClean="0"/>
              <a:t>), </a:t>
            </a:r>
            <a:r>
              <a:rPr lang="ru-RU" dirty="0" smtClean="0"/>
              <a:t>а также придерживаться диеты,</a:t>
            </a:r>
          </a:p>
          <a:p>
            <a:pPr>
              <a:buNone/>
            </a:pPr>
            <a:r>
              <a:rPr lang="ru-RU" dirty="0" smtClean="0"/>
              <a:t>богатой калием. Повышенный риск развития нарушений</a:t>
            </a:r>
          </a:p>
          <a:p>
            <a:pPr>
              <a:buNone/>
            </a:pPr>
            <a:r>
              <a:rPr lang="ru-RU" dirty="0" smtClean="0"/>
              <a:t>водно-электролитного баланса отмечается у больных с</a:t>
            </a:r>
          </a:p>
          <a:p>
            <a:pPr>
              <a:buNone/>
            </a:pPr>
            <a:r>
              <a:rPr lang="ru-RU" dirty="0" smtClean="0"/>
              <a:t>почечной недостаточностью.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5" descr="анг.png"/>
          <p:cNvPicPr>
            <a:picLocks noChangeAspect="1"/>
          </p:cNvPicPr>
          <p:nvPr/>
        </p:nvPicPr>
        <p:blipFill>
          <a:blip r:embed="rId2" cstate="print"/>
          <a:srcRect l="6314" t="7892" r="6874" b="6874"/>
          <a:stretch>
            <a:fillRect/>
          </a:stretch>
        </p:blipFill>
        <p:spPr>
          <a:xfrm>
            <a:off x="462309" y="3813743"/>
            <a:ext cx="3394847" cy="2441515"/>
          </a:xfrm>
          <a:prstGeom prst="rect">
            <a:avLst/>
          </a:prstGeom>
        </p:spPr>
      </p:pic>
      <p:pic>
        <p:nvPicPr>
          <p:cNvPr id="6" name="Рисунок 5" descr="веро.png"/>
          <p:cNvPicPr>
            <a:picLocks noChangeAspect="1"/>
          </p:cNvPicPr>
          <p:nvPr/>
        </p:nvPicPr>
        <p:blipFill>
          <a:blip r:embed="rId3" cstate="print"/>
          <a:srcRect t="10417" b="9374"/>
          <a:stretch>
            <a:fillRect/>
          </a:stretch>
        </p:blipFill>
        <p:spPr>
          <a:xfrm>
            <a:off x="4139952" y="3252057"/>
            <a:ext cx="3240360" cy="1910679"/>
          </a:xfrm>
          <a:prstGeom prst="rect">
            <a:avLst/>
          </a:prstGeom>
        </p:spPr>
      </p:pic>
      <p:pic>
        <p:nvPicPr>
          <p:cNvPr id="7" name="Рисунок 6" descr="авек.jpg"/>
          <p:cNvPicPr>
            <a:picLocks noChangeAspect="1"/>
          </p:cNvPicPr>
          <p:nvPr/>
        </p:nvPicPr>
        <p:blipFill>
          <a:blip r:embed="rId4" cstate="print"/>
          <a:srcRect l="9415" t="8333" r="8221" b="7291"/>
          <a:stretch>
            <a:fillRect/>
          </a:stretch>
        </p:blipFill>
        <p:spPr>
          <a:xfrm>
            <a:off x="5282232" y="4841776"/>
            <a:ext cx="3456384" cy="201622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539172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73654" y="1997282"/>
            <a:ext cx="4104410" cy="3126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161" y="2303812"/>
            <a:ext cx="2119745" cy="2119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4221088"/>
            <a:ext cx="2454209" cy="22600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0016" y="1008661"/>
            <a:ext cx="60653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/>
            <a:r>
              <a:rPr lang="ru-RU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xmlns="" val="125665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88640"/>
            <a:ext cx="5904656" cy="666936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Классификация сердечных гликозидов </a:t>
            </a:r>
            <a:r>
              <a:rPr lang="ru-RU" dirty="0"/>
              <a:t>основана на их </a:t>
            </a:r>
            <a:r>
              <a:rPr lang="ru-RU" dirty="0" err="1"/>
              <a:t>фармакокинетике</a:t>
            </a:r>
            <a:r>
              <a:rPr lang="ru-RU" dirty="0"/>
              <a:t> и способности к кумуляции. </a:t>
            </a:r>
          </a:p>
          <a:p>
            <a:r>
              <a:rPr lang="ru-RU" dirty="0" smtClean="0"/>
              <a:t>1.Выделяют </a:t>
            </a:r>
            <a:r>
              <a:rPr lang="ru-RU" b="1" dirty="0"/>
              <a:t>препараты практически не всасывающиеся из ЖКТ и слабо </a:t>
            </a:r>
            <a:r>
              <a:rPr lang="ru-RU" b="1" dirty="0" err="1"/>
              <a:t>кумулирующие</a:t>
            </a:r>
            <a:r>
              <a:rPr lang="ru-RU" b="1" dirty="0"/>
              <a:t> в организме</a:t>
            </a:r>
            <a:r>
              <a:rPr lang="ru-RU" dirty="0"/>
              <a:t>, которые  выпускаются только в форме растворов для парентерального введения:</a:t>
            </a:r>
          </a:p>
          <a:p>
            <a:r>
              <a:rPr lang="ru-RU" b="1" dirty="0" err="1" smtClean="0"/>
              <a:t>С</a:t>
            </a:r>
            <a:r>
              <a:rPr lang="ru-RU" dirty="0" err="1" smtClean="0"/>
              <a:t>трофантин</a:t>
            </a:r>
            <a:r>
              <a:rPr lang="ru-RU" dirty="0" smtClean="0"/>
              <a:t> </a:t>
            </a:r>
            <a:r>
              <a:rPr lang="ru-RU" dirty="0"/>
              <a:t>0,05%, 0.025% раствор по 1, 2 мл., при в/в введении начинает действовать через 5-10 минут, максимальное  действие развивается через 60-90 минут.</a:t>
            </a:r>
          </a:p>
          <a:p>
            <a:r>
              <a:rPr lang="ru-RU" dirty="0"/>
              <a:t> </a:t>
            </a:r>
            <a:r>
              <a:rPr lang="ru-RU" b="1" dirty="0" err="1" smtClean="0"/>
              <a:t>Коргликон</a:t>
            </a:r>
            <a:r>
              <a:rPr lang="ru-RU" dirty="0" smtClean="0"/>
              <a:t> </a:t>
            </a:r>
            <a:r>
              <a:rPr lang="ru-RU" dirty="0"/>
              <a:t>0,06% раствор по 1 мл., при в/в введении начинает действовать через 5-10 минут, максимальное действие развивается через 60-90 минут.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06" b="13327"/>
          <a:stretch/>
        </p:blipFill>
        <p:spPr bwMode="auto">
          <a:xfrm>
            <a:off x="5940152" y="0"/>
            <a:ext cx="280831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ÐÐ°ÑÑÐ¸Ð½ÐºÐ¸ Ð¿Ð¾ Ð·Ð°Ð¿ÑÐ¾ÑÑ ÐºÐ¾ÑÐ³Ð»Ð¸ÐºÐ¾Ð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09" b="24141"/>
          <a:stretch/>
        </p:blipFill>
        <p:spPr bwMode="auto">
          <a:xfrm>
            <a:off x="5724128" y="3573016"/>
            <a:ext cx="316835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Ð°ÑÑÐ¸Ð½ÐºÐ¸ Ð¿Ð¾ Ð·Ð°Ð¿ÑÐ¾ÑÑ ÐºÐ¾ÑÐ³Ð»Ð¸ÐºÐ¾Ð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09" b="24141"/>
          <a:stretch/>
        </p:blipFill>
        <p:spPr bwMode="auto">
          <a:xfrm>
            <a:off x="5724128" y="3547467"/>
            <a:ext cx="316835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4536504" cy="628531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Карликом по характеру действия близок к </a:t>
            </a:r>
            <a:r>
              <a:rPr lang="ru-RU" dirty="0" err="1"/>
              <a:t>строфантину</a:t>
            </a:r>
            <a:r>
              <a:rPr lang="ru-RU" dirty="0"/>
              <a:t>, не уступает ему по быстроте действия, несколько медленнее инактивируется в организме, и оказывает более продолжительный эффект. </a:t>
            </a:r>
          </a:p>
          <a:p>
            <a:r>
              <a:rPr lang="ru-RU" b="1" dirty="0" err="1" smtClean="0"/>
              <a:t>Коргликон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err="1"/>
              <a:t>коргликард</a:t>
            </a:r>
            <a:r>
              <a:rPr lang="ru-RU" b="1" dirty="0" smtClean="0"/>
              <a:t>) и </a:t>
            </a:r>
            <a:r>
              <a:rPr lang="ru-RU" b="1" dirty="0" err="1" smtClean="0"/>
              <a:t>Строфантин</a:t>
            </a:r>
            <a:r>
              <a:rPr lang="ru-RU" b="1" dirty="0" smtClean="0"/>
              <a:t>  </a:t>
            </a:r>
            <a:r>
              <a:rPr lang="ru-RU" dirty="0" smtClean="0"/>
              <a:t>являются основными </a:t>
            </a:r>
            <a:r>
              <a:rPr lang="ru-RU" dirty="0"/>
              <a:t>СГ, </a:t>
            </a:r>
            <a:r>
              <a:rPr lang="ru-RU" dirty="0" smtClean="0"/>
              <a:t>применяемыми </a:t>
            </a:r>
            <a:r>
              <a:rPr lang="ru-RU" dirty="0"/>
              <a:t>для  купирования острой сердечной недостаточности или </a:t>
            </a:r>
            <a:r>
              <a:rPr lang="ru-RU" dirty="0" err="1"/>
              <a:t>дигитализации</a:t>
            </a:r>
            <a:r>
              <a:rPr lang="ru-RU" dirty="0"/>
              <a:t> (насыщения) больного в стационаре.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10" descr="ÐÐ°ÑÑÐ¸Ð½ÐºÐ¸ Ð¿Ð¾ Ð·Ð°Ð¿ÑÐ¾ÑÑ ÐºÐ¾ÑÐ³Ð»Ð¸ÐºÐ°ÑÐ´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98" b="8102"/>
          <a:stretch/>
        </p:blipFill>
        <p:spPr bwMode="auto">
          <a:xfrm>
            <a:off x="4932040" y="3861048"/>
            <a:ext cx="3744416" cy="258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Ð°ÑÑÐ¸Ð½ÐºÐ¸ Ð¿Ð¾ Ð·Ð°Ð¿ÑÐ¾ÑÑ ÐºÐ¾ÑÐ³Ð»Ð¸ÐºÐ¾Ð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79" b="23731"/>
          <a:stretch/>
        </p:blipFill>
        <p:spPr bwMode="auto">
          <a:xfrm>
            <a:off x="4932040" y="404664"/>
            <a:ext cx="3859982" cy="26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4501</Words>
  <Application>Microsoft Office PowerPoint</Application>
  <PresentationFormat>Экран (4:3)</PresentationFormat>
  <Paragraphs>521</Paragraphs>
  <Slides>76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Эркер</vt:lpstr>
      <vt:lpstr>                                   ФГБОУ ВО КрасГМУ им.проф. В.Ф. Войно-Ясенецкого Минздрава России  Фармацевтический колледж     ОСНОВЫ ФАРМАКОЛОГИИ ЛЕКАРСТВЕННЫЕ СРЕДСТВА, ВЛИЯЮЩИЕ  НА СЕРДЕЧНО-СОСУДИСТУЮ СИСТЕМУ   видео-лекция для студентов 1 курса, обучающихся по специальности 31.02.03 Лабораторная диагностика   </vt:lpstr>
      <vt:lpstr>План лекции: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ИНГИБИТОРЫ АПФ (ИАПФ)</vt:lpstr>
      <vt:lpstr>Слайд 38</vt:lpstr>
      <vt:lpstr>Слайд 39</vt:lpstr>
      <vt:lpstr>В терапии ГБ широко применяются комбинированные  препараты ИАПФ с диуретиком гидрохлортиазидом:</vt:lpstr>
      <vt:lpstr>Комбинации с амлодипином</vt:lpstr>
      <vt:lpstr>Комбинации с амлодипином</vt:lpstr>
      <vt:lpstr>Комбинации с розувастатином</vt:lpstr>
      <vt:lpstr>Слайд 44</vt:lpstr>
      <vt:lpstr>Слайд 45</vt:lpstr>
      <vt:lpstr>Слайд 46</vt:lpstr>
      <vt:lpstr>Применяют комбинированные БРА с гидрохлортиазидом:</vt:lpstr>
      <vt:lpstr>Амлодипин + ирбесартан</vt:lpstr>
      <vt:lpstr>Бета-адренолитики</vt:lpstr>
      <vt:lpstr>Слайд 50</vt:lpstr>
      <vt:lpstr>Слайд 51</vt:lpstr>
      <vt:lpstr>Слайд 52</vt:lpstr>
      <vt:lpstr>Альфа 2-адреномиметики центрального действия Клонидин (клофелин)</vt:lpstr>
      <vt:lpstr>Слайд 54</vt:lpstr>
      <vt:lpstr>Слайд 55</vt:lpstr>
      <vt:lpstr>Слайд 56</vt:lpstr>
      <vt:lpstr>Агонисты имидазолиновых рецепторов Моксонидин (физиотенз) и Рилменидин (альбарел)  </vt:lpstr>
      <vt:lpstr>Слайд 58</vt:lpstr>
      <vt:lpstr>Слайд 59</vt:lpstr>
      <vt:lpstr>Слайд 60</vt:lpstr>
      <vt:lpstr>Слайд 61</vt:lpstr>
      <vt:lpstr>Слайд 62</vt:lpstr>
      <vt:lpstr>Слайд 63</vt:lpstr>
      <vt:lpstr>Гиполипидемические средства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ИАПФ </dc:title>
  <cp:lastModifiedBy>Пользователь Windows</cp:lastModifiedBy>
  <cp:revision>123</cp:revision>
  <dcterms:modified xsi:type="dcterms:W3CDTF">2022-08-18T09:31:14Z</dcterms:modified>
</cp:coreProperties>
</file>