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0" r:id="rId5"/>
    <p:sldId id="291" r:id="rId6"/>
    <p:sldId id="261" r:id="rId7"/>
    <p:sldId id="292" r:id="rId8"/>
    <p:sldId id="263" r:id="rId9"/>
    <p:sldId id="293" r:id="rId10"/>
    <p:sldId id="294" r:id="rId11"/>
    <p:sldId id="303" r:id="rId12"/>
    <p:sldId id="296" r:id="rId13"/>
    <p:sldId id="297" r:id="rId14"/>
    <p:sldId id="269" r:id="rId15"/>
    <p:sldId id="270" r:id="rId16"/>
    <p:sldId id="298" r:id="rId17"/>
    <p:sldId id="299" r:id="rId18"/>
    <p:sldId id="273" r:id="rId19"/>
    <p:sldId id="300" r:id="rId20"/>
    <p:sldId id="301" r:id="rId21"/>
    <p:sldId id="276" r:id="rId22"/>
    <p:sldId id="289" r:id="rId23"/>
    <p:sldId id="288" r:id="rId24"/>
    <p:sldId id="286" r:id="rId25"/>
    <p:sldId id="283" r:id="rId26"/>
    <p:sldId id="284" r:id="rId27"/>
    <p:sldId id="285" r:id="rId28"/>
    <p:sldId id="287" r:id="rId29"/>
    <p:sldId id="281" r:id="rId30"/>
    <p:sldId id="280" r:id="rId31"/>
    <p:sldId id="30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17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4.png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A2A3AB2-F46E-456D-B22F-448FDC166AD9}"/>
              </a:ext>
            </a:extLst>
          </p:cNvPr>
          <p:cNvSpPr/>
          <p:nvPr/>
        </p:nvSpPr>
        <p:spPr>
          <a:xfrm>
            <a:off x="323528" y="332656"/>
            <a:ext cx="1854096" cy="6120680"/>
          </a:xfrm>
          <a:prstGeom prst="rect">
            <a:avLst/>
          </a:prstGeom>
          <a:solidFill>
            <a:srgbClr val="A11D29">
              <a:alpha val="8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475"/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475"/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A2A3AB2-F46E-456D-B22F-448FDC166AD9}"/>
              </a:ext>
            </a:extLst>
          </p:cNvPr>
          <p:cNvSpPr/>
          <p:nvPr/>
        </p:nvSpPr>
        <p:spPr>
          <a:xfrm>
            <a:off x="2339752" y="5229200"/>
            <a:ext cx="6127301" cy="1224136"/>
          </a:xfrm>
          <a:prstGeom prst="rect">
            <a:avLst/>
          </a:prstGeom>
          <a:solidFill>
            <a:srgbClr val="A11D29">
              <a:alpha val="8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Докладчик: начальник отдела проектов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развития регионального здравоохранения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Ренат </a:t>
            </a:r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Курбанисмаилов</a:t>
            </a:r>
            <a:endParaRPr lang="ru-RU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18.05.2022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39752" y="2564904"/>
            <a:ext cx="5472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работа в </a:t>
            </a:r>
            <a:r>
              <a:rPr lang="ru-RU" sz="4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endParaRPr lang="ru-RU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4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об изменениях в сфере организации медицинской помощи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4330824" cy="3672408"/>
          </a:xfrm>
          <a:ln w="28575">
            <a:solidFill>
              <a:srgbClr val="C00000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ru-RU" dirty="0"/>
              <a:t>С января 2021 г. 1-2 раза в месяц готовится информация о выходе новых и изменениях в правовых актах в области охраны здоровья граждан и организации медицинской помощи:</a:t>
            </a:r>
          </a:p>
          <a:p>
            <a:r>
              <a:rPr lang="ru-RU" dirty="0"/>
              <a:t>Постановления Правительства РФ;</a:t>
            </a:r>
          </a:p>
          <a:p>
            <a:r>
              <a:rPr lang="ru-RU" dirty="0"/>
              <a:t>Приказы Минздрава РФ;</a:t>
            </a:r>
          </a:p>
          <a:p>
            <a:r>
              <a:rPr lang="ru-RU" dirty="0"/>
              <a:t>Приказы ФОМС РФ;</a:t>
            </a:r>
          </a:p>
          <a:p>
            <a:r>
              <a:rPr lang="ru-RU" dirty="0"/>
              <a:t>Приказы Росздравнадзора и </a:t>
            </a:r>
            <a:r>
              <a:rPr lang="ru-RU" dirty="0" err="1"/>
              <a:t>Роспотребнадзора</a:t>
            </a:r>
            <a:r>
              <a:rPr lang="ru-RU" dirty="0"/>
              <a:t>;</a:t>
            </a:r>
          </a:p>
          <a:p>
            <a:r>
              <a:rPr lang="ru-RU" dirty="0"/>
              <a:t>Актуальная информация о правоприменительной практике;</a:t>
            </a:r>
          </a:p>
          <a:p>
            <a:r>
              <a:rPr lang="ru-RU" dirty="0"/>
              <a:t>Полезные материалы по вопросам организации медицинской помощи.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96CF5E-B556-2D03-91C2-840155FC6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20888"/>
            <a:ext cx="3466491" cy="230256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334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44824"/>
            <a:ext cx="7499176" cy="2295128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284117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50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19257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«История успеха»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Участие приняли 1000 студентов (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online and offline 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esktop\Фото Мероприятий\История успеха\image-14-01-22-10-10-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6" y="1844824"/>
            <a:ext cx="3476626" cy="345176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rbanismailovrb\Desktop\Фото Мероприятий\История успеха\image-14-01-22-10-1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"/>
          <a:stretch/>
        </p:blipFill>
        <p:spPr bwMode="auto">
          <a:xfrm>
            <a:off x="4716016" y="1844824"/>
            <a:ext cx="3476626" cy="345176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8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274638"/>
            <a:ext cx="8186043" cy="149817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Стратегическая Сессия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Университет»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Участие приняли 100 главных врачей Красноярского края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здравоохранения, ТФОМС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esktop\Фото стратегическая сессия\IMG_990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0" y="2420888"/>
            <a:ext cx="3998790" cy="269738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rbanismailovrb\Desktop\Фото стратегическая сессия\image-14-01-22-10-15-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2"/>
          <a:stretch/>
        </p:blipFill>
        <p:spPr bwMode="auto">
          <a:xfrm>
            <a:off x="4716016" y="2420888"/>
            <a:ext cx="3998790" cy="274937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Стратегическая Сессия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</a:t>
            </a: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9" name="Ринат Батрудинович_1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732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«Мечты сбываются»</a:t>
            </a:r>
            <a:r>
              <a:rPr lang="ru-RU" sz="2800" b="1" dirty="0">
                <a:solidFill>
                  <a:schemeClr val="accent2"/>
                </a:solidFill>
              </a:rPr>
              <a:t/>
            </a:r>
            <a:br>
              <a:rPr lang="ru-RU" sz="2800" b="1" dirty="0">
                <a:solidFill>
                  <a:schemeClr val="accent2"/>
                </a:solidFill>
              </a:rPr>
            </a:br>
            <a:r>
              <a:rPr lang="ru-RU" sz="2000" i="1" dirty="0"/>
              <a:t>Совместно с аппаратом проректора по учебной, воспитательной работе и молодежной политике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kurbanismailovrb\Desktop\Фото Мероприятий\Мечты сбываются\IMG_5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6" y="1700808"/>
            <a:ext cx="2596637" cy="376237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urbanismailovrb\Desktop\Фото Мероприятий\Мечты сбываются\IMG_5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00808"/>
            <a:ext cx="2433737" cy="376237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urbanismailovrb\Desktop\Фото Мероприятий\Мечты сбываются\IMG_5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55" y="1700808"/>
            <a:ext cx="2522696" cy="376237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632848" cy="121014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b="1" dirty="0">
                <a:ea typeface="Montserrat"/>
                <a:cs typeface="Montserrat"/>
                <a:sym typeface="Montserrat"/>
              </a:rPr>
              <a:t>Разработка проекта положения о наставничестве</a:t>
            </a:r>
            <a:br>
              <a:rPr lang="ru-RU" sz="2400" b="1" dirty="0">
                <a:ea typeface="Montserrat"/>
                <a:cs typeface="Montserrat"/>
                <a:sym typeface="Montserrat"/>
              </a:rPr>
            </a:br>
            <a:r>
              <a:rPr lang="ru-RU" sz="2400" b="1" dirty="0">
                <a:ea typeface="Montserrat"/>
                <a:cs typeface="Montserrat"/>
                <a:sym typeface="Montserrat"/>
              </a:rPr>
              <a:t>для Министерства здравоохранения </a:t>
            </a:r>
            <a:r>
              <a:rPr lang="en-US" sz="2400" b="1" dirty="0">
                <a:ea typeface="Montserrat"/>
                <a:cs typeface="Montserrat"/>
                <a:sym typeface="Montserrat"/>
              </a:rPr>
              <a:t/>
            </a:r>
            <a:br>
              <a:rPr lang="en-US" sz="2400" b="1" dirty="0">
                <a:ea typeface="Montserrat"/>
                <a:cs typeface="Montserrat"/>
                <a:sym typeface="Montserrat"/>
              </a:rPr>
            </a:br>
            <a:r>
              <a:rPr lang="ru-RU" sz="2400" b="1" dirty="0">
                <a:ea typeface="Montserrat"/>
                <a:cs typeface="Montserrat"/>
                <a:sym typeface="Montserrat"/>
              </a:rPr>
              <a:t>Красноярского края 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esktop\image-11-05-22-09-4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2813"/>
            <a:ext cx="3125313" cy="443833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rbanismailovrb\Desktop\image-11-05-22-09-47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1" y="1628800"/>
            <a:ext cx="3117121" cy="443832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31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Молодежная Стратегическая Сессия </a:t>
            </a:r>
            <a:br>
              <a:rPr lang="ru-RU" sz="2800" b="1" dirty="0"/>
            </a:br>
            <a:r>
              <a:rPr lang="ru-RU" sz="2800" b="1" dirty="0">
                <a:solidFill>
                  <a:schemeClr val="accent2"/>
                </a:solidFill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</a:rPr>
              <a:t>&amp; </a:t>
            </a:r>
            <a:r>
              <a:rPr lang="ru-RU" sz="2800" b="1" dirty="0">
                <a:solidFill>
                  <a:schemeClr val="accent2"/>
                </a:solidFill>
              </a:rPr>
              <a:t>Университет»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/>
              <a:t>120 молодых врачей</a:t>
            </a:r>
            <a:r>
              <a:rPr lang="en-US" sz="2800" b="1" dirty="0"/>
              <a:t> </a:t>
            </a:r>
            <a:r>
              <a:rPr lang="ru-RU" sz="2800" b="1" dirty="0"/>
              <a:t>города Красноярска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C0124F71-8B3D-EC12-CEF9-C096BEE80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22" y="2234185"/>
            <a:ext cx="4032884" cy="2923007"/>
          </a:xfrm>
          <a:ln w="28575">
            <a:solidFill>
              <a:srgbClr val="C0000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6" name="Picture 3" descr="C:\Users\kurbanismailovrb\Desktop\Фото стратегическая сессия\IMG_0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0" y="2234185"/>
            <a:ext cx="4032884" cy="292410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9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Молодежная Стратегическая Сессия </a:t>
            </a:r>
            <a:br>
              <a:rPr lang="ru-RU" sz="2800" b="1" dirty="0"/>
            </a:br>
            <a:r>
              <a:rPr lang="ru-RU" sz="2800" b="1" dirty="0">
                <a:solidFill>
                  <a:schemeClr val="accent2"/>
                </a:solidFill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</a:rPr>
              <a:t>&amp; </a:t>
            </a:r>
            <a:r>
              <a:rPr lang="ru-RU" sz="2800" b="1" dirty="0">
                <a:solidFill>
                  <a:schemeClr val="accent2"/>
                </a:solidFill>
              </a:rPr>
              <a:t>Университет</a:t>
            </a:r>
            <a:r>
              <a:rPr lang="ru-RU" sz="2800" b="1" dirty="0" smtClean="0">
                <a:solidFill>
                  <a:schemeClr val="accent2"/>
                </a:solidFill>
              </a:rPr>
              <a:t>»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6" name="Ринат Батрудинович_2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526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34" y="281633"/>
            <a:ext cx="8186043" cy="1714202"/>
          </a:xfrm>
        </p:spPr>
        <p:txBody>
          <a:bodyPr>
            <a:normAutofit/>
          </a:bodyPr>
          <a:lstStyle/>
          <a:p>
            <a:r>
              <a:rPr lang="ru-RU" sz="3100" b="1" dirty="0"/>
              <a:t>Общественный совет при Министерстве здравоохранения Красноярского края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2200" dirty="0"/>
              <a:t>             Сотрудничество с сообществом пациентов</a:t>
            </a:r>
            <a:br>
              <a:rPr lang="ru-RU" sz="2200" dirty="0"/>
            </a:br>
            <a:r>
              <a:rPr lang="ru-RU" sz="2200" dirty="0"/>
              <a:t>                     25 общественных организаций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29851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esktop\Фото\image-01-04-22-11-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1" y="2564904"/>
            <a:ext cx="4188553" cy="297101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urbanismailovrb\Desktop\Фото\image-01-04-22-11-17-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4903"/>
            <a:ext cx="4132742" cy="297101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5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80363" cy="1143000"/>
          </a:xfrm>
        </p:spPr>
        <p:txBody>
          <a:bodyPr>
            <a:normAutofit/>
          </a:bodyPr>
          <a:lstStyle/>
          <a:p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1026" name="Picture 2" descr="C:\Users\kraskovich-ta\Desktop\отдел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762161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1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</a:t>
            </a:r>
            <a:r>
              <a:rPr lang="ru-RU" sz="28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самоуправления в </a:t>
            </a:r>
            <a:r>
              <a:rPr lang="ru-RU" sz="2800" b="1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sz="2800" b="1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 с аппаратом проректора по учебной, воспитательной работе и молодежной политике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3" descr="C:\Users\kurbanismailovrb\Desktop\фото 11\IMG_37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204864"/>
            <a:ext cx="4132727" cy="280780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urbanismailovrb\Desktop\фото 11\IMG_3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59" y="2204864"/>
            <a:ext cx="4465048" cy="280780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84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самоуправления в </a:t>
            </a:r>
            <a:r>
              <a:rPr lang="ru-RU" sz="28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6" name="Ринат Батрудинович_3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58889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«Прямая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линия с </a:t>
            </a: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ректором»</a:t>
            </a:r>
            <a:b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 с аппаратом проректора по учебной, воспитательной работе и молодежной </a:t>
            </a:r>
            <a:r>
              <a:rPr lang="ru-RU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политике</a:t>
            </a:r>
            <a:endParaRPr lang="ru-RU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kraskovich-ta\Desktop\пр 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5" b="5413"/>
          <a:stretch/>
        </p:blipFill>
        <p:spPr bwMode="auto">
          <a:xfrm>
            <a:off x="4860032" y="1700808"/>
            <a:ext cx="3820968" cy="409811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raskovich-ta\Desktop\прямая лин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7" r="3521" b="10896"/>
          <a:stretch/>
        </p:blipFill>
        <p:spPr bwMode="auto">
          <a:xfrm>
            <a:off x="683568" y="1700808"/>
            <a:ext cx="3820968" cy="409811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7"/>
            <a:ext cx="7848872" cy="1858219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Стратегическая сессия в рамках программы </a:t>
            </a:r>
            <a:r>
              <a:rPr lang="ru-RU" sz="3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студенческих проектов </a:t>
            </a:r>
            <a:r>
              <a:rPr lang="ru-RU" sz="31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1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хакатон</a:t>
            </a:r>
            <a:r>
              <a:rPr lang="ru-RU" sz="31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студенческих решений </a:t>
            </a:r>
            <a:r>
              <a:rPr lang="ru-RU" sz="3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1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МойКрасГМУ</a:t>
            </a:r>
            <a:r>
              <a:rPr lang="ru-RU" sz="31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31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 с аппаратом проректора по учебной, воспитательной работе и молодежной </a:t>
            </a:r>
            <a:r>
              <a:rPr lang="ru-RU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политике</a:t>
            </a:r>
            <a:endParaRPr lang="ru-RU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5194920" cy="4320480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программе поддержки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студенческих проектов приняли участие 141 человек, предложившие на первом этапе 35 проектов по развитию экосистемы университета 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финал прошли 66 участников и 17 проектных идей!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результатам конкурса были отобраны три проекта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- «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Спортивное поколение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»; </a:t>
            </a: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- «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Мобильное приложение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»; </a:t>
            </a: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- «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Моя среда».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1026" name="Picture 2" descr="C:\Users\kraskovich-ta\Desktop\молодеж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0888"/>
            <a:ext cx="3025517" cy="201622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raskovich-ta\Desktop\мол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581128"/>
            <a:ext cx="3025517" cy="201622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4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Цикл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праздничных мероприятий,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посвященных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80-летию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с Большой буквы»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гость цикла 18.05.2022 –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Павел Афанасьевич </a:t>
            </a:r>
            <a:r>
              <a:rPr lang="ru-RU" sz="20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Самотесов</a:t>
            </a:r>
            <a:endParaRPr lang="ru-RU" sz="20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1024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4"/>
            <a:ext cx="2990850" cy="431958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1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Первая всероссийская премия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Оргздрав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лидеры отрасли</a:t>
            </a: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kraskovich-ta\Desktop\оргздрав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8229600" cy="324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2" y="274638"/>
            <a:ext cx="8952514" cy="121014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Победитель премии в номинации: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«Будущее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 и цифровая трансформация: интересные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решения»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C:\Users\kraskovich-ta\Desktop\наркевич 2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9"/>
          <a:stretch/>
        </p:blipFill>
        <p:spPr bwMode="auto">
          <a:xfrm>
            <a:off x="4775586" y="2205137"/>
            <a:ext cx="2224890" cy="402852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kraskovich-ta\Desktop\наркевич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28800"/>
            <a:ext cx="2143524" cy="5181203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kraskovich-ta\Desktop\Наркевич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7"/>
          <a:stretch/>
        </p:blipFill>
        <p:spPr bwMode="auto">
          <a:xfrm>
            <a:off x="107504" y="2996952"/>
            <a:ext cx="4518400" cy="221188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1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Победитель </a:t>
            </a: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премии в </a:t>
            </a:r>
            <a:r>
              <a:rPr lang="ru-R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номинации:</a:t>
            </a: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«Прорыв года»</a:t>
            </a:r>
            <a:endParaRPr lang="ru-RU" sz="31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kraskovich-ta\Desktop\Ренат 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"/>
          <a:stretch/>
        </p:blipFill>
        <p:spPr bwMode="auto">
          <a:xfrm>
            <a:off x="4732573" y="1772816"/>
            <a:ext cx="2184594" cy="396044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raskovich-ta\Desktop\Ренат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34" y="2204864"/>
            <a:ext cx="2127893" cy="289442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raskovich-ta\Desktop\ренат 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"/>
          <a:stretch/>
        </p:blipFill>
        <p:spPr bwMode="auto">
          <a:xfrm>
            <a:off x="60284" y="2564904"/>
            <a:ext cx="4588262" cy="231836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80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28215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Автопробег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Храм святителя Луки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Войно-Ясенецкого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п. Большая Мурта Красноярского края 20 мая 2022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6146" name="Picture 2" descr="C:\Users\kraskovich-ta\Desktop\больница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1"/>
          <a:stretch/>
        </p:blipFill>
        <p:spPr bwMode="auto">
          <a:xfrm>
            <a:off x="4788024" y="2420888"/>
            <a:ext cx="4082563" cy="29716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raskovich-ta\Desktop\хра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104456" cy="298257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2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медицинского работника</a:t>
            </a:r>
            <a:b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17.06.2022</a:t>
            </a:r>
            <a:endParaRPr lang="ru-RU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1026" name="Picture 2" descr="C:\Users\kraskovich-ta\Desktop\дрокино 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/>
          <a:stretch/>
        </p:blipFill>
        <p:spPr bwMode="auto">
          <a:xfrm>
            <a:off x="395536" y="1556792"/>
            <a:ext cx="4121411" cy="262088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raskovich-ta\Desktop\др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4104455" cy="26426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3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Положение о подразделении</a:t>
            </a:r>
            <a:endParaRPr lang="ru-RU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kurbanismailovrb\Desktop\image-07-05-22-10-2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2334"/>
            <a:ext cx="3571263" cy="503341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urbanismailovrb\Desktop\image-07-05-22-10-20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96390"/>
            <a:ext cx="2962970" cy="501292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Проект решения Ученого совета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18.05.2022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>
            <a:noAutofit/>
          </a:bodyPr>
          <a:lstStyle/>
          <a:p>
            <a:pPr lvl="0" algn="just">
              <a:buFont typeface="Arial" pitchFamily="34" charset="0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Завершить работу по кадровому формированию отдела проектов и развития регионального здравоохранения (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Курбанисмаилов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Р.Б. декабрь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г.)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Arial" pitchFamily="34" charset="0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комплексный план мероприятий по взаимодействию участников пятистороннего соглашения о развитии систем здравоохранения Красноярского края и Республики Хакасия (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Курбанисмаилов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Р.Б., Сенченко А.Ю. декабрь 2022 г.) </a:t>
            </a:r>
          </a:p>
          <a:p>
            <a:pPr lvl="0" algn="just">
              <a:buFont typeface="Arial" pitchFamily="34" charset="0"/>
              <a:buAutoNum type="arabicPeriod"/>
            </a:pP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реализовать проект  повышения эффективности работы сотрудников университетских клиник с применением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тренинговых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технологий (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Курбанисмаилов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Р.Б., Кулагина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И.Г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декабрь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г.)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Arial" pitchFamily="34" charset="0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систему реализации и мониторинга перспективных проектов, предложенных на стратегических сессиях, в том числе инфраструктурных проектов, направленных на улучшение среды университета (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Курбанисмаилов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Р.Б.,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Краскович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 А. февраль 2023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E94168-E846-D9BB-698A-FCF5A952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3A3AE6-EFDC-E2E7-7B44-FFA53A546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003" y="116632"/>
            <a:ext cx="236276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" sz="28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задачи: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2750"/>
            <a:ext cx="3610744" cy="53866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1. Развитие проектной деятельности, </a:t>
            </a:r>
            <a:r>
              <a:rPr lang="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направленной </a:t>
            </a:r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на повышение эффективности процессов в КрасГМУ и региональном здравоохранении</a:t>
            </a:r>
            <a:b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2. Участие в реализации кадровой политики в КрасГМУ</a:t>
            </a:r>
            <a:b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3. Взаимодействие университета с внешними стейкхолдерами </a:t>
            </a:r>
            <a:b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4. Работа в формате В2В и В2С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836E2C1-F02A-E2DC-18F8-5B67DEBA2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09" y="1481295"/>
            <a:ext cx="4175032" cy="252879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570019C-845E-F3C9-D14A-0B1E9E17F6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09" y="4149080"/>
            <a:ext cx="4185377" cy="252879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813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488832" cy="1354162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Подписание соглашения о развитии системы здравоохранения Красноярского края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(03.12.2021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2" descr="C:\Users\kurbanismailovrb\Desktop\Фото Мероприятий\Красноярск\image-14-01-22-10-10-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1"/>
            <a:ext cx="3816424" cy="261176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urbanismailovrb\Desktop\Фото Мероприятий\Красноярск\image-14-01-22-10-10-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49"/>
          <a:stretch/>
        </p:blipFill>
        <p:spPr bwMode="auto">
          <a:xfrm>
            <a:off x="5148064" y="2348881"/>
            <a:ext cx="3711040" cy="25888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416824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Подписание соглашения о развитии системы здравоохранения Красноярского края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ownloads\image-07-05-22-11-30-1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3183662" cy="45259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rbanismailovrb\Downloads\image-07-05-22-11-30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/>
          <a:stretch/>
        </p:blipFill>
        <p:spPr bwMode="auto">
          <a:xfrm>
            <a:off x="4883972" y="1628800"/>
            <a:ext cx="3308521" cy="45357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04856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Подписание соглашения о развитии системы здравоохранения Республики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Хакасия (27.08.2021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esktop\Фото Мероприятий\Хакасия\53c8d43f-d9d3-4a3a-b45c-4cdf57ccd00c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56" y="1993234"/>
            <a:ext cx="4026589" cy="301994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rbanismailovrb\Desktop\Фото Мероприятий\Хакасия\e3b91c0d-62ec-475a-bc1f-cd193009b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76" y="1988840"/>
            <a:ext cx="4026588" cy="301994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03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231182"/>
            <a:ext cx="7704856" cy="125360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Подписание соглашения о развитии системы здравоохранения Республики Хакасия</a:t>
            </a:r>
          </a:p>
        </p:txBody>
      </p:sp>
      <p:pic>
        <p:nvPicPr>
          <p:cNvPr id="5" name="Picture 7" descr="C:\Users\kurbanismailovrb\Downloads\image-07-05-22-10-49-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688481" cy="45259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kurbanismailovrb\Downloads\image-07-05-22-10-4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88075"/>
            <a:ext cx="3751609" cy="4320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5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090" y="244862"/>
            <a:ext cx="8064896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Аналитические материалы о распространении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России и мире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820887"/>
            <a:ext cx="5122912" cy="4305281"/>
          </a:xfrm>
          <a:ln w="28575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dirty="0"/>
              <a:t>С 06.04.2020 г. еженедельно до декабря 2021 г. </a:t>
            </a:r>
            <a:r>
              <a:rPr lang="ru-RU" sz="2600" dirty="0" smtClean="0"/>
              <a:t>в </a:t>
            </a:r>
            <a:r>
              <a:rPr lang="ru-RU" sz="2600" dirty="0"/>
              <a:t>чате </a:t>
            </a:r>
            <a:r>
              <a:rPr lang="ru-RU" sz="2600" dirty="0" err="1" smtClean="0"/>
              <a:t>Эпидем</a:t>
            </a:r>
            <a:r>
              <a:rPr lang="ru-RU" sz="2600" dirty="0" smtClean="0"/>
              <a:t> публиковалась информация:</a:t>
            </a:r>
            <a:endParaRPr lang="ru-RU" sz="2600" dirty="0"/>
          </a:p>
          <a:p>
            <a:r>
              <a:rPr lang="ru-RU" sz="2600" dirty="0"/>
              <a:t>о распространении в России</a:t>
            </a:r>
            <a:r>
              <a:rPr lang="en-US" sz="2600" dirty="0"/>
              <a:t> COVID – </a:t>
            </a:r>
            <a:r>
              <a:rPr lang="ru-RU" sz="2600" dirty="0"/>
              <a:t> </a:t>
            </a:r>
            <a:r>
              <a:rPr lang="en-US" sz="2600" dirty="0"/>
              <a:t>19 </a:t>
            </a:r>
            <a:r>
              <a:rPr lang="ru-RU" sz="2600" dirty="0"/>
              <a:t>(динамика заболеваемости и смертности)</a:t>
            </a:r>
          </a:p>
          <a:p>
            <a:r>
              <a:rPr lang="ru-RU" sz="2600" dirty="0"/>
              <a:t>о распространении в мире и европейском регионе </a:t>
            </a:r>
            <a:r>
              <a:rPr lang="en-US" sz="2600" dirty="0"/>
              <a:t>COVID – </a:t>
            </a:r>
            <a:r>
              <a:rPr lang="ru-RU" sz="2600" dirty="0"/>
              <a:t> </a:t>
            </a:r>
            <a:r>
              <a:rPr lang="en-US" sz="2600" dirty="0"/>
              <a:t>19 </a:t>
            </a:r>
            <a:r>
              <a:rPr lang="ru-RU" sz="2600" dirty="0"/>
              <a:t>(динамика заболеваемости и смертности)</a:t>
            </a:r>
          </a:p>
          <a:p>
            <a:r>
              <a:rPr lang="ru-RU" sz="2600" dirty="0"/>
              <a:t>Об особенностях течения и лечения заболевания (информация из научных баз данных), современные методические рекомендации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53F04C-B412-7F58-55BE-1EB2463271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20887"/>
            <a:ext cx="3126119" cy="430528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639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463</Words>
  <Application>Microsoft Office PowerPoint</Application>
  <PresentationFormat>Экран (4:3)</PresentationFormat>
  <Paragraphs>67</Paragraphs>
  <Slides>31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Положение о подразделении</vt:lpstr>
      <vt:lpstr>Основные задачи:</vt:lpstr>
      <vt:lpstr>Подписание соглашения о развитии системы здравоохранения Красноярского края (03.12.2021)</vt:lpstr>
      <vt:lpstr>Подписание соглашения о развитии системы здравоохранения Красноярского края</vt:lpstr>
      <vt:lpstr>Подписание соглашения о развитии системы здравоохранения Республики Хакасия (27.08.2021)</vt:lpstr>
      <vt:lpstr>Подписание соглашения о развитии системы здравоохранения Республики Хакасия</vt:lpstr>
      <vt:lpstr>Аналитические материалы о распространении COVID-19 в России и мире</vt:lpstr>
      <vt:lpstr>Информация об изменениях в сфере организации медицинской помощи</vt:lpstr>
      <vt:lpstr>ПРОЕКТЫ</vt:lpstr>
      <vt:lpstr>«История успеха» Участие приняли 1000 студентов ( online and offline )</vt:lpstr>
      <vt:lpstr>Стратегическая Сессия  «Регион &amp; Университет» Участие приняли 100 главных врачей Красноярского края Министерство здравоохранения, ТФОМС</vt:lpstr>
      <vt:lpstr>Стратегическая Сессия  «Регион &amp; Университет»</vt:lpstr>
      <vt:lpstr>«Мечты сбываются» Совместно с аппаратом проректора по учебной, воспитательной работе и молодежной политике</vt:lpstr>
      <vt:lpstr>Разработка проекта положения о наставничестве для Министерства здравоохранения  Красноярского края </vt:lpstr>
      <vt:lpstr>Молодежная Стратегическая Сессия  «Регион &amp; Университет» 120 молодых врачей города Красноярска</vt:lpstr>
      <vt:lpstr>Молодежная Стратегическая Сессия  «Регион &amp; Университет»</vt:lpstr>
      <vt:lpstr>Общественный совет при Министерстве здравоохранения Красноярского края              Сотрудничество с сообществом пациентов                      25 общественных организаций </vt:lpstr>
      <vt:lpstr>«День самоуправления в КрасГМУ» Совместно с аппаратом проректора по учебной, воспитательной работе и молодежной политике</vt:lpstr>
      <vt:lpstr>«День самоуправления в КрасГМУ»</vt:lpstr>
      <vt:lpstr>«Прямая линия с ректором» Совместно с аппаратом проректора по учебной, воспитательной работе и молодежной политике</vt:lpstr>
      <vt:lpstr>Стратегическая сессия в рамках программы поддержки студенческих проектов - хакатон студенческих решений «МойКрасГМУ» Совместно с аппаратом проректора по учебной, воспитательной работе и молодежной политике</vt:lpstr>
      <vt:lpstr>Цикл праздничных мероприятий,  посвященных 80-летию КрасГМУ,  «Человек с Большой буквы»</vt:lpstr>
      <vt:lpstr>Первая всероссийская премия «Оргздрав: лидеры отрасли»</vt:lpstr>
      <vt:lpstr>Победитель премии в номинации: «Будущее здравоохранения и цифровая трансформация: интересные решения»</vt:lpstr>
      <vt:lpstr>Победитель премии в номинации: «Прорыв года»</vt:lpstr>
      <vt:lpstr>Автопробег в Храм святителя Луки (Войно-Ясенецкого) в п. Большая Мурта Красноярского края 20 мая 2022 года</vt:lpstr>
      <vt:lpstr>День медицинского работника 17.06.2022</vt:lpstr>
      <vt:lpstr>Проект решения Ученого совета 18.05.2022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Краскович Татьяна Александровна</dc:creator>
  <cp:lastModifiedBy>Зал ученого совета</cp:lastModifiedBy>
  <cp:revision>46</cp:revision>
  <dcterms:created xsi:type="dcterms:W3CDTF">2022-05-16T04:49:47Z</dcterms:created>
  <dcterms:modified xsi:type="dcterms:W3CDTF">2022-05-18T02:25:21Z</dcterms:modified>
</cp:coreProperties>
</file>