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3" r:id="rId4"/>
    <p:sldId id="271" r:id="rId5"/>
    <p:sldId id="262" r:id="rId6"/>
    <p:sldId id="264" r:id="rId7"/>
    <p:sldId id="266" r:id="rId8"/>
    <p:sldId id="265" r:id="rId9"/>
    <p:sldId id="267" r:id="rId10"/>
    <p:sldId id="268" r:id="rId11"/>
    <p:sldId id="258" r:id="rId12"/>
    <p:sldId id="270" r:id="rId13"/>
    <p:sldId id="269" r:id="rId14"/>
    <p:sldId id="273" r:id="rId15"/>
    <p:sldId id="272" r:id="rId16"/>
    <p:sldId id="274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>
      <p:cViewPr>
        <p:scale>
          <a:sx n="50" d="100"/>
          <a:sy n="50" d="100"/>
        </p:scale>
        <p:origin x="-195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F3F9D-4B66-4E7E-AA56-1A35A464085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47236-4FE8-4975-AEB8-7D58A454F8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19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47236-4FE8-4975-AEB8-7D58A454F81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58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Инструментальная диагностика пиелонефрита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Выполнила: ординатор 1 года специальности терапия </a:t>
            </a:r>
            <a:r>
              <a:rPr lang="ru-RU" dirty="0" err="1"/>
              <a:t>Торгунакова</a:t>
            </a:r>
            <a:r>
              <a:rPr lang="ru-RU" dirty="0"/>
              <a:t> М.С.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ФГБОУ ВО </a:t>
            </a:r>
            <a:r>
              <a:rPr lang="ru-RU" dirty="0" err="1"/>
              <a:t>КрасГМУ</a:t>
            </a:r>
            <a:r>
              <a:rPr lang="ru-RU" dirty="0"/>
              <a:t> им. проф. В.Ф. </a:t>
            </a:r>
            <a:r>
              <a:rPr lang="ru-RU" dirty="0" err="1"/>
              <a:t>Войно-Ясенецкого</a:t>
            </a:r>
            <a:r>
              <a:rPr lang="ru-RU" dirty="0"/>
              <a:t> Минздрава России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Кафедра внутренних болезней и иммунологии с курсом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12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КТ-признаки острого пиелонефрита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t="32499" r="24576" b="24191"/>
          <a:stretch/>
        </p:blipFill>
        <p:spPr bwMode="auto">
          <a:xfrm>
            <a:off x="467543" y="1628800"/>
            <a:ext cx="8150195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0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Острый пиелонефрит. Формирующийся абсцесс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t="34231" r="57941" b="21455"/>
          <a:stretch/>
        </p:blipFill>
        <p:spPr bwMode="auto">
          <a:xfrm>
            <a:off x="539552" y="1628801"/>
            <a:ext cx="388843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9" t="35028" r="37518" b="24300"/>
          <a:stretch/>
        </p:blipFill>
        <p:spPr bwMode="auto">
          <a:xfrm>
            <a:off x="4932040" y="1644037"/>
            <a:ext cx="3744416" cy="459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99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Острый пиелонефрит, осложненный абсцессом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384" r="25000" b="24479"/>
          <a:stretch/>
        </p:blipFill>
        <p:spPr bwMode="auto">
          <a:xfrm>
            <a:off x="2267744" y="1556792"/>
            <a:ext cx="4752528" cy="482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29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4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Преимущества: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Возможность проведения беременным женщинам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Применяется при невозможности проведения КТ с контрастированием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Позволяет </a:t>
            </a:r>
            <a:r>
              <a:rPr lang="ru-RU" sz="1800" dirty="0" err="1" smtClean="0">
                <a:solidFill>
                  <a:srgbClr val="FF0000"/>
                </a:solidFill>
              </a:rPr>
              <a:t>подтвержить</a:t>
            </a:r>
            <a:r>
              <a:rPr lang="ru-RU" sz="1800" dirty="0" smtClean="0">
                <a:solidFill>
                  <a:srgbClr val="FF0000"/>
                </a:solidFill>
              </a:rPr>
              <a:t> абсцесс в спорных случаях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t="36346" r="25397" b="27534"/>
          <a:stretch/>
        </p:blipFill>
        <p:spPr bwMode="auto">
          <a:xfrm>
            <a:off x="323528" y="2852936"/>
            <a:ext cx="3896607" cy="296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0" t="31670" r="25980" b="24487"/>
          <a:stretch/>
        </p:blipFill>
        <p:spPr bwMode="auto">
          <a:xfrm>
            <a:off x="4355976" y="2852936"/>
            <a:ext cx="4565496" cy="296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7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4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FF0000"/>
                </a:solidFill>
              </a:rPr>
              <a:t>Преимущества: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Возможность проведения беременным женщинам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Применяется при невозможности проведения КТ с контрастированием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Позволяет </a:t>
            </a:r>
            <a:r>
              <a:rPr lang="ru-RU" sz="1800" dirty="0" err="1" smtClean="0">
                <a:solidFill>
                  <a:srgbClr val="FF0000"/>
                </a:solidFill>
              </a:rPr>
              <a:t>подтвержить</a:t>
            </a:r>
            <a:r>
              <a:rPr lang="ru-RU" sz="1800" dirty="0" smtClean="0">
                <a:solidFill>
                  <a:srgbClr val="FF0000"/>
                </a:solidFill>
              </a:rPr>
              <a:t> абсцесс в спорных случаях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0" t="39000" r="60784" b="30500"/>
          <a:stretch/>
        </p:blipFill>
        <p:spPr bwMode="auto">
          <a:xfrm>
            <a:off x="2267744" y="2564903"/>
            <a:ext cx="4248472" cy="370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630400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Абсцесс правой почки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85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Биопсия почки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Биопсию </a:t>
            </a:r>
            <a:r>
              <a:rPr lang="ru-RU" dirty="0"/>
              <a:t>почки применяют для дифференциальной диагностики с другими диффузными поражениями почечной ткани, особенно при решении вопроса о необходимости проведения </a:t>
            </a:r>
            <a:r>
              <a:rPr lang="ru-RU" dirty="0" err="1"/>
              <a:t>иммуносупрессивной</a:t>
            </a:r>
            <a:r>
              <a:rPr lang="ru-RU" dirty="0"/>
              <a:t>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299998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УЗИ </a:t>
            </a:r>
            <a:r>
              <a:rPr lang="ru-RU" dirty="0" smtClean="0"/>
              <a:t>при хроническом пиелонефрите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2016224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1800" dirty="0" smtClean="0"/>
              <a:t>Позволяет диагностировать уменьшение размеров </a:t>
            </a:r>
            <a:r>
              <a:rPr lang="ru-RU" sz="1800" dirty="0"/>
              <a:t>почки, ее деформацию, повышенную </a:t>
            </a:r>
            <a:r>
              <a:rPr lang="ru-RU" sz="1800" dirty="0" err="1"/>
              <a:t>эхогенность</a:t>
            </a:r>
            <a:r>
              <a:rPr lang="ru-RU" sz="1800" dirty="0"/>
              <a:t> паренхимы (признаки нефросклероза) при длительно текущем пиелонефрите вне </a:t>
            </a:r>
            <a:r>
              <a:rPr lang="ru-RU" sz="1800" dirty="0" smtClean="0"/>
              <a:t>обострения</a:t>
            </a:r>
          </a:p>
          <a:p>
            <a:pPr fontAlgn="base"/>
            <a:endParaRPr lang="ru-RU" sz="1800" dirty="0"/>
          </a:p>
          <a:p>
            <a:pPr fontAlgn="base"/>
            <a:r>
              <a:rPr lang="ru-RU" sz="1800" dirty="0" smtClean="0"/>
              <a:t>Расширение </a:t>
            </a:r>
            <a:r>
              <a:rPr lang="ru-RU" sz="1800" dirty="0"/>
              <a:t>чашечно-лоханочной системы свидетельствует о нарушении пассажа мочи. Кроме того, допплерография позволяет уточнить степень нарушения </a:t>
            </a:r>
            <a:r>
              <a:rPr lang="ru-RU" sz="1800" dirty="0" smtClean="0"/>
              <a:t>кровотока</a:t>
            </a:r>
            <a:endParaRPr lang="ru-RU" sz="1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5" t="34635" r="44289" b="23958"/>
          <a:stretch/>
        </p:blipFill>
        <p:spPr bwMode="auto">
          <a:xfrm>
            <a:off x="539552" y="3501008"/>
            <a:ext cx="3816424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4" t="33594" r="29722" b="25782"/>
          <a:stretch/>
        </p:blipFill>
        <p:spPr bwMode="auto">
          <a:xfrm>
            <a:off x="4355976" y="3527648"/>
            <a:ext cx="4536504" cy="300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55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 при </a:t>
            </a:r>
            <a:r>
              <a:rPr lang="ru-RU" dirty="0"/>
              <a:t>хроническом пиелонефрите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2" t="30729" r="33821" b="24219"/>
          <a:stretch/>
        </p:blipFill>
        <p:spPr bwMode="auto">
          <a:xfrm>
            <a:off x="467543" y="1481327"/>
            <a:ext cx="3840459" cy="34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5816" y="524846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Признаки нефросклероза при хроническом пиелонефрите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7" t="30114" r="46193" b="22916"/>
          <a:stretch/>
        </p:blipFill>
        <p:spPr bwMode="auto">
          <a:xfrm>
            <a:off x="4644008" y="1476763"/>
            <a:ext cx="3718942" cy="343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328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Труфанов Г.Е., Лучевая диагностика [Электронный ресурс] : учебник / Г. Е. Труфанов и др.; под ред. Г. Е. Труфанова. - М. : ГЭОТАР-Медиа, 2016. - 496 с. </a:t>
            </a:r>
          </a:p>
          <a:p>
            <a:r>
              <a:rPr lang="ru-RU" dirty="0" err="1"/>
              <a:t>Илясова</a:t>
            </a:r>
            <a:r>
              <a:rPr lang="ru-RU" dirty="0"/>
              <a:t> Е.Б., Лучевая диагностика [Электронный ресурс] : учебное пособие / </a:t>
            </a:r>
            <a:r>
              <a:rPr lang="ru-RU" dirty="0" err="1"/>
              <a:t>Илясова</a:t>
            </a:r>
            <a:r>
              <a:rPr lang="ru-RU" dirty="0"/>
              <a:t> Е. Б., </a:t>
            </a:r>
            <a:r>
              <a:rPr lang="ru-RU" dirty="0" err="1"/>
              <a:t>Чехонацкая</a:t>
            </a:r>
            <a:r>
              <a:rPr lang="ru-RU" dirty="0"/>
              <a:t> М. Л., </a:t>
            </a:r>
            <a:r>
              <a:rPr lang="ru-RU" dirty="0" err="1"/>
              <a:t>Приезжева</a:t>
            </a:r>
            <a:r>
              <a:rPr lang="ru-RU" dirty="0"/>
              <a:t> В. Н. - М. : ГЭОТАР-Медиа, 2016. - 280 с. </a:t>
            </a:r>
          </a:p>
          <a:p>
            <a:r>
              <a:rPr lang="ru-RU" dirty="0"/>
              <a:t>Терновая С.К., Лучевая диагностика и терапия. Частная лучевая диагностика [Электронный ресурс] / Терновой С. К. и др. - М. : ГЭОТАР-Медиа, 2014. - 356 с. </a:t>
            </a:r>
          </a:p>
          <a:p>
            <a:r>
              <a:rPr lang="ru-RU" dirty="0"/>
              <a:t>Морозов С.П., </a:t>
            </a:r>
            <a:r>
              <a:rPr lang="ru-RU" dirty="0" err="1"/>
              <a:t>Мультиспиральная</a:t>
            </a:r>
            <a:r>
              <a:rPr lang="ru-RU" dirty="0"/>
              <a:t> компьютерная томография [Электронный ресурс] / Под ред. С.К. Тернового - М. : ГЭОТАР-Медиа, 2009. - 112 с. (Серия "Библиотека врача-специалиста") - ISBN 978-5-9704-1020-2 - Режим доступа: http://www.studmedlib.ru/book/ISBN9785970410202.html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99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УЗИ-диагностика острого пиелонефрита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229200"/>
            <a:ext cx="8229600" cy="146875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Признаки:</a:t>
            </a:r>
          </a:p>
          <a:p>
            <a:r>
              <a:rPr lang="ru-RU" dirty="0" smtClean="0"/>
              <a:t>Относительное </a:t>
            </a:r>
            <a:r>
              <a:rPr lang="ru-RU" dirty="0"/>
              <a:t>увеличение </a:t>
            </a:r>
            <a:r>
              <a:rPr lang="ru-RU" dirty="0" smtClean="0"/>
              <a:t>почек</a:t>
            </a:r>
          </a:p>
          <a:p>
            <a:r>
              <a:rPr lang="ru-RU" dirty="0" smtClean="0"/>
              <a:t>Ограничение </a:t>
            </a:r>
            <a:r>
              <a:rPr lang="ru-RU" dirty="0"/>
              <a:t>или отсутствие их дыхательной подвижности за счёт отёка околопочечной </a:t>
            </a:r>
            <a:r>
              <a:rPr lang="ru-RU" dirty="0" smtClean="0"/>
              <a:t>клетчатки</a:t>
            </a:r>
          </a:p>
          <a:p>
            <a:r>
              <a:rPr lang="ru-RU" dirty="0" smtClean="0"/>
              <a:t>Утолщение </a:t>
            </a:r>
            <a:r>
              <a:rPr lang="ru-RU" dirty="0"/>
              <a:t>почечной паренхимы вследствие интерстициального </a:t>
            </a:r>
            <a:r>
              <a:rPr lang="ru-RU" dirty="0" smtClean="0"/>
              <a:t>отёка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55679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Рекомендовано выполнение ультразвукового исследования (УЗИ) и допплерографии не позднее 24 часов от момента поступления в стационар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8" t="31346" r="32425" b="22500"/>
          <a:stretch/>
        </p:blipFill>
        <p:spPr bwMode="auto">
          <a:xfrm>
            <a:off x="2123728" y="2405060"/>
            <a:ext cx="5112568" cy="282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00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17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УЗИ-диагностика острого пиелонефрита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3" t="31154" r="30695" b="23461"/>
          <a:stretch/>
        </p:blipFill>
        <p:spPr bwMode="auto">
          <a:xfrm>
            <a:off x="4688555" y="1428924"/>
            <a:ext cx="4131917" cy="26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7" t="31010" r="31295" b="23413"/>
          <a:stretch/>
        </p:blipFill>
        <p:spPr bwMode="auto">
          <a:xfrm>
            <a:off x="303219" y="1412776"/>
            <a:ext cx="412476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03219" y="4149080"/>
            <a:ext cx="8589261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Очаговые изменения в паренхиме (</a:t>
            </a:r>
            <a:r>
              <a:rPr lang="ru-RU" sz="1800" dirty="0" err="1" smtClean="0"/>
              <a:t>гипоэхогенные</a:t>
            </a:r>
            <a:r>
              <a:rPr lang="ru-RU" sz="1800" dirty="0" smtClean="0"/>
              <a:t> участки), которые при гнойном пиелонефрите (карбункул и абсцесс почки) приобретают очерченный характер</a:t>
            </a:r>
          </a:p>
          <a:p>
            <a:r>
              <a:rPr lang="ru-RU" sz="1800" dirty="0" smtClean="0"/>
              <a:t>Косвенный признак нарушений оттока мочи - расширение чашечно-лоханочной системы</a:t>
            </a:r>
          </a:p>
          <a:p>
            <a:r>
              <a:rPr lang="ru-RU" sz="1800" dirty="0" err="1" smtClean="0"/>
              <a:t>Допплерографическое</a:t>
            </a:r>
            <a:r>
              <a:rPr lang="ru-RU" sz="1800" dirty="0" smtClean="0"/>
              <a:t> исследование почечных сосудов при остром пиелонефрите подтверждает нарушения кровотока в мелких сосудах коры и мозгового вещества, очаговые ишемические изменения при карбункулах и абсцессах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57044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УЗИ-диагностика </a:t>
            </a:r>
            <a:r>
              <a:rPr lang="ru-RU" dirty="0" err="1" smtClean="0"/>
              <a:t>обструктивного</a:t>
            </a:r>
            <a:r>
              <a:rPr lang="ru-RU" dirty="0" smtClean="0"/>
              <a:t> пиелонефрита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3" t="23880" r="50481" b="22308"/>
          <a:stretch/>
        </p:blipFill>
        <p:spPr bwMode="auto">
          <a:xfrm>
            <a:off x="366687" y="1700808"/>
            <a:ext cx="2880320" cy="287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33535" r="51259" b="11987"/>
          <a:stretch/>
        </p:blipFill>
        <p:spPr bwMode="auto">
          <a:xfrm>
            <a:off x="3280412" y="1735285"/>
            <a:ext cx="2747445" cy="284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31483" r="50000" b="16651"/>
          <a:stretch/>
        </p:blipFill>
        <p:spPr bwMode="auto">
          <a:xfrm>
            <a:off x="6099865" y="1772816"/>
            <a:ext cx="2864623" cy="276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004" y="4523683"/>
            <a:ext cx="2785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</a:t>
            </a:r>
            <a:r>
              <a:rPr lang="ru-RU" sz="1600" dirty="0"/>
              <a:t>паренхиме почки (в средней ее трети) определяется округлый, с нечеткими контурами инфильтрат с </a:t>
            </a:r>
            <a:r>
              <a:rPr lang="ru-RU" sz="1600" dirty="0" err="1"/>
              <a:t>анэхогенными</a:t>
            </a:r>
            <a:r>
              <a:rPr lang="ru-RU" sz="1600" dirty="0"/>
              <a:t> участками, заполненными взвесью (гной?)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0412" y="4534938"/>
            <a:ext cx="27565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верхнем </a:t>
            </a:r>
            <a:r>
              <a:rPr lang="ru-RU" sz="1600" dirty="0"/>
              <a:t>полюсе почки </a:t>
            </a:r>
            <a:r>
              <a:rPr lang="ru-RU" sz="1600" dirty="0" err="1"/>
              <a:t>субкапсулярно</a:t>
            </a:r>
            <a:r>
              <a:rPr lang="ru-RU" sz="1600" dirty="0"/>
              <a:t> визуализируется округлой формы образование с неоднородной структурой и множественными </a:t>
            </a:r>
            <a:r>
              <a:rPr lang="ru-RU" sz="1600" dirty="0" err="1"/>
              <a:t>анэхогенными</a:t>
            </a:r>
            <a:r>
              <a:rPr lang="ru-RU" sz="1600" dirty="0"/>
              <a:t> участками в центре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27856" y="4523683"/>
            <a:ext cx="3008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 паренхиме почки </a:t>
            </a:r>
            <a:r>
              <a:rPr lang="ru-RU" sz="1600" dirty="0" err="1"/>
              <a:t>субкапсулярно</a:t>
            </a:r>
            <a:r>
              <a:rPr lang="ru-RU" sz="1600" dirty="0"/>
              <a:t> визуализируется неправильной формы инфильтрат с </a:t>
            </a:r>
            <a:r>
              <a:rPr lang="ru-RU" sz="1600" dirty="0" err="1"/>
              <a:t>анэхогенными</a:t>
            </a:r>
            <a:r>
              <a:rPr lang="ru-RU" sz="1600" dirty="0"/>
              <a:t> участками округлой формы (</a:t>
            </a:r>
            <a:r>
              <a:rPr lang="ru-RU" sz="1600" dirty="0" err="1"/>
              <a:t>абсцедирование</a:t>
            </a:r>
            <a:r>
              <a:rPr lang="ru-RU" sz="1600" dirty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8795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УЗИ-диагностика острого пиелонефрита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60069" r="61725" b="4477"/>
          <a:stretch/>
        </p:blipFill>
        <p:spPr bwMode="auto">
          <a:xfrm>
            <a:off x="467544" y="1484784"/>
            <a:ext cx="4104456" cy="42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6" t="24616" r="61725" b="39931"/>
          <a:stretch/>
        </p:blipFill>
        <p:spPr bwMode="auto">
          <a:xfrm>
            <a:off x="4572000" y="1556792"/>
            <a:ext cx="413626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33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Урография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5129"/>
            <a:ext cx="8784976" cy="93170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Выполнение </a:t>
            </a:r>
            <a:r>
              <a:rPr lang="ru-RU" sz="2000" dirty="0">
                <a:solidFill>
                  <a:srgbClr val="FF0000"/>
                </a:solidFill>
              </a:rPr>
              <a:t>обзорной урографии позволяет диагностировать калькулёзный характер острого пиелонефрита, а экскреторной урографии - состояния почек и мочевыводящих путей, а также пассажа </a:t>
            </a:r>
            <a:r>
              <a:rPr lang="ru-RU" sz="2000" dirty="0" smtClean="0">
                <a:solidFill>
                  <a:srgbClr val="FF0000"/>
                </a:solidFill>
              </a:rPr>
              <a:t>мочи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7" t="19423" r="51023" b="12693"/>
          <a:stretch/>
        </p:blipFill>
        <p:spPr bwMode="auto">
          <a:xfrm>
            <a:off x="1061356" y="1988840"/>
            <a:ext cx="3240360" cy="35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1316" y="566124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Обзорная </a:t>
            </a:r>
            <a:r>
              <a:rPr lang="ru-RU" dirty="0" err="1"/>
              <a:t>урограмма</a:t>
            </a:r>
            <a:r>
              <a:rPr lang="ru-RU" dirty="0"/>
              <a:t> - камни левой лоханки и средней трети мочеточника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26446" r="51154" b="11130"/>
          <a:stretch/>
        </p:blipFill>
        <p:spPr bwMode="auto">
          <a:xfrm>
            <a:off x="5220072" y="2018797"/>
            <a:ext cx="3074889" cy="35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92488" y="556954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1400" dirty="0"/>
              <a:t>Экскреторная </a:t>
            </a:r>
            <a:r>
              <a:rPr lang="ru-RU" sz="1400" dirty="0" err="1"/>
              <a:t>урограмма</a:t>
            </a:r>
            <a:r>
              <a:rPr lang="ru-RU" sz="1400" dirty="0"/>
              <a:t> - функция правой почки отсутствует, во внутрипузырном отделе </a:t>
            </a:r>
            <a:r>
              <a:rPr lang="ru-RU" sz="1400" dirty="0" smtClean="0"/>
              <a:t>мочеточника </a:t>
            </a:r>
            <a:r>
              <a:rPr lang="ru-RU" sz="1400" dirty="0"/>
              <a:t>визуализируется конкремент с ободком разрежения контрастного препарата (отек устья мочеточника)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649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10" y="0"/>
            <a:ext cx="8229600" cy="1143000"/>
          </a:xfrm>
        </p:spPr>
        <p:txBody>
          <a:bodyPr/>
          <a:lstStyle/>
          <a:p>
            <a:r>
              <a:rPr lang="ru-RU" dirty="0" smtClean="0"/>
              <a:t>КТ-признаки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110" y="980728"/>
            <a:ext cx="8229600" cy="964703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 с помощью КТ </a:t>
            </a:r>
            <a:r>
              <a:rPr lang="ru-RU" sz="1600" dirty="0" smtClean="0">
                <a:solidFill>
                  <a:srgbClr val="FF0000"/>
                </a:solidFill>
              </a:rPr>
              <a:t>возможно </a:t>
            </a:r>
            <a:r>
              <a:rPr lang="ru-RU" sz="1600" dirty="0">
                <a:solidFill>
                  <a:srgbClr val="FF0000"/>
                </a:solidFill>
              </a:rPr>
              <a:t>выявление: деструктивного процесса в почке и вторичного характера острого пиелонефрита, в случае если по данным УЗИ и экскреторной урографии невозможно уточнить </a:t>
            </a:r>
            <a:r>
              <a:rPr lang="ru-RU" sz="1600" dirty="0" smtClean="0">
                <a:solidFill>
                  <a:srgbClr val="FF0000"/>
                </a:solidFill>
              </a:rPr>
              <a:t>диагноз (</a:t>
            </a:r>
            <a:r>
              <a:rPr lang="ru-RU" sz="1600" dirty="0">
                <a:solidFill>
                  <a:srgbClr val="FF0000"/>
                </a:solidFill>
              </a:rPr>
              <a:t>острый пиелонефрит на фоне </a:t>
            </a:r>
            <a:r>
              <a:rPr lang="ru-RU" sz="1600" dirty="0" err="1">
                <a:solidFill>
                  <a:srgbClr val="FF0000"/>
                </a:solidFill>
              </a:rPr>
              <a:t>рентгенонегативного</a:t>
            </a:r>
            <a:r>
              <a:rPr lang="ru-RU" sz="1600" dirty="0">
                <a:solidFill>
                  <a:srgbClr val="FF0000"/>
                </a:solidFill>
              </a:rPr>
              <a:t> камня мочеточника)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5" t="30192" r="23737" b="29030"/>
          <a:stretch/>
        </p:blipFill>
        <p:spPr bwMode="auto">
          <a:xfrm>
            <a:off x="2843808" y="2132856"/>
            <a:ext cx="3510204" cy="298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140349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Отек и увеличение почки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Выпот в периренальном пространстве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Сглаживание </a:t>
            </a:r>
            <a:r>
              <a:rPr lang="ru-RU" sz="1400" dirty="0" err="1" smtClean="0"/>
              <a:t>кортикомедулярной</a:t>
            </a:r>
            <a:r>
              <a:rPr lang="ru-RU" sz="1400" dirty="0" smtClean="0"/>
              <a:t> дифференцировки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Линейные, пятнистые участки </a:t>
            </a:r>
            <a:r>
              <a:rPr lang="ru-RU" sz="1400" dirty="0" err="1" smtClean="0"/>
              <a:t>гипоперфузии</a:t>
            </a:r>
            <a:r>
              <a:rPr lang="ru-RU" sz="1400" dirty="0" smtClean="0"/>
              <a:t> паренхимы почки после в/в </a:t>
            </a:r>
            <a:r>
              <a:rPr lang="ru-RU" sz="1400" dirty="0" err="1" smtClean="0"/>
              <a:t>болюсного</a:t>
            </a:r>
            <a:r>
              <a:rPr lang="ru-RU" sz="1400" dirty="0" smtClean="0"/>
              <a:t> контрастирования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Задержка экскреции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Утолщение и усиление стенок лоханки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39661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КТ-признаки </a:t>
            </a:r>
            <a:r>
              <a:rPr lang="ru-RU" dirty="0" smtClean="0"/>
              <a:t>острого пиелонефрита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2" t="33077" r="24505" b="27904"/>
          <a:stretch/>
        </p:blipFill>
        <p:spPr bwMode="auto">
          <a:xfrm>
            <a:off x="611560" y="1628800"/>
            <a:ext cx="81369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75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КТ-признаки острого пиелонефрита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8" t="30433" r="24010" b="23029"/>
          <a:stretch/>
        </p:blipFill>
        <p:spPr bwMode="auto">
          <a:xfrm>
            <a:off x="467543" y="1628800"/>
            <a:ext cx="8191951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8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487</Words>
  <Application>Microsoft Office PowerPoint</Application>
  <PresentationFormat>Экран (4:3)</PresentationFormat>
  <Paragraphs>62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Инструментальная диагностика пиелонефрита</vt:lpstr>
      <vt:lpstr>УЗИ-диагностика острого пиелонефрита</vt:lpstr>
      <vt:lpstr>УЗИ-диагностика острого пиелонефрита</vt:lpstr>
      <vt:lpstr>УЗИ-диагностика обструктивного пиелонефрита</vt:lpstr>
      <vt:lpstr>УЗИ-диагностика острого пиелонефрита</vt:lpstr>
      <vt:lpstr>Урография</vt:lpstr>
      <vt:lpstr>КТ-признаки </vt:lpstr>
      <vt:lpstr>КТ-признаки острого пиелонефрита</vt:lpstr>
      <vt:lpstr>КТ-признаки острого пиелонефрита</vt:lpstr>
      <vt:lpstr>КТ-признаки острого пиелонефрита</vt:lpstr>
      <vt:lpstr>Острый пиелонефрит. Формирующийся абсцесс</vt:lpstr>
      <vt:lpstr>Острый пиелонефрит, осложненный абсцессом</vt:lpstr>
      <vt:lpstr>МРТ</vt:lpstr>
      <vt:lpstr>МРТ</vt:lpstr>
      <vt:lpstr>Биопсия почки</vt:lpstr>
      <vt:lpstr>УЗИ при хроническом пиелонефрите</vt:lpstr>
      <vt:lpstr>КТ при хроническом пиелонефрите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Инструментальная диагностика пиелонефрита</dc:title>
  <dc:creator>ПЗ</dc:creator>
  <cp:lastModifiedBy>ПЗ</cp:lastModifiedBy>
  <cp:revision>14</cp:revision>
  <dcterms:created xsi:type="dcterms:W3CDTF">2020-04-21T05:10:08Z</dcterms:created>
  <dcterms:modified xsi:type="dcterms:W3CDTF">2020-04-21T07:50:05Z</dcterms:modified>
</cp:coreProperties>
</file>