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98" r:id="rId3"/>
    <p:sldMasterId id="2147483711" r:id="rId4"/>
    <p:sldMasterId id="2147483724" r:id="rId5"/>
    <p:sldMasterId id="2147483790" r:id="rId6"/>
    <p:sldMasterId id="2147483802" r:id="rId7"/>
    <p:sldMasterId id="2147483814" r:id="rId8"/>
    <p:sldMasterId id="2147483826" r:id="rId9"/>
    <p:sldMasterId id="2147483838" r:id="rId10"/>
  </p:sldMasterIdLst>
  <p:notesMasterIdLst>
    <p:notesMasterId r:id="rId32"/>
  </p:notesMasterIdLst>
  <p:handoutMasterIdLst>
    <p:handoutMasterId r:id="rId33"/>
  </p:handoutMasterIdLst>
  <p:sldIdLst>
    <p:sldId id="402" r:id="rId11"/>
    <p:sldId id="404" r:id="rId12"/>
    <p:sldId id="405" r:id="rId13"/>
    <p:sldId id="401" r:id="rId14"/>
    <p:sldId id="400" r:id="rId15"/>
    <p:sldId id="406" r:id="rId16"/>
    <p:sldId id="397" r:id="rId17"/>
    <p:sldId id="389" r:id="rId18"/>
    <p:sldId id="390" r:id="rId19"/>
    <p:sldId id="407" r:id="rId20"/>
    <p:sldId id="387" r:id="rId21"/>
    <p:sldId id="388" r:id="rId22"/>
    <p:sldId id="384" r:id="rId23"/>
    <p:sldId id="395" r:id="rId24"/>
    <p:sldId id="414" r:id="rId25"/>
    <p:sldId id="415" r:id="rId26"/>
    <p:sldId id="416" r:id="rId27"/>
    <p:sldId id="417" r:id="rId28"/>
    <p:sldId id="420" r:id="rId29"/>
    <p:sldId id="377" r:id="rId30"/>
    <p:sldId id="3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CC"/>
    <a:srgbClr val="0066FF"/>
    <a:srgbClr val="FF9900"/>
    <a:srgbClr val="FF33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81" autoAdjust="0"/>
  </p:normalViewPr>
  <p:slideViewPr>
    <p:cSldViewPr>
      <p:cViewPr>
        <p:scale>
          <a:sx n="100" d="100"/>
          <a:sy n="100" d="100"/>
        </p:scale>
        <p:origin x="-66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7B358E-C6A4-4BE0-94C2-6ECB9C09B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410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908936-3B0D-4F31-BB98-D0AC5EB42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6371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Общее число пациентов на обеих этапах –</a:t>
            </a:r>
            <a:r>
              <a:rPr lang="ru-RU" baseline="0" dirty="0" smtClean="0"/>
              <a:t> более 4 тысяч.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8936-3B0D-4F31-BB98-D0AC5EB42DBA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8936-3B0D-4F31-BB98-D0AC5EB42DBA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58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95BCD-8CF1-4234-893D-5171DFE0D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44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DC0C-C8FC-4453-BD50-BED18C62A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0631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3EE8C-F63B-4618-ADF5-E723312C24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7662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6C5D-7BE2-4F8E-BD36-234F4CF79A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970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4848-F966-488C-9ED6-9816B7BDB9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59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8C2A-7DD6-4513-ADAE-E001B73E36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8333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A94F-96AB-4A30-BF7B-E386C3AD1F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876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95BCD-8CF1-4234-893D-5171DFE0D6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03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7602-08F1-4E6A-B0AE-8D67933CBF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10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F09A0-4051-43DF-BB52-42F46E0D429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58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F65A8-4DA9-4A8A-BC60-37B6DB9B221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78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AA7C-996B-4AF8-84F4-1731BA5D9F9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0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AB50-FE97-46B7-B523-882FB3F692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3303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A8AB-AB36-4A1F-B6A9-4D9F1DCE57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478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B67B-0001-469C-B83B-94A102F297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671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7AAA-7960-4F0D-A85B-06A96C4B25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7313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362C-0E7D-4DEB-8735-92605D9052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581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DC0C-C8FC-4453-BD50-BED18C62A3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8076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AB50-FE97-46B7-B523-882FB3F692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E376C-B4ED-4802-B1CA-B8B338C8D7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3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27094-61BA-4B9C-A076-6003C9A168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3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2190-E489-4C8E-AF45-9FEA1EB4D3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44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DE3E-229F-44BC-99A2-F7B5A71940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9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BE743-708B-4A59-8D85-344DE521CE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363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AF5F-0390-48E6-B2C0-2CCE3C7E9AC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93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A73F5-5871-4101-8FCC-F9CF80776A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21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63965-8E8A-4235-88C6-EB54288A93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28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7602-08F1-4E6A-B0AE-8D67933CBF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7995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1BD9A-EC6A-434C-B614-84F511AE93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84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B6A8-1964-41A5-8039-3548BD4E61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49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5F8E-2104-4866-AE36-E6A0D37DAE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55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A89771-526E-4D3B-8575-57D8598A374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84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C651-8A11-4422-AE65-6D4C928CB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60EB-BE94-4ECF-B7B3-BC3FCD9F9D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5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5510-4C14-4D4E-859E-CD8C6A2FFE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9060-D220-4420-A234-9B7398CD00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57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CF18-D8EF-4187-B2CA-00C8717971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AAAC-4F11-4F0B-A9FE-FFEAAEE00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1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D488-0B8F-424D-9798-C27A289FA3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9297-9092-43F3-AA78-552BFC8023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19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2C24-CA8C-404C-BBF5-4FD438BF3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D16F-DCBF-4B6A-AA82-A257CEE013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21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400C-5DBD-47A2-8CC3-20CA26C8B6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BA6A-AF83-490A-A8BC-7F8ADB6C81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36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F09A0-4051-43DF-BB52-42F46E0D4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420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E7CB-4C60-42EC-8921-36E4062F2F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F135-A1F4-40D4-AC9F-51D628021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887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74B4-05EF-4AB4-B2AC-4C4B653725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F5CB-1968-4B62-8407-1AF3CDD4FD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738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AEEA-FE4B-4430-8515-0C8E3B6164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92AE-FD11-4094-B91C-7C7D313131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348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E657-1E93-43D8-8D5F-F68F2E8E7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579-61E2-4573-879D-931830311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66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DFC6-DDCD-41B0-ABC2-36B0DE6DB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D0D5-18D7-4B52-A8C7-239E81BC7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53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42E4-EA82-4259-925A-D52521F457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8040-CFEE-4AB9-8467-BE81316A3A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516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C651-8A11-4422-AE65-6D4C928CB5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60EB-BE94-4ECF-B7B3-BC3FCD9F9D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26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5510-4C14-4D4E-859E-CD8C6A2FFE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9060-D220-4420-A234-9B7398CD00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CF18-D8EF-4187-B2CA-00C8717971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AAAC-4F11-4F0B-A9FE-FFEAAEE001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293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D488-0B8F-424D-9798-C27A289FA3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9297-9092-43F3-AA78-552BFC8023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4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F65A8-4DA9-4A8A-BC60-37B6DB9B2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369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2C24-CA8C-404C-BBF5-4FD438BF35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D16F-DCBF-4B6A-AA82-A257CEE013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983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400C-5DBD-47A2-8CC3-20CA26C8B6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BA6A-AF83-490A-A8BC-7F8ADB6C81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60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E7CB-4C60-42EC-8921-36E4062F2F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F135-A1F4-40D4-AC9F-51D628021E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97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74B4-05EF-4AB4-B2AC-4C4B653725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F5CB-1968-4B62-8407-1AF3CDD4FD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89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AEEA-FE4B-4430-8515-0C8E3B6164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92AE-FD11-4094-B91C-7C7D313131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962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E657-1E93-43D8-8D5F-F68F2E8E7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579-61E2-4573-879D-931830311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34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DFC6-DDCD-41B0-ABC2-36B0DE6DB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D0D5-18D7-4B52-A8C7-239E81BC7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67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42E4-EA82-4259-925A-D52521F457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8040-CFEE-4AB9-8467-BE81316A3A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169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380" tIns="45692" rIns="91380" bIns="45692"/>
          <a:lstStyle/>
          <a:p>
            <a:pPr>
              <a:defRPr/>
            </a:pPr>
            <a:endParaRPr lang="ru-RU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961C8-B01E-44E3-99BF-431D5D353A2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804-0CFE-4411-9728-0D14FF84C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8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08C0-786F-4503-B612-E01903499F99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740A-8276-4ECF-BFAD-8E18B938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0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AA7C-996B-4AF8-84F4-1731BA5D9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6876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D577-DC49-49A2-AD13-094F2AF178EB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3669-CF10-4A71-8101-6E77C857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558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33E8-F006-42FD-B315-FDBB8E5969F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25CF-E359-4FB0-9583-96A7177D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22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0D2B-867A-4281-B06E-FB84A35A1921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6AC7-222A-458E-BCEF-8783895E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775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656B-6BE3-4046-906E-A6983D66494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6315-520A-4E36-AC7C-78D6C5542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76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2557D-69D0-4A56-A187-CCEFEE48B7A4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7CE85-53F9-4152-96F1-1A960BB21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60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9942-B94B-4F36-A5D2-157325AA9DA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8758-ECA6-4AF9-885C-A6271867D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999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99B2C-5271-4BD1-9F98-F1904B63EEA7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E711-083C-4587-B51A-C98C7C96C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31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C01F-5A81-4990-9104-778899401356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CB4-8FB8-4402-9FA8-021F655FF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529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43" y="304804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4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80E6-C0D1-4E88-8E25-BAC75985B38C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67FE-4099-4CDB-A558-F09510EC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740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F8E8-E6DA-4DAE-8A05-18A22F7D862A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EBFA-52CC-4105-9551-E209D62D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2A8AB-AB36-4A1F-B6A9-4D9F1DCE57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5999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DEB4-E402-42D0-BB75-6DA1E6C76EB4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47AE-CC5E-4402-A8F1-17F83735D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066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07E2-626D-4D35-B273-96BC8B712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35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460F-D54A-4505-ACC0-57BC9C2755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782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73B8-A5D3-44F3-96D4-D78AB23B08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331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81677-321C-41D9-ADEC-4D1DFF5893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93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0366-925F-40F2-A21C-05F812B684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86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6E1C-0424-4786-B88B-A1D7E2871F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50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3EE8C-F63B-4618-ADF5-E723312C24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98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6C5D-7BE2-4F8E-BD36-234F4CF79A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01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4848-F966-488C-9ED6-9816B7BDB9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0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B67B-0001-469C-B83B-94A102F297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8505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8C2A-7DD6-4513-ADAE-E001B73E36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2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A94F-96AB-4A30-BF7B-E386C3AD1F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31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07E2-626D-4D35-B273-96BC8B712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52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460F-D54A-4505-ACC0-57BC9C2755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667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73B8-A5D3-44F3-96D4-D78AB23B08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066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81677-321C-41D9-ADEC-4D1DFF5893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13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0366-925F-40F2-A21C-05F812B684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77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6E1C-0424-4786-B88B-A1D7E2871F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046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3EE8C-F63B-4618-ADF5-E723312C24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361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6C5D-7BE2-4F8E-BD36-234F4CF79A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9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7AAA-7960-4F0D-A85B-06A96C4B2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29649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4848-F966-488C-9ED6-9816B7BDB9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0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8C2A-7DD6-4513-ADAE-E001B73E36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20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A94F-96AB-4A30-BF7B-E386C3AD1F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442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07E2-626D-4D35-B273-96BC8B712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249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460F-D54A-4505-ACC0-57BC9C2755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185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73B8-A5D3-44F3-96D4-D78AB23B08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7008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81677-321C-41D9-ADEC-4D1DFF5893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078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0366-925F-40F2-A21C-05F812B684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72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6E1C-0424-4786-B88B-A1D7E2871F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519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3EE8C-F63B-4618-ADF5-E723312C248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362C-0E7D-4DEB-8735-92605D9052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4399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6C5D-7BE2-4F8E-BD36-234F4CF79A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01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4848-F966-488C-9ED6-9816B7BDB96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8141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A8C2A-7DD6-4513-ADAE-E001B73E36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3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7A94F-96AB-4A30-BF7B-E386C3AD1F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28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007E2-626D-4D35-B273-96BC8B712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83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E460F-D54A-4505-ACC0-57BC9C27559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979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73B8-A5D3-44F3-96D4-D78AB23B08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343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81677-321C-41D9-ADEC-4D1DFF5893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6695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0366-925F-40F2-A21C-05F812B684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04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6E1C-0424-4786-B88B-A1D7E2871F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FF4BE38-FA59-498F-9D0E-2E4E73F441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FF4BE38-FA59-498F-9D0E-2E4E73F441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54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2D3118-3EC4-4A5E-99B1-B72D19D540F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3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19866-213E-419F-AC74-E8A835845B1A}" type="datetimeFigureOut">
              <a:rPr lang="ru-RU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FEFD24-69FB-4CA0-BFE4-571519802FED}" type="slidenum">
              <a:rPr lang="ru-RU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78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19866-213E-419F-AC74-E8A835845B1A}" type="datetimeFigureOut">
              <a:rPr lang="ru-RU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>
                <a:defRPr/>
              </a:pPr>
              <a:t>06.10.2016</a:t>
            </a:fld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FEFD24-69FB-4CA0-BFE4-571519802FED}" type="slidenum">
              <a:rPr lang="ru-RU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8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1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36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9138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380" tIns="45692" rIns="91380" bIns="45692"/>
          <a:lstStyle/>
          <a:p>
            <a:pPr>
              <a:defRPr/>
            </a:pPr>
            <a:endParaRPr lang="ru-RU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>
              <a:defRPr/>
            </a:pPr>
            <a:endParaRPr lang="ru-RU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2E440B0-7F3E-4A3F-B7AF-ED9BCFB88B7C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18BCE5D-AAC1-48AE-B580-9D0033D54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9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691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383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0748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7662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49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3338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2275" indent="-385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2325" indent="-396875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49529" indent="-398216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6442" indent="-398216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3359" indent="-398216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0274" indent="-398216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293569-73C8-4E88-83F1-B8DEBCF8F76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4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293569-73C8-4E88-83F1-B8DEBCF8F76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6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293569-73C8-4E88-83F1-B8DEBCF8F76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2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293569-73C8-4E88-83F1-B8DEBCF8F765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08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68313" y="4149725"/>
          <a:ext cx="1428750" cy="2160588"/>
        </p:xfrm>
        <a:graphic>
          <a:graphicData uri="http://schemas.openxmlformats.org/presentationml/2006/ole">
            <p:oleObj spid="_x0000_s191532" name="Image" r:id="rId3" imgW="2958730" imgH="4482540" progId="">
              <p:embed/>
            </p:oleObj>
          </a:graphicData>
        </a:graphic>
      </p:graphicFrame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1979613" y="5373688"/>
            <a:ext cx="7164387" cy="0"/>
          </a:xfrm>
          <a:prstGeom prst="line">
            <a:avLst/>
          </a:prstGeom>
          <a:noFill/>
          <a:ln w="13970">
            <a:solidFill>
              <a:srgbClr val="B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741950" y="1700213"/>
            <a:ext cx="53616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333333"/>
                </a:solidFill>
                <a:latin typeface="Arial" charset="0"/>
              </a:rPr>
              <a:t>Валентин Алексеевич Марков </a:t>
            </a:r>
          </a:p>
          <a:p>
            <a:pPr algn="ctr"/>
            <a:r>
              <a:rPr lang="ru-RU" altLang="ru-RU" b="1" dirty="0" smtClean="0">
                <a:solidFill>
                  <a:srgbClr val="333333"/>
                </a:solidFill>
                <a:latin typeface="Arial" charset="0"/>
              </a:rPr>
              <a:t>   Сергей Евгеньевич </a:t>
            </a:r>
            <a:r>
              <a:rPr lang="ru-RU" altLang="ru-RU" b="1" dirty="0" err="1" smtClean="0">
                <a:solidFill>
                  <a:srgbClr val="333333"/>
                </a:solidFill>
                <a:latin typeface="Arial" charset="0"/>
              </a:rPr>
              <a:t>Головенкин</a:t>
            </a:r>
            <a:r>
              <a:rPr lang="ru-RU" altLang="ru-RU" b="1" dirty="0" smtClean="0">
                <a:solidFill>
                  <a:srgbClr val="333333"/>
                </a:solidFill>
                <a:latin typeface="Arial" charset="0"/>
              </a:rPr>
              <a:t> </a:t>
            </a:r>
            <a:endParaRPr lang="en-US" altLang="ru-RU" b="1" dirty="0" smtClean="0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885113" y="1557338"/>
          <a:ext cx="1009650" cy="985837"/>
        </p:xfrm>
        <a:graphic>
          <a:graphicData uri="http://schemas.openxmlformats.org/presentationml/2006/ole">
            <p:oleObj spid="_x0000_s191533" name="CorelDRAW" r:id="rId4" imgW="667512" imgH="670560" progId="">
              <p:embed/>
            </p:oleObj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8497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32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3200" b="1" dirty="0" smtClean="0">
                <a:solidFill>
                  <a:srgbClr val="000000"/>
                </a:solidFill>
                <a:latin typeface="Arial" charset="0"/>
              </a:rPr>
              <a:t>Какому </a:t>
            </a:r>
            <a:r>
              <a:rPr lang="ru-RU" altLang="ru-RU" sz="3200" b="1" dirty="0" err="1" smtClean="0">
                <a:solidFill>
                  <a:srgbClr val="000000"/>
                </a:solidFill>
                <a:latin typeface="Arial" charset="0"/>
              </a:rPr>
              <a:t>биомаркеру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charset="0"/>
              </a:rPr>
              <a:t> некроза миокарда отдать предпочтение: БСЖК. </a:t>
            </a:r>
            <a:endParaRPr lang="en-US" altLang="ru-RU" sz="3200" b="1" dirty="0" smtClean="0">
              <a:solidFill>
                <a:srgbClr val="333333"/>
              </a:solidFill>
              <a:latin typeface="Arial Unicode MS" pitchFamily="34" charset="-128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ru-RU" dirty="0"/>
              <a:t>  </a:t>
            </a:r>
          </a:p>
        </p:txBody>
      </p:sp>
      <p:pic>
        <p:nvPicPr>
          <p:cNvPr id="87048" name="Picture 8" descr="medclipart_0603"/>
          <p:cNvPicPr>
            <a:picLocks noChangeAspect="1" noChangeArrowheads="1"/>
          </p:cNvPicPr>
          <p:nvPr/>
        </p:nvPicPr>
        <p:blipFill>
          <a:blip r:embed="rId5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87049" name="Picture 9" descr="medclipart_09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908175" y="5445125"/>
            <a:ext cx="705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800" b="1" i="1" smtClean="0">
                <a:solidFill>
                  <a:srgbClr val="333333"/>
                </a:solidFill>
              </a:rPr>
              <a:t>Российский Национальный Конгресс Кардиологов</a:t>
            </a:r>
          </a:p>
          <a:p>
            <a:pPr algn="r"/>
            <a:r>
              <a:rPr lang="ru-RU" altLang="ru-RU" sz="1800" b="1" i="1" smtClean="0">
                <a:solidFill>
                  <a:srgbClr val="333333"/>
                </a:solidFill>
              </a:rPr>
              <a:t>г.Екатеринбург, 21 сентября 2016г.</a:t>
            </a:r>
            <a:r>
              <a:rPr lang="ru-RU" altLang="ru-RU" sz="1400" b="1" i="1" smtClean="0">
                <a:solidFill>
                  <a:srgbClr val="333333"/>
                </a:solidFill>
              </a:rPr>
              <a:t> </a:t>
            </a:r>
            <a:endParaRPr lang="en-US" altLang="ru-RU" sz="1400" b="1" i="1" smtClean="0">
              <a:solidFill>
                <a:srgbClr val="333333"/>
              </a:solidFill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2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FF"/>
                </a:solidFill>
              </a:rPr>
              <a:t>Методика раннего определения ИМ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86182" y="838200"/>
            <a:ext cx="5357818" cy="209073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chemeClr val="hlink"/>
                </a:solidFill>
              </a:rPr>
              <a:t>     </a:t>
            </a:r>
            <a:r>
              <a:rPr lang="ru-RU" altLang="ru-RU" sz="2000" b="1" u="sng" dirty="0" smtClean="0">
                <a:solidFill>
                  <a:srgbClr val="C00000"/>
                </a:solidFill>
              </a:rPr>
              <a:t>Экспресс-тест «</a:t>
            </a:r>
            <a:r>
              <a:rPr lang="ru-RU" altLang="ru-RU" sz="2000" b="1" u="sng" dirty="0" err="1" smtClean="0">
                <a:solidFill>
                  <a:srgbClr val="C00000"/>
                </a:solidFill>
              </a:rPr>
              <a:t>КардиоБСЖК</a:t>
            </a:r>
            <a:r>
              <a:rPr lang="ru-RU" altLang="ru-RU" sz="2000" b="1" u="sng" dirty="0" smtClean="0">
                <a:solidFill>
                  <a:srgbClr val="C00000"/>
                </a:solidFill>
              </a:rPr>
              <a:t>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err="1" smtClean="0"/>
              <a:t>Иммунохроматографический</a:t>
            </a:r>
            <a:r>
              <a:rPr lang="ru-RU" altLang="ru-RU" sz="1800" dirty="0" smtClean="0"/>
              <a:t> 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/>
              <a:t>качественный,  одноразовый,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/>
              <a:t>диагностический уровень </a:t>
            </a:r>
            <a:r>
              <a:rPr lang="ru-RU" altLang="ru-RU" sz="1800" dirty="0" err="1" smtClean="0"/>
              <a:t>сБСЖК</a:t>
            </a:r>
            <a:r>
              <a:rPr lang="ru-RU" altLang="ru-RU" sz="1800" dirty="0" smtClean="0"/>
              <a:t> 10 </a:t>
            </a:r>
            <a:r>
              <a:rPr lang="ru-RU" altLang="ru-RU" sz="1800" dirty="0" err="1" smtClean="0"/>
              <a:t>нг</a:t>
            </a:r>
            <a:r>
              <a:rPr lang="ru-RU" altLang="ru-RU" sz="1800" dirty="0" smtClean="0"/>
              <a:t>/мл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000000"/>
                </a:solidFill>
              </a:rPr>
              <a:t>Постановка </a:t>
            </a:r>
            <a:r>
              <a:rPr lang="ru-RU" altLang="ru-RU" sz="1800" b="1" dirty="0" err="1" smtClean="0">
                <a:solidFill>
                  <a:srgbClr val="000000"/>
                </a:solidFill>
              </a:rPr>
              <a:t>экспресс-теста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занимает  от 2-х до 15 минут, в зависимости от концентрации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БСЖК в крови (от размеров некроза миокарда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  <a:endParaRPr lang="en-US" alt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5110163" y="4270375"/>
            <a:ext cx="274637" cy="369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380" tIns="45692" rIns="91380" bIns="456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 flipH="1">
            <a:off x="5029200" y="3279775"/>
            <a:ext cx="228600" cy="369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80" tIns="45692" rIns="91380" bIns="456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1800" b="1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52400" y="854075"/>
            <a:ext cx="373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2" rIns="91380" bIns="45692" anchor="ctr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1800" b="1" smtClean="0">
                <a:solidFill>
                  <a:srgbClr val="00B050"/>
                </a:solidFill>
              </a:rPr>
              <a:t>Состав набора «КардиоБСЖК» , БиоТест, Новосибирск</a:t>
            </a:r>
          </a:p>
          <a:p>
            <a:pPr eaLnBrk="1" hangingPunct="1"/>
            <a:r>
              <a:rPr lang="ru-RU" altLang="ru-RU" sz="1800" b="1" smtClean="0">
                <a:solidFill>
                  <a:prstClr val="black"/>
                </a:solidFill>
              </a:rPr>
              <a:t>1.Тест система </a:t>
            </a:r>
          </a:p>
          <a:p>
            <a:pPr eaLnBrk="1" hangingPunct="1"/>
            <a:r>
              <a:rPr lang="ru-RU" altLang="ru-RU" sz="1800" b="1" smtClean="0">
                <a:solidFill>
                  <a:prstClr val="black"/>
                </a:solidFill>
              </a:rPr>
              <a:t>2. Гепаринизированный шприц </a:t>
            </a:r>
          </a:p>
          <a:p>
            <a:pPr eaLnBrk="1" hangingPunct="1"/>
            <a:r>
              <a:rPr lang="ru-RU" altLang="ru-RU" sz="1800" b="1" smtClean="0">
                <a:solidFill>
                  <a:prstClr val="black"/>
                </a:solidFill>
              </a:rPr>
              <a:t>3. Стикер для записи результата</a:t>
            </a:r>
            <a:endParaRPr lang="en-US" altLang="ru-RU" sz="1800" b="1" smtClean="0">
              <a:solidFill>
                <a:prstClr val="black"/>
              </a:solidFill>
            </a:endParaRPr>
          </a:p>
          <a:p>
            <a:pPr eaLnBrk="1" hangingPunct="1"/>
            <a:r>
              <a:rPr lang="ru-RU" altLang="ru-RU" sz="1800" b="1" smtClean="0">
                <a:solidFill>
                  <a:prstClr val="black"/>
                </a:solidFill>
              </a:rPr>
              <a:t>4. Игла, краткая инструкция</a:t>
            </a:r>
            <a:r>
              <a:rPr lang="ru-RU" altLang="ru-RU" sz="1800" smtClean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463" name="Рисунок 1" descr="тест ц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171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IMGP06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" t="30750" r="5746" b="31743"/>
          <a:stretch>
            <a:fillRect/>
          </a:stretch>
        </p:blipFill>
        <p:spPr bwMode="auto">
          <a:xfrm>
            <a:off x="5867400" y="5486400"/>
            <a:ext cx="3073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IMGP06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8" t="37445" r="14183" b="34700"/>
          <a:stretch>
            <a:fillRect/>
          </a:stretch>
        </p:blipFill>
        <p:spPr bwMode="auto">
          <a:xfrm>
            <a:off x="5867400" y="4267200"/>
            <a:ext cx="307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" descr="C:\Documents and Settings\admin\Рабочий стол\скорая\DSC_0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25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6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549275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79203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1763713" y="1989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79208" name="Object 8"/>
          <p:cNvGraphicFramePr>
            <a:graphicFrameLocks noChangeAspect="1"/>
          </p:cNvGraphicFramePr>
          <p:nvPr/>
        </p:nvGraphicFramePr>
        <p:xfrm>
          <a:off x="7524750" y="115888"/>
          <a:ext cx="649288" cy="433387"/>
        </p:xfrm>
        <a:graphic>
          <a:graphicData uri="http://schemas.openxmlformats.org/presentationml/2006/ole">
            <p:oleObj spid="_x0000_s179287" name="CorelDRAW" r:id="rId5" imgW="667512" imgH="6705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750" y="549275"/>
            <a:ext cx="8137525" cy="946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Результаты исследований «</a:t>
            </a:r>
            <a:r>
              <a:rPr lang="ru-RU" altLang="ru-RU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КардиоБСЖК</a:t>
            </a:r>
            <a:r>
              <a:rPr lang="ru-RU" alt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»  </a:t>
            </a:r>
          </a:p>
          <a:p>
            <a:pPr algn="ctr"/>
            <a:r>
              <a:rPr lang="ru-RU" alt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в стационарах РФ в 2009–2015</a:t>
            </a:r>
          </a:p>
        </p:txBody>
      </p:sp>
      <p:graphicFrame>
        <p:nvGraphicFramePr>
          <p:cNvPr id="179254" name="Group 54"/>
          <p:cNvGraphicFramePr>
            <a:graphicFrameLocks noGrp="1"/>
          </p:cNvGraphicFramePr>
          <p:nvPr/>
        </p:nvGraphicFramePr>
        <p:xfrm>
          <a:off x="323850" y="1484313"/>
          <a:ext cx="8496300" cy="5159693"/>
        </p:xfrm>
        <a:graphic>
          <a:graphicData uri="http://schemas.openxmlformats.org/drawingml/2006/table">
            <a:tbl>
              <a:tblPr/>
              <a:tblGrid>
                <a:gridCol w="4248150"/>
                <a:gridCol w="2106613"/>
                <a:gridCol w="2141537"/>
              </a:tblGrid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Чувствительность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Специфичность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Калиниченко Р.М., Сыркин А.Л. и др. , Москва,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Гиляревский С.Р.Батурина О.В. и др. Москва,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Ярохно Н.Н., Зырянова А.В. и др. Новосибирск,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86-92,4%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Рябов В.В., Марков В.А. и др., Томск,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Марков В.А., Шиканков В.А. и др., Томск,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92-97,9%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Груздева О.В., Барбараш О.Л. и др., Кемерово,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Головёнкин С.Е., Шульман В.А. и др. Красноярск, 2011,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87-92%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Исследование 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«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ИСПОЛИН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»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(24 центра в 17 городах России), А.И. Мартынов, Г.П. Арутюнов, 2012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medclipart_0603"/>
          <p:cNvPicPr>
            <a:picLocks noChangeAspect="1" noChangeArrowheads="1"/>
          </p:cNvPicPr>
          <p:nvPr/>
        </p:nvPicPr>
        <p:blipFill>
          <a:blip r:embed="rId4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549275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80227" name="Picture 3" descr="medclipart_09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763713" y="1989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7524750" y="115888"/>
          <a:ext cx="649288" cy="433387"/>
        </p:xfrm>
        <a:graphic>
          <a:graphicData uri="http://schemas.openxmlformats.org/presentationml/2006/ole">
            <p:oleObj spid="_x0000_s180329" name="CorelDRAW" r:id="rId6" imgW="667512" imgH="6705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388" y="692150"/>
            <a:ext cx="8785225" cy="8858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Результаты исследований «</a:t>
            </a:r>
            <a:r>
              <a:rPr lang="ru-RU" altLang="ru-RU" sz="2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КардиоБСЖК</a:t>
            </a:r>
            <a:r>
              <a:rPr lang="ru-RU" alt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»  </a:t>
            </a:r>
          </a:p>
          <a:p>
            <a:pPr algn="ctr"/>
            <a:r>
              <a:rPr lang="ru-RU" alt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станциях скорой помощи </a:t>
            </a:r>
            <a:r>
              <a:rPr lang="ru-RU" altLang="ru-RU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в  РФ </a:t>
            </a:r>
            <a:r>
              <a:rPr lang="ru-RU" alt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20</a:t>
            </a:r>
            <a:r>
              <a:rPr lang="ru-RU" alt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11</a:t>
            </a:r>
            <a:r>
              <a:rPr lang="ru-RU" altLang="ru-RU" sz="2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Arial" charset="0"/>
              </a:rPr>
              <a:t>–2014</a:t>
            </a:r>
            <a:endParaRPr lang="ru-RU" altLang="ru-RU" sz="2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Arial" charset="0"/>
            </a:endParaRPr>
          </a:p>
        </p:txBody>
      </p:sp>
      <p:graphicFrame>
        <p:nvGraphicFramePr>
          <p:cNvPr id="180296" name="Group 72"/>
          <p:cNvGraphicFramePr>
            <a:graphicFrameLocks noGrp="1"/>
          </p:cNvGraphicFramePr>
          <p:nvPr/>
        </p:nvGraphicFramePr>
        <p:xfrm>
          <a:off x="250825" y="1773238"/>
          <a:ext cx="8496300" cy="3847719"/>
        </p:xfrm>
        <a:graphic>
          <a:graphicData uri="http://schemas.openxmlformats.org/drawingml/2006/table">
            <a:tbl>
              <a:tblPr/>
              <a:tblGrid>
                <a:gridCol w="4248150"/>
                <a:gridCol w="2106613"/>
                <a:gridCol w="2141537"/>
              </a:tblGrid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Чувствительность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Специфичность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Н.Ф.Плавунов, В.А.Кадышев, А.Ю.Соколов, М.Ю.Жук,            Москва,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78-91%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А.В.Балабушевич, И.А.Большакова,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Новосибирск,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Н.А. Горбунова, А.В.Лоленко, М.В.Манько, С.А.Скрипкин, Красноярск,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Стуканов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М.М., Омск,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76131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76508" name="CorelDRAW" r:id="rId5" imgW="667512" imgH="670560" progId="">
              <p:embed/>
            </p:oleObj>
          </a:graphicData>
        </a:graphic>
      </p:graphicFrame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250825" y="260350"/>
            <a:ext cx="68405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333333"/>
                </a:solidFill>
                <a:latin typeface="Tahoma" pitchFamily="34" charset="0"/>
              </a:rPr>
              <a:t>Применение сБСЖК в реальной клинической практике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179388" y="1285860"/>
            <a:ext cx="8964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/>
              <a:t>Состоявшиеся </a:t>
            </a:r>
            <a:r>
              <a:rPr lang="ru-RU" altLang="ru-RU" sz="1600" b="1" dirty="0" smtClean="0"/>
              <a:t>в первой половине 2016 г. аукционы на </a:t>
            </a:r>
            <a:r>
              <a:rPr lang="ru-RU" altLang="ru-RU" sz="1600" b="1" dirty="0"/>
              <a:t>тесты «</a:t>
            </a:r>
            <a:r>
              <a:rPr lang="ru-RU" altLang="ru-RU" sz="1600" b="1" dirty="0" err="1"/>
              <a:t>КардиоБСЖК</a:t>
            </a:r>
            <a:r>
              <a:rPr lang="ru-RU" altLang="ru-RU" sz="1600" b="1" dirty="0" smtClean="0"/>
              <a:t>» </a:t>
            </a:r>
          </a:p>
          <a:p>
            <a:pPr algn="ctr"/>
            <a:r>
              <a:rPr lang="ru-RU" altLang="ru-RU" sz="1600" b="1" dirty="0" smtClean="0"/>
              <a:t>Приобретено10 230 </a:t>
            </a:r>
            <a:r>
              <a:rPr lang="ru-RU" altLang="ru-RU" sz="1800" b="1" dirty="0" smtClean="0"/>
              <a:t>тестов</a:t>
            </a:r>
            <a:endParaRPr lang="ru-RU" altLang="ru-RU" sz="1800" b="1" dirty="0"/>
          </a:p>
        </p:txBody>
      </p:sp>
      <p:graphicFrame>
        <p:nvGraphicFramePr>
          <p:cNvPr id="176474" name="Group 3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552886"/>
              </p:ext>
            </p:extLst>
          </p:nvPr>
        </p:nvGraphicFramePr>
        <p:xfrm>
          <a:off x="323850" y="1928802"/>
          <a:ext cx="8424863" cy="4676199"/>
        </p:xfrm>
        <a:graphic>
          <a:graphicData uri="http://schemas.openxmlformats.org/drawingml/2006/table">
            <a:tbl>
              <a:tblPr/>
              <a:tblGrid>
                <a:gridCol w="2807990"/>
                <a:gridCol w="5616873"/>
              </a:tblGrid>
              <a:tr h="255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учреждение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Абакан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Республики Хакасия «Абаканская  городская клиническая станция скорой медицинской помощи»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Пенза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«Пензенская областная 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 ГБУЗ «ССМП </a:t>
                      </a:r>
                      <a:r>
                        <a:rPr kumimoji="0" lang="ru-RU" alt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Петродворцового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Санкт-Петербурга»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РЕСПУБЛИКИ БАШКОРТОСТАН ГОРОДСКАЯ КЛИНИЧЕСКАЯ БОЛЬНИЦА № 18 ГОРОДА УФА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Орёл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БУЗ ОРЛОВСКОЙ ОБЛАСТИ «СТАНЦИЯ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Подольск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МОСКОВСКОЙ ОБЛАСТИ «ПОДОЛЬСКАЯ ГОРОДСКАЯ 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Калининград 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КАЛИНИНГРАДСКОЙ ОБЛАСТИ «ГОРОДСКАЯ 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Юрга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«Станция скорой медицинской помощи города Юрги»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Абакан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Республики Хакасия «Абаканская  городская клиническая 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Минусинск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КГБУЗ «МИНУСИНСКАЯ МЕЖРАЙОННАЯ БОЛЬНИЦА»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ГБУЗ СТАВРОПОЛЬСКОГО КРАЯ «СТАНЦИЯ СКОРОЙ МЕДИЦИНСКОЙ ПОМОЩИ»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Благовещенск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ГАУЗ АМУРСКОЙ ОБЛАСТИ «БЛАГОВЕЩЕНСКАЯ ГОРОДСКАЯ КЛИНИЧЕСКАЯ БОЛЬНИЦА»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Уяр, Красноярский кр.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КГБУЗ «УЯРСКАЯ РАЙОННАЯ БОЛЬНИЦА»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Яя, Кемеровская обл.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МБУЗ «ЯЙСКАЯ ЦЕНТРАЛЬНАЯ РАЙОННАЯ БОЛЬНИЦА»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Искитим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ИСКИТИМСКАЯ ЦЕНТРАЛЬНАЯ ГОРОДСКАЯ БОЛЬНИЦА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Улан-Удэ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ГБУЗ «Станция скорой медицинской помощи»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р.п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Краснозерское, Новосибирская обл.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ГБУЗ НСО «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Краснозерская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ЦРБ»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Ижевск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БУЗ УДМУРТСКОЙ РЕСПУБЛИКИ «ГОРОДСКАЯ КЛИНИЧЕСКАЯ БОЛЬНИЦА №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Амурск, Хабаровский кр.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«АМУРСКАЯ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ЦЕНТРАЛЬНАЯ РАЙОННАЯ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БОЛЬНИЦА»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Северодвинск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Северодвинская городская больница 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№1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89443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89483" name="CorelDRAW" r:id="rId5" imgW="667512" imgH="670560" progId="">
              <p:embed/>
            </p:oleObj>
          </a:graphicData>
        </a:graphic>
      </p:graphicFrame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611188" y="2708275"/>
            <a:ext cx="8208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333333"/>
                </a:solidFill>
                <a:latin typeface="Tahoma" pitchFamily="34" charset="0"/>
              </a:rPr>
              <a:t>Клинические исследования </a:t>
            </a:r>
            <a:r>
              <a:rPr lang="ru-RU" altLang="ru-RU" sz="3600" b="1" dirty="0" err="1" smtClean="0">
                <a:solidFill>
                  <a:srgbClr val="333333"/>
                </a:solidFill>
                <a:latin typeface="Tahoma" pitchFamily="34" charset="0"/>
              </a:rPr>
              <a:t>сБСЖК</a:t>
            </a:r>
            <a:r>
              <a:rPr lang="ru-RU" altLang="ru-RU" sz="3600" b="1" dirty="0" smtClean="0">
                <a:solidFill>
                  <a:srgbClr val="333333"/>
                </a:solidFill>
                <a:latin typeface="Tahoma" pitchFamily="34" charset="0"/>
              </a:rPr>
              <a:t> </a:t>
            </a:r>
            <a:r>
              <a:rPr lang="ru-RU" altLang="ru-RU" sz="3600" b="1" dirty="0">
                <a:solidFill>
                  <a:srgbClr val="333333"/>
                </a:solidFill>
                <a:latin typeface="Tahoma" pitchFamily="34" charset="0"/>
              </a:rPr>
              <a:t>за пределами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medclipart_0603"/>
          <p:cNvPicPr>
            <a:picLocks noChangeAspect="1" noChangeArrowheads="1"/>
          </p:cNvPicPr>
          <p:nvPr/>
        </p:nvPicPr>
        <p:blipFill>
          <a:blip r:embed="rId2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91491" name="Picture 3" descr="medclipart_0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611188" y="549275"/>
            <a:ext cx="68405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smtClean="0">
                <a:solidFill>
                  <a:srgbClr val="333333"/>
                </a:solidFill>
                <a:latin typeface="Tahoma" pitchFamily="34" charset="0"/>
              </a:rPr>
              <a:t>Тесты для определения БСЖК </a:t>
            </a:r>
          </a:p>
        </p:txBody>
      </p:sp>
      <p:pic>
        <p:nvPicPr>
          <p:cNvPr id="191500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55" t="24800" r="16142" b="21310"/>
          <a:stretch>
            <a:fillRect/>
          </a:stretch>
        </p:blipFill>
        <p:spPr bwMode="auto">
          <a:xfrm>
            <a:off x="287338" y="1557338"/>
            <a:ext cx="885666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2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-42863" y="134938"/>
            <a:ext cx="9144000" cy="1143000"/>
          </a:xfrm>
          <a:noFill/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Экспресс-тесты, используемые для верификации ОИМ в первичном звене</a:t>
            </a:r>
          </a:p>
        </p:txBody>
      </p:sp>
      <p:pic>
        <p:nvPicPr>
          <p:cNvPr id="19558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8002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2233612" cy="24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20" t="7208" r="37401" b="3642"/>
          <a:stretch>
            <a:fillRect/>
          </a:stretch>
        </p:blipFill>
        <p:spPr bwMode="auto">
          <a:xfrm>
            <a:off x="7740650" y="1125538"/>
            <a:ext cx="9588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TextBox 10"/>
          <p:cNvSpPr txBox="1">
            <a:spLocks noChangeArrowheads="1"/>
          </p:cNvSpPr>
          <p:nvPr/>
        </p:nvSpPr>
        <p:spPr bwMode="auto">
          <a:xfrm>
            <a:off x="7740650" y="35734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Китай</a:t>
            </a:r>
          </a:p>
        </p:txBody>
      </p:sp>
      <p:sp>
        <p:nvSpPr>
          <p:cNvPr id="195591" name="TextBox 12"/>
          <p:cNvSpPr txBox="1">
            <a:spLocks noChangeArrowheads="1"/>
          </p:cNvSpPr>
          <p:nvPr/>
        </p:nvSpPr>
        <p:spPr bwMode="auto">
          <a:xfrm>
            <a:off x="2484438" y="357346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Германия</a:t>
            </a:r>
          </a:p>
        </p:txBody>
      </p:sp>
      <p:sp>
        <p:nvSpPr>
          <p:cNvPr id="195592" name="TextBox 13"/>
          <p:cNvSpPr txBox="1">
            <a:spLocks noChangeArrowheads="1"/>
          </p:cNvSpPr>
          <p:nvPr/>
        </p:nvSpPr>
        <p:spPr bwMode="auto">
          <a:xfrm>
            <a:off x="0" y="3644900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Щвейцария</a:t>
            </a:r>
          </a:p>
        </p:txBody>
      </p:sp>
      <p:sp>
        <p:nvSpPr>
          <p:cNvPr id="195593" name="TextBox 14"/>
          <p:cNvSpPr txBox="1">
            <a:spLocks noChangeArrowheads="1"/>
          </p:cNvSpPr>
          <p:nvPr/>
        </p:nvSpPr>
        <p:spPr bwMode="auto">
          <a:xfrm>
            <a:off x="5076825" y="357346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Индонезия</a:t>
            </a:r>
          </a:p>
        </p:txBody>
      </p:sp>
      <p:pic>
        <p:nvPicPr>
          <p:cNvPr id="195594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r="13208"/>
          <a:stretch>
            <a:fillRect/>
          </a:stretch>
        </p:blipFill>
        <p:spPr bwMode="auto">
          <a:xfrm>
            <a:off x="1908175" y="1196975"/>
            <a:ext cx="28082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01" b="6799"/>
          <a:stretch>
            <a:fillRect/>
          </a:stretch>
        </p:blipFill>
        <p:spPr bwMode="auto">
          <a:xfrm>
            <a:off x="4572000" y="4292600"/>
            <a:ext cx="43561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6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40"/>
          <a:stretch>
            <a:fillRect/>
          </a:stretch>
        </p:blipFill>
        <p:spPr bwMode="auto">
          <a:xfrm>
            <a:off x="1857356" y="4071942"/>
            <a:ext cx="7921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7" name="TextBox 14"/>
          <p:cNvSpPr txBox="1">
            <a:spLocks noChangeArrowheads="1"/>
          </p:cNvSpPr>
          <p:nvPr/>
        </p:nvSpPr>
        <p:spPr bwMode="auto">
          <a:xfrm>
            <a:off x="323850" y="638175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6606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medclipart_0603"/>
          <p:cNvPicPr>
            <a:picLocks noChangeAspect="1" noChangeArrowheads="1"/>
          </p:cNvPicPr>
          <p:nvPr/>
        </p:nvPicPr>
        <p:blipFill>
          <a:blip r:embed="rId2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92515" name="Picture 3" descr="medclipart_09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79388" y="260350"/>
            <a:ext cx="82089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smtClean="0">
                <a:solidFill>
                  <a:srgbClr val="333333"/>
                </a:solidFill>
                <a:latin typeface="Tahoma" pitchFamily="34" charset="0"/>
              </a:rPr>
              <a:t>Клинические исследования сравнения БСЖК и сердечного тропонина </a:t>
            </a:r>
          </a:p>
        </p:txBody>
      </p:sp>
      <p:pic>
        <p:nvPicPr>
          <p:cNvPr id="192525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7" t="33029" r="8556" b="30092"/>
          <a:stretch>
            <a:fillRect/>
          </a:stretch>
        </p:blipFill>
        <p:spPr bwMode="auto">
          <a:xfrm>
            <a:off x="323850" y="1484313"/>
            <a:ext cx="8424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6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98659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sz="18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98665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97638" name="CorelDRAW" r:id="rId5" imgW="667512" imgH="670560" progId="">
              <p:embed/>
            </p:oleObj>
          </a:graphicData>
        </a:graphic>
      </p:graphicFrame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11188" y="2708275"/>
            <a:ext cx="82089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333333"/>
                </a:solidFill>
                <a:latin typeface="Tahoma" pitchFamily="34" charset="0"/>
              </a:rPr>
              <a:t>Современная европейская тенденция -комбинировать БСЖК и </a:t>
            </a:r>
            <a:r>
              <a:rPr lang="ru-RU" altLang="ru-RU" sz="3600" b="1" dirty="0" err="1" smtClean="0">
                <a:solidFill>
                  <a:srgbClr val="333333"/>
                </a:solidFill>
                <a:latin typeface="Tahoma" pitchFamily="34" charset="0"/>
              </a:rPr>
              <a:t>ТрТ</a:t>
            </a:r>
            <a:r>
              <a:rPr lang="ru-RU" altLang="ru-RU" sz="3600" b="1" dirty="0" smtClean="0">
                <a:solidFill>
                  <a:srgbClr val="333333"/>
                </a:solidFill>
                <a:latin typeface="Tahoma" pitchFamily="34" charset="0"/>
              </a:rPr>
              <a:t>/</a:t>
            </a:r>
            <a:r>
              <a:rPr lang="ru-RU" altLang="ru-RU" sz="3600" b="1" dirty="0" err="1" smtClean="0">
                <a:solidFill>
                  <a:srgbClr val="333333"/>
                </a:solidFill>
                <a:latin typeface="Tahoma" pitchFamily="34" charset="0"/>
              </a:rPr>
              <a:t>Тр</a:t>
            </a:r>
            <a:r>
              <a:rPr lang="en-US" altLang="ru-RU" sz="3600" b="1" dirty="0" smtClean="0">
                <a:solidFill>
                  <a:srgbClr val="333333"/>
                </a:solidFill>
                <a:latin typeface="Tahoma" pitchFamily="34" charset="0"/>
              </a:rPr>
              <a:t>I </a:t>
            </a:r>
            <a:r>
              <a:rPr lang="ru-RU" altLang="ru-RU" sz="3600" b="1" dirty="0" smtClean="0">
                <a:solidFill>
                  <a:srgbClr val="333333"/>
                </a:solidFill>
                <a:latin typeface="Tahoma" pitchFamily="34" charset="0"/>
              </a:rPr>
              <a:t>для повышения точности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0833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549275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205827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7524750" y="115888"/>
          <a:ext cx="649288" cy="433387"/>
        </p:xfrm>
        <a:graphic>
          <a:graphicData uri="http://schemas.openxmlformats.org/presentationml/2006/ole">
            <p:oleObj spid="_x0000_s199684" name="CorelDRAW" r:id="rId5" imgW="667512" imgH="670560" progId="">
              <p:embed/>
            </p:oleObj>
          </a:graphicData>
        </a:graphic>
      </p:graphicFrame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95288" y="115888"/>
            <a:ext cx="734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333333"/>
                </a:solidFill>
                <a:latin typeface="Tahoma" pitchFamily="34" charset="0"/>
              </a:rPr>
              <a:t>Стоимость одного тестирования сБСЖК, Тр т, Тр </a:t>
            </a:r>
            <a:r>
              <a:rPr lang="en-US" altLang="ru-RU" sz="2000" b="1">
                <a:solidFill>
                  <a:srgbClr val="333333"/>
                </a:solidFill>
                <a:latin typeface="Tahoma" pitchFamily="34" charset="0"/>
              </a:rPr>
              <a:t>I</a:t>
            </a:r>
            <a:endParaRPr lang="ru-RU" altLang="ru-RU" sz="2000" b="1">
              <a:solidFill>
                <a:srgbClr val="333333"/>
              </a:solidFill>
              <a:latin typeface="Tahoma" pitchFamily="34" charset="0"/>
            </a:endParaRPr>
          </a:p>
        </p:txBody>
      </p:sp>
      <p:pic>
        <p:nvPicPr>
          <p:cNvPr id="205834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340"/>
          <a:stretch>
            <a:fillRect/>
          </a:stretch>
        </p:blipFill>
        <p:spPr bwMode="auto">
          <a:xfrm>
            <a:off x="684213" y="692150"/>
            <a:ext cx="7921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5" name="TextBox 14"/>
          <p:cNvSpPr txBox="1">
            <a:spLocks noChangeArrowheads="1"/>
          </p:cNvSpPr>
          <p:nvPr/>
        </p:nvSpPr>
        <p:spPr bwMode="auto">
          <a:xfrm>
            <a:off x="395288" y="4797425"/>
            <a:ext cx="1436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сБСЖК</a:t>
            </a:r>
          </a:p>
        </p:txBody>
      </p:sp>
      <p:pic>
        <p:nvPicPr>
          <p:cNvPr id="20583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1152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7" name="TextBox 13"/>
          <p:cNvSpPr txBox="1">
            <a:spLocks noChangeArrowheads="1"/>
          </p:cNvSpPr>
          <p:nvPr/>
        </p:nvSpPr>
        <p:spPr bwMode="auto">
          <a:xfrm>
            <a:off x="2771775" y="47974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Тропонин Т</a:t>
            </a:r>
          </a:p>
        </p:txBody>
      </p:sp>
      <p:pic>
        <p:nvPicPr>
          <p:cNvPr id="205838" name="Picture 14" descr="imag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3816350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839" name="TextBox 13"/>
          <p:cNvSpPr txBox="1">
            <a:spLocks noChangeArrowheads="1"/>
          </p:cNvSpPr>
          <p:nvPr/>
        </p:nvSpPr>
        <p:spPr bwMode="auto">
          <a:xfrm>
            <a:off x="5076825" y="378936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Количественный ТрТ/Тр</a:t>
            </a:r>
            <a:r>
              <a:rPr lang="en-US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I</a:t>
            </a:r>
            <a:endParaRPr lang="ru-RU" altLang="ru-RU" sz="1800" b="1">
              <a:solidFill>
                <a:srgbClr val="0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205840" name="TextBox 14"/>
          <p:cNvSpPr txBox="1">
            <a:spLocks noChangeArrowheads="1"/>
          </p:cNvSpPr>
          <p:nvPr/>
        </p:nvSpPr>
        <p:spPr bwMode="auto">
          <a:xfrm>
            <a:off x="107950" y="5445124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480</a:t>
            </a:r>
            <a:r>
              <a:rPr lang="en-US" altLang="ru-RU" sz="1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-</a:t>
            </a:r>
            <a:r>
              <a:rPr lang="ru-RU" altLang="ru-RU" sz="1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52</a:t>
            </a:r>
            <a:r>
              <a:rPr lang="en-US" altLang="ru-RU" sz="1800" b="1" dirty="0" smtClean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0 </a:t>
            </a:r>
            <a:r>
              <a:rPr lang="ru-RU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руб.</a:t>
            </a:r>
          </a:p>
        </p:txBody>
      </p:sp>
      <p:sp>
        <p:nvSpPr>
          <p:cNvPr id="205841" name="TextBox 14"/>
          <p:cNvSpPr txBox="1">
            <a:spLocks noChangeArrowheads="1"/>
          </p:cNvSpPr>
          <p:nvPr/>
        </p:nvSpPr>
        <p:spPr bwMode="auto">
          <a:xfrm>
            <a:off x="2700338" y="5445125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70</a:t>
            </a:r>
            <a:r>
              <a:rPr lang="en-US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0-</a:t>
            </a:r>
            <a:r>
              <a:rPr lang="ru-RU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750</a:t>
            </a:r>
            <a:r>
              <a:rPr lang="en-US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руб.</a:t>
            </a:r>
          </a:p>
        </p:txBody>
      </p:sp>
      <p:sp>
        <p:nvSpPr>
          <p:cNvPr id="205842" name="TextBox 14"/>
          <p:cNvSpPr txBox="1">
            <a:spLocks noChangeArrowheads="1"/>
          </p:cNvSpPr>
          <p:nvPr/>
        </p:nvSpPr>
        <p:spPr bwMode="auto">
          <a:xfrm>
            <a:off x="5435600" y="5445125"/>
            <a:ext cx="2881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Не менее 10</a:t>
            </a:r>
            <a:r>
              <a:rPr lang="en-US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00 </a:t>
            </a:r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руб.</a:t>
            </a:r>
          </a:p>
        </p:txBody>
      </p:sp>
      <p:sp>
        <p:nvSpPr>
          <p:cNvPr id="205843" name="TextBox 13"/>
          <p:cNvSpPr txBox="1">
            <a:spLocks noChangeArrowheads="1"/>
          </p:cNvSpPr>
          <p:nvPr/>
        </p:nvSpPr>
        <p:spPr bwMode="auto">
          <a:xfrm>
            <a:off x="4787900" y="4076700"/>
            <a:ext cx="39608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0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(</a:t>
            </a:r>
            <a:r>
              <a:rPr lang="ru-RU" altLang="ru-RU" sz="12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Учитывая расходы на реактивы, картриджи, промывочные жидкости, контрольные жидкости, калибровку..., а так же амортизацию анализатора и заработную плату персоналу лаборатории)</a:t>
            </a:r>
          </a:p>
        </p:txBody>
      </p:sp>
      <p:sp>
        <p:nvSpPr>
          <p:cNvPr id="205844" name="TextBox 14"/>
          <p:cNvSpPr txBox="1">
            <a:spLocks noChangeArrowheads="1"/>
          </p:cNvSpPr>
          <p:nvPr/>
        </p:nvSpPr>
        <p:spPr bwMode="auto">
          <a:xfrm>
            <a:off x="5435600" y="6021388"/>
            <a:ext cx="3529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Около 15</a:t>
            </a:r>
            <a:r>
              <a:rPr lang="en-US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00 </a:t>
            </a:r>
            <a:r>
              <a:rPr lang="ru-RU" altLang="ru-RU" sz="18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руб. </a:t>
            </a:r>
            <a:r>
              <a:rPr lang="ru-RU" altLang="ru-RU" sz="1400" b="1">
                <a:solidFill>
                  <a:srgbClr val="000000"/>
                </a:solidFill>
                <a:latin typeface="Lucida Sans Unicode" pitchFamily="34" charset="0"/>
                <a:cs typeface="Arial" charset="0"/>
              </a:rPr>
              <a:t>(по прайсам лабораторий частных клиник)</a:t>
            </a:r>
          </a:p>
        </p:txBody>
      </p:sp>
    </p:spTree>
    <p:extLst>
      <p:ext uri="{BB962C8B-B14F-4D97-AF65-F5344CB8AC3E}">
        <p14:creationId xmlns:p14="http://schemas.microsoft.com/office/powerpoint/2010/main" xmlns="" val="17345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sz="2800" b="1" smtClean="0">
                <a:solidFill>
                  <a:srgbClr val="FFFFFF"/>
                </a:solidFill>
              </a:rPr>
              <a:t> проблемы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8229600" cy="5943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ts val="3600"/>
              </a:lnSpc>
              <a:buFont typeface="Wingdings" pitchFamily="2" charset="2"/>
              <a:buChar char="Ø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50% случаев возникают трудности диагностики инфаркта миокарда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 лиц с нетипичной клинической картиной, бессимптомным течением и отсутствием 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диагностически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значимых изменений на ЭКГ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госпитализации: аневризма ЛЖ, рубцовые изменения, БЛНПГ, без подъема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600"/>
              </a:lnSpc>
              <a:buFont typeface="Wingdings" pitchFamily="2" charset="2"/>
              <a:buChar char="Ø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Особо нуждаются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дифдиагностике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лица в первые 6 час с начала ОКС, поскольку  именно в первые часы заболевания наблюдается самая большая летальность и максимальная эффективность лечения.</a:t>
            </a: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lnSpc>
                <a:spcPts val="4400"/>
              </a:lnSpc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lnSpc>
                <a:spcPts val="4400"/>
              </a:lnSpc>
              <a:buFont typeface="Wingdings" pitchFamily="2" charset="2"/>
              <a:buChar char="Ø"/>
              <a:defRPr/>
            </a:pPr>
            <a:endParaRPr lang="ru-RU" sz="800" dirty="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ru-RU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1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65891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65934" name="CorelDRAW" r:id="rId5" imgW="667512" imgH="670560" progId="">
              <p:embed/>
            </p:oleObj>
          </a:graphicData>
        </a:graphic>
      </p:graphicFrame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539750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>
                <a:solidFill>
                  <a:schemeClr val="tx1"/>
                </a:solidFill>
              </a:rPr>
              <a:t>Резюме</a:t>
            </a:r>
            <a:r>
              <a:rPr lang="ru-RU" altLang="ru-RU" sz="32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468313" y="1484313"/>
            <a:ext cx="7772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>
                <a:solidFill>
                  <a:schemeClr val="tx1"/>
                </a:solidFill>
              </a:rPr>
              <a:t>Почему необходимо определять сБСЖК у пациентов с ОКС</a:t>
            </a:r>
            <a:r>
              <a:rPr lang="ru-RU" altLang="ru-RU" sz="32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65900" name="TextBox 3"/>
          <p:cNvSpPr txBox="1">
            <a:spLocks noChangeArrowheads="1"/>
          </p:cNvSpPr>
          <p:nvPr/>
        </p:nvSpPr>
        <p:spPr bwMode="auto">
          <a:xfrm>
            <a:off x="250825" y="2565400"/>
            <a:ext cx="864235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5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b="1" u="sng" dirty="0">
                <a:cs typeface="Times New Roman" pitchFamily="18" charset="0"/>
              </a:rPr>
              <a:t>АРГУМЕНТЫ:</a:t>
            </a:r>
          </a:p>
          <a:p>
            <a:pPr>
              <a:buFontTx/>
              <a:buAutoNum type="arabicPeriod"/>
            </a:pPr>
            <a:r>
              <a:rPr lang="ru-RU" altLang="ru-RU" sz="1800" b="1" dirty="0">
                <a:cs typeface="Times New Roman" pitchFamily="18" charset="0"/>
              </a:rPr>
              <a:t>  Раннее начало повышения </a:t>
            </a:r>
            <a:r>
              <a:rPr lang="ru-RU" altLang="ru-RU" sz="1800" b="1" dirty="0" err="1">
                <a:cs typeface="Times New Roman" pitchFamily="18" charset="0"/>
              </a:rPr>
              <a:t>сБСЖК</a:t>
            </a:r>
            <a:r>
              <a:rPr lang="ru-RU" altLang="ru-RU" sz="1800" b="1" dirty="0">
                <a:cs typeface="Times New Roman" pitchFamily="18" charset="0"/>
              </a:rPr>
              <a:t> после возникновения некроза </a:t>
            </a:r>
            <a:r>
              <a:rPr lang="ru-RU" altLang="ru-RU" sz="1800" b="1" dirty="0" smtClean="0">
                <a:cs typeface="Times New Roman" pitchFamily="18" charset="0"/>
              </a:rPr>
              <a:t>миокарда, выявляет минимальные повреждения миокарда. </a:t>
            </a:r>
          </a:p>
          <a:p>
            <a:pPr>
              <a:buFontTx/>
              <a:buAutoNum type="arabicPeriod"/>
            </a:pPr>
            <a:r>
              <a:rPr lang="ru-RU" altLang="ru-RU" sz="1900" b="1" dirty="0" smtClean="0">
                <a:cs typeface="Times New Roman" pitchFamily="18" charset="0"/>
              </a:rPr>
              <a:t> </a:t>
            </a:r>
            <a:r>
              <a:rPr lang="ru-RU" altLang="ru-RU" sz="1900" b="1" dirty="0">
                <a:cs typeface="Times New Roman" pitchFamily="18" charset="0"/>
              </a:rPr>
              <a:t>Высокие уровни чувствительности и специфичности.</a:t>
            </a:r>
          </a:p>
          <a:p>
            <a:pPr>
              <a:buFontTx/>
              <a:buAutoNum type="arabicPeriod"/>
            </a:pPr>
            <a:r>
              <a:rPr lang="ru-RU" altLang="ru-RU" sz="1900" b="1" dirty="0">
                <a:cs typeface="Times New Roman" pitchFamily="18" charset="0"/>
              </a:rPr>
              <a:t> Доступная цена теста.</a:t>
            </a:r>
          </a:p>
          <a:p>
            <a:pPr>
              <a:buFontTx/>
              <a:buAutoNum type="arabicPeriod"/>
            </a:pPr>
            <a:r>
              <a:rPr lang="ru-RU" altLang="ru-RU" sz="1900" b="1" dirty="0">
                <a:cs typeface="Times New Roman" pitchFamily="18" charset="0"/>
              </a:rPr>
              <a:t> Отсутствие необходимости закупки лабораторного оборудование и расходных материалов, а так же отсутствие необходимости в обучении персонала.</a:t>
            </a:r>
          </a:p>
          <a:p>
            <a:pPr>
              <a:buFontTx/>
              <a:buAutoNum type="arabicPeriod"/>
            </a:pPr>
            <a:r>
              <a:rPr lang="ru-RU" altLang="ru-RU" sz="1900" b="1" dirty="0">
                <a:cs typeface="Times New Roman" pitchFamily="18" charset="0"/>
              </a:rPr>
              <a:t> Достаточная доказательная база в России и других странах</a:t>
            </a:r>
            <a:r>
              <a:rPr lang="ru-RU" altLang="ru-RU" sz="1900" b="1" dirty="0" smtClean="0">
                <a:cs typeface="Times New Roman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ru-RU" altLang="ru-RU" sz="1900" b="1" dirty="0">
                <a:cs typeface="Times New Roman" pitchFamily="18" charset="0"/>
              </a:rPr>
              <a:t> </a:t>
            </a:r>
            <a:r>
              <a:rPr lang="ru-RU" altLang="ru-RU" sz="1900" b="1" dirty="0" err="1" smtClean="0">
                <a:cs typeface="Times New Roman" pitchFamily="18" charset="0"/>
              </a:rPr>
              <a:t>сБСЖК</a:t>
            </a:r>
            <a:r>
              <a:rPr lang="ru-RU" altLang="ru-RU" sz="1900" b="1" dirty="0" smtClean="0">
                <a:cs typeface="Times New Roman" pitchFamily="18" charset="0"/>
              </a:rPr>
              <a:t> является ранним и независимым предиктором будущих сердечно-сосудистых событий и смертности.</a:t>
            </a:r>
            <a:endParaRPr lang="ru-RU" altLang="ru-RU" sz="1900" b="1" dirty="0">
              <a:cs typeface="Times New Roman" pitchFamily="18" charset="0"/>
            </a:endParaRPr>
          </a:p>
          <a:p>
            <a:r>
              <a:rPr lang="ru-RU" altLang="ru-RU" sz="1900" b="1" dirty="0">
                <a:cs typeface="Times New Roman" pitchFamily="18" charset="0"/>
              </a:rPr>
              <a:t>  </a:t>
            </a:r>
          </a:p>
          <a:p>
            <a:pPr>
              <a:buFontTx/>
              <a:buAutoNum type="arabicPeriod"/>
            </a:pPr>
            <a:endParaRPr lang="ru-RU" altLang="ru-RU" sz="19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28572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64867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3900" y="0"/>
            <a:ext cx="1042644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64908" name="CorelDRAW" r:id="rId5" imgW="667512" imgH="670560" progId="">
              <p:embed/>
            </p:oleObj>
          </a:graphicData>
        </a:graphic>
      </p:graphicFrame>
      <p:sp>
        <p:nvSpPr>
          <p:cNvPr id="164874" name="WordArt 10"/>
          <p:cNvSpPr>
            <a:spLocks noChangeArrowheads="1" noChangeShapeType="1" noTextEdit="1"/>
          </p:cNvSpPr>
          <p:nvPr/>
        </p:nvSpPr>
        <p:spPr bwMode="auto">
          <a:xfrm>
            <a:off x="1187450" y="1773238"/>
            <a:ext cx="6767513" cy="3024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64875" name="Picture 11" descr="IMGP07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012" y="2428868"/>
            <a:ext cx="3455988" cy="25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91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480"/>
            <a:ext cx="7143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Спасибо за внимание !</a:t>
            </a:r>
            <a:endParaRPr lang="ru-RU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 smtClean="0"/>
              <a:t>Выявление повышения и снижения сердечных </a:t>
            </a:r>
            <a:r>
              <a:rPr lang="ru-RU" altLang="ru-RU" sz="2400" b="1" dirty="0" err="1" smtClean="0"/>
              <a:t>биомаркеров</a:t>
            </a:r>
            <a:r>
              <a:rPr lang="ru-RU" altLang="ru-RU" sz="2400" b="1" dirty="0" smtClean="0"/>
              <a:t> (преимущественно сердечный </a:t>
            </a:r>
            <a:r>
              <a:rPr lang="ru-RU" altLang="ru-RU" sz="2400" b="1" dirty="0" err="1" smtClean="0"/>
              <a:t>тропонин</a:t>
            </a:r>
            <a:r>
              <a:rPr lang="ru-RU" altLang="ru-RU" sz="2400" b="1" dirty="0" smtClean="0"/>
              <a:t>) в сочетании с хотя бы одним из свидетельств ишемии миокарда: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Симптомы ишемии;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Изменения ЭКГ, свидетельствующие о новой ишемии: </a:t>
            </a:r>
            <a:r>
              <a:rPr lang="en-US" altLang="ru-RU" sz="2400" dirty="0" smtClean="0"/>
              <a:t>ST-T </a:t>
            </a:r>
            <a:r>
              <a:rPr lang="ru-RU" altLang="ru-RU" sz="2400" dirty="0" smtClean="0"/>
              <a:t>или полная блокада ЛНПГ;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Появление патологических зубцов </a:t>
            </a:r>
            <a:r>
              <a:rPr lang="en-US" altLang="ru-RU" sz="2400" dirty="0" smtClean="0"/>
              <a:t>Q </a:t>
            </a:r>
            <a:r>
              <a:rPr lang="ru-RU" altLang="ru-RU" sz="2400" dirty="0" smtClean="0"/>
              <a:t>на ЭКГ;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Визуализационные</a:t>
            </a:r>
            <a:r>
              <a:rPr lang="ru-RU" altLang="ru-RU" sz="2400" dirty="0" smtClean="0"/>
              <a:t> свидетельства новой утраты жизнеспособного миокарда или новых нарушений сократимости миокарда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6600"/>
                </a:solidFill>
              </a:rPr>
              <a:t>                                                  </a:t>
            </a:r>
            <a:endParaRPr lang="ru-RU" altLang="ru-RU" sz="2400" b="1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Критерии острого ИМ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419475" y="5629275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solidFill>
                  <a:prstClr val="black"/>
                </a:solidFill>
                <a:latin typeface="Arial Narrow" pitchFamily="34" charset="0"/>
              </a:rPr>
              <a:t>3-е универсальное определение  ОИМ,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1345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2514" name="Picture 2" descr="C:\Users\markov\Downloads\Prof.DrJanF.C.Gla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3496472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892846"/>
            <a:ext cx="3312368" cy="40324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Профессор</a:t>
            </a:r>
            <a:r>
              <a:rPr lang="en-US" dirty="0" smtClean="0">
                <a:solidFill>
                  <a:srgbClr val="FFFFFF"/>
                </a:solidFill>
              </a:rPr>
              <a:t>  Jan F.C. </a:t>
            </a:r>
            <a:r>
              <a:rPr lang="en-US" dirty="0" err="1" smtClean="0">
                <a:solidFill>
                  <a:srgbClr val="FFFFFF"/>
                </a:solidFill>
              </a:rPr>
              <a:t>Glatz</a:t>
            </a:r>
            <a:r>
              <a:rPr lang="ru-RU" dirty="0" smtClean="0">
                <a:solidFill>
                  <a:srgbClr val="FFFFFF"/>
                </a:solidFill>
              </a:rPr>
              <a:t> (Нидерланды) в 1988 г. предложил применение </a:t>
            </a:r>
            <a:r>
              <a:rPr lang="ru-RU" dirty="0" err="1" smtClean="0">
                <a:solidFill>
                  <a:srgbClr val="FFFFFF"/>
                </a:solidFill>
              </a:rPr>
              <a:t>сБСЖК</a:t>
            </a:r>
            <a:r>
              <a:rPr lang="ru-RU" dirty="0" smtClean="0">
                <a:solidFill>
                  <a:srgbClr val="FFFFFF"/>
                </a:solidFill>
              </a:rPr>
              <a:t> в качестве самого раннего плазменного </a:t>
            </a:r>
            <a:r>
              <a:rPr lang="ru-RU" dirty="0" err="1" smtClean="0">
                <a:solidFill>
                  <a:srgbClr val="FFFFFF"/>
                </a:solidFill>
              </a:rPr>
              <a:t>биомаркера</a:t>
            </a:r>
            <a:r>
              <a:rPr lang="ru-RU" dirty="0" smtClean="0">
                <a:solidFill>
                  <a:srgbClr val="FFFFFF"/>
                </a:solidFill>
              </a:rPr>
              <a:t> ИМ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8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549275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75107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ru-RU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7524750" y="115888"/>
          <a:ext cx="649288" cy="433387"/>
        </p:xfrm>
        <a:graphic>
          <a:graphicData uri="http://schemas.openxmlformats.org/presentationml/2006/ole">
            <p:oleObj spid="_x0000_s192535" name="CorelDRAW" r:id="rId5" imgW="667512" imgH="670560" progId="">
              <p:embed/>
            </p:oleObj>
          </a:graphicData>
        </a:graphic>
      </p:graphicFrame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95288" y="620713"/>
            <a:ext cx="828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800" b="1">
                <a:solidFill>
                  <a:srgbClr val="1C1C1C"/>
                </a:solidFill>
                <a:latin typeface="Arial" charset="0"/>
              </a:rPr>
              <a:t>Динамика уровня сБСЖК, миоглобина, тропонина и МВ-КФК при ОКС.</a:t>
            </a:r>
            <a:endParaRPr lang="en-US" altLang="ru-RU" sz="1800" b="1">
              <a:solidFill>
                <a:srgbClr val="1C1C1C"/>
              </a:solidFill>
              <a:latin typeface="Arial" charset="0"/>
            </a:endParaRPr>
          </a:p>
        </p:txBody>
      </p:sp>
      <p:pic>
        <p:nvPicPr>
          <p:cNvPr id="175116" name="Picture 12" descr="Graph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5" t="5879" r="11533" b="5879"/>
          <a:stretch>
            <a:fillRect/>
          </a:stretch>
        </p:blipFill>
        <p:spPr bwMode="auto">
          <a:xfrm>
            <a:off x="250825" y="981075"/>
            <a:ext cx="8569325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4572008"/>
          <a:ext cx="8286809" cy="2000264"/>
        </p:xfrm>
        <a:graphic>
          <a:graphicData uri="http://schemas.openxmlformats.org/drawingml/2006/table">
            <a:tbl>
              <a:tblPr/>
              <a:tblGrid>
                <a:gridCol w="1413698"/>
                <a:gridCol w="1414416"/>
                <a:gridCol w="1414416"/>
                <a:gridCol w="1414416"/>
                <a:gridCol w="2629863"/>
              </a:tblGrid>
              <a:tr h="819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Calibri"/>
                          <a:ea typeface="Calibri"/>
                          <a:cs typeface="Times New Roman"/>
                        </a:rPr>
                        <a:t>Кардиомаркер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Молекулярная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Масса (</a:t>
                      </a:r>
                      <a:r>
                        <a:rPr lang="ru-RU" sz="1200" b="1" dirty="0" err="1" smtClean="0">
                          <a:latin typeface="Calibri"/>
                          <a:ea typeface="Calibri"/>
                          <a:cs typeface="Times New Roman"/>
                        </a:rPr>
                        <a:t>кДа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Начало повышения в крови после ОИМ (часы)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Пик концентрации (часы)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Нормализация уровня (дни)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04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Calibri"/>
                          <a:ea typeface="Calibri"/>
                          <a:cs typeface="Times New Roman"/>
                        </a:rPr>
                        <a:t>сБСЖК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1-1,5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Миоглобин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Тр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3-8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12-24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7-10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3-8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12-24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7-10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КФК-МВ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2-6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12-24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1. Характеристика биомаркеров для острого инфаркта миокарда.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9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96262" cy="42672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ru-RU" sz="2600" smtClean="0"/>
              <a:t>Миоглобин –чувствительный, но малоспецифичный</a:t>
            </a:r>
          </a:p>
          <a:p>
            <a:pPr eaLnBrk="1" hangingPunct="1"/>
            <a:r>
              <a:rPr lang="ru-RU" altLang="ru-RU" sz="2600" smtClean="0"/>
              <a:t>Тропонин </a:t>
            </a:r>
            <a:r>
              <a:rPr lang="en-US" altLang="ru-RU" sz="2600" smtClean="0"/>
              <a:t>T</a:t>
            </a:r>
            <a:r>
              <a:rPr lang="ru-RU" altLang="ru-RU" sz="2600" smtClean="0"/>
              <a:t> </a:t>
            </a:r>
            <a:r>
              <a:rPr lang="en-US" altLang="ru-RU" sz="2600" smtClean="0"/>
              <a:t>– </a:t>
            </a:r>
            <a:r>
              <a:rPr lang="ru-RU" altLang="ru-RU" sz="2600" smtClean="0"/>
              <a:t>поздний маркер, требует соблюдения температурного режима</a:t>
            </a:r>
          </a:p>
          <a:p>
            <a:pPr eaLnBrk="1" hangingPunct="1"/>
            <a:r>
              <a:rPr lang="ru-RU" altLang="ru-RU" sz="2600" smtClean="0"/>
              <a:t>КФК МВ – поздний маркер.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600" smtClean="0"/>
              <a:t>   </a:t>
            </a:r>
            <a:r>
              <a:rPr lang="ru-RU" altLang="ru-RU" sz="2600" b="1" smtClean="0">
                <a:solidFill>
                  <a:srgbClr val="00B050"/>
                </a:solidFill>
              </a:rPr>
              <a:t>БСЖК</a:t>
            </a:r>
            <a:r>
              <a:rPr lang="ru-RU" altLang="ru-RU" sz="2600" smtClean="0"/>
              <a:t> - </a:t>
            </a:r>
            <a:r>
              <a:rPr lang="ru-RU" altLang="ru-RU" sz="2600" b="1" smtClean="0"/>
              <a:t>является ранним маркером некроза миокарда, обладает сходной с миоглобином кинетикой, при значительно большей специфичности </a:t>
            </a:r>
            <a:endParaRPr lang="ru-RU" altLang="ru-RU" sz="2600" smtClean="0">
              <a:latin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3684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609600" y="3962400"/>
            <a:ext cx="3048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Диагностическая </a:t>
            </a:r>
            <a:r>
              <a:rPr lang="ru-RU" sz="1800" b="1" dirty="0" smtClean="0"/>
              <a:t>чувствительность</a:t>
            </a:r>
            <a:r>
              <a:rPr lang="en-US" sz="1800" b="1" dirty="0" smtClean="0"/>
              <a:t> </a:t>
            </a:r>
            <a:r>
              <a:rPr lang="ru-RU" sz="1800" b="1" dirty="0" smtClean="0"/>
              <a:t>(процент истинно положительных тестов среди обследованных больных) </a:t>
            </a:r>
            <a:r>
              <a:rPr lang="ru-RU" sz="1800" b="1" dirty="0" err="1" smtClean="0"/>
              <a:t>сБСЖК</a:t>
            </a:r>
            <a:r>
              <a:rPr lang="ru-RU" sz="1800" b="1" dirty="0" smtClean="0"/>
              <a:t> </a:t>
            </a:r>
            <a:r>
              <a:rPr lang="ru-RU" sz="1800" b="1" dirty="0"/>
              <a:t>и традиционного </a:t>
            </a:r>
            <a:r>
              <a:rPr lang="ru-RU" sz="1800" b="1" dirty="0" err="1"/>
              <a:t>ТрТ</a:t>
            </a:r>
            <a:r>
              <a:rPr lang="ru-RU" sz="1800" b="1" dirty="0"/>
              <a:t> в зависимости от времени после начала симптоматики при подозрении на ОКС</a:t>
            </a:r>
            <a:r>
              <a:rPr lang="ru-RU" sz="1800" dirty="0"/>
              <a:t>.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2098" t="30194" r="26255" b="21237"/>
          <a:stretch/>
        </p:blipFill>
        <p:spPr bwMode="auto">
          <a:xfrm>
            <a:off x="1398499" y="1484784"/>
            <a:ext cx="6341854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6612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TNT – </a:t>
            </a:r>
            <a:r>
              <a:rPr lang="ru-RU" sz="1600" dirty="0" err="1" smtClean="0"/>
              <a:t>Тропонин</a:t>
            </a:r>
            <a:r>
              <a:rPr lang="ru-RU" sz="1600" dirty="0" smtClean="0"/>
              <a:t>  Т; </a:t>
            </a:r>
            <a:r>
              <a:rPr lang="en-US" sz="1600" dirty="0" smtClean="0"/>
              <a:t>H-FABP </a:t>
            </a:r>
            <a:r>
              <a:rPr lang="ru-RU" sz="1600" dirty="0" smtClean="0"/>
              <a:t>– сердечный белок, связывающий ЖК (</a:t>
            </a:r>
            <a:r>
              <a:rPr lang="ru-RU" sz="1600" dirty="0" err="1" smtClean="0"/>
              <a:t>сБСЖК</a:t>
            </a:r>
            <a:r>
              <a:rPr lang="ru-RU" sz="1600" dirty="0" smtClean="0"/>
              <a:t>); </a:t>
            </a:r>
            <a:r>
              <a:rPr lang="en-US" sz="1600" dirty="0" err="1" smtClean="0"/>
              <a:t>cTNT+H-FABP</a:t>
            </a:r>
            <a:r>
              <a:rPr lang="en-US" sz="1600" dirty="0" smtClean="0"/>
              <a:t> – </a:t>
            </a:r>
            <a:r>
              <a:rPr lang="ru-RU" sz="1600" dirty="0" smtClean="0"/>
              <a:t>количественный </a:t>
            </a:r>
            <a:r>
              <a:rPr lang="ru-RU" sz="1600" dirty="0" err="1" smtClean="0"/>
              <a:t>тропонин</a:t>
            </a:r>
            <a:r>
              <a:rPr lang="ru-RU" sz="1600" dirty="0" smtClean="0"/>
              <a:t> Т + </a:t>
            </a:r>
            <a:r>
              <a:rPr lang="ru-RU" sz="1600" dirty="0" err="1" smtClean="0"/>
              <a:t>сБСЖК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246023"/>
            <a:ext cx="5040560" cy="4953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Jan F.C. </a:t>
            </a:r>
            <a:r>
              <a:rPr lang="en-US" sz="1200" dirty="0" err="1" smtClean="0"/>
              <a:t>Glatz</a:t>
            </a:r>
            <a:r>
              <a:rPr lang="en-US" sz="1200" dirty="0" smtClean="0"/>
              <a:t> ,</a:t>
            </a:r>
            <a:r>
              <a:rPr lang="ru-RU" sz="1200" dirty="0" smtClean="0"/>
              <a:t> </a:t>
            </a:r>
            <a:r>
              <a:rPr lang="en-US" sz="1200" dirty="0" smtClean="0"/>
              <a:t>R. </a:t>
            </a:r>
            <a:r>
              <a:rPr lang="en-US" sz="1200" dirty="0" err="1" smtClean="0"/>
              <a:t>Renneberg</a:t>
            </a:r>
            <a:r>
              <a:rPr lang="en-US" sz="1200" dirty="0" smtClean="0"/>
              <a:t> </a:t>
            </a:r>
            <a:r>
              <a:rPr lang="en-US" sz="1200" dirty="0" err="1" smtClean="0"/>
              <a:t>Clin</a:t>
            </a:r>
            <a:r>
              <a:rPr lang="en-US" sz="1200" dirty="0" smtClean="0"/>
              <a:t> </a:t>
            </a:r>
            <a:r>
              <a:rPr lang="en-US" sz="1200" dirty="0" err="1" smtClean="0"/>
              <a:t>Lipidol</a:t>
            </a:r>
            <a:r>
              <a:rPr lang="en-US" sz="1200" dirty="0" smtClean="0"/>
              <a:t>. 2014: 9 (2)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360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medclipart_0603"/>
          <p:cNvPicPr>
            <a:picLocks noChangeAspect="1" noChangeArrowheads="1"/>
          </p:cNvPicPr>
          <p:nvPr/>
        </p:nvPicPr>
        <p:blipFill>
          <a:blip r:embed="rId3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81251" name="Picture 3" descr="medclipart_0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graphicFrame>
        <p:nvGraphicFramePr>
          <p:cNvPr id="181257" name="Object 9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81292" name="CorelDRAW" r:id="rId5" imgW="667512" imgH="670560" progId="">
              <p:embed/>
            </p:oleObj>
          </a:graphicData>
        </a:graphic>
      </p:graphicFrame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971550" y="2852738"/>
            <a:ext cx="7058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333333"/>
                </a:solidFill>
                <a:latin typeface="Tahoma" pitchFamily="34" charset="0"/>
              </a:rPr>
              <a:t>П</a:t>
            </a:r>
            <a:r>
              <a:rPr lang="ru-RU" altLang="ru-RU" b="1" dirty="0" smtClean="0">
                <a:solidFill>
                  <a:srgbClr val="333333"/>
                </a:solidFill>
                <a:latin typeface="Tahoma" pitchFamily="34" charset="0"/>
              </a:rPr>
              <a:t>риемлемую </a:t>
            </a:r>
            <a:r>
              <a:rPr lang="ru-RU" altLang="ru-RU" b="1" dirty="0">
                <a:solidFill>
                  <a:srgbClr val="333333"/>
                </a:solidFill>
                <a:latin typeface="Tahoma" pitchFamily="34" charset="0"/>
              </a:rPr>
              <a:t>чувствительность и специфичность в первые 6 часов ОКС имеют </a:t>
            </a:r>
            <a:r>
              <a:rPr lang="ru-RU" altLang="ru-RU" b="1" dirty="0" err="1">
                <a:solidFill>
                  <a:srgbClr val="333333"/>
                </a:solidFill>
                <a:latin typeface="Tahoma" pitchFamily="34" charset="0"/>
              </a:rPr>
              <a:t>сБСЖК</a:t>
            </a:r>
            <a:r>
              <a:rPr lang="ru-RU" altLang="ru-RU" b="1" dirty="0">
                <a:solidFill>
                  <a:srgbClr val="333333"/>
                </a:solidFill>
                <a:latin typeface="Tahoma" pitchFamily="34" charset="0"/>
              </a:rPr>
              <a:t> и </a:t>
            </a:r>
            <a:r>
              <a:rPr lang="ru-RU" altLang="ru-RU" b="1" dirty="0" err="1" smtClean="0">
                <a:solidFill>
                  <a:srgbClr val="333333"/>
                </a:solidFill>
                <a:latin typeface="Tahoma" pitchFamily="34" charset="0"/>
              </a:rPr>
              <a:t>ВчТРОПОНИН</a:t>
            </a:r>
            <a:endParaRPr lang="ru-RU" altLang="ru-RU" b="1" dirty="0">
              <a:solidFill>
                <a:srgbClr val="33333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138113" y="5013325"/>
          <a:ext cx="904875" cy="1368425"/>
        </p:xfrm>
        <a:graphic>
          <a:graphicData uri="http://schemas.openxmlformats.org/presentationml/2006/ole">
            <p:oleObj spid="_x0000_s182387" name="Image" r:id="rId3" imgW="2958730" imgH="4482540" progId="">
              <p:embed/>
            </p:oleObj>
          </a:graphicData>
        </a:graphic>
      </p:graphicFrame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ru-RU"/>
              <a:t>  </a:t>
            </a:r>
          </a:p>
        </p:txBody>
      </p:sp>
      <p:pic>
        <p:nvPicPr>
          <p:cNvPr id="182276" name="Picture 4" descr="medclipart_0603"/>
          <p:cNvPicPr>
            <a:picLocks noChangeAspect="1" noChangeArrowheads="1"/>
          </p:cNvPicPr>
          <p:nvPr/>
        </p:nvPicPr>
        <p:blipFill>
          <a:blip r:embed="rId4" cstate="print">
            <a:lum bright="30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1341438"/>
          </a:xfrm>
          <a:prstGeom prst="rect">
            <a:avLst/>
          </a:prstGeom>
          <a:solidFill>
            <a:srgbClr val="E09D6A"/>
          </a:solidFill>
        </p:spPr>
      </p:pic>
      <p:pic>
        <p:nvPicPr>
          <p:cNvPr id="182277" name="Picture 5" descr="medclipart_09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28737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0" y="1341438"/>
            <a:ext cx="9144000" cy="71437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rgbClr val="FCE5D4"/>
              </a:gs>
              <a:gs pos="100000">
                <a:srgbClr val="D2631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0" y="0"/>
            <a:ext cx="9144000" cy="71438"/>
          </a:xfrm>
          <a:prstGeom prst="rect">
            <a:avLst/>
          </a:prstGeom>
          <a:gradFill rotWithShape="1">
            <a:gsLst>
              <a:gs pos="0">
                <a:srgbClr val="D26310"/>
              </a:gs>
              <a:gs pos="100000">
                <a:srgbClr val="FAD4B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95288" y="587375"/>
            <a:ext cx="377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333333"/>
                </a:solidFill>
                <a:latin typeface="Tahoma" pitchFamily="34" charset="0"/>
              </a:rPr>
              <a:t>КардиоБСЖК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17430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ru-RU" sz="1800">
              <a:latin typeface="Arial" charset="0"/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177800" y="19050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latin typeface="Arial" charset="0"/>
              </a:rPr>
              <a:t> </a:t>
            </a:r>
            <a:endParaRPr lang="en-US" altLang="ru-RU" sz="1800">
              <a:latin typeface="Arial" charset="0"/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1779588" y="4997450"/>
            <a:ext cx="73644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292929"/>
                </a:solidFill>
                <a:latin typeface="Arial" charset="0"/>
              </a:rPr>
              <a:t>Это иммунохроматографическая одностадийная тест-система для  выявления   in vitr</a:t>
            </a:r>
            <a:r>
              <a:rPr lang="en-US" altLang="ru-RU" sz="2000">
                <a:solidFill>
                  <a:srgbClr val="292929"/>
                </a:solidFill>
                <a:latin typeface="Arial" charset="0"/>
              </a:rPr>
              <a:t>o</a:t>
            </a:r>
            <a:r>
              <a:rPr lang="ru-RU" altLang="ru-RU" sz="2000">
                <a:solidFill>
                  <a:srgbClr val="292929"/>
                </a:solidFill>
                <a:latin typeface="Arial" charset="0"/>
              </a:rPr>
              <a:t> нового кардиомаркера</a:t>
            </a:r>
            <a:r>
              <a:rPr lang="ru-RU" altLang="ru-RU" sz="2000">
                <a:latin typeface="Arial" charset="0"/>
              </a:rPr>
              <a:t> </a:t>
            </a:r>
          </a:p>
          <a:p>
            <a:r>
              <a:rPr lang="ru-RU" altLang="ru-RU" sz="2000" b="1">
                <a:solidFill>
                  <a:srgbClr val="CC0000"/>
                </a:solidFill>
                <a:latin typeface="Arial" charset="0"/>
              </a:rPr>
              <a:t>сердечного  белка, связывающего жирные кислоты</a:t>
            </a:r>
            <a:r>
              <a:rPr lang="ru-RU" altLang="ru-RU" sz="2000">
                <a:latin typeface="Arial" charset="0"/>
              </a:rPr>
              <a:t> </a:t>
            </a:r>
          </a:p>
          <a:p>
            <a:r>
              <a:rPr lang="ru-RU" altLang="ru-RU" sz="2000">
                <a:solidFill>
                  <a:srgbClr val="292929"/>
                </a:solidFill>
                <a:latin typeface="Arial" charset="0"/>
              </a:rPr>
              <a:t>(сБСЖК)  в цельной  венозной крови</a:t>
            </a:r>
            <a:r>
              <a:rPr lang="en-US" altLang="ru-RU" sz="2000">
                <a:latin typeface="Arial" charset="0"/>
              </a:rPr>
              <a:t> </a:t>
            </a:r>
          </a:p>
        </p:txBody>
      </p:sp>
      <p:grpSp>
        <p:nvGrpSpPr>
          <p:cNvPr id="182285" name="Group 13"/>
          <p:cNvGrpSpPr>
            <a:grpSpLocks/>
          </p:cNvGrpSpPr>
          <p:nvPr/>
        </p:nvGrpSpPr>
        <p:grpSpPr bwMode="auto">
          <a:xfrm>
            <a:off x="4284663" y="3068638"/>
            <a:ext cx="3989387" cy="1538287"/>
            <a:chOff x="2699" y="1933"/>
            <a:chExt cx="2513" cy="969"/>
          </a:xfrm>
        </p:grpSpPr>
        <p:sp>
          <p:nvSpPr>
            <p:cNvPr id="182286" name="Text Box 14"/>
            <p:cNvSpPr txBox="1">
              <a:spLocks noChangeArrowheads="1"/>
            </p:cNvSpPr>
            <p:nvPr/>
          </p:nvSpPr>
          <p:spPr bwMode="auto">
            <a:xfrm>
              <a:off x="2699" y="2153"/>
              <a:ext cx="2513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altLang="ru-RU" sz="2800" b="1">
                  <a:solidFill>
                    <a:srgbClr val="333333"/>
                  </a:solidFill>
                  <a:latin typeface="Tahoma" pitchFamily="34" charset="0"/>
                </a:rPr>
                <a:t>       КардиоБСЖК  </a:t>
              </a:r>
            </a:p>
            <a:p>
              <a:pPr>
                <a:lnSpc>
                  <a:spcPct val="60000"/>
                </a:lnSpc>
              </a:pPr>
              <a:r>
                <a:rPr lang="ru-RU" altLang="ru-RU" sz="2800" b="1">
                  <a:solidFill>
                    <a:srgbClr val="333333"/>
                  </a:solidFill>
                  <a:latin typeface="Tahoma" pitchFamily="34" charset="0"/>
                </a:rPr>
                <a:t>  </a:t>
              </a:r>
            </a:p>
            <a:p>
              <a:pPr>
                <a:lnSpc>
                  <a:spcPct val="60000"/>
                </a:lnSpc>
              </a:pPr>
              <a:r>
                <a:rPr lang="ru-RU" altLang="ru-RU" sz="1800" b="1" i="1">
                  <a:solidFill>
                    <a:srgbClr val="333333"/>
                  </a:solidFill>
                  <a:latin typeface="Arial" charset="0"/>
                </a:rPr>
                <a:t>        экспресс-тест для ранней  </a:t>
              </a:r>
            </a:p>
            <a:p>
              <a:pPr>
                <a:lnSpc>
                  <a:spcPct val="60000"/>
                </a:lnSpc>
              </a:pPr>
              <a:r>
                <a:rPr lang="ru-RU" altLang="ru-RU" sz="1800" b="1" i="1">
                  <a:solidFill>
                    <a:srgbClr val="333333"/>
                  </a:solidFill>
                  <a:latin typeface="Arial" charset="0"/>
                </a:rPr>
                <a:t>                диагностики инфаркта</a:t>
              </a:r>
            </a:p>
            <a:p>
              <a:pPr>
                <a:lnSpc>
                  <a:spcPct val="60000"/>
                </a:lnSpc>
              </a:pPr>
              <a:r>
                <a:rPr lang="ru-RU" altLang="ru-RU" sz="1800" b="1" i="1">
                  <a:solidFill>
                    <a:srgbClr val="333333"/>
                  </a:solidFill>
                  <a:latin typeface="Arial" charset="0"/>
                </a:rPr>
                <a:t>                    миокарда</a:t>
              </a:r>
              <a:r>
                <a:rPr lang="ru-RU" altLang="ru-RU" sz="2800" b="1" i="1">
                  <a:latin typeface="Tahoma" pitchFamily="34" charset="0"/>
                </a:rPr>
                <a:t> </a:t>
              </a:r>
              <a:endParaRPr lang="en-US" altLang="ru-RU" sz="2800" b="1" i="1">
                <a:latin typeface="Tahoma" pitchFamily="34" charset="0"/>
              </a:endParaRPr>
            </a:p>
          </p:txBody>
        </p:sp>
        <p:graphicFrame>
          <p:nvGraphicFramePr>
            <p:cNvPr id="182287" name="Object 15"/>
            <p:cNvGraphicFramePr>
              <a:graphicFrameLocks noChangeAspect="1"/>
            </p:cNvGraphicFramePr>
            <p:nvPr/>
          </p:nvGraphicFramePr>
          <p:xfrm>
            <a:off x="4557" y="1933"/>
            <a:ext cx="410" cy="432"/>
          </p:xfrm>
          <a:graphic>
            <a:graphicData uri="http://schemas.openxmlformats.org/presentationml/2006/ole">
              <p:oleObj spid="_x0000_s182388" name="CorelDRAW" r:id="rId6" imgW="667512" imgH="670560" progId="">
                <p:embed/>
              </p:oleObj>
            </a:graphicData>
          </a:graphic>
        </p:graphicFrame>
      </p:grp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1331913" y="1700213"/>
            <a:ext cx="662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rgbClr val="292929"/>
                </a:solidFill>
                <a:latin typeface="Arial" charset="0"/>
              </a:rPr>
              <a:t>Разработка  ООО НПО «БиоТест», (г.Новосибирск)</a:t>
            </a:r>
            <a:r>
              <a:rPr lang="en-US" altLang="ru-RU" sz="1800">
                <a:solidFill>
                  <a:srgbClr val="292929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182290" name="Object 18"/>
          <p:cNvGraphicFramePr>
            <a:graphicFrameLocks noChangeAspect="1"/>
          </p:cNvGraphicFramePr>
          <p:nvPr/>
        </p:nvGraphicFramePr>
        <p:xfrm>
          <a:off x="6659563" y="211138"/>
          <a:ext cx="1009650" cy="985837"/>
        </p:xfrm>
        <a:graphic>
          <a:graphicData uri="http://schemas.openxmlformats.org/presentationml/2006/ole">
            <p:oleObj spid="_x0000_s182389" name="CorelDRAW" r:id="rId7" imgW="667512" imgH="670560" progId="">
              <p:embed/>
            </p:oleObj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899" y="2247325"/>
            <a:ext cx="3579083" cy="250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3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2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1173</Words>
  <Application>Microsoft Office PowerPoint</Application>
  <PresentationFormat>Экран (4:3)</PresentationFormat>
  <Paragraphs>223</Paragraphs>
  <Slides>21</Slides>
  <Notes>2</Notes>
  <HiddenSlides>1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1_Оформление по умолчанию</vt:lpstr>
      <vt:lpstr>2_Оформление по умолчанию</vt:lpstr>
      <vt:lpstr>Тема Office</vt:lpstr>
      <vt:lpstr>1_Тема Office</vt:lpstr>
      <vt:lpstr>1_Профиль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Image</vt:lpstr>
      <vt:lpstr>CorelDRAW</vt:lpstr>
      <vt:lpstr>Слайд 1</vt:lpstr>
      <vt:lpstr>Актуальность проблемы</vt:lpstr>
      <vt:lpstr>Критерии острого ИМ </vt:lpstr>
      <vt:lpstr>Слайд 4</vt:lpstr>
      <vt:lpstr>Слайд 5</vt:lpstr>
      <vt:lpstr>Слайд 6</vt:lpstr>
      <vt:lpstr>Диагностическая чувствительность (процент истинно положительных тестов среди обследованных больных) сБСЖК и традиционного ТрТ в зависимости от времени после начала симптоматики при подозрении на ОКС. </vt:lpstr>
      <vt:lpstr>Слайд 8</vt:lpstr>
      <vt:lpstr>Слайд 9</vt:lpstr>
      <vt:lpstr>Методика раннего определения ИМ</vt:lpstr>
      <vt:lpstr>Слайд 11</vt:lpstr>
      <vt:lpstr>Слайд 12</vt:lpstr>
      <vt:lpstr>Слайд 13</vt:lpstr>
      <vt:lpstr>Слайд 14</vt:lpstr>
      <vt:lpstr>Слайд 15</vt:lpstr>
      <vt:lpstr>Экспресс-тесты, используемые для верификации ОИМ в первичном звене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 острых коронарных синдромов в России</dc:title>
  <dc:creator>Unknown User</dc:creator>
  <cp:lastModifiedBy>Admin</cp:lastModifiedBy>
  <cp:revision>294</cp:revision>
  <dcterms:created xsi:type="dcterms:W3CDTF">2003-02-15T15:57:01Z</dcterms:created>
  <dcterms:modified xsi:type="dcterms:W3CDTF">2016-10-06T07:04:35Z</dcterms:modified>
</cp:coreProperties>
</file>