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sldIdLst>
    <p:sldId id="256" r:id="rId2"/>
    <p:sldId id="257" r:id="rId3"/>
    <p:sldId id="259" r:id="rId4"/>
    <p:sldId id="260" r:id="rId5"/>
    <p:sldId id="261" r:id="rId6"/>
    <p:sldId id="276" r:id="rId7"/>
    <p:sldId id="264" r:id="rId8"/>
    <p:sldId id="265" r:id="rId9"/>
    <p:sldId id="266" r:id="rId10"/>
    <p:sldId id="267" r:id="rId11"/>
    <p:sldId id="270" r:id="rId12"/>
    <p:sldId id="272" r:id="rId13"/>
    <p:sldId id="271" r:id="rId14"/>
    <p:sldId id="273" r:id="rId15"/>
    <p:sldId id="268" r:id="rId16"/>
    <p:sldId id="274" r:id="rId17"/>
    <p:sldId id="277" r:id="rId18"/>
    <p:sldId id="269" r:id="rId19"/>
    <p:sldId id="275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26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22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59AB63-B9B6-4438-A453-B938425753EA}" type="doc">
      <dgm:prSet loTypeId="urn:microsoft.com/office/officeart/2005/8/layout/hierarchy1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19F4D58-87C1-4C6D-9C92-97C053A9DB04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Эффективность проведенного лечения оценивается по данным посттерапевтической ОФЭКТ\КТ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980A1B-D042-48A4-8F74-03686A45228C}" type="parTrans" cxnId="{AC699BD6-247E-4CA5-8312-8542470CE004}">
      <dgm:prSet/>
      <dgm:spPr/>
      <dgm:t>
        <a:bodyPr/>
        <a:lstStyle/>
        <a:p>
          <a:endParaRPr lang="ru-RU"/>
        </a:p>
      </dgm:t>
    </dgm:pt>
    <dgm:pt modelId="{650576B4-AD46-4B7D-87C2-5D7E88CB4058}" type="sibTrans" cxnId="{AC699BD6-247E-4CA5-8312-8542470CE004}">
      <dgm:prSet/>
      <dgm:spPr/>
      <dgm:t>
        <a:bodyPr/>
        <a:lstStyle/>
        <a:p>
          <a:endParaRPr lang="ru-RU"/>
        </a:p>
      </dgm:t>
    </dgm:pt>
    <dgm:pt modelId="{0CB9F352-873E-4F98-902E-15D0DDB9C72A}">
      <dgm:prSet phldrT="[Текст]"/>
      <dgm:spPr/>
      <dgm:t>
        <a:bodyPr/>
        <a:lstStyle/>
        <a:p>
          <a:r>
            <a:rPr lang="ru-RU" dirty="0" smtClean="0"/>
            <a:t>Наличие признаков йодрезистентности</a:t>
          </a:r>
          <a:endParaRPr lang="ru-RU" dirty="0"/>
        </a:p>
      </dgm:t>
    </dgm:pt>
    <dgm:pt modelId="{701D29D9-395B-44DD-B227-F7B528F5BD36}" type="parTrans" cxnId="{45D2B1B2-1C67-4E4F-ADD1-65D30FD491EC}">
      <dgm:prSet/>
      <dgm:spPr/>
      <dgm:t>
        <a:bodyPr/>
        <a:lstStyle/>
        <a:p>
          <a:endParaRPr lang="ru-RU"/>
        </a:p>
      </dgm:t>
    </dgm:pt>
    <dgm:pt modelId="{9E459C59-2D48-4AC4-9D22-4ABBE349F405}" type="sibTrans" cxnId="{45D2B1B2-1C67-4E4F-ADD1-65D30FD491EC}">
      <dgm:prSet/>
      <dgm:spPr/>
      <dgm:t>
        <a:bodyPr/>
        <a:lstStyle/>
        <a:p>
          <a:endParaRPr lang="ru-RU"/>
        </a:p>
      </dgm:t>
    </dgm:pt>
    <dgm:pt modelId="{C3A403C1-DBCD-4BCF-A0A0-9CF603A02366}">
      <dgm:prSet phldrT="[Текст]" custT="1"/>
      <dgm:spPr/>
      <dgm:t>
        <a:bodyPr/>
        <a:lstStyle/>
        <a:p>
          <a:r>
            <a:rPr lang="ru-RU" sz="2000" dirty="0" smtClean="0"/>
            <a:t>Отсутствие накопления </a:t>
          </a:r>
          <a:r>
            <a:rPr lang="en-US" sz="2000" dirty="0" smtClean="0"/>
            <a:t>I</a:t>
          </a:r>
          <a:r>
            <a:rPr lang="ru-RU" sz="2000" dirty="0" smtClean="0"/>
            <a:t> 131, нормальный уровень ТГ и АТ к ТГ</a:t>
          </a:r>
          <a:endParaRPr lang="ru-RU" sz="2000" dirty="0"/>
        </a:p>
      </dgm:t>
    </dgm:pt>
    <dgm:pt modelId="{FD31ABCF-70C9-4B31-A734-757E5FA40E3C}" type="parTrans" cxnId="{3E9FDEB9-CC0E-4E37-AD1A-C3344FAB4552}">
      <dgm:prSet/>
      <dgm:spPr/>
      <dgm:t>
        <a:bodyPr/>
        <a:lstStyle/>
        <a:p>
          <a:endParaRPr lang="ru-RU"/>
        </a:p>
      </dgm:t>
    </dgm:pt>
    <dgm:pt modelId="{EAA88854-693C-496F-B7E0-56D924D14A88}" type="sibTrans" cxnId="{3E9FDEB9-CC0E-4E37-AD1A-C3344FAB4552}">
      <dgm:prSet/>
      <dgm:spPr/>
      <dgm:t>
        <a:bodyPr/>
        <a:lstStyle/>
        <a:p>
          <a:endParaRPr lang="ru-RU"/>
        </a:p>
      </dgm:t>
    </dgm:pt>
    <dgm:pt modelId="{E2939ED4-F80C-4A16-ADA5-A67077AB55A2}">
      <dgm:prSet phldrT="[Текст]" custT="1"/>
      <dgm:spPr/>
      <dgm:t>
        <a:bodyPr/>
        <a:lstStyle/>
        <a:p>
          <a:r>
            <a:rPr lang="ru-RU" sz="1800" dirty="0" smtClean="0"/>
            <a:t>Наблюдение за уровнем ТГ и АТ к ТГ, диагностическая </a:t>
          </a:r>
          <a:r>
            <a:rPr lang="ru-RU" sz="1800" dirty="0" err="1" smtClean="0"/>
            <a:t>сцинтиграфия</a:t>
          </a:r>
          <a:r>
            <a:rPr lang="ru-RU" sz="1800" dirty="0" smtClean="0"/>
            <a:t> с </a:t>
          </a:r>
          <a:r>
            <a:rPr lang="en-US" sz="1800" dirty="0" smtClean="0"/>
            <a:t> I</a:t>
          </a:r>
          <a:r>
            <a:rPr lang="ru-RU" sz="1800" dirty="0" smtClean="0"/>
            <a:t> 131, УЗИ ложа ЩЖ и путей </a:t>
          </a:r>
          <a:r>
            <a:rPr lang="ru-RU" sz="1800" dirty="0" err="1" smtClean="0"/>
            <a:t>лимфоотока</a:t>
          </a:r>
          <a:r>
            <a:rPr lang="ru-RU" sz="1800" dirty="0" smtClean="0"/>
            <a:t>, КТ ОГК</a:t>
          </a:r>
          <a:endParaRPr lang="ru-RU" sz="1800" dirty="0"/>
        </a:p>
      </dgm:t>
    </dgm:pt>
    <dgm:pt modelId="{23BD9F7F-8EAA-45A9-9748-00F38626F783}" type="parTrans" cxnId="{77BA5A92-C965-48A1-90A5-7073BABD1648}">
      <dgm:prSet/>
      <dgm:spPr/>
      <dgm:t>
        <a:bodyPr/>
        <a:lstStyle/>
        <a:p>
          <a:endParaRPr lang="ru-RU"/>
        </a:p>
      </dgm:t>
    </dgm:pt>
    <dgm:pt modelId="{69097F6E-4D54-4938-824F-B058E893959B}" type="sibTrans" cxnId="{77BA5A92-C965-48A1-90A5-7073BABD1648}">
      <dgm:prSet/>
      <dgm:spPr/>
      <dgm:t>
        <a:bodyPr/>
        <a:lstStyle/>
        <a:p>
          <a:endParaRPr lang="ru-RU"/>
        </a:p>
      </dgm:t>
    </dgm:pt>
    <dgm:pt modelId="{DD287088-D774-4932-840D-4E23F3203E2A}">
      <dgm:prSet phldrT="[Текст]" custT="1"/>
      <dgm:spPr/>
      <dgm:t>
        <a:bodyPr/>
        <a:lstStyle/>
        <a:p>
          <a:r>
            <a:rPr lang="ru-RU" sz="1600" dirty="0" smtClean="0"/>
            <a:t>Выявленные впервые\ранее очаги накопления РФП  + </a:t>
          </a:r>
          <a:r>
            <a:rPr lang="ru-RU" sz="1600" dirty="0" err="1" smtClean="0"/>
            <a:t>повыщение</a:t>
          </a:r>
          <a:r>
            <a:rPr lang="ru-RU" sz="1600" dirty="0" smtClean="0"/>
            <a:t> уровня ТГ и АТ к ТГ</a:t>
          </a:r>
          <a:endParaRPr lang="ru-RU" sz="1600" dirty="0"/>
        </a:p>
      </dgm:t>
    </dgm:pt>
    <dgm:pt modelId="{FCB5A73F-B0C7-44A7-AB80-CBADC5DAD6BF}" type="sibTrans" cxnId="{3B57ECFA-267C-41B1-8EE1-26D89FFA35CB}">
      <dgm:prSet/>
      <dgm:spPr/>
      <dgm:t>
        <a:bodyPr/>
        <a:lstStyle/>
        <a:p>
          <a:endParaRPr lang="ru-RU"/>
        </a:p>
      </dgm:t>
    </dgm:pt>
    <dgm:pt modelId="{27499929-041C-4021-A8D6-758F899960A4}" type="parTrans" cxnId="{3B57ECFA-267C-41B1-8EE1-26D89FFA35CB}">
      <dgm:prSet/>
      <dgm:spPr/>
      <dgm:t>
        <a:bodyPr/>
        <a:lstStyle/>
        <a:p>
          <a:endParaRPr lang="ru-RU"/>
        </a:p>
      </dgm:t>
    </dgm:pt>
    <dgm:pt modelId="{6008008F-7662-4D7D-BD3F-7931018FCA55}">
      <dgm:prSet phldrT="[Текст]"/>
      <dgm:spPr/>
      <dgm:t>
        <a:bodyPr/>
        <a:lstStyle/>
        <a:p>
          <a:r>
            <a:rPr lang="ru-RU" dirty="0" err="1" smtClean="0"/>
            <a:t>Таргетная</a:t>
          </a:r>
          <a:r>
            <a:rPr lang="ru-RU" dirty="0" smtClean="0"/>
            <a:t> терапия</a:t>
          </a:r>
          <a:endParaRPr lang="ru-RU" dirty="0"/>
        </a:p>
      </dgm:t>
    </dgm:pt>
    <dgm:pt modelId="{3C42ED81-CAEB-45EF-9DF9-574211A846A2}" type="parTrans" cxnId="{E1AB3DCD-D144-414D-BCC7-77A6098371C4}">
      <dgm:prSet/>
      <dgm:spPr/>
      <dgm:t>
        <a:bodyPr/>
        <a:lstStyle/>
        <a:p>
          <a:endParaRPr lang="ru-RU"/>
        </a:p>
      </dgm:t>
    </dgm:pt>
    <dgm:pt modelId="{BBB7E690-289A-49B1-92AB-22420A907E6B}" type="sibTrans" cxnId="{E1AB3DCD-D144-414D-BCC7-77A6098371C4}">
      <dgm:prSet/>
      <dgm:spPr/>
      <dgm:t>
        <a:bodyPr/>
        <a:lstStyle/>
        <a:p>
          <a:endParaRPr lang="ru-RU"/>
        </a:p>
      </dgm:t>
    </dgm:pt>
    <dgm:pt modelId="{31DE69AD-152E-4612-A9AD-51E2A53BA7F2}">
      <dgm:prSet phldrT="[Текст]"/>
      <dgm:spPr/>
      <dgm:t>
        <a:bodyPr/>
        <a:lstStyle/>
        <a:p>
          <a:r>
            <a:rPr lang="ru-RU" dirty="0" smtClean="0"/>
            <a:t>Повторный курс РЙТ</a:t>
          </a:r>
          <a:endParaRPr lang="ru-RU" dirty="0"/>
        </a:p>
      </dgm:t>
    </dgm:pt>
    <dgm:pt modelId="{BB7640AD-5A8B-474E-8147-9B7E83605C9A}" type="parTrans" cxnId="{9F561FD7-BC8C-4250-8A48-259311103EEB}">
      <dgm:prSet/>
      <dgm:spPr/>
      <dgm:t>
        <a:bodyPr/>
        <a:lstStyle/>
        <a:p>
          <a:endParaRPr lang="ru-RU"/>
        </a:p>
      </dgm:t>
    </dgm:pt>
    <dgm:pt modelId="{677D83C2-1905-4E21-AC8A-A6ECE821178E}" type="sibTrans" cxnId="{9F561FD7-BC8C-4250-8A48-259311103EEB}">
      <dgm:prSet/>
      <dgm:spPr/>
      <dgm:t>
        <a:bodyPr/>
        <a:lstStyle/>
        <a:p>
          <a:endParaRPr lang="ru-RU"/>
        </a:p>
      </dgm:t>
    </dgm:pt>
    <dgm:pt modelId="{096E1479-0277-44C2-9773-7611D0A35D6A}">
      <dgm:prSet phldrT="[Текст]" custT="1"/>
      <dgm:spPr/>
      <dgm:t>
        <a:bodyPr/>
        <a:lstStyle/>
        <a:p>
          <a:r>
            <a:rPr lang="ru-RU" sz="2000" dirty="0" smtClean="0"/>
            <a:t>Накопление</a:t>
          </a:r>
        </a:p>
        <a:p>
          <a:r>
            <a:rPr lang="ru-RU" sz="2000" dirty="0" smtClean="0"/>
            <a:t> </a:t>
          </a:r>
          <a:r>
            <a:rPr lang="en-US" sz="2000" dirty="0" smtClean="0"/>
            <a:t>I</a:t>
          </a:r>
          <a:r>
            <a:rPr lang="ru-RU" sz="2000" dirty="0" smtClean="0"/>
            <a:t> 131</a:t>
          </a:r>
          <a:endParaRPr lang="ru-RU" sz="2000" dirty="0"/>
        </a:p>
      </dgm:t>
    </dgm:pt>
    <dgm:pt modelId="{00F40B16-665F-4EF9-B929-7A350BCE1D4F}" type="sibTrans" cxnId="{6A3E814E-D85E-4FCA-B9E2-3ECCEC0AEFD9}">
      <dgm:prSet/>
      <dgm:spPr/>
      <dgm:t>
        <a:bodyPr/>
        <a:lstStyle/>
        <a:p>
          <a:endParaRPr lang="ru-RU"/>
        </a:p>
      </dgm:t>
    </dgm:pt>
    <dgm:pt modelId="{EB2F6944-D420-4701-830E-FE8F857FEAB5}" type="parTrans" cxnId="{6A3E814E-D85E-4FCA-B9E2-3ECCEC0AEFD9}">
      <dgm:prSet/>
      <dgm:spPr/>
      <dgm:t>
        <a:bodyPr/>
        <a:lstStyle/>
        <a:p>
          <a:endParaRPr lang="ru-RU"/>
        </a:p>
      </dgm:t>
    </dgm:pt>
    <dgm:pt modelId="{1928920E-4688-45D7-B472-CFE3F1F4E006}" type="pres">
      <dgm:prSet presAssocID="{EA59AB63-B9B6-4438-A453-B938425753E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D640BEE-48AE-41A3-860B-A1DAFCAA0AC5}" type="pres">
      <dgm:prSet presAssocID="{E19F4D58-87C1-4C6D-9C92-97C053A9DB04}" presName="hierRoot1" presStyleCnt="0"/>
      <dgm:spPr/>
    </dgm:pt>
    <dgm:pt modelId="{123B855C-39B3-4248-9974-8FC0046F4349}" type="pres">
      <dgm:prSet presAssocID="{E19F4D58-87C1-4C6D-9C92-97C053A9DB04}" presName="composite" presStyleCnt="0"/>
      <dgm:spPr/>
    </dgm:pt>
    <dgm:pt modelId="{8A05E913-4785-4E1C-8463-EE8EFB246E77}" type="pres">
      <dgm:prSet presAssocID="{E19F4D58-87C1-4C6D-9C92-97C053A9DB04}" presName="background" presStyleLbl="node0" presStyleIdx="0" presStyleCnt="1"/>
      <dgm:spPr/>
    </dgm:pt>
    <dgm:pt modelId="{19692EA2-5771-44CA-8280-F9F30FBE0435}" type="pres">
      <dgm:prSet presAssocID="{E19F4D58-87C1-4C6D-9C92-97C053A9DB04}" presName="text" presStyleLbl="fgAcc0" presStyleIdx="0" presStyleCnt="1" custScaleX="607157" custScaleY="1546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02F54D-3798-4E85-83F6-D0B47730C7E4}" type="pres">
      <dgm:prSet presAssocID="{E19F4D58-87C1-4C6D-9C92-97C053A9DB04}" presName="hierChild2" presStyleCnt="0"/>
      <dgm:spPr/>
    </dgm:pt>
    <dgm:pt modelId="{E2856B0D-AC70-4F4E-93E0-E1B0005812FF}" type="pres">
      <dgm:prSet presAssocID="{EB2F6944-D420-4701-830E-FE8F857FEAB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FB8F65C7-BF36-46D5-9117-C206FAE6B870}" type="pres">
      <dgm:prSet presAssocID="{096E1479-0277-44C2-9773-7611D0A35D6A}" presName="hierRoot2" presStyleCnt="0"/>
      <dgm:spPr/>
    </dgm:pt>
    <dgm:pt modelId="{D99F45C8-0E54-4B8C-B2B2-0C8C8ACFF29A}" type="pres">
      <dgm:prSet presAssocID="{096E1479-0277-44C2-9773-7611D0A35D6A}" presName="composite2" presStyleCnt="0"/>
      <dgm:spPr/>
    </dgm:pt>
    <dgm:pt modelId="{38B965B4-5E6E-40B4-BDE2-58782C7443BF}" type="pres">
      <dgm:prSet presAssocID="{096E1479-0277-44C2-9773-7611D0A35D6A}" presName="background2" presStyleLbl="node2" presStyleIdx="0" presStyleCnt="2"/>
      <dgm:spPr/>
    </dgm:pt>
    <dgm:pt modelId="{050DE7B7-7769-4E47-A48A-6B6632D556C3}" type="pres">
      <dgm:prSet presAssocID="{096E1479-0277-44C2-9773-7611D0A35D6A}" presName="text2" presStyleLbl="fgAcc2" presStyleIdx="0" presStyleCnt="2" custScaleX="1334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49F37A-9152-4BE1-BB71-6605E269FD2F}" type="pres">
      <dgm:prSet presAssocID="{096E1479-0277-44C2-9773-7611D0A35D6A}" presName="hierChild3" presStyleCnt="0"/>
      <dgm:spPr/>
    </dgm:pt>
    <dgm:pt modelId="{7E16C7B2-9733-4D3D-B3BB-ECC6B33E6821}" type="pres">
      <dgm:prSet presAssocID="{27499929-041C-4021-A8D6-758F899960A4}" presName="Name17" presStyleLbl="parChTrans1D3" presStyleIdx="0" presStyleCnt="3"/>
      <dgm:spPr/>
      <dgm:t>
        <a:bodyPr/>
        <a:lstStyle/>
        <a:p>
          <a:endParaRPr lang="ru-RU"/>
        </a:p>
      </dgm:t>
    </dgm:pt>
    <dgm:pt modelId="{40CFD7B0-266D-4A28-B90C-DA118CD2BD1A}" type="pres">
      <dgm:prSet presAssocID="{DD287088-D774-4932-840D-4E23F3203E2A}" presName="hierRoot3" presStyleCnt="0"/>
      <dgm:spPr/>
    </dgm:pt>
    <dgm:pt modelId="{AA48089E-FE51-48F5-BF17-B4C00A5771F2}" type="pres">
      <dgm:prSet presAssocID="{DD287088-D774-4932-840D-4E23F3203E2A}" presName="composite3" presStyleCnt="0"/>
      <dgm:spPr/>
    </dgm:pt>
    <dgm:pt modelId="{B0930F30-56B0-413B-8E5A-BE92ACD43D76}" type="pres">
      <dgm:prSet presAssocID="{DD287088-D774-4932-840D-4E23F3203E2A}" presName="background3" presStyleLbl="node3" presStyleIdx="0" presStyleCnt="3"/>
      <dgm:spPr/>
    </dgm:pt>
    <dgm:pt modelId="{C24259C2-C3F7-4480-9CCB-C1584BE9A6ED}" type="pres">
      <dgm:prSet presAssocID="{DD287088-D774-4932-840D-4E23F3203E2A}" presName="text3" presStyleLbl="fgAcc3" presStyleIdx="0" presStyleCnt="3" custScaleX="193262" custScaleY="1284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75E252-C9BF-4EC8-B914-D2DF6D9EAA1E}" type="pres">
      <dgm:prSet presAssocID="{DD287088-D774-4932-840D-4E23F3203E2A}" presName="hierChild4" presStyleCnt="0"/>
      <dgm:spPr/>
    </dgm:pt>
    <dgm:pt modelId="{551D08DA-C435-4C5A-83ED-9A60A79BF060}" type="pres">
      <dgm:prSet presAssocID="{BB7640AD-5A8B-474E-8147-9B7E83605C9A}" presName="Name23" presStyleLbl="parChTrans1D4" presStyleIdx="0" presStyleCnt="2"/>
      <dgm:spPr/>
      <dgm:t>
        <a:bodyPr/>
        <a:lstStyle/>
        <a:p>
          <a:endParaRPr lang="ru-RU"/>
        </a:p>
      </dgm:t>
    </dgm:pt>
    <dgm:pt modelId="{8198ABB1-6F75-42B7-A652-1624F67F172A}" type="pres">
      <dgm:prSet presAssocID="{31DE69AD-152E-4612-A9AD-51E2A53BA7F2}" presName="hierRoot4" presStyleCnt="0"/>
      <dgm:spPr/>
    </dgm:pt>
    <dgm:pt modelId="{839F8003-182C-43EE-AC0C-B7F0BC98C460}" type="pres">
      <dgm:prSet presAssocID="{31DE69AD-152E-4612-A9AD-51E2A53BA7F2}" presName="composite4" presStyleCnt="0"/>
      <dgm:spPr/>
    </dgm:pt>
    <dgm:pt modelId="{496E8CF0-83A9-43EE-A1AA-7CC902A77550}" type="pres">
      <dgm:prSet presAssocID="{31DE69AD-152E-4612-A9AD-51E2A53BA7F2}" presName="background4" presStyleLbl="node4" presStyleIdx="0" presStyleCnt="2"/>
      <dgm:spPr/>
    </dgm:pt>
    <dgm:pt modelId="{C06004D2-8483-4CC4-90FC-A2F499F0A834}" type="pres">
      <dgm:prSet presAssocID="{31DE69AD-152E-4612-A9AD-51E2A53BA7F2}" presName="text4" presStyleLbl="fgAcc4" presStyleIdx="0" presStyleCnt="2" custScaleX="142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4581F6-1464-4D81-B290-703436E97A4C}" type="pres">
      <dgm:prSet presAssocID="{31DE69AD-152E-4612-A9AD-51E2A53BA7F2}" presName="hierChild5" presStyleCnt="0"/>
      <dgm:spPr/>
    </dgm:pt>
    <dgm:pt modelId="{B1789359-60D8-4EA5-9406-BF03E40B1A81}" type="pres">
      <dgm:prSet presAssocID="{701D29D9-395B-44DD-B227-F7B528F5BD36}" presName="Name17" presStyleLbl="parChTrans1D3" presStyleIdx="1" presStyleCnt="3"/>
      <dgm:spPr/>
      <dgm:t>
        <a:bodyPr/>
        <a:lstStyle/>
        <a:p>
          <a:endParaRPr lang="ru-RU"/>
        </a:p>
      </dgm:t>
    </dgm:pt>
    <dgm:pt modelId="{560E7332-C963-4253-AE31-C86144B167EE}" type="pres">
      <dgm:prSet presAssocID="{0CB9F352-873E-4F98-902E-15D0DDB9C72A}" presName="hierRoot3" presStyleCnt="0"/>
      <dgm:spPr/>
    </dgm:pt>
    <dgm:pt modelId="{9674388C-DE0A-4A03-9F72-31BEF144CEF6}" type="pres">
      <dgm:prSet presAssocID="{0CB9F352-873E-4F98-902E-15D0DDB9C72A}" presName="composite3" presStyleCnt="0"/>
      <dgm:spPr/>
    </dgm:pt>
    <dgm:pt modelId="{75D36E05-81EC-49EC-904E-A51F56F6DA6C}" type="pres">
      <dgm:prSet presAssocID="{0CB9F352-873E-4F98-902E-15D0DDB9C72A}" presName="background3" presStyleLbl="node3" presStyleIdx="1" presStyleCnt="3"/>
      <dgm:spPr/>
    </dgm:pt>
    <dgm:pt modelId="{49EA658C-6A4B-4BD1-8793-B095FD4E2A0F}" type="pres">
      <dgm:prSet presAssocID="{0CB9F352-873E-4F98-902E-15D0DDB9C72A}" presName="text3" presStyleLbl="fgAcc3" presStyleIdx="1" presStyleCnt="3" custScaleX="1586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0CD500-3E66-4DEE-9193-5C582B999EAB}" type="pres">
      <dgm:prSet presAssocID="{0CB9F352-873E-4F98-902E-15D0DDB9C72A}" presName="hierChild4" presStyleCnt="0"/>
      <dgm:spPr/>
    </dgm:pt>
    <dgm:pt modelId="{ABC006BD-111A-4478-AB4C-FB2C1AEFAF43}" type="pres">
      <dgm:prSet presAssocID="{3C42ED81-CAEB-45EF-9DF9-574211A846A2}" presName="Name23" presStyleLbl="parChTrans1D4" presStyleIdx="1" presStyleCnt="2"/>
      <dgm:spPr/>
      <dgm:t>
        <a:bodyPr/>
        <a:lstStyle/>
        <a:p>
          <a:endParaRPr lang="ru-RU"/>
        </a:p>
      </dgm:t>
    </dgm:pt>
    <dgm:pt modelId="{88E99CF5-014E-4CDC-BB20-BB8900C37775}" type="pres">
      <dgm:prSet presAssocID="{6008008F-7662-4D7D-BD3F-7931018FCA55}" presName="hierRoot4" presStyleCnt="0"/>
      <dgm:spPr/>
    </dgm:pt>
    <dgm:pt modelId="{554E29ED-B80C-4886-8421-D90A06A09B4C}" type="pres">
      <dgm:prSet presAssocID="{6008008F-7662-4D7D-BD3F-7931018FCA55}" presName="composite4" presStyleCnt="0"/>
      <dgm:spPr/>
    </dgm:pt>
    <dgm:pt modelId="{F2592AD9-FCBE-4A70-BC95-E55A53798FA1}" type="pres">
      <dgm:prSet presAssocID="{6008008F-7662-4D7D-BD3F-7931018FCA55}" presName="background4" presStyleLbl="node4" presStyleIdx="1" presStyleCnt="2"/>
      <dgm:spPr/>
    </dgm:pt>
    <dgm:pt modelId="{E4DEF4CB-4FAE-439D-9497-FC9D2C63DBFA}" type="pres">
      <dgm:prSet presAssocID="{6008008F-7662-4D7D-BD3F-7931018FCA55}" presName="text4" presStyleLbl="fgAcc4" presStyleIdx="1" presStyleCnt="2" custLinFactNeighborX="-324" custLinFactNeighborY="41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0C5A23-1279-4942-A1AE-B94E75CB43B3}" type="pres">
      <dgm:prSet presAssocID="{6008008F-7662-4D7D-BD3F-7931018FCA55}" presName="hierChild5" presStyleCnt="0"/>
      <dgm:spPr/>
    </dgm:pt>
    <dgm:pt modelId="{30055825-4FB5-46E1-B39A-7D969F260017}" type="pres">
      <dgm:prSet presAssocID="{FD31ABCF-70C9-4B31-A734-757E5FA40E3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06C21C6-2EDC-457E-886F-54D9E28B8043}" type="pres">
      <dgm:prSet presAssocID="{C3A403C1-DBCD-4BCF-A0A0-9CF603A02366}" presName="hierRoot2" presStyleCnt="0"/>
      <dgm:spPr/>
    </dgm:pt>
    <dgm:pt modelId="{D5B0EC21-7060-424B-8377-EEB9DEAAA3EE}" type="pres">
      <dgm:prSet presAssocID="{C3A403C1-DBCD-4BCF-A0A0-9CF603A02366}" presName="composite2" presStyleCnt="0"/>
      <dgm:spPr/>
    </dgm:pt>
    <dgm:pt modelId="{1FA56821-9EAD-49AA-8DD8-B4A2CADFB8C8}" type="pres">
      <dgm:prSet presAssocID="{C3A403C1-DBCD-4BCF-A0A0-9CF603A02366}" presName="background2" presStyleLbl="node2" presStyleIdx="1" presStyleCnt="2"/>
      <dgm:spPr/>
    </dgm:pt>
    <dgm:pt modelId="{C10922E2-5F4B-4316-8FFB-C6EA13919614}" type="pres">
      <dgm:prSet presAssocID="{C3A403C1-DBCD-4BCF-A0A0-9CF603A02366}" presName="text2" presStyleLbl="fgAcc2" presStyleIdx="1" presStyleCnt="2" custScaleX="260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8CF6AE-DA30-4E8B-9F82-61AB19C92244}" type="pres">
      <dgm:prSet presAssocID="{C3A403C1-DBCD-4BCF-A0A0-9CF603A02366}" presName="hierChild3" presStyleCnt="0"/>
      <dgm:spPr/>
    </dgm:pt>
    <dgm:pt modelId="{93C93529-492A-428C-B832-F16966ADC8D4}" type="pres">
      <dgm:prSet presAssocID="{23BD9F7F-8EAA-45A9-9748-00F38626F783}" presName="Name17" presStyleLbl="parChTrans1D3" presStyleIdx="2" presStyleCnt="3"/>
      <dgm:spPr/>
      <dgm:t>
        <a:bodyPr/>
        <a:lstStyle/>
        <a:p>
          <a:endParaRPr lang="ru-RU"/>
        </a:p>
      </dgm:t>
    </dgm:pt>
    <dgm:pt modelId="{F8D88BB2-7B2C-4FB0-A1AB-1C393044CC6E}" type="pres">
      <dgm:prSet presAssocID="{E2939ED4-F80C-4A16-ADA5-A67077AB55A2}" presName="hierRoot3" presStyleCnt="0"/>
      <dgm:spPr/>
    </dgm:pt>
    <dgm:pt modelId="{02689E4F-57D9-4B64-A8C8-95152CBED945}" type="pres">
      <dgm:prSet presAssocID="{E2939ED4-F80C-4A16-ADA5-A67077AB55A2}" presName="composite3" presStyleCnt="0"/>
      <dgm:spPr/>
    </dgm:pt>
    <dgm:pt modelId="{1C428BCA-EDDB-4D75-83F5-4CF5D9D55239}" type="pres">
      <dgm:prSet presAssocID="{E2939ED4-F80C-4A16-ADA5-A67077AB55A2}" presName="background3" presStyleLbl="node3" presStyleIdx="2" presStyleCnt="3"/>
      <dgm:spPr/>
    </dgm:pt>
    <dgm:pt modelId="{25AB0B9A-EF7B-4F27-A65A-215FA567109B}" type="pres">
      <dgm:prSet presAssocID="{E2939ED4-F80C-4A16-ADA5-A67077AB55A2}" presName="text3" presStyleLbl="fgAcc3" presStyleIdx="2" presStyleCnt="3" custScaleX="217687" custScaleY="1794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A12896-83A4-4737-BA53-B05E7C6DC78E}" type="pres">
      <dgm:prSet presAssocID="{E2939ED4-F80C-4A16-ADA5-A67077AB55A2}" presName="hierChild4" presStyleCnt="0"/>
      <dgm:spPr/>
    </dgm:pt>
  </dgm:ptLst>
  <dgm:cxnLst>
    <dgm:cxn modelId="{77BA5A92-C965-48A1-90A5-7073BABD1648}" srcId="{C3A403C1-DBCD-4BCF-A0A0-9CF603A02366}" destId="{E2939ED4-F80C-4A16-ADA5-A67077AB55A2}" srcOrd="0" destOrd="0" parTransId="{23BD9F7F-8EAA-45A9-9748-00F38626F783}" sibTransId="{69097F6E-4D54-4938-824F-B058E893959B}"/>
    <dgm:cxn modelId="{38BE7DAB-3497-43E7-A6D6-05572C882BF6}" type="presOf" srcId="{701D29D9-395B-44DD-B227-F7B528F5BD36}" destId="{B1789359-60D8-4EA5-9406-BF03E40B1A81}" srcOrd="0" destOrd="0" presId="urn:microsoft.com/office/officeart/2005/8/layout/hierarchy1"/>
    <dgm:cxn modelId="{6A3E814E-D85E-4FCA-B9E2-3ECCEC0AEFD9}" srcId="{E19F4D58-87C1-4C6D-9C92-97C053A9DB04}" destId="{096E1479-0277-44C2-9773-7611D0A35D6A}" srcOrd="0" destOrd="0" parTransId="{EB2F6944-D420-4701-830E-FE8F857FEAB5}" sibTransId="{00F40B16-665F-4EF9-B929-7A350BCE1D4F}"/>
    <dgm:cxn modelId="{AA715A6C-48A5-4DF0-A736-484EF7F1B29A}" type="presOf" srcId="{6008008F-7662-4D7D-BD3F-7931018FCA55}" destId="{E4DEF4CB-4FAE-439D-9497-FC9D2C63DBFA}" srcOrd="0" destOrd="0" presId="urn:microsoft.com/office/officeart/2005/8/layout/hierarchy1"/>
    <dgm:cxn modelId="{DB2E48A4-E0C6-4E70-B17B-655668559B3B}" type="presOf" srcId="{27499929-041C-4021-A8D6-758F899960A4}" destId="{7E16C7B2-9733-4D3D-B3BB-ECC6B33E6821}" srcOrd="0" destOrd="0" presId="urn:microsoft.com/office/officeart/2005/8/layout/hierarchy1"/>
    <dgm:cxn modelId="{092735C4-7C54-4731-993C-CAAF4F88CDAB}" type="presOf" srcId="{E2939ED4-F80C-4A16-ADA5-A67077AB55A2}" destId="{25AB0B9A-EF7B-4F27-A65A-215FA567109B}" srcOrd="0" destOrd="0" presId="urn:microsoft.com/office/officeart/2005/8/layout/hierarchy1"/>
    <dgm:cxn modelId="{B5052421-C38B-4FD1-A8F3-CBCFF6318073}" type="presOf" srcId="{23BD9F7F-8EAA-45A9-9748-00F38626F783}" destId="{93C93529-492A-428C-B832-F16966ADC8D4}" srcOrd="0" destOrd="0" presId="urn:microsoft.com/office/officeart/2005/8/layout/hierarchy1"/>
    <dgm:cxn modelId="{9F561FD7-BC8C-4250-8A48-259311103EEB}" srcId="{DD287088-D774-4932-840D-4E23F3203E2A}" destId="{31DE69AD-152E-4612-A9AD-51E2A53BA7F2}" srcOrd="0" destOrd="0" parTransId="{BB7640AD-5A8B-474E-8147-9B7E83605C9A}" sibTransId="{677D83C2-1905-4E21-AC8A-A6ECE821178E}"/>
    <dgm:cxn modelId="{B30B1514-1885-46E6-8452-98DB0464E813}" type="presOf" srcId="{C3A403C1-DBCD-4BCF-A0A0-9CF603A02366}" destId="{C10922E2-5F4B-4316-8FFB-C6EA13919614}" srcOrd="0" destOrd="0" presId="urn:microsoft.com/office/officeart/2005/8/layout/hierarchy1"/>
    <dgm:cxn modelId="{2B437D75-CA87-497F-9F21-9F4EC9101C89}" type="presOf" srcId="{3C42ED81-CAEB-45EF-9DF9-574211A846A2}" destId="{ABC006BD-111A-4478-AB4C-FB2C1AEFAF43}" srcOrd="0" destOrd="0" presId="urn:microsoft.com/office/officeart/2005/8/layout/hierarchy1"/>
    <dgm:cxn modelId="{E1AB3DCD-D144-414D-BCC7-77A6098371C4}" srcId="{0CB9F352-873E-4F98-902E-15D0DDB9C72A}" destId="{6008008F-7662-4D7D-BD3F-7931018FCA55}" srcOrd="0" destOrd="0" parTransId="{3C42ED81-CAEB-45EF-9DF9-574211A846A2}" sibTransId="{BBB7E690-289A-49B1-92AB-22420A907E6B}"/>
    <dgm:cxn modelId="{3B57ECFA-267C-41B1-8EE1-26D89FFA35CB}" srcId="{096E1479-0277-44C2-9773-7611D0A35D6A}" destId="{DD287088-D774-4932-840D-4E23F3203E2A}" srcOrd="0" destOrd="0" parTransId="{27499929-041C-4021-A8D6-758F899960A4}" sibTransId="{FCB5A73F-B0C7-44A7-AB80-CBADC5DAD6BF}"/>
    <dgm:cxn modelId="{F1B30DF8-D089-41D2-B18A-AC0C7842016E}" type="presOf" srcId="{0CB9F352-873E-4F98-902E-15D0DDB9C72A}" destId="{49EA658C-6A4B-4BD1-8793-B095FD4E2A0F}" srcOrd="0" destOrd="0" presId="urn:microsoft.com/office/officeart/2005/8/layout/hierarchy1"/>
    <dgm:cxn modelId="{5FF14F90-3522-4B57-9682-C831904533C4}" type="presOf" srcId="{E19F4D58-87C1-4C6D-9C92-97C053A9DB04}" destId="{19692EA2-5771-44CA-8280-F9F30FBE0435}" srcOrd="0" destOrd="0" presId="urn:microsoft.com/office/officeart/2005/8/layout/hierarchy1"/>
    <dgm:cxn modelId="{A6C823FC-A7A3-40C9-9B26-51B6181C1552}" type="presOf" srcId="{31DE69AD-152E-4612-A9AD-51E2A53BA7F2}" destId="{C06004D2-8483-4CC4-90FC-A2F499F0A834}" srcOrd="0" destOrd="0" presId="urn:microsoft.com/office/officeart/2005/8/layout/hierarchy1"/>
    <dgm:cxn modelId="{45D2B1B2-1C67-4E4F-ADD1-65D30FD491EC}" srcId="{096E1479-0277-44C2-9773-7611D0A35D6A}" destId="{0CB9F352-873E-4F98-902E-15D0DDB9C72A}" srcOrd="1" destOrd="0" parTransId="{701D29D9-395B-44DD-B227-F7B528F5BD36}" sibTransId="{9E459C59-2D48-4AC4-9D22-4ABBE349F405}"/>
    <dgm:cxn modelId="{AC699BD6-247E-4CA5-8312-8542470CE004}" srcId="{EA59AB63-B9B6-4438-A453-B938425753EA}" destId="{E19F4D58-87C1-4C6D-9C92-97C053A9DB04}" srcOrd="0" destOrd="0" parTransId="{CB980A1B-D042-48A4-8F74-03686A45228C}" sibTransId="{650576B4-AD46-4B7D-87C2-5D7E88CB4058}"/>
    <dgm:cxn modelId="{802EC44B-0416-40C8-A5AD-073DFACE0923}" type="presOf" srcId="{096E1479-0277-44C2-9773-7611D0A35D6A}" destId="{050DE7B7-7769-4E47-A48A-6B6632D556C3}" srcOrd="0" destOrd="0" presId="urn:microsoft.com/office/officeart/2005/8/layout/hierarchy1"/>
    <dgm:cxn modelId="{3E9FDEB9-CC0E-4E37-AD1A-C3344FAB4552}" srcId="{E19F4D58-87C1-4C6D-9C92-97C053A9DB04}" destId="{C3A403C1-DBCD-4BCF-A0A0-9CF603A02366}" srcOrd="1" destOrd="0" parTransId="{FD31ABCF-70C9-4B31-A734-757E5FA40E3C}" sibTransId="{EAA88854-693C-496F-B7E0-56D924D14A88}"/>
    <dgm:cxn modelId="{5AF52BC1-AF9D-449B-B4DB-2B7BE72FA219}" type="presOf" srcId="{EB2F6944-D420-4701-830E-FE8F857FEAB5}" destId="{E2856B0D-AC70-4F4E-93E0-E1B0005812FF}" srcOrd="0" destOrd="0" presId="urn:microsoft.com/office/officeart/2005/8/layout/hierarchy1"/>
    <dgm:cxn modelId="{F0D65120-A7B3-4DAF-B1B8-94C403522E18}" type="presOf" srcId="{FD31ABCF-70C9-4B31-A734-757E5FA40E3C}" destId="{30055825-4FB5-46E1-B39A-7D969F260017}" srcOrd="0" destOrd="0" presId="urn:microsoft.com/office/officeart/2005/8/layout/hierarchy1"/>
    <dgm:cxn modelId="{89CF7E2B-FC1B-492A-8580-D337D30DB550}" type="presOf" srcId="{BB7640AD-5A8B-474E-8147-9B7E83605C9A}" destId="{551D08DA-C435-4C5A-83ED-9A60A79BF060}" srcOrd="0" destOrd="0" presId="urn:microsoft.com/office/officeart/2005/8/layout/hierarchy1"/>
    <dgm:cxn modelId="{3A93DE28-1079-4AC7-988B-D045A067DF00}" type="presOf" srcId="{DD287088-D774-4932-840D-4E23F3203E2A}" destId="{C24259C2-C3F7-4480-9CCB-C1584BE9A6ED}" srcOrd="0" destOrd="0" presId="urn:microsoft.com/office/officeart/2005/8/layout/hierarchy1"/>
    <dgm:cxn modelId="{60CE05F5-9B82-4AE3-87AB-4E33DA41BCE7}" type="presOf" srcId="{EA59AB63-B9B6-4438-A453-B938425753EA}" destId="{1928920E-4688-45D7-B472-CFE3F1F4E006}" srcOrd="0" destOrd="0" presId="urn:microsoft.com/office/officeart/2005/8/layout/hierarchy1"/>
    <dgm:cxn modelId="{E39C2A37-CA74-4839-A981-6427DD29390C}" type="presParOf" srcId="{1928920E-4688-45D7-B472-CFE3F1F4E006}" destId="{AD640BEE-48AE-41A3-860B-A1DAFCAA0AC5}" srcOrd="0" destOrd="0" presId="urn:microsoft.com/office/officeart/2005/8/layout/hierarchy1"/>
    <dgm:cxn modelId="{C34EC8CE-A3FB-4573-93E7-D4D4CC65B4FD}" type="presParOf" srcId="{AD640BEE-48AE-41A3-860B-A1DAFCAA0AC5}" destId="{123B855C-39B3-4248-9974-8FC0046F4349}" srcOrd="0" destOrd="0" presId="urn:microsoft.com/office/officeart/2005/8/layout/hierarchy1"/>
    <dgm:cxn modelId="{918BCA8D-BCC3-4D4E-AB0A-4ED6576EC96B}" type="presParOf" srcId="{123B855C-39B3-4248-9974-8FC0046F4349}" destId="{8A05E913-4785-4E1C-8463-EE8EFB246E77}" srcOrd="0" destOrd="0" presId="urn:microsoft.com/office/officeart/2005/8/layout/hierarchy1"/>
    <dgm:cxn modelId="{BED49916-96BE-44D3-A0C0-3C0AE53A4D99}" type="presParOf" srcId="{123B855C-39B3-4248-9974-8FC0046F4349}" destId="{19692EA2-5771-44CA-8280-F9F30FBE0435}" srcOrd="1" destOrd="0" presId="urn:microsoft.com/office/officeart/2005/8/layout/hierarchy1"/>
    <dgm:cxn modelId="{1588E247-D79F-400B-8AFB-CB79A159E38C}" type="presParOf" srcId="{AD640BEE-48AE-41A3-860B-A1DAFCAA0AC5}" destId="{2002F54D-3798-4E85-83F6-D0B47730C7E4}" srcOrd="1" destOrd="0" presId="urn:microsoft.com/office/officeart/2005/8/layout/hierarchy1"/>
    <dgm:cxn modelId="{104879D3-E807-4738-8B0B-BFB3B5AC604A}" type="presParOf" srcId="{2002F54D-3798-4E85-83F6-D0B47730C7E4}" destId="{E2856B0D-AC70-4F4E-93E0-E1B0005812FF}" srcOrd="0" destOrd="0" presId="urn:microsoft.com/office/officeart/2005/8/layout/hierarchy1"/>
    <dgm:cxn modelId="{7BDACB8A-DF27-4D58-BC71-D053D9759CB2}" type="presParOf" srcId="{2002F54D-3798-4E85-83F6-D0B47730C7E4}" destId="{FB8F65C7-BF36-46D5-9117-C206FAE6B870}" srcOrd="1" destOrd="0" presId="urn:microsoft.com/office/officeart/2005/8/layout/hierarchy1"/>
    <dgm:cxn modelId="{4F71C753-22D0-4943-9679-9910A715A4C4}" type="presParOf" srcId="{FB8F65C7-BF36-46D5-9117-C206FAE6B870}" destId="{D99F45C8-0E54-4B8C-B2B2-0C8C8ACFF29A}" srcOrd="0" destOrd="0" presId="urn:microsoft.com/office/officeart/2005/8/layout/hierarchy1"/>
    <dgm:cxn modelId="{B023A1F0-BC32-4501-8576-F8BC8E4AE10B}" type="presParOf" srcId="{D99F45C8-0E54-4B8C-B2B2-0C8C8ACFF29A}" destId="{38B965B4-5E6E-40B4-BDE2-58782C7443BF}" srcOrd="0" destOrd="0" presId="urn:microsoft.com/office/officeart/2005/8/layout/hierarchy1"/>
    <dgm:cxn modelId="{F235F910-40B6-4A07-B40F-D691E66952C9}" type="presParOf" srcId="{D99F45C8-0E54-4B8C-B2B2-0C8C8ACFF29A}" destId="{050DE7B7-7769-4E47-A48A-6B6632D556C3}" srcOrd="1" destOrd="0" presId="urn:microsoft.com/office/officeart/2005/8/layout/hierarchy1"/>
    <dgm:cxn modelId="{49121A2F-FBBD-4FD6-B179-29BA25C5B53E}" type="presParOf" srcId="{FB8F65C7-BF36-46D5-9117-C206FAE6B870}" destId="{CF49F37A-9152-4BE1-BB71-6605E269FD2F}" srcOrd="1" destOrd="0" presId="urn:microsoft.com/office/officeart/2005/8/layout/hierarchy1"/>
    <dgm:cxn modelId="{A65A58EF-975A-4E03-A984-724FF6144644}" type="presParOf" srcId="{CF49F37A-9152-4BE1-BB71-6605E269FD2F}" destId="{7E16C7B2-9733-4D3D-B3BB-ECC6B33E6821}" srcOrd="0" destOrd="0" presId="urn:microsoft.com/office/officeart/2005/8/layout/hierarchy1"/>
    <dgm:cxn modelId="{234AB3B2-DC45-4AEC-A991-3C91AA514474}" type="presParOf" srcId="{CF49F37A-9152-4BE1-BB71-6605E269FD2F}" destId="{40CFD7B0-266D-4A28-B90C-DA118CD2BD1A}" srcOrd="1" destOrd="0" presId="urn:microsoft.com/office/officeart/2005/8/layout/hierarchy1"/>
    <dgm:cxn modelId="{E0D0456B-C19C-4C15-B1BF-83B0F1C1537F}" type="presParOf" srcId="{40CFD7B0-266D-4A28-B90C-DA118CD2BD1A}" destId="{AA48089E-FE51-48F5-BF17-B4C00A5771F2}" srcOrd="0" destOrd="0" presId="urn:microsoft.com/office/officeart/2005/8/layout/hierarchy1"/>
    <dgm:cxn modelId="{17077557-22EA-4031-8EBA-52EC2319EF0F}" type="presParOf" srcId="{AA48089E-FE51-48F5-BF17-B4C00A5771F2}" destId="{B0930F30-56B0-413B-8E5A-BE92ACD43D76}" srcOrd="0" destOrd="0" presId="urn:microsoft.com/office/officeart/2005/8/layout/hierarchy1"/>
    <dgm:cxn modelId="{FFEEB511-DB84-4B20-A2A3-CC2925C05A06}" type="presParOf" srcId="{AA48089E-FE51-48F5-BF17-B4C00A5771F2}" destId="{C24259C2-C3F7-4480-9CCB-C1584BE9A6ED}" srcOrd="1" destOrd="0" presId="urn:microsoft.com/office/officeart/2005/8/layout/hierarchy1"/>
    <dgm:cxn modelId="{B49AE34C-70AA-4FF7-8ADA-36479D037A75}" type="presParOf" srcId="{40CFD7B0-266D-4A28-B90C-DA118CD2BD1A}" destId="{5A75E252-C9BF-4EC8-B914-D2DF6D9EAA1E}" srcOrd="1" destOrd="0" presId="urn:microsoft.com/office/officeart/2005/8/layout/hierarchy1"/>
    <dgm:cxn modelId="{D33DA9AC-D565-4C7B-B0F1-E55DDD30ACEF}" type="presParOf" srcId="{5A75E252-C9BF-4EC8-B914-D2DF6D9EAA1E}" destId="{551D08DA-C435-4C5A-83ED-9A60A79BF060}" srcOrd="0" destOrd="0" presId="urn:microsoft.com/office/officeart/2005/8/layout/hierarchy1"/>
    <dgm:cxn modelId="{82CC4F15-AB44-4DB4-9025-FED803C90B33}" type="presParOf" srcId="{5A75E252-C9BF-4EC8-B914-D2DF6D9EAA1E}" destId="{8198ABB1-6F75-42B7-A652-1624F67F172A}" srcOrd="1" destOrd="0" presId="urn:microsoft.com/office/officeart/2005/8/layout/hierarchy1"/>
    <dgm:cxn modelId="{4C10D248-1CBC-4A85-A183-948A6EEDDAE1}" type="presParOf" srcId="{8198ABB1-6F75-42B7-A652-1624F67F172A}" destId="{839F8003-182C-43EE-AC0C-B7F0BC98C460}" srcOrd="0" destOrd="0" presId="urn:microsoft.com/office/officeart/2005/8/layout/hierarchy1"/>
    <dgm:cxn modelId="{7C5BB004-AAE8-49D9-939A-77AB0A2FA7F2}" type="presParOf" srcId="{839F8003-182C-43EE-AC0C-B7F0BC98C460}" destId="{496E8CF0-83A9-43EE-A1AA-7CC902A77550}" srcOrd="0" destOrd="0" presId="urn:microsoft.com/office/officeart/2005/8/layout/hierarchy1"/>
    <dgm:cxn modelId="{75E92812-6F76-4C17-92C3-DC9CE5707B7C}" type="presParOf" srcId="{839F8003-182C-43EE-AC0C-B7F0BC98C460}" destId="{C06004D2-8483-4CC4-90FC-A2F499F0A834}" srcOrd="1" destOrd="0" presId="urn:microsoft.com/office/officeart/2005/8/layout/hierarchy1"/>
    <dgm:cxn modelId="{C4570715-5520-48E3-9BA7-773AAB53CD32}" type="presParOf" srcId="{8198ABB1-6F75-42B7-A652-1624F67F172A}" destId="{714581F6-1464-4D81-B290-703436E97A4C}" srcOrd="1" destOrd="0" presId="urn:microsoft.com/office/officeart/2005/8/layout/hierarchy1"/>
    <dgm:cxn modelId="{F5756630-6C1F-4B2B-B002-53602A9FDA59}" type="presParOf" srcId="{CF49F37A-9152-4BE1-BB71-6605E269FD2F}" destId="{B1789359-60D8-4EA5-9406-BF03E40B1A81}" srcOrd="2" destOrd="0" presId="urn:microsoft.com/office/officeart/2005/8/layout/hierarchy1"/>
    <dgm:cxn modelId="{0C5C4B55-AD51-4DEF-8B39-CD5293F96E3F}" type="presParOf" srcId="{CF49F37A-9152-4BE1-BB71-6605E269FD2F}" destId="{560E7332-C963-4253-AE31-C86144B167EE}" srcOrd="3" destOrd="0" presId="urn:microsoft.com/office/officeart/2005/8/layout/hierarchy1"/>
    <dgm:cxn modelId="{3CF5DF22-9251-4B8E-A6C2-5490E986B9B0}" type="presParOf" srcId="{560E7332-C963-4253-AE31-C86144B167EE}" destId="{9674388C-DE0A-4A03-9F72-31BEF144CEF6}" srcOrd="0" destOrd="0" presId="urn:microsoft.com/office/officeart/2005/8/layout/hierarchy1"/>
    <dgm:cxn modelId="{8226F991-F268-48CC-A4FB-D120BAD7669C}" type="presParOf" srcId="{9674388C-DE0A-4A03-9F72-31BEF144CEF6}" destId="{75D36E05-81EC-49EC-904E-A51F56F6DA6C}" srcOrd="0" destOrd="0" presId="urn:microsoft.com/office/officeart/2005/8/layout/hierarchy1"/>
    <dgm:cxn modelId="{F670FD93-FA72-42F3-8B65-0B4E540F20E8}" type="presParOf" srcId="{9674388C-DE0A-4A03-9F72-31BEF144CEF6}" destId="{49EA658C-6A4B-4BD1-8793-B095FD4E2A0F}" srcOrd="1" destOrd="0" presId="urn:microsoft.com/office/officeart/2005/8/layout/hierarchy1"/>
    <dgm:cxn modelId="{AC72BCCE-B452-41E2-A17D-487C9F355C49}" type="presParOf" srcId="{560E7332-C963-4253-AE31-C86144B167EE}" destId="{240CD500-3E66-4DEE-9193-5C582B999EAB}" srcOrd="1" destOrd="0" presId="urn:microsoft.com/office/officeart/2005/8/layout/hierarchy1"/>
    <dgm:cxn modelId="{5E19AC25-13F7-4DE6-BE6C-CC5CA177FD87}" type="presParOf" srcId="{240CD500-3E66-4DEE-9193-5C582B999EAB}" destId="{ABC006BD-111A-4478-AB4C-FB2C1AEFAF43}" srcOrd="0" destOrd="0" presId="urn:microsoft.com/office/officeart/2005/8/layout/hierarchy1"/>
    <dgm:cxn modelId="{210BD7CE-8BD4-4D77-8CF6-ECAAB92D9EA9}" type="presParOf" srcId="{240CD500-3E66-4DEE-9193-5C582B999EAB}" destId="{88E99CF5-014E-4CDC-BB20-BB8900C37775}" srcOrd="1" destOrd="0" presId="urn:microsoft.com/office/officeart/2005/8/layout/hierarchy1"/>
    <dgm:cxn modelId="{AA8BF00D-6542-4308-9338-E975C8EF28CF}" type="presParOf" srcId="{88E99CF5-014E-4CDC-BB20-BB8900C37775}" destId="{554E29ED-B80C-4886-8421-D90A06A09B4C}" srcOrd="0" destOrd="0" presId="urn:microsoft.com/office/officeart/2005/8/layout/hierarchy1"/>
    <dgm:cxn modelId="{46434106-E0B9-4BF3-8DA3-13304B76E202}" type="presParOf" srcId="{554E29ED-B80C-4886-8421-D90A06A09B4C}" destId="{F2592AD9-FCBE-4A70-BC95-E55A53798FA1}" srcOrd="0" destOrd="0" presId="urn:microsoft.com/office/officeart/2005/8/layout/hierarchy1"/>
    <dgm:cxn modelId="{866FE1F6-57AA-4FE5-8E4A-02E3E28BB5B2}" type="presParOf" srcId="{554E29ED-B80C-4886-8421-D90A06A09B4C}" destId="{E4DEF4CB-4FAE-439D-9497-FC9D2C63DBFA}" srcOrd="1" destOrd="0" presId="urn:microsoft.com/office/officeart/2005/8/layout/hierarchy1"/>
    <dgm:cxn modelId="{D71DAD04-F856-47DF-A9A7-4717DFECE8AE}" type="presParOf" srcId="{88E99CF5-014E-4CDC-BB20-BB8900C37775}" destId="{630C5A23-1279-4942-A1AE-B94E75CB43B3}" srcOrd="1" destOrd="0" presId="urn:microsoft.com/office/officeart/2005/8/layout/hierarchy1"/>
    <dgm:cxn modelId="{D1989633-CC9F-429A-8D4E-BC96252BFFBB}" type="presParOf" srcId="{2002F54D-3798-4E85-83F6-D0B47730C7E4}" destId="{30055825-4FB5-46E1-B39A-7D969F260017}" srcOrd="2" destOrd="0" presId="urn:microsoft.com/office/officeart/2005/8/layout/hierarchy1"/>
    <dgm:cxn modelId="{9891B3BC-40C7-4A9D-B4B1-9D2C2AEBB2B3}" type="presParOf" srcId="{2002F54D-3798-4E85-83F6-D0B47730C7E4}" destId="{A06C21C6-2EDC-457E-886F-54D9E28B8043}" srcOrd="3" destOrd="0" presId="urn:microsoft.com/office/officeart/2005/8/layout/hierarchy1"/>
    <dgm:cxn modelId="{EBE3412E-AA40-4F75-B54D-175FFADB2D33}" type="presParOf" srcId="{A06C21C6-2EDC-457E-886F-54D9E28B8043}" destId="{D5B0EC21-7060-424B-8377-EEB9DEAAA3EE}" srcOrd="0" destOrd="0" presId="urn:microsoft.com/office/officeart/2005/8/layout/hierarchy1"/>
    <dgm:cxn modelId="{82B28E03-248E-47BF-B11E-7181E8F4686F}" type="presParOf" srcId="{D5B0EC21-7060-424B-8377-EEB9DEAAA3EE}" destId="{1FA56821-9EAD-49AA-8DD8-B4A2CADFB8C8}" srcOrd="0" destOrd="0" presId="urn:microsoft.com/office/officeart/2005/8/layout/hierarchy1"/>
    <dgm:cxn modelId="{74D04510-B82D-4222-8214-5618AB41049D}" type="presParOf" srcId="{D5B0EC21-7060-424B-8377-EEB9DEAAA3EE}" destId="{C10922E2-5F4B-4316-8FFB-C6EA13919614}" srcOrd="1" destOrd="0" presId="urn:microsoft.com/office/officeart/2005/8/layout/hierarchy1"/>
    <dgm:cxn modelId="{605EDF00-FFD2-472F-82CB-C3F7896025E7}" type="presParOf" srcId="{A06C21C6-2EDC-457E-886F-54D9E28B8043}" destId="{C28CF6AE-DA30-4E8B-9F82-61AB19C92244}" srcOrd="1" destOrd="0" presId="urn:microsoft.com/office/officeart/2005/8/layout/hierarchy1"/>
    <dgm:cxn modelId="{20E4A6CA-6672-43DE-BFC4-DBAD36175EAC}" type="presParOf" srcId="{C28CF6AE-DA30-4E8B-9F82-61AB19C92244}" destId="{93C93529-492A-428C-B832-F16966ADC8D4}" srcOrd="0" destOrd="0" presId="urn:microsoft.com/office/officeart/2005/8/layout/hierarchy1"/>
    <dgm:cxn modelId="{F1461250-39CD-467B-82E8-915614EC38AF}" type="presParOf" srcId="{C28CF6AE-DA30-4E8B-9F82-61AB19C92244}" destId="{F8D88BB2-7B2C-4FB0-A1AB-1C393044CC6E}" srcOrd="1" destOrd="0" presId="urn:microsoft.com/office/officeart/2005/8/layout/hierarchy1"/>
    <dgm:cxn modelId="{E19C97AE-4E3A-4ABC-811D-FDCACA167BBA}" type="presParOf" srcId="{F8D88BB2-7B2C-4FB0-A1AB-1C393044CC6E}" destId="{02689E4F-57D9-4B64-A8C8-95152CBED945}" srcOrd="0" destOrd="0" presId="urn:microsoft.com/office/officeart/2005/8/layout/hierarchy1"/>
    <dgm:cxn modelId="{796488F1-66B1-4222-888F-F8674210BDDB}" type="presParOf" srcId="{02689E4F-57D9-4B64-A8C8-95152CBED945}" destId="{1C428BCA-EDDB-4D75-83F5-4CF5D9D55239}" srcOrd="0" destOrd="0" presId="urn:microsoft.com/office/officeart/2005/8/layout/hierarchy1"/>
    <dgm:cxn modelId="{5C7F0BE9-162F-4018-93F3-20C9317F808B}" type="presParOf" srcId="{02689E4F-57D9-4B64-A8C8-95152CBED945}" destId="{25AB0B9A-EF7B-4F27-A65A-215FA567109B}" srcOrd="1" destOrd="0" presId="urn:microsoft.com/office/officeart/2005/8/layout/hierarchy1"/>
    <dgm:cxn modelId="{52099005-E60E-48D6-BC73-D1358F471143}" type="presParOf" srcId="{F8D88BB2-7B2C-4FB0-A1AB-1C393044CC6E}" destId="{54A12896-83A4-4737-BA53-B05E7C6DC7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09691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1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6180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0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52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8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998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44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898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package" Target="../embeddings/______Microsoft_PowerPoint2.sldx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______Microsoft_PowerPoint1.sldx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b="1" u="sng" dirty="0"/>
              <a:t>Радионуклидная терапия  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131-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u="sng" dirty="0" smtClean="0"/>
              <a:t/>
            </a:r>
            <a:br>
              <a:rPr lang="ru-RU" sz="4400" b="1" u="sng" dirty="0" smtClean="0"/>
            </a:br>
            <a:r>
              <a:rPr lang="ru-RU" sz="4400" b="1" u="sng" dirty="0" smtClean="0"/>
              <a:t>при </a:t>
            </a:r>
            <a:r>
              <a:rPr lang="ru-RU" sz="4400" b="1" u="sng" dirty="0"/>
              <a:t>раке щитовидной </a:t>
            </a:r>
            <a:r>
              <a:rPr lang="ru-RU" sz="4400" b="1" u="sng" dirty="0" smtClean="0"/>
              <a:t>железы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9456" y="4213857"/>
            <a:ext cx="6831673" cy="1086237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/>
              <a:t>Кафедра </a:t>
            </a:r>
            <a:r>
              <a:rPr lang="ru-RU" dirty="0"/>
              <a:t>онкологии и лучевой терапии с курсом </a:t>
            </a:r>
            <a:r>
              <a:rPr lang="ru-RU" dirty="0" smtClean="0"/>
              <a:t>ПО</a:t>
            </a:r>
          </a:p>
          <a:p>
            <a:pPr algn="r"/>
            <a:r>
              <a:rPr lang="ru-RU" dirty="0" smtClean="0"/>
              <a:t>Специальность: Радиология</a:t>
            </a:r>
          </a:p>
          <a:p>
            <a:pPr algn="r"/>
            <a:r>
              <a:rPr lang="ru-RU" dirty="0" smtClean="0"/>
              <a:t>Ординатор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Фролушина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Екатерина Анатольевна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09" y="4718338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083" y="175474"/>
            <a:ext cx="9601200" cy="1485900"/>
          </a:xfrm>
        </p:spPr>
        <p:txBody>
          <a:bodyPr>
            <a:normAutofit/>
          </a:bodyPr>
          <a:lstStyle/>
          <a:p>
            <a:r>
              <a:rPr lang="ru-RU" b="1" u="sng" dirty="0"/>
              <a:t>Необходимыми условиями для проведения </a:t>
            </a:r>
            <a:r>
              <a:rPr lang="ru-RU" b="1" u="sng" dirty="0" smtClean="0"/>
              <a:t>РЙТ: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294" y="1429554"/>
            <a:ext cx="10232264" cy="5035639"/>
          </a:xfrm>
        </p:spPr>
        <p:txBody>
          <a:bodyPr>
            <a:normAutofit fontScale="92500"/>
          </a:bodyPr>
          <a:lstStyle/>
          <a:p>
            <a:r>
              <a:rPr lang="ru-RU" sz="2200" dirty="0" smtClean="0"/>
              <a:t>1</a:t>
            </a:r>
            <a:r>
              <a:rPr lang="ru-RU" sz="2200" dirty="0"/>
              <a:t>. </a:t>
            </a:r>
            <a:r>
              <a:rPr lang="ru-RU" sz="2200" b="1" dirty="0"/>
              <a:t>Радикальное удаление ткани щитовидной железы</a:t>
            </a:r>
            <a:r>
              <a:rPr lang="ru-RU" sz="2200" dirty="0"/>
              <a:t>, </a:t>
            </a:r>
            <a:r>
              <a:rPr lang="ru-RU" sz="2200" b="1" dirty="0"/>
              <a:t>гистологическая верификация</a:t>
            </a:r>
            <a:r>
              <a:rPr lang="ru-RU" sz="2200" dirty="0"/>
              <a:t>, которая как минимум должна отражать следующие моменты: </a:t>
            </a:r>
            <a:r>
              <a:rPr lang="ru-RU" sz="2200" u="sng" dirty="0"/>
              <a:t>размер</a:t>
            </a:r>
            <a:r>
              <a:rPr lang="ru-RU" sz="2200" dirty="0"/>
              <a:t> образования в щитовидной железе, </a:t>
            </a:r>
            <a:r>
              <a:rPr lang="ru-RU" sz="2200" u="sng" dirty="0"/>
              <a:t>тип роста </a:t>
            </a:r>
            <a:r>
              <a:rPr lang="ru-RU" sz="2200" dirty="0"/>
              <a:t>образования в щитовидной железе,  наличие /отсутствие </a:t>
            </a:r>
            <a:r>
              <a:rPr lang="ru-RU" sz="2200" u="sng" dirty="0"/>
              <a:t>инвазии за капсулу образования</a:t>
            </a:r>
            <a:r>
              <a:rPr lang="ru-RU" sz="2200" dirty="0"/>
              <a:t>, наличие /</a:t>
            </a:r>
            <a:r>
              <a:rPr lang="ru-RU" sz="2200" u="sng" dirty="0"/>
              <a:t>отсутствие инвазии за капсулу щитовидной железы</a:t>
            </a:r>
            <a:r>
              <a:rPr lang="ru-RU" sz="2200" dirty="0"/>
              <a:t>, наличие/ отсутствие </a:t>
            </a:r>
            <a:r>
              <a:rPr lang="ru-RU" sz="2200" u="sng" dirty="0"/>
              <a:t>злокачественных клеток в удаленных лимфоузлах</a:t>
            </a:r>
            <a:r>
              <a:rPr lang="ru-RU" sz="2200" dirty="0"/>
              <a:t>, наличие/ отсутствие</a:t>
            </a:r>
            <a:r>
              <a:rPr lang="ru-RU" sz="2200" u="sng" dirty="0"/>
              <a:t> инвазии в сосуды окружающей щитовидную железу клетчатке</a:t>
            </a:r>
            <a:r>
              <a:rPr lang="ru-RU" sz="2200" dirty="0"/>
              <a:t>.</a:t>
            </a:r>
          </a:p>
          <a:p>
            <a:r>
              <a:rPr lang="ru-RU" sz="2200" dirty="0"/>
              <a:t>2.  </a:t>
            </a:r>
            <a:r>
              <a:rPr lang="ru-RU" sz="2200" b="1" dirty="0"/>
              <a:t>Правильная подготовка</a:t>
            </a:r>
            <a:r>
              <a:rPr lang="ru-RU" sz="2200" dirty="0"/>
              <a:t>:  соблюдение </a:t>
            </a:r>
            <a:r>
              <a:rPr lang="ru-RU" sz="2200" u="sng" dirty="0" err="1"/>
              <a:t>безйодовой</a:t>
            </a:r>
            <a:r>
              <a:rPr lang="ru-RU" sz="2200" u="sng" dirty="0"/>
              <a:t> диеты в течение 28 дней</a:t>
            </a:r>
            <a:r>
              <a:rPr lang="ru-RU" sz="2200" dirty="0"/>
              <a:t>, </a:t>
            </a:r>
            <a:r>
              <a:rPr lang="ru-RU" sz="2200" u="sng" dirty="0"/>
              <a:t>отмена </a:t>
            </a:r>
            <a:r>
              <a:rPr lang="ru-RU" sz="2200" u="sng" dirty="0" err="1"/>
              <a:t>супрессивной</a:t>
            </a:r>
            <a:r>
              <a:rPr lang="ru-RU" sz="2200" u="sng" dirty="0"/>
              <a:t> терапии </a:t>
            </a:r>
            <a:r>
              <a:rPr lang="en-US" sz="2200" u="sng" dirty="0"/>
              <a:t>L</a:t>
            </a:r>
            <a:r>
              <a:rPr lang="ru-RU" sz="2200" u="sng" dirty="0"/>
              <a:t>-тироксином в течение 28 дней</a:t>
            </a:r>
            <a:r>
              <a:rPr lang="ru-RU" sz="2200" dirty="0"/>
              <a:t> с целью достижения уровня  </a:t>
            </a:r>
            <a:r>
              <a:rPr lang="ru-RU" sz="2200" u="sng" dirty="0"/>
              <a:t>ТТГ более 30 МЕ/мл</a:t>
            </a:r>
            <a:r>
              <a:rPr lang="ru-RU" sz="2200" dirty="0"/>
              <a:t> при нормальных значениях 0,4 – 4,0  МЕ/мл. Должный уровень ТТГ так же может достигаться эндогенной стимуляцией или введением рекомбинантного ТТГ. В настоящий момент не доказаны сравнительные лечебные и диагностические преимущества и недостатки каждого из методов при явном преимуществе в комфорте со стороны рекомбинантного ТТГ. В настоящий момент рекомбинантный </a:t>
            </a:r>
            <a:r>
              <a:rPr lang="ru-RU" sz="2200" dirty="0" smtClean="0"/>
              <a:t>ТТГ зарегистрирован </a:t>
            </a:r>
            <a:r>
              <a:rPr lang="ru-RU" sz="2200" dirty="0"/>
              <a:t>в РФ, но  применение препарата по прежнему ограничено в связи с его труднодоступностью в РФ.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113" y="608527"/>
            <a:ext cx="9601200" cy="1485900"/>
          </a:xfrm>
        </p:spPr>
        <p:txBody>
          <a:bodyPr/>
          <a:lstStyle/>
          <a:p>
            <a:r>
              <a:rPr lang="ru-RU" b="1" u="sng" dirty="0" smtClean="0"/>
              <a:t>Алгоритм работы с пациентом: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4175" y="1513267"/>
            <a:ext cx="9601200" cy="43466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1. Определение терапевтической дозы (рез-ты гистологии, </a:t>
            </a:r>
            <a:r>
              <a:rPr lang="en-US" dirty="0" err="1" smtClean="0"/>
              <a:t>Mts</a:t>
            </a:r>
            <a:r>
              <a:rPr lang="ru-RU" dirty="0" smtClean="0"/>
              <a:t>,рез-ты посттерапевтической ОФЭКТ\КТ после предыдущего курса, уровень ТГ и АТ к ТГ при повторных курсах РЙТ)</a:t>
            </a:r>
          </a:p>
          <a:p>
            <a:pPr marL="0" indent="0">
              <a:buNone/>
            </a:pPr>
            <a:r>
              <a:rPr lang="ru-RU" dirty="0" smtClean="0"/>
              <a:t>2. Оценка результатов </a:t>
            </a:r>
            <a:r>
              <a:rPr lang="ru-RU" dirty="0"/>
              <a:t>посттерапевтической ОФЭКТ\КТ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3. Определение дальнейшей тактики ведения пациента:</a:t>
            </a:r>
          </a:p>
          <a:p>
            <a:r>
              <a:rPr lang="ru-RU" dirty="0" smtClean="0"/>
              <a:t>Наблюдение</a:t>
            </a:r>
          </a:p>
          <a:p>
            <a:r>
              <a:rPr lang="ru-RU" dirty="0" smtClean="0"/>
              <a:t>Повторный курс</a:t>
            </a:r>
          </a:p>
          <a:p>
            <a:r>
              <a:rPr lang="ru-RU" dirty="0" smtClean="0"/>
              <a:t>Консультация хирурга-онколога</a:t>
            </a:r>
          </a:p>
          <a:p>
            <a:r>
              <a:rPr lang="ru-RU" dirty="0" err="1" smtClean="0"/>
              <a:t>Дообследование</a:t>
            </a:r>
            <a:r>
              <a:rPr lang="ru-RU" dirty="0" smtClean="0"/>
              <a:t> ПЭТ\КТ</a:t>
            </a:r>
          </a:p>
          <a:p>
            <a:r>
              <a:rPr lang="ru-RU" dirty="0" err="1" smtClean="0"/>
              <a:t>Таргетная</a:t>
            </a:r>
            <a:r>
              <a:rPr lang="ru-RU" dirty="0" smtClean="0"/>
              <a:t> терапия</a:t>
            </a:r>
          </a:p>
          <a:p>
            <a:pPr marL="0" indent="0">
              <a:buNone/>
            </a:pPr>
            <a:r>
              <a:rPr lang="ru-RU" dirty="0" smtClean="0"/>
              <a:t>Повторный курс проводится через 4-6-8 месяцев.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55" y="3301328"/>
            <a:ext cx="4572000" cy="30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257209"/>
              </p:ext>
            </p:extLst>
          </p:nvPr>
        </p:nvGraphicFramePr>
        <p:xfrm>
          <a:off x="1268569" y="328410"/>
          <a:ext cx="9601200" cy="6214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6901" y="132008"/>
            <a:ext cx="9601200" cy="1485900"/>
          </a:xfrm>
        </p:spPr>
        <p:txBody>
          <a:bodyPr>
            <a:normAutofit/>
          </a:bodyPr>
          <a:lstStyle/>
          <a:p>
            <a:r>
              <a:rPr lang="ru-RU" b="1" u="sng" dirty="0"/>
              <a:t>Показания для проведения повторных курсов РЙТ при </a:t>
            </a:r>
            <a:r>
              <a:rPr lang="ru-RU" b="1" u="sng" dirty="0" smtClean="0"/>
              <a:t>ВДРЩЖ: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991" y="1617908"/>
            <a:ext cx="9601200" cy="35814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Рецидив </a:t>
            </a:r>
            <a:r>
              <a:rPr lang="ru-RU" dirty="0"/>
              <a:t>заболевания, доказанный по данным </a:t>
            </a:r>
            <a:r>
              <a:rPr lang="ru-RU" dirty="0" err="1"/>
              <a:t>сцинтиграфии</a:t>
            </a:r>
            <a:r>
              <a:rPr lang="ru-RU" dirty="0"/>
              <a:t> всего тела с </a:t>
            </a:r>
            <a:r>
              <a:rPr lang="en-US" b="1" dirty="0"/>
              <a:t>I </a:t>
            </a:r>
            <a:r>
              <a:rPr lang="ru-RU" b="1" baseline="30000" dirty="0"/>
              <a:t>131   </a:t>
            </a:r>
            <a:endParaRPr lang="ru-RU" dirty="0"/>
          </a:p>
          <a:p>
            <a:pPr lvl="0"/>
            <a:r>
              <a:rPr lang="ru-RU" dirty="0"/>
              <a:t>Наличие отдаленных метастазов, доказанное по данным посттерапевтической или диагностической ОФЭКТ/КТ</a:t>
            </a:r>
          </a:p>
          <a:p>
            <a:pPr lvl="0"/>
            <a:r>
              <a:rPr lang="ru-RU" dirty="0"/>
              <a:t>Наличие регионарных метастазов (поражение лимфоузлов при невозможности их удалить хирургическим путем из-за технических сложностей – многократные оперативные вмешательства, сложный доступ и т.д.)</a:t>
            </a:r>
          </a:p>
          <a:p>
            <a:pPr lvl="0"/>
            <a:r>
              <a:rPr lang="ru-RU" dirty="0"/>
              <a:t>Сохраняющийся высоким уровень </a:t>
            </a:r>
            <a:r>
              <a:rPr lang="ru-RU" dirty="0" err="1"/>
              <a:t>онкомаркеров</a:t>
            </a:r>
            <a:r>
              <a:rPr lang="ru-RU" dirty="0"/>
              <a:t> (ТГ и АТ к ТГ)</a:t>
            </a:r>
          </a:p>
          <a:p>
            <a:pPr lvl="0"/>
            <a:r>
              <a:rPr lang="ru-RU" dirty="0"/>
              <a:t>Выявление отдаленных метастазов (ОМ) значительно ухудшает общий прогноз. </a:t>
            </a:r>
            <a:r>
              <a:rPr lang="ru-RU" dirty="0" smtClean="0"/>
              <a:t>Нор даже </a:t>
            </a:r>
            <a:r>
              <a:rPr lang="ru-RU" dirty="0"/>
              <a:t>при развитии ОМ, применение </a:t>
            </a:r>
            <a:r>
              <a:rPr lang="ru-RU" dirty="0" err="1"/>
              <a:t>радиойода</a:t>
            </a:r>
            <a:r>
              <a:rPr lang="ru-RU" dirty="0"/>
              <a:t> позволяет не только увеличить выживаемость, улучшить качество жизни больных, но и во многих случаях достигать полной ремиссии. </a:t>
            </a:r>
            <a:r>
              <a:rPr lang="ru-RU" dirty="0" smtClean="0"/>
              <a:t>Излечение </a:t>
            </a:r>
            <a:r>
              <a:rPr lang="ru-RU" dirty="0"/>
              <a:t>отдаленных метастазов ВДРЩЖ в легких </a:t>
            </a:r>
            <a:r>
              <a:rPr lang="ru-RU" dirty="0" smtClean="0"/>
              <a:t>наблюдается </a:t>
            </a:r>
            <a:r>
              <a:rPr lang="ru-RU" dirty="0"/>
              <a:t>у 50-92% больных.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754" y="4625908"/>
            <a:ext cx="3447245" cy="22320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9572" y="5280288"/>
            <a:ext cx="4649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Стандартный </a:t>
            </a:r>
            <a:r>
              <a:rPr lang="ru-RU" b="1" dirty="0" err="1"/>
              <a:t>референсный</a:t>
            </a:r>
            <a:r>
              <a:rPr lang="ru-RU" b="1" dirty="0"/>
              <a:t> диапазон АТ-ТГ:</a:t>
            </a:r>
          </a:p>
          <a:p>
            <a:r>
              <a:rPr lang="ru-RU" b="1" u="sng" dirty="0"/>
              <a:t>0 - 115 МЕ/мл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2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76707"/>
            <a:ext cx="9601200" cy="1485900"/>
          </a:xfrm>
        </p:spPr>
        <p:txBody>
          <a:bodyPr/>
          <a:lstStyle/>
          <a:p>
            <a:r>
              <a:rPr lang="ru-RU" b="1" u="sng" dirty="0" err="1" smtClean="0"/>
              <a:t>Радиойодрезистентность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4631" y="1275008"/>
            <a:ext cx="9601200" cy="5035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От 25 до 66 % больных с отдаленными метастазами либо изначально, либо в процессе лечения могут приобретать полную или частичную резистентность к терапии радиоактивным </a:t>
            </a:r>
            <a:r>
              <a:rPr lang="ru-RU" dirty="0" smtClean="0"/>
              <a:t>йодом.</a:t>
            </a:r>
            <a:endParaRPr lang="ru-RU" dirty="0"/>
          </a:p>
          <a:p>
            <a:r>
              <a:rPr lang="ru-RU" b="1" u="sng" dirty="0" smtClean="0"/>
              <a:t>Признаки: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– наличие одного (или более) очага ВДРЩЖ, не подлежащего хирургическому удалению и визуализируемого на КТ/МРТ/18F-ФДГ-ПЭТ, не накапливающего терапевтическую активность радиоактивного йода при условии адекватно выполненной РЙТ и </a:t>
            </a:r>
            <a:r>
              <a:rPr lang="ru-RU" dirty="0" err="1"/>
              <a:t>постлечебной</a:t>
            </a:r>
            <a:r>
              <a:rPr lang="ru-RU" dirty="0"/>
              <a:t> </a:t>
            </a:r>
            <a:r>
              <a:rPr lang="ru-RU" dirty="0" err="1"/>
              <a:t>сцинтиграфии</a:t>
            </a:r>
            <a:r>
              <a:rPr lang="ru-RU" dirty="0"/>
              <a:t> всего тела, желательно с использованием однофотонной эмиссионной КТ / КТ;</a:t>
            </a:r>
          </a:p>
          <a:p>
            <a:pPr marL="0" indent="0">
              <a:buNone/>
            </a:pPr>
            <a:r>
              <a:rPr lang="ru-RU" dirty="0"/>
              <a:t>– доказанное согласно системе RECIST 1.1 прогрессирование опухолевого процесса через ≤ 12 </a:t>
            </a:r>
            <a:r>
              <a:rPr lang="ru-RU" dirty="0" err="1"/>
              <a:t>мес</a:t>
            </a:r>
            <a:r>
              <a:rPr lang="ru-RU" dirty="0"/>
              <a:t> на фоне РЙТ активностями не менее 3,7 </a:t>
            </a:r>
            <a:r>
              <a:rPr lang="ru-RU" dirty="0" err="1"/>
              <a:t>ГБк</a:t>
            </a:r>
            <a:r>
              <a:rPr lang="ru-RU" dirty="0"/>
              <a:t> при условии успешно </a:t>
            </a:r>
            <a:r>
              <a:rPr lang="ru-RU" dirty="0" err="1"/>
              <a:t>абляцированного</a:t>
            </a:r>
            <a:r>
              <a:rPr lang="ru-RU" dirty="0"/>
              <a:t> </a:t>
            </a:r>
            <a:r>
              <a:rPr lang="ru-RU" dirty="0" err="1"/>
              <a:t>тиреоидного</a:t>
            </a:r>
            <a:r>
              <a:rPr lang="ru-RU" dirty="0"/>
              <a:t> остатка;</a:t>
            </a:r>
          </a:p>
          <a:p>
            <a:pPr marL="0" indent="0">
              <a:buNone/>
            </a:pPr>
            <a:r>
              <a:rPr lang="ru-RU" dirty="0"/>
              <a:t>– отсутствие регрессии очагов опухоли при суммарной лечебной активности радиоактивного йода более 22 </a:t>
            </a:r>
            <a:r>
              <a:rPr lang="ru-RU" dirty="0" err="1"/>
              <a:t>ГБк</a:t>
            </a:r>
            <a:r>
              <a:rPr lang="ru-RU" dirty="0"/>
              <a:t> (600 </a:t>
            </a:r>
            <a:r>
              <a:rPr lang="ru-RU" dirty="0" err="1"/>
              <a:t>мКи</a:t>
            </a:r>
            <a:r>
              <a:rPr lang="ru-RU" dirty="0" smtClean="0"/>
              <a:t>).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Наиболее детально изученными препаратами </a:t>
            </a:r>
            <a:r>
              <a:rPr lang="ru-RU" dirty="0" err="1"/>
              <a:t>таргетной</a:t>
            </a:r>
            <a:r>
              <a:rPr lang="ru-RU" dirty="0"/>
              <a:t> терапии </a:t>
            </a:r>
            <a:r>
              <a:rPr lang="ru-RU" dirty="0" err="1"/>
              <a:t>йодрезистентного</a:t>
            </a:r>
            <a:r>
              <a:rPr lang="ru-RU" dirty="0"/>
              <a:t> РЩЖ являются </a:t>
            </a:r>
            <a:r>
              <a:rPr lang="ru-RU" b="1" dirty="0" err="1"/>
              <a:t>сорафениб</a:t>
            </a:r>
            <a:r>
              <a:rPr lang="ru-RU" b="1" dirty="0"/>
              <a:t> и </a:t>
            </a:r>
            <a:r>
              <a:rPr lang="ru-RU" b="1" dirty="0" err="1"/>
              <a:t>ленватиниб</a:t>
            </a:r>
            <a:r>
              <a:rPr lang="ru-RU" b="1" dirty="0"/>
              <a:t>. 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499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546557" y="537822"/>
            <a:ext cx="4443984" cy="823912"/>
          </a:xfrm>
        </p:spPr>
        <p:txBody>
          <a:bodyPr/>
          <a:lstStyle/>
          <a:p>
            <a:r>
              <a:rPr lang="ru-RU" b="1" dirty="0"/>
              <a:t>Абсолютными противопоказаниями являются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965915" y="1361734"/>
            <a:ext cx="4849669" cy="549626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- </a:t>
            </a:r>
            <a:r>
              <a:rPr lang="ru-RU" dirty="0"/>
              <a:t>общее тяжелое состояние больного, обусловленное сопутствующими заболеваниями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/>
              <a:t>истощенное состояние костного мозга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/>
              <a:t>заболевания печени, почек, сопровождающиеся выраженным нарушением их функции (почечная, печеночная недостаточность</a:t>
            </a:r>
            <a:r>
              <a:rPr lang="ru-RU" dirty="0" smtClean="0"/>
              <a:t>);</a:t>
            </a:r>
          </a:p>
          <a:p>
            <a:r>
              <a:rPr lang="ru-RU" dirty="0" smtClean="0"/>
              <a:t>- </a:t>
            </a:r>
            <a:r>
              <a:rPr lang="ru-RU" dirty="0"/>
              <a:t>острая язвенная болезнь желудка и двенадцатиперстной кишки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/>
              <a:t>тяжелые формы диабета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/>
              <a:t>туберкулез легких в активной фазе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/>
              <a:t>острые психические расстройства;</a:t>
            </a:r>
          </a:p>
          <a:p>
            <a:r>
              <a:rPr lang="ru-RU" dirty="0"/>
              <a:t>-медуллярный рак ЩЖ</a:t>
            </a:r>
          </a:p>
          <a:p>
            <a:r>
              <a:rPr lang="ru-RU" dirty="0"/>
              <a:t>-анапластический рак </a:t>
            </a:r>
            <a:r>
              <a:rPr lang="ru-RU" dirty="0" smtClean="0"/>
              <a:t>ЩЖ</a:t>
            </a:r>
          </a:p>
          <a:p>
            <a:r>
              <a:rPr lang="ru-RU" dirty="0" smtClean="0"/>
              <a:t>- </a:t>
            </a:r>
            <a:r>
              <a:rPr lang="ru-RU" dirty="0"/>
              <a:t>беременность и период </a:t>
            </a:r>
            <a:r>
              <a:rPr lang="ru-RU" dirty="0" smtClean="0"/>
              <a:t>лактации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241678" y="537822"/>
            <a:ext cx="4443984" cy="823912"/>
          </a:xfrm>
        </p:spPr>
        <p:txBody>
          <a:bodyPr/>
          <a:lstStyle/>
          <a:p>
            <a:r>
              <a:rPr lang="ru-RU" b="1" dirty="0"/>
              <a:t>Относительными противопоказаниями являются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074252" y="1361734"/>
            <a:ext cx="5822565" cy="396132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- </a:t>
            </a:r>
            <a:r>
              <a:rPr lang="ru-RU" dirty="0"/>
              <a:t>нерадикально проведенное оперативное лечение</a:t>
            </a:r>
          </a:p>
          <a:p>
            <a:r>
              <a:rPr lang="ru-RU" dirty="0"/>
              <a:t>В таких случаях оценивают объем </a:t>
            </a:r>
            <a:r>
              <a:rPr lang="ru-RU" dirty="0" err="1"/>
              <a:t>резидуальной</a:t>
            </a:r>
            <a:r>
              <a:rPr lang="ru-RU" dirty="0"/>
              <a:t> ткани щитовидной железы с помощью метода </a:t>
            </a:r>
            <a:r>
              <a:rPr lang="ru-RU" dirty="0" err="1"/>
              <a:t>сцинтиграфии</a:t>
            </a:r>
            <a:r>
              <a:rPr lang="ru-RU" dirty="0"/>
              <a:t> с 131-</a:t>
            </a:r>
            <a:r>
              <a:rPr lang="en-US" dirty="0"/>
              <a:t>I</a:t>
            </a:r>
            <a:r>
              <a:rPr lang="ru-RU" dirty="0"/>
              <a:t>, 99</a:t>
            </a:r>
            <a:r>
              <a:rPr lang="en-US" dirty="0"/>
              <a:t>Tc</a:t>
            </a:r>
            <a:r>
              <a:rPr lang="ru-RU" dirty="0"/>
              <a:t>; УЗИ; после установления объема (мл) остаточной ткани ЩЖ решается вопрос о целесообразности проведения РЙТ. </a:t>
            </a:r>
            <a:endParaRPr lang="ru-RU" dirty="0" smtClean="0"/>
          </a:p>
          <a:p>
            <a:r>
              <a:rPr lang="ru-RU" dirty="0" smtClean="0"/>
              <a:t>Аргументами </a:t>
            </a:r>
            <a:r>
              <a:rPr lang="ru-RU" dirty="0"/>
              <a:t>«за» являются ситуации, когда невозможно или сложно провести полное удаление ткани щитовидной железы (неоднократное хирургическое </a:t>
            </a:r>
            <a:r>
              <a:rPr lang="ru-RU" dirty="0" smtClean="0"/>
              <a:t>вхождение), </a:t>
            </a:r>
            <a:r>
              <a:rPr lang="ru-RU" dirty="0"/>
              <a:t>аргументами «против» - высокий риск получить побочные эффекты РЙТ (постлучевой </a:t>
            </a:r>
            <a:r>
              <a:rPr lang="ru-RU" dirty="0" smtClean="0"/>
              <a:t>отек), </a:t>
            </a:r>
            <a:r>
              <a:rPr lang="ru-RU" dirty="0"/>
              <a:t>а так же «конкуренцию за 131-</a:t>
            </a:r>
            <a:r>
              <a:rPr lang="en-US" dirty="0"/>
              <a:t>I</a:t>
            </a:r>
            <a:r>
              <a:rPr lang="ru-RU" dirty="0"/>
              <a:t>» здоровой и опухолевой тканью.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23" y="4906851"/>
            <a:ext cx="2422309" cy="19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8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/>
              <a:t>Побочные </a:t>
            </a:r>
            <a:r>
              <a:rPr lang="ru-RU" b="1" u="sng" dirty="0" smtClean="0"/>
              <a:t>эффекты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848118"/>
            <a:ext cx="9601200" cy="3581400"/>
          </a:xfrm>
        </p:spPr>
        <p:txBody>
          <a:bodyPr/>
          <a:lstStyle/>
          <a:p>
            <a:r>
              <a:rPr lang="ru-RU" dirty="0"/>
              <a:t>Л</a:t>
            </a:r>
            <a:r>
              <a:rPr lang="ru-RU" dirty="0" smtClean="0"/>
              <a:t>ейкопения</a:t>
            </a:r>
            <a:r>
              <a:rPr lang="ru-RU" dirty="0"/>
              <a:t>, тромбоцитопения, анемия. Эти изменения носят транзиторный характер и при дальнейшем наблюдении не отмечается стойких изменений крови. Вредного влияния на фертильность, массу тела плода, частоту врожденных пороков и преждевременных родов не отмечено.  Наступление беременности возможно как минимум через 12 месяцев после окончания </a:t>
            </a:r>
            <a:r>
              <a:rPr lang="ru-RU" dirty="0" smtClean="0"/>
              <a:t>РЙТ.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838" y="3928057"/>
            <a:ext cx="4715319" cy="23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"/>
            <a:ext cx="6606862" cy="146308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51" y="-6119047"/>
            <a:ext cx="5929149" cy="1313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72732" y="90151"/>
            <a:ext cx="194315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813605"/>
              </p:ext>
            </p:extLst>
          </p:nvPr>
        </p:nvGraphicFramePr>
        <p:xfrm>
          <a:off x="746227" y="156411"/>
          <a:ext cx="9724077" cy="651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Слайд" r:id="rId4" imgW="4570551" imgH="3427315" progId="PowerPoint.Slide.12">
                  <p:embed/>
                </p:oleObj>
              </mc:Choice>
              <mc:Fallback>
                <p:oleObj name="Слайд" r:id="rId4" imgW="4570551" imgH="3427315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227" y="156411"/>
                        <a:ext cx="9724077" cy="65140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75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8569" y="1667815"/>
            <a:ext cx="9601200" cy="3581400"/>
          </a:xfrm>
        </p:spPr>
        <p:txBody>
          <a:bodyPr/>
          <a:lstStyle/>
          <a:p>
            <a:r>
              <a:rPr lang="ru-RU" dirty="0" smtClean="0"/>
              <a:t>Рак щитовидной железы П.О. Румянцев, А.А. Ильин, У.В. Румянцева, В.А. Саенко</a:t>
            </a:r>
          </a:p>
          <a:p>
            <a:r>
              <a:rPr lang="ru-RU" dirty="0" smtClean="0"/>
              <a:t>Терапевтическая радиология А.Ф. </a:t>
            </a:r>
            <a:r>
              <a:rPr lang="ru-RU" dirty="0" err="1" smtClean="0"/>
              <a:t>Цыба</a:t>
            </a:r>
            <a:r>
              <a:rPr lang="ru-RU" dirty="0" smtClean="0"/>
              <a:t>, Ю.С. </a:t>
            </a:r>
            <a:r>
              <a:rPr lang="ru-RU" dirty="0" err="1" smtClean="0"/>
              <a:t>Мардынский</a:t>
            </a:r>
            <a:endParaRPr lang="ru-RU" dirty="0" smtClean="0"/>
          </a:p>
          <a:p>
            <a:r>
              <a:rPr lang="ru-RU" dirty="0"/>
              <a:t>Методические рекомендации для </a:t>
            </a:r>
            <a:r>
              <a:rPr lang="ru-RU" dirty="0" smtClean="0"/>
              <a:t>врачей Применение радиоактивного йода при лечении заболеваний щитовидной железы в Красноярском крае С.А. </a:t>
            </a:r>
            <a:r>
              <a:rPr lang="ru-RU" dirty="0" err="1" smtClean="0"/>
              <a:t>Догадин</a:t>
            </a:r>
            <a:r>
              <a:rPr lang="ru-RU" dirty="0" smtClean="0"/>
              <a:t>, М.А. Дудина, Н.Г. Чанчикова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3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29932" y="389586"/>
            <a:ext cx="9601200" cy="1485900"/>
          </a:xfrm>
        </p:spPr>
        <p:txBody>
          <a:bodyPr>
            <a:normAutofit/>
          </a:bodyPr>
          <a:lstStyle/>
          <a:p>
            <a:r>
              <a:rPr lang="ru-RU" b="1" u="sng" dirty="0"/>
              <a:t>Рак щитовидной железы (РЩЖ)</a:t>
            </a:r>
            <a:r>
              <a:rPr lang="ru-RU" dirty="0"/>
              <a:t> –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756079" y="1236373"/>
            <a:ext cx="8796269" cy="2163650"/>
          </a:xfrm>
        </p:spPr>
        <p:txBody>
          <a:bodyPr>
            <a:normAutofit fontScale="92500"/>
          </a:bodyPr>
          <a:lstStyle/>
          <a:p>
            <a:r>
              <a:rPr lang="ru-RU" sz="2800" dirty="0" smtClean="0"/>
              <a:t>злокачественная </a:t>
            </a:r>
            <a:r>
              <a:rPr lang="ru-RU" sz="2800" dirty="0"/>
              <a:t>опухоль, развивающаяся из элементов железистого эпителия щитовидной железы. Дифференцированный </a:t>
            </a:r>
            <a:r>
              <a:rPr lang="ru-RU" sz="2800" dirty="0" smtClean="0"/>
              <a:t>РЩЖ, </a:t>
            </a:r>
            <a:r>
              <a:rPr lang="ru-RU" sz="2800" dirty="0"/>
              <a:t>к которому относятся папиллярная, фолликулярная и </a:t>
            </a:r>
            <a:r>
              <a:rPr lang="ru-RU" sz="2800" dirty="0" err="1"/>
              <a:t>гюртлеклеточная</a:t>
            </a:r>
            <a:r>
              <a:rPr lang="ru-RU" sz="2800" dirty="0"/>
              <a:t> формы, составляет более 90 % от всех случаев </a:t>
            </a:r>
            <a:r>
              <a:rPr lang="ru-RU" sz="2800" dirty="0" smtClean="0"/>
              <a:t>РЩЖ.</a:t>
            </a:r>
            <a:endParaRPr lang="ru-RU" sz="2800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386731" y="3615205"/>
            <a:ext cx="7551207" cy="2991657"/>
          </a:xfrm>
        </p:spPr>
        <p:txBody>
          <a:bodyPr>
            <a:normAutofit fontScale="92500"/>
          </a:bodyPr>
          <a:lstStyle/>
          <a:p>
            <a:r>
              <a:rPr lang="ru-RU" sz="3000" dirty="0"/>
              <a:t>Основные типы карцином щитовидной </a:t>
            </a:r>
            <a:r>
              <a:rPr lang="ru-RU" sz="3000" dirty="0" smtClean="0"/>
              <a:t>железы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- папиллярная карцинома (&gt; 85%); </a:t>
            </a:r>
            <a:br>
              <a:rPr lang="ru-RU" sz="3000" dirty="0"/>
            </a:br>
            <a:r>
              <a:rPr lang="ru-RU" sz="3000" dirty="0"/>
              <a:t>- фолликулярная карцинома (5-15%); </a:t>
            </a:r>
            <a:br>
              <a:rPr lang="ru-RU" sz="3000" dirty="0"/>
            </a:br>
            <a:r>
              <a:rPr lang="ru-RU" sz="3000" dirty="0"/>
              <a:t>- анапластическая карцинома (&lt; 5%); </a:t>
            </a:r>
            <a:br>
              <a:rPr lang="ru-RU" sz="3000" dirty="0"/>
            </a:br>
            <a:r>
              <a:rPr lang="ru-RU" sz="3000" dirty="0"/>
              <a:t>- медуллярная карцинома (5%).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0" y="3615205"/>
            <a:ext cx="3854134" cy="28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871" y="1973688"/>
            <a:ext cx="9601200" cy="1485900"/>
          </a:xfrm>
        </p:spPr>
        <p:txBody>
          <a:bodyPr>
            <a:noAutofit/>
          </a:bodyPr>
          <a:lstStyle/>
          <a:p>
            <a:r>
              <a:rPr lang="ru-RU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59" y="1311095"/>
            <a:ext cx="3968169" cy="396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/>
              <a:t>Статистика, </a:t>
            </a:r>
            <a:r>
              <a:rPr lang="ru-RU" b="1" u="sng" dirty="0" smtClean="0"/>
              <a:t>эпидемиология.</a:t>
            </a:r>
            <a:r>
              <a:rPr lang="ru-RU" u="sng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275007"/>
            <a:ext cx="9601200" cy="543488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dirty="0"/>
              <a:t>В мире каждый год регистрируется более </a:t>
            </a:r>
            <a:r>
              <a:rPr lang="ru-RU" b="1" dirty="0"/>
              <a:t>140 тысяч новых случаев </a:t>
            </a:r>
            <a:r>
              <a:rPr lang="ru-RU" dirty="0" smtClean="0"/>
              <a:t>РЩЖ. </a:t>
            </a:r>
            <a:r>
              <a:rPr lang="ru-RU" dirty="0"/>
              <a:t>Этот факт связан в том числе и с повышением качества диагностики этого заболевания. </a:t>
            </a:r>
            <a:r>
              <a:rPr lang="ru-RU" dirty="0" smtClean="0"/>
              <a:t>Несмотря </a:t>
            </a:r>
            <a:r>
              <a:rPr lang="ru-RU" dirty="0"/>
              <a:t>на высокий процент заболеваемости, летальность от ДРЩЖ остается низкой. Показатель летальности в течение года пациентов с раком  щитовидной железы с момента установления </a:t>
            </a:r>
            <a:r>
              <a:rPr lang="en-US" dirty="0"/>
              <a:t>Ds</a:t>
            </a:r>
            <a:r>
              <a:rPr lang="ru-RU" dirty="0"/>
              <a:t> снизился за 10 лет (2006 – 2016г)  с 6,2% до 4,1</a:t>
            </a:r>
            <a:r>
              <a:rPr lang="ru-RU" dirty="0" smtClean="0"/>
              <a:t>%, </a:t>
            </a:r>
            <a:r>
              <a:rPr lang="ru-RU" dirty="0"/>
              <a:t>что говорит об адекватно проводимом комбинированном лечении, в состав которого входит </a:t>
            </a:r>
            <a:r>
              <a:rPr lang="ru-RU" dirty="0" err="1"/>
              <a:t>радиойодтерапия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Исходя </a:t>
            </a:r>
            <a:r>
              <a:rPr lang="ru-RU" b="1" dirty="0"/>
              <a:t>из показателей статистики необходимо говорить об актуальности темы рака щитовидной железы</a:t>
            </a:r>
            <a:r>
              <a:rPr lang="ru-RU" b="1" dirty="0" smtClean="0"/>
              <a:t>:</a:t>
            </a:r>
            <a:endParaRPr lang="ru-RU" b="1" dirty="0"/>
          </a:p>
          <a:p>
            <a:pPr lvl="0"/>
            <a:r>
              <a:rPr lang="ru-RU" dirty="0"/>
              <a:t>рак щитовидной железы занимает стабильное место в структуре онкологических заболеваний (в среднем 3-5</a:t>
            </a:r>
            <a:r>
              <a:rPr lang="ru-RU" dirty="0" smtClean="0"/>
              <a:t>%)</a:t>
            </a:r>
            <a:endParaRPr lang="ru-RU" dirty="0"/>
          </a:p>
          <a:p>
            <a:pPr lvl="0"/>
            <a:r>
              <a:rPr lang="ru-RU" dirty="0"/>
              <a:t> является самой распространенной опухолью эндокринной системы </a:t>
            </a:r>
            <a:r>
              <a:rPr lang="ru-RU" dirty="0" smtClean="0"/>
              <a:t>(2 место)</a:t>
            </a:r>
            <a:endParaRPr lang="ru-RU" dirty="0"/>
          </a:p>
          <a:p>
            <a:pPr lvl="0"/>
            <a:r>
              <a:rPr lang="ru-RU" dirty="0"/>
              <a:t>высокий процент пациентов молодого возраста </a:t>
            </a:r>
          </a:p>
          <a:p>
            <a:pPr lvl="0"/>
            <a:r>
              <a:rPr lang="ru-RU" dirty="0" err="1"/>
              <a:t>генерализованные</a:t>
            </a:r>
            <a:r>
              <a:rPr lang="ru-RU" dirty="0"/>
              <a:t> формы приводят к снижению качества жизни, ранней </a:t>
            </a:r>
            <a:r>
              <a:rPr lang="ru-RU" dirty="0" err="1"/>
              <a:t>инвалидизации</a:t>
            </a:r>
            <a:r>
              <a:rPr lang="ru-RU" dirty="0"/>
              <a:t>, являются причиной смертности</a:t>
            </a:r>
          </a:p>
          <a:p>
            <a:pPr lvl="0"/>
            <a:r>
              <a:rPr lang="ru-RU" dirty="0"/>
              <a:t>только 1/3 пациентов с отдаленными </a:t>
            </a:r>
            <a:r>
              <a:rPr lang="en-US" dirty="0" err="1"/>
              <a:t>mts</a:t>
            </a:r>
            <a:r>
              <a:rPr lang="ru-RU" dirty="0"/>
              <a:t> удается достичь полной ремиссии заболевания</a:t>
            </a:r>
          </a:p>
          <a:p>
            <a:pPr lvl="0"/>
            <a:r>
              <a:rPr lang="ru-RU" dirty="0"/>
              <a:t>Общая 10-летняя выживаемость пациентов с генерализацией в 2 раза меньше, чем в группе без отдаленного </a:t>
            </a:r>
            <a:r>
              <a:rPr lang="ru-RU" dirty="0" smtClean="0"/>
              <a:t>метастазирования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1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628" y="517705"/>
            <a:ext cx="10670146" cy="1485900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Радиойодтерапия (РЙТ)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применение </a:t>
            </a:r>
            <a:r>
              <a:rPr lang="ru-RU" dirty="0"/>
              <a:t>изотопов  йода</a:t>
            </a:r>
            <a:r>
              <a:rPr lang="ru-RU" baseline="30000" dirty="0"/>
              <a:t>   </a:t>
            </a:r>
            <a:r>
              <a:rPr lang="ru-RU" dirty="0"/>
              <a:t>в лечебных целях.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5082" y="1880315"/>
            <a:ext cx="9601200" cy="3987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медицине используются четыре радиоизотопа йода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en-US" b="1" dirty="0"/>
              <a:t>I</a:t>
            </a:r>
            <a:r>
              <a:rPr lang="ru-RU" b="1" dirty="0"/>
              <a:t>-</a:t>
            </a:r>
            <a:r>
              <a:rPr lang="ru-RU" b="1" baseline="30000" dirty="0"/>
              <a:t>123</a:t>
            </a:r>
            <a:r>
              <a:rPr lang="ru-RU" b="1" dirty="0"/>
              <a:t> </a:t>
            </a:r>
            <a:r>
              <a:rPr lang="ru-RU" dirty="0"/>
              <a:t>(период полураспада – 13,3 часа),  </a:t>
            </a:r>
            <a:endParaRPr lang="ru-RU" dirty="0" smtClean="0"/>
          </a:p>
          <a:p>
            <a:r>
              <a:rPr lang="en-US" b="1" dirty="0" smtClean="0"/>
              <a:t>I</a:t>
            </a:r>
            <a:r>
              <a:rPr lang="ru-RU" b="1" dirty="0"/>
              <a:t>-</a:t>
            </a:r>
            <a:r>
              <a:rPr lang="ru-RU" b="1" baseline="30000" dirty="0"/>
              <a:t>125</a:t>
            </a:r>
            <a:r>
              <a:rPr lang="ru-RU" b="1" dirty="0"/>
              <a:t> </a:t>
            </a:r>
            <a:r>
              <a:rPr lang="ru-RU" dirty="0"/>
              <a:t>(период полураспада – 60,2 дня),   </a:t>
            </a:r>
            <a:endParaRPr lang="ru-RU" dirty="0" smtClean="0"/>
          </a:p>
          <a:p>
            <a:r>
              <a:rPr lang="en-US" b="1" dirty="0" smtClean="0"/>
              <a:t>I</a:t>
            </a:r>
            <a:r>
              <a:rPr lang="ru-RU" b="1" dirty="0"/>
              <a:t>-</a:t>
            </a:r>
            <a:r>
              <a:rPr lang="ru-RU" b="1" baseline="30000" dirty="0"/>
              <a:t>131</a:t>
            </a:r>
            <a:r>
              <a:rPr lang="ru-RU" b="1" dirty="0"/>
              <a:t> </a:t>
            </a:r>
            <a:r>
              <a:rPr lang="ru-RU" dirty="0"/>
              <a:t>(период полураспада – 8,04 дня), </a:t>
            </a:r>
            <a:endParaRPr lang="ru-RU" dirty="0" smtClean="0"/>
          </a:p>
          <a:p>
            <a:r>
              <a:rPr lang="en-US" b="1" dirty="0" smtClean="0"/>
              <a:t>I</a:t>
            </a:r>
            <a:r>
              <a:rPr lang="ru-RU" b="1" dirty="0"/>
              <a:t>-</a:t>
            </a:r>
            <a:r>
              <a:rPr lang="ru-RU" b="1" baseline="30000" dirty="0"/>
              <a:t>132 </a:t>
            </a:r>
            <a:r>
              <a:rPr lang="ru-RU" dirty="0"/>
              <a:t>(период полураспада – 2,26 часа). </a:t>
            </a: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Наиболее </a:t>
            </a:r>
            <a:r>
              <a:rPr lang="ru-RU" dirty="0"/>
              <a:t>широкое терапевтическое применения нашел </a:t>
            </a:r>
            <a:r>
              <a:rPr lang="en-US" b="1" dirty="0"/>
              <a:t>I</a:t>
            </a:r>
            <a:r>
              <a:rPr lang="ru-RU" b="1" dirty="0"/>
              <a:t>-</a:t>
            </a:r>
            <a:r>
              <a:rPr lang="ru-RU" b="1" baseline="30000" dirty="0"/>
              <a:t>131</a:t>
            </a:r>
            <a:r>
              <a:rPr lang="ru-RU" baseline="30000" dirty="0"/>
              <a:t>.  </a:t>
            </a:r>
            <a:r>
              <a:rPr lang="ru-RU" dirty="0"/>
              <a:t>. Относительно короткий период полураспада этого радиоизотопа удобен для подведения значительной дозы в сравнительно небольшой временной интервал.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03" y="3237426"/>
            <a:ext cx="2404591" cy="32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6900" y="312313"/>
            <a:ext cx="10296659" cy="1485900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Физиологические основы  применения 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> </a:t>
            </a:r>
            <a:r>
              <a:rPr lang="en-US" b="1" u="sng" dirty="0"/>
              <a:t>I </a:t>
            </a:r>
            <a:r>
              <a:rPr lang="ru-RU" b="1" u="sng" baseline="30000" dirty="0"/>
              <a:t>131  </a:t>
            </a:r>
            <a:r>
              <a:rPr lang="ru-RU" b="1" u="sng" dirty="0"/>
              <a:t>для лечения рака щитовидной железы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2884" y="1622738"/>
            <a:ext cx="11462197" cy="5138670"/>
          </a:xfrm>
        </p:spPr>
        <p:txBody>
          <a:bodyPr>
            <a:normAutofit/>
          </a:bodyPr>
          <a:lstStyle/>
          <a:p>
            <a:r>
              <a:rPr lang="ru-RU" dirty="0" smtClean="0"/>
              <a:t>Подавляющее </a:t>
            </a:r>
            <a:r>
              <a:rPr lang="ru-RU" dirty="0"/>
              <a:t>большинство клеток щитовидной железы </a:t>
            </a:r>
            <a:r>
              <a:rPr lang="ru-RU" dirty="0" smtClean="0"/>
              <a:t>составляют </a:t>
            </a:r>
            <a:r>
              <a:rPr lang="ru-RU" dirty="0"/>
              <a:t>клетки фолликулярного </a:t>
            </a:r>
            <a:r>
              <a:rPr lang="ru-RU" dirty="0" smtClean="0"/>
              <a:t>эпителия, которые </a:t>
            </a:r>
            <a:r>
              <a:rPr lang="ru-RU" dirty="0"/>
              <a:t>продуцируют </a:t>
            </a:r>
            <a:r>
              <a:rPr lang="ru-RU" dirty="0" err="1"/>
              <a:t>тиреоидные</a:t>
            </a:r>
            <a:r>
              <a:rPr lang="ru-RU" dirty="0"/>
              <a:t> гормоны путем захвата </a:t>
            </a:r>
            <a:r>
              <a:rPr lang="ru-RU" dirty="0" smtClean="0"/>
              <a:t>йода – </a:t>
            </a:r>
            <a:r>
              <a:rPr lang="ru-RU" dirty="0"/>
              <a:t>следовательно ЩЖ ежедневно и непрерывно использует  йод в своей жизнедеятельности</a:t>
            </a:r>
            <a:r>
              <a:rPr lang="ru-RU" dirty="0" smtClean="0"/>
              <a:t>. </a:t>
            </a:r>
            <a:r>
              <a:rPr lang="en-US" dirty="0"/>
              <a:t>I</a:t>
            </a:r>
            <a:r>
              <a:rPr lang="ru-RU" dirty="0"/>
              <a:t>-</a:t>
            </a:r>
            <a:r>
              <a:rPr lang="ru-RU" baseline="30000" dirty="0"/>
              <a:t>131</a:t>
            </a:r>
            <a:r>
              <a:rPr lang="ru-RU" dirty="0"/>
              <a:t> обладает аналогичными стабильному изотопу </a:t>
            </a:r>
            <a:r>
              <a:rPr lang="ru-RU" dirty="0" smtClean="0"/>
              <a:t>йода </a:t>
            </a:r>
            <a:r>
              <a:rPr lang="ru-RU" dirty="0"/>
              <a:t>химическими свойствами, что позволяет успешно использовать его в диагностике и лечении </a:t>
            </a:r>
            <a:r>
              <a:rPr lang="ru-RU" dirty="0" smtClean="0"/>
              <a:t>РЩЖ. </a:t>
            </a:r>
            <a:r>
              <a:rPr lang="ru-RU" dirty="0"/>
              <a:t>Содержание йода в </a:t>
            </a:r>
            <a:r>
              <a:rPr lang="ru-RU" dirty="0" err="1"/>
              <a:t>тиреоците</a:t>
            </a:r>
            <a:r>
              <a:rPr lang="ru-RU" dirty="0"/>
              <a:t> в 20-40 раз превышает его содержание в плазме крови. Это происходит благодаря постоянной работе натрий-</a:t>
            </a:r>
            <a:r>
              <a:rPr lang="ru-RU" dirty="0" err="1"/>
              <a:t>йодидного</a:t>
            </a:r>
            <a:r>
              <a:rPr lang="ru-RU" dirty="0"/>
              <a:t> (</a:t>
            </a:r>
            <a:r>
              <a:rPr lang="en-US" dirty="0"/>
              <a:t>Na</a:t>
            </a:r>
            <a:r>
              <a:rPr lang="ru-RU" baseline="30000" dirty="0"/>
              <a:t>+ </a:t>
            </a:r>
            <a:r>
              <a:rPr lang="ru-RU" dirty="0"/>
              <a:t>/</a:t>
            </a:r>
            <a:r>
              <a:rPr lang="en-US" dirty="0"/>
              <a:t>I</a:t>
            </a:r>
            <a:r>
              <a:rPr lang="ru-RU" baseline="30000" dirty="0"/>
              <a:t>-</a:t>
            </a:r>
            <a:r>
              <a:rPr lang="ru-RU" dirty="0"/>
              <a:t>) </a:t>
            </a:r>
            <a:r>
              <a:rPr lang="en-US" dirty="0"/>
              <a:t>c</a:t>
            </a:r>
            <a:r>
              <a:rPr lang="ru-RU" dirty="0"/>
              <a:t>импортера (НИС),  белка-насоса, который закачивает в клетку ЩЖ йод.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19" y="3979571"/>
            <a:ext cx="4075447" cy="229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507" y="193183"/>
            <a:ext cx="10547154" cy="4012842"/>
          </a:xfrm>
        </p:spPr>
        <p:txBody>
          <a:bodyPr>
            <a:noAutofit/>
          </a:bodyPr>
          <a:lstStyle/>
          <a:p>
            <a:r>
              <a:rPr lang="ru-RU" sz="2400" dirty="0"/>
              <a:t>В результате йодирования образуются собственно гормоны ЩЖ:  </a:t>
            </a:r>
            <a:r>
              <a:rPr lang="ru-RU" sz="2400" dirty="0" err="1"/>
              <a:t>трийодтиронин</a:t>
            </a:r>
            <a:r>
              <a:rPr lang="ru-RU" sz="2400" dirty="0"/>
              <a:t> (Т3) и </a:t>
            </a:r>
            <a:r>
              <a:rPr lang="ru-RU" sz="2400" dirty="0" err="1"/>
              <a:t>тетрайодтиронин</a:t>
            </a:r>
            <a:r>
              <a:rPr lang="ru-RU" sz="2400" dirty="0"/>
              <a:t>  или тироксин (Т4). Все фазы метаболизма йода в ЩЖ, включая захват и </a:t>
            </a:r>
            <a:r>
              <a:rPr lang="ru-RU" sz="2400" dirty="0" err="1"/>
              <a:t>органификацию</a:t>
            </a:r>
            <a:r>
              <a:rPr lang="ru-RU" sz="2400" dirty="0"/>
              <a:t> </a:t>
            </a:r>
            <a:r>
              <a:rPr lang="ru-RU" sz="2400" dirty="0" err="1"/>
              <a:t>тироцитами</a:t>
            </a:r>
            <a:r>
              <a:rPr lang="ru-RU" sz="2400" dirty="0"/>
              <a:t> </a:t>
            </a:r>
            <a:r>
              <a:rPr lang="en-US" sz="2400" dirty="0"/>
              <a:t>I</a:t>
            </a:r>
            <a:r>
              <a:rPr lang="ru-RU" sz="2400" baseline="30000" dirty="0"/>
              <a:t>-</a:t>
            </a:r>
            <a:r>
              <a:rPr lang="ru-RU" sz="2400" dirty="0"/>
              <a:t>, образование </a:t>
            </a:r>
            <a:r>
              <a:rPr lang="ru-RU" sz="2400" dirty="0" err="1"/>
              <a:t>йодтирозинов</a:t>
            </a:r>
            <a:r>
              <a:rPr lang="ru-RU" sz="2400" dirty="0"/>
              <a:t> и их секрецию в кровь, стимулирует тиреотропный гормон гипофиза (</a:t>
            </a:r>
            <a:r>
              <a:rPr lang="ru-RU" sz="2400" dirty="0" smtClean="0"/>
              <a:t>ТТГ). Функциональная </a:t>
            </a:r>
            <a:r>
              <a:rPr lang="ru-RU" sz="2400" dirty="0"/>
              <a:t>активность </a:t>
            </a:r>
            <a:r>
              <a:rPr lang="ru-RU" sz="2400" dirty="0" err="1" smtClean="0"/>
              <a:t>НИ</a:t>
            </a:r>
            <a:r>
              <a:rPr lang="ru-RU" sz="2400" dirty="0" err="1"/>
              <a:t>С</a:t>
            </a:r>
            <a:r>
              <a:rPr lang="ru-RU" sz="2400" dirty="0" err="1" smtClean="0"/>
              <a:t>импортера</a:t>
            </a:r>
            <a:r>
              <a:rPr lang="ru-RU" sz="2400" dirty="0" smtClean="0"/>
              <a:t> </a:t>
            </a:r>
            <a:r>
              <a:rPr lang="ru-RU" sz="2400" dirty="0"/>
              <a:t>в клетках злокачественных опухолей  из фолликулярного эпителия ЩЖ значительно ниже, чем в здоровых </a:t>
            </a:r>
            <a:r>
              <a:rPr lang="ru-RU" sz="2400" dirty="0" err="1"/>
              <a:t>тиреоцитах</a:t>
            </a:r>
            <a:r>
              <a:rPr lang="ru-RU" sz="2400" dirty="0"/>
              <a:t>. Именно для стимуляции активности НИС при проведении лечения (или диагностики) радиоактивным йодом необходим высокий уровень ТТГ. Это достигается либо длительной отменой </a:t>
            </a:r>
            <a:r>
              <a:rPr lang="ru-RU" sz="2400" dirty="0" err="1"/>
              <a:t>тиреоидных</a:t>
            </a:r>
            <a:r>
              <a:rPr lang="ru-RU" sz="2400" dirty="0"/>
              <a:t> гормонов (гормональный «голод»), либо двукратным введением синтетического аналога эндогенного ТТГ  - человеческого рекомбинантного тиреотропного гормона (</a:t>
            </a:r>
            <a:r>
              <a:rPr lang="ru-RU" sz="2400" dirty="0" err="1"/>
              <a:t>рчТТГ</a:t>
            </a:r>
            <a:r>
              <a:rPr lang="ru-RU" sz="2400" dirty="0"/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13" y="4572000"/>
            <a:ext cx="7414600" cy="213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2050" y="0"/>
            <a:ext cx="11399950" cy="2846231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Рак щитовидной железы характеризуется высокой частотой  метастазирования  (</a:t>
            </a:r>
            <a:r>
              <a:rPr lang="ru-RU" dirty="0" err="1"/>
              <a:t>лимфогенного</a:t>
            </a:r>
            <a:r>
              <a:rPr lang="ru-RU" dirty="0"/>
              <a:t> – лимфоузлы шеи и средостения и гематогенного – легкие, кости и другие органы.) Таким образом, пациентов с ДРЩЖ можно разделить на две большие группы</a:t>
            </a:r>
            <a:r>
              <a:rPr lang="ru-RU" b="1" dirty="0"/>
              <a:t>: локализованные формы и </a:t>
            </a:r>
            <a:r>
              <a:rPr lang="ru-RU" b="1" dirty="0" err="1"/>
              <a:t>генерализованные</a:t>
            </a:r>
            <a:r>
              <a:rPr lang="ru-RU" b="1" dirty="0"/>
              <a:t> формы</a:t>
            </a:r>
            <a:r>
              <a:rPr lang="ru-RU" dirty="0"/>
              <a:t>.</a:t>
            </a:r>
            <a:r>
              <a:rPr lang="ru-RU" b="1" dirty="0"/>
              <a:t> </a:t>
            </a:r>
            <a:r>
              <a:rPr lang="ru-RU" dirty="0" err="1"/>
              <a:t>Генерализованными</a:t>
            </a:r>
            <a:r>
              <a:rPr lang="ru-RU" dirty="0"/>
              <a:t> считаются пациенты, имеющие вторичное поражение </a:t>
            </a:r>
            <a:r>
              <a:rPr lang="ru-RU" dirty="0" smtClean="0"/>
              <a:t>легких (50%), костей (25%), (редко </a:t>
            </a:r>
            <a:r>
              <a:rPr lang="ru-RU" dirty="0"/>
              <a:t>– печень, головной мозг). </a:t>
            </a:r>
          </a:p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147830"/>
              </p:ext>
            </p:extLst>
          </p:nvPr>
        </p:nvGraphicFramePr>
        <p:xfrm>
          <a:off x="3221318" y="1998907"/>
          <a:ext cx="7287842" cy="4695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Слайд" r:id="rId4" imgW="4570551" imgH="3427315" progId="PowerPoint.Slide.12">
                  <p:embed/>
                </p:oleObj>
              </mc:Choice>
              <mc:Fallback>
                <p:oleObj name="Слайд" r:id="rId4" imgW="4570551" imgH="3427315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1318" y="1998907"/>
                        <a:ext cx="7287842" cy="46958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26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355" y="376707"/>
            <a:ext cx="9601200" cy="1485900"/>
          </a:xfrm>
        </p:spPr>
        <p:txBody>
          <a:bodyPr/>
          <a:lstStyle/>
          <a:p>
            <a:r>
              <a:rPr lang="ru-RU" b="1" u="sng" dirty="0"/>
              <a:t>Радиойодаблация (РЙА</a:t>
            </a:r>
            <a:r>
              <a:rPr lang="ru-RU" b="1" u="sng" dirty="0" smtClean="0"/>
              <a:t>) -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2202" y="1119657"/>
            <a:ext cx="11219645" cy="6008799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  <a:r>
              <a:rPr lang="ru-RU" u="sng" dirty="0" smtClean="0"/>
              <a:t>Радиойодаблация </a:t>
            </a:r>
            <a:r>
              <a:rPr lang="ru-RU" u="sng" dirty="0"/>
              <a:t>(РЙА</a:t>
            </a:r>
            <a:r>
              <a:rPr lang="ru-RU" dirty="0"/>
              <a:t>) заключается в «завершении» </a:t>
            </a:r>
            <a:r>
              <a:rPr lang="ru-RU" dirty="0" err="1"/>
              <a:t>тиреоидэктомии</a:t>
            </a:r>
            <a:r>
              <a:rPr lang="ru-RU" dirty="0"/>
              <a:t> и уничтожении возможных фокусов опухоли;  РЙА  - окончательная девитализация остаточной </a:t>
            </a:r>
            <a:r>
              <a:rPr lang="ru-RU" dirty="0" err="1" smtClean="0"/>
              <a:t>тиреоидной</a:t>
            </a:r>
            <a:r>
              <a:rPr lang="ru-RU" dirty="0" smtClean="0"/>
              <a:t> ткани, </a:t>
            </a:r>
            <a:r>
              <a:rPr lang="ru-RU" dirty="0"/>
              <a:t>предотвращающая местные рецидивы. Во многом завершенность </a:t>
            </a:r>
            <a:r>
              <a:rPr lang="ru-RU" dirty="0" err="1"/>
              <a:t>девитализации</a:t>
            </a:r>
            <a:r>
              <a:rPr lang="ru-RU" dirty="0"/>
              <a:t> </a:t>
            </a:r>
            <a:r>
              <a:rPr lang="ru-RU" dirty="0" smtClean="0"/>
              <a:t> определяется </a:t>
            </a:r>
            <a:r>
              <a:rPr lang="ru-RU" dirty="0"/>
              <a:t>объемом предшествующего хирургического вмешательства. После выполнения тотальной </a:t>
            </a:r>
            <a:r>
              <a:rPr lang="ru-RU" dirty="0" err="1"/>
              <a:t>тиреоидэктомии</a:t>
            </a:r>
            <a:r>
              <a:rPr lang="ru-RU" dirty="0"/>
              <a:t> при однократном введении высоких активностей </a:t>
            </a:r>
            <a:r>
              <a:rPr lang="ru-RU" dirty="0" err="1"/>
              <a:t>радиойода</a:t>
            </a:r>
            <a:r>
              <a:rPr lang="ru-RU" dirty="0"/>
              <a:t> в 80-90% случаев наступает </a:t>
            </a:r>
            <a:r>
              <a:rPr lang="ru-RU" dirty="0" err="1"/>
              <a:t>аблация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меньших объемах оперативного вмешательства – не более </a:t>
            </a:r>
            <a:r>
              <a:rPr lang="ru-RU" dirty="0" smtClean="0"/>
              <a:t>50-60%, РЙА преследует другие цели: </a:t>
            </a:r>
            <a:endParaRPr lang="ru-RU" dirty="0"/>
          </a:p>
          <a:p>
            <a:pPr lvl="0"/>
            <a:r>
              <a:rPr lang="ru-RU" dirty="0"/>
              <a:t>Повышении чувствительности последующей </a:t>
            </a:r>
            <a:r>
              <a:rPr lang="ru-RU" dirty="0" err="1"/>
              <a:t>сцинтиграфии</a:t>
            </a:r>
            <a:r>
              <a:rPr lang="ru-RU" dirty="0"/>
              <a:t> всего тела с </a:t>
            </a:r>
            <a:r>
              <a:rPr lang="ru-RU" dirty="0" err="1"/>
              <a:t>радиойодом</a:t>
            </a:r>
            <a:r>
              <a:rPr lang="ru-RU" dirty="0"/>
              <a:t>;</a:t>
            </a:r>
          </a:p>
          <a:p>
            <a:pPr lvl="0"/>
            <a:r>
              <a:rPr lang="ru-RU" dirty="0"/>
              <a:t>Удалении физиологического источника </a:t>
            </a:r>
            <a:r>
              <a:rPr lang="ru-RU" dirty="0" err="1"/>
              <a:t>тиреоглобулина</a:t>
            </a:r>
            <a:r>
              <a:rPr lang="ru-RU" dirty="0"/>
              <a:t> (ТГ), позволяющего корректно использовать его уровень  в сыворотке крови в качестве опухолевого маркера  при последующем наблюдении;</a:t>
            </a:r>
          </a:p>
          <a:p>
            <a:pPr lvl="0"/>
            <a:r>
              <a:rPr lang="ru-RU" dirty="0"/>
              <a:t>Выявлении метастазов, не видимых при использовании диагностических доз </a:t>
            </a:r>
            <a:r>
              <a:rPr lang="en-US" b="1" dirty="0"/>
              <a:t>I </a:t>
            </a:r>
            <a:r>
              <a:rPr lang="ru-RU" b="1" baseline="30000" dirty="0"/>
              <a:t>131</a:t>
            </a:r>
            <a:endParaRPr lang="ru-RU" dirty="0"/>
          </a:p>
          <a:p>
            <a:r>
              <a:rPr lang="ru-RU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РЙА проводится пациентам, не имеющим регионарных и отдаленных </a:t>
            </a:r>
            <a:r>
              <a:rPr lang="en-US" sz="2800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</a:t>
            </a:r>
            <a:r>
              <a:rPr lang="ru-RU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имеются данные о последних – это уже РЙТ. 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324" y="340806"/>
            <a:ext cx="9601200" cy="1485900"/>
          </a:xfrm>
        </p:spPr>
        <p:txBody>
          <a:bodyPr/>
          <a:lstStyle/>
          <a:p>
            <a:r>
              <a:rPr lang="ru-RU" b="1" u="sng" dirty="0"/>
              <a:t>Радиойодтерапия (РЙТ</a:t>
            </a:r>
            <a:r>
              <a:rPr lang="ru-RU" b="1" u="sng" dirty="0" smtClean="0"/>
              <a:t>) -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9324" y="1083756"/>
            <a:ext cx="9601200" cy="3581400"/>
          </a:xfrm>
        </p:spPr>
        <p:txBody>
          <a:bodyPr/>
          <a:lstStyle/>
          <a:p>
            <a:r>
              <a:rPr lang="ru-RU" u="sng" dirty="0"/>
              <a:t>Радиойодтерапия (РЙТ</a:t>
            </a:r>
            <a:r>
              <a:rPr lang="ru-RU" dirty="0"/>
              <a:t>)  заключается в лечение рецидивов и метастазов дифференцированного рака ЩЖ, а так же их диагностике при </a:t>
            </a:r>
            <a:r>
              <a:rPr lang="ru-RU" dirty="0" err="1"/>
              <a:t>постерапевтической</a:t>
            </a:r>
            <a:r>
              <a:rPr lang="ru-RU" dirty="0"/>
              <a:t> </a:t>
            </a:r>
            <a:r>
              <a:rPr lang="ru-RU" dirty="0" err="1"/>
              <a:t>сцинтиграфии</a:t>
            </a:r>
            <a:r>
              <a:rPr lang="ru-RU" dirty="0"/>
              <a:t> всего тела на гамма-камере (имеет неоценимое значение в раннем обнаружении  и лечении регионарных и отдаленных метастазов еще до клинических их проявлений</a:t>
            </a:r>
            <a:r>
              <a:rPr lang="ru-RU" dirty="0" smtClean="0"/>
              <a:t>)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4" y="2874456"/>
            <a:ext cx="5615187" cy="374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437</TotalTime>
  <Words>1326</Words>
  <Application>Microsoft Office PowerPoint</Application>
  <PresentationFormat>Широкоэкранный</PresentationFormat>
  <Paragraphs>98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Franklin Gothic Book</vt:lpstr>
      <vt:lpstr>Times New Roman</vt:lpstr>
      <vt:lpstr>Crop</vt:lpstr>
      <vt:lpstr>Слайд</vt:lpstr>
      <vt:lpstr>Радионуклидная терапия  131-I  при раке щитовидной железы</vt:lpstr>
      <vt:lpstr>Рак щитовидной железы (РЩЖ) –</vt:lpstr>
      <vt:lpstr>Статистика, эпидемиология.  </vt:lpstr>
      <vt:lpstr>Радиойодтерапия (РЙТ) –  применение изотопов  йода   в лечебных целях.  </vt:lpstr>
      <vt:lpstr>Физиологические основы  применения   I 131  для лечения рака щитовидной железы </vt:lpstr>
      <vt:lpstr>Презентация PowerPoint</vt:lpstr>
      <vt:lpstr>Презентация PowerPoint</vt:lpstr>
      <vt:lpstr>Радиойодаблация (РЙА) - </vt:lpstr>
      <vt:lpstr>Радиойодтерапия (РЙТ) -</vt:lpstr>
      <vt:lpstr>Необходимыми условиями для проведения РЙТ: </vt:lpstr>
      <vt:lpstr>Алгоритм работы с пациентом:</vt:lpstr>
      <vt:lpstr>Презентация PowerPoint</vt:lpstr>
      <vt:lpstr>Показания для проведения повторных курсов РЙТ при ВДРЩЖ:</vt:lpstr>
      <vt:lpstr>Радиойодрезистентность</vt:lpstr>
      <vt:lpstr>Презентация PowerPoint</vt:lpstr>
      <vt:lpstr>Побочные эффекты</vt:lpstr>
      <vt:lpstr>Презентация PowerPoint</vt:lpstr>
      <vt:lpstr>Презентация PowerPoint</vt:lpstr>
      <vt:lpstr>Литература</vt:lpstr>
      <vt:lpstr>Спасибо за внимание!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 РАДИОАКТИВНОГО ЙОДА  ПРИ ЛЕЧЕНИИ ЗАБОЛЕВАНИИЙ ЩИТОВИДНОЙ ЖЕЛЕЗЫ</dc:title>
  <dc:creator>RePack by Diakov</dc:creator>
  <cp:lastModifiedBy>RePack by Diakov</cp:lastModifiedBy>
  <cp:revision>26</cp:revision>
  <dcterms:created xsi:type="dcterms:W3CDTF">2019-04-06T05:00:38Z</dcterms:created>
  <dcterms:modified xsi:type="dcterms:W3CDTF">2019-04-07T16:16:54Z</dcterms:modified>
</cp:coreProperties>
</file>