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rawing1.xml" ContentType="application/vnd.ms-office.drawingml.diagramDrawing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8" r:id="rId2"/>
    <p:sldId id="294" r:id="rId3"/>
    <p:sldId id="299" r:id="rId4"/>
    <p:sldId id="296" r:id="rId5"/>
    <p:sldId id="297" r:id="rId6"/>
    <p:sldId id="266" r:id="rId7"/>
    <p:sldId id="267" r:id="rId8"/>
    <p:sldId id="268" r:id="rId9"/>
    <p:sldId id="271" r:id="rId10"/>
    <p:sldId id="272" r:id="rId11"/>
    <p:sldId id="273" r:id="rId12"/>
    <p:sldId id="274" r:id="rId13"/>
    <p:sldId id="298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302" r:id="rId22"/>
    <p:sldId id="301" r:id="rId23"/>
    <p:sldId id="293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20" r:id="rId50"/>
    <p:sldId id="321" r:id="rId51"/>
    <p:sldId id="322" r:id="rId52"/>
    <p:sldId id="323" r:id="rId53"/>
    <p:sldId id="332" r:id="rId54"/>
    <p:sldId id="324" r:id="rId55"/>
    <p:sldId id="334" r:id="rId56"/>
    <p:sldId id="326" r:id="rId57"/>
    <p:sldId id="333" r:id="rId58"/>
    <p:sldId id="328" r:id="rId59"/>
    <p:sldId id="335" r:id="rId60"/>
    <p:sldId id="336" r:id="rId61"/>
    <p:sldId id="331" r:id="rId62"/>
    <p:sldId id="337" r:id="rId63"/>
    <p:sldId id="338" r:id="rId64"/>
    <p:sldId id="341" r:id="rId65"/>
    <p:sldId id="342" r:id="rId66"/>
    <p:sldId id="343" r:id="rId67"/>
    <p:sldId id="344" r:id="rId68"/>
    <p:sldId id="345" r:id="rId69"/>
    <p:sldId id="339" r:id="rId70"/>
    <p:sldId id="340" r:id="rId71"/>
    <p:sldId id="346" r:id="rId72"/>
    <p:sldId id="347" r:id="rId73"/>
    <p:sldId id="348" r:id="rId74"/>
    <p:sldId id="349" r:id="rId75"/>
    <p:sldId id="350" r:id="rId76"/>
    <p:sldId id="351" r:id="rId77"/>
    <p:sldId id="353" r:id="rId78"/>
    <p:sldId id="352" r:id="rId79"/>
    <p:sldId id="354" r:id="rId80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250" autoAdjust="0"/>
  </p:normalViewPr>
  <p:slideViewPr>
    <p:cSldViewPr>
      <p:cViewPr varScale="1">
        <p:scale>
          <a:sx n="118" d="100"/>
          <a:sy n="118" d="100"/>
        </p:scale>
        <p:origin x="-1122" y="-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-471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4DB9AC-0F1F-428E-B204-361E17E72D8D}" type="doc">
      <dgm:prSet loTypeId="urn:microsoft.com/office/officeart/2005/8/layout/cycle2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C75448A-6D89-40D4-B5E1-33926D23F5D2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Яйцо (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трансовареальная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передача)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B30C2E-B875-415A-B3A5-72BA471DB6A2}" type="parTrans" cxnId="{690CE3DA-02C2-4E4A-9EFB-36C4A2D13FB5}">
      <dgm:prSet/>
      <dgm:spPr/>
      <dgm:t>
        <a:bodyPr/>
        <a:lstStyle/>
        <a:p>
          <a:endParaRPr lang="ru-RU"/>
        </a:p>
      </dgm:t>
    </dgm:pt>
    <dgm:pt modelId="{4644F816-BFCA-4340-A6F5-89FAEFB91E72}" type="sibTrans" cxnId="{690CE3DA-02C2-4E4A-9EFB-36C4A2D13FB5}">
      <dgm:prSet/>
      <dgm:spPr/>
      <dgm:t>
        <a:bodyPr/>
        <a:lstStyle/>
        <a:p>
          <a:endParaRPr lang="ru-RU"/>
        </a:p>
      </dgm:t>
    </dgm:pt>
    <dgm:pt modelId="{7C93B082-CD1C-4F23-B74C-531698EF3102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Личинка с брюшной стороны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E21103-5DAA-4F64-A60B-34B53C1A84B4}" type="parTrans" cxnId="{B397909B-1F8F-4DDC-A95F-FA887E40BE79}">
      <dgm:prSet/>
      <dgm:spPr/>
      <dgm:t>
        <a:bodyPr/>
        <a:lstStyle/>
        <a:p>
          <a:endParaRPr lang="ru-RU"/>
        </a:p>
      </dgm:t>
    </dgm:pt>
    <dgm:pt modelId="{70007183-C255-4FD6-9929-831248572DC6}" type="sibTrans" cxnId="{B397909B-1F8F-4DDC-A95F-FA887E40BE79}">
      <dgm:prSet/>
      <dgm:spPr/>
      <dgm:t>
        <a:bodyPr/>
        <a:lstStyle/>
        <a:p>
          <a:endParaRPr lang="ru-RU"/>
        </a:p>
      </dgm:t>
    </dgm:pt>
    <dgm:pt modelId="{560CD695-AE6D-45C3-BA61-A18F5C1E8B65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Нимфа с брюшной стороны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D942C8-D87C-43E2-949C-9182104ACB98}" type="parTrans" cxnId="{E2B7CA73-5A02-4714-8ADA-ED0AB151E9FE}">
      <dgm:prSet/>
      <dgm:spPr/>
      <dgm:t>
        <a:bodyPr/>
        <a:lstStyle/>
        <a:p>
          <a:endParaRPr lang="ru-RU"/>
        </a:p>
      </dgm:t>
    </dgm:pt>
    <dgm:pt modelId="{98EA54F3-8905-48B1-AEF3-FE524A2231A1}" type="sibTrans" cxnId="{E2B7CA73-5A02-4714-8ADA-ED0AB151E9FE}">
      <dgm:prSet/>
      <dgm:spPr/>
      <dgm:t>
        <a:bodyPr/>
        <a:lstStyle/>
        <a:p>
          <a:endParaRPr lang="ru-RU"/>
        </a:p>
      </dgm:t>
    </dgm:pt>
    <dgm:pt modelId="{C05E56E2-6214-4C3E-8ED0-F09A406DF9C5}">
      <dgm:prSet custT="1"/>
      <dgm:spPr/>
      <dgm:t>
        <a:bodyPr/>
        <a:lstStyle/>
        <a:p>
          <a:pPr rtl="0"/>
          <a:r>
            <a:rPr lang="ru-RU" sz="1600" b="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Имаго с брюшной стороны </a:t>
          </a:r>
        </a:p>
      </dgm:t>
    </dgm:pt>
    <dgm:pt modelId="{933D61EF-D82B-4806-A3E9-D82AEB3FFFD4}" type="parTrans" cxnId="{43014D21-EE02-47E9-BCFB-AAFCA332CB2D}">
      <dgm:prSet/>
      <dgm:spPr/>
      <dgm:t>
        <a:bodyPr/>
        <a:lstStyle/>
        <a:p>
          <a:endParaRPr lang="ru-RU"/>
        </a:p>
      </dgm:t>
    </dgm:pt>
    <dgm:pt modelId="{634F419C-EC00-43AF-BFCE-D07F3709E8AA}" type="sibTrans" cxnId="{43014D21-EE02-47E9-BCFB-AAFCA332CB2D}">
      <dgm:prSet/>
      <dgm:spPr/>
      <dgm:t>
        <a:bodyPr/>
        <a:lstStyle/>
        <a:p>
          <a:endParaRPr lang="ru-RU"/>
        </a:p>
      </dgm:t>
    </dgm:pt>
    <dgm:pt modelId="{335DAD9F-EDAB-4DAD-992A-DABFDF48B304}" type="pres">
      <dgm:prSet presAssocID="{214DB9AC-0F1F-428E-B204-361E17E72D8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C3DAFC-205E-4905-98A2-6D0815183428}" type="pres">
      <dgm:prSet presAssocID="{C05E56E2-6214-4C3E-8ED0-F09A406DF9C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194FF-0D5A-4F8E-BC43-5A372DC19CC7}" type="pres">
      <dgm:prSet presAssocID="{634F419C-EC00-43AF-BFCE-D07F3709E8AA}" presName="sibTrans" presStyleLbl="sibTrans2D1" presStyleIdx="0" presStyleCnt="4"/>
      <dgm:spPr/>
      <dgm:t>
        <a:bodyPr/>
        <a:lstStyle/>
        <a:p>
          <a:endParaRPr lang="ru-RU"/>
        </a:p>
      </dgm:t>
    </dgm:pt>
    <dgm:pt modelId="{7BD7D363-13D9-46F1-ABAF-2E0FCFA99FD5}" type="pres">
      <dgm:prSet presAssocID="{634F419C-EC00-43AF-BFCE-D07F3709E8AA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DCAEE176-5EA1-4341-AC5D-C29B069D86B0}" type="pres">
      <dgm:prSet presAssocID="{6C75448A-6D89-40D4-B5E1-33926D23F5D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68AAEB-30C5-46CB-ADC8-2A5DCAE397FA}" type="pres">
      <dgm:prSet presAssocID="{4644F816-BFCA-4340-A6F5-89FAEFB91E72}" presName="sibTrans" presStyleLbl="sibTrans2D1" presStyleIdx="1" presStyleCnt="4"/>
      <dgm:spPr/>
      <dgm:t>
        <a:bodyPr/>
        <a:lstStyle/>
        <a:p>
          <a:endParaRPr lang="ru-RU"/>
        </a:p>
      </dgm:t>
    </dgm:pt>
    <dgm:pt modelId="{7DE10943-C24E-4089-9AB6-98CA978EED93}" type="pres">
      <dgm:prSet presAssocID="{4644F816-BFCA-4340-A6F5-89FAEFB91E72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73728F65-564B-443E-986C-CFAA92A8570D}" type="pres">
      <dgm:prSet presAssocID="{7C93B082-CD1C-4F23-B74C-531698EF310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412AC-E1D9-4BA3-A22F-4EE6CA5E24DA}" type="pres">
      <dgm:prSet presAssocID="{70007183-C255-4FD6-9929-831248572DC6}" presName="sibTrans" presStyleLbl="sibTrans2D1" presStyleIdx="2" presStyleCnt="4"/>
      <dgm:spPr/>
      <dgm:t>
        <a:bodyPr/>
        <a:lstStyle/>
        <a:p>
          <a:endParaRPr lang="ru-RU"/>
        </a:p>
      </dgm:t>
    </dgm:pt>
    <dgm:pt modelId="{B1958915-14B1-496D-AE77-57A48AD909E1}" type="pres">
      <dgm:prSet presAssocID="{70007183-C255-4FD6-9929-831248572DC6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9C4AF70F-7762-4D71-97D7-8C5045225512}" type="pres">
      <dgm:prSet presAssocID="{560CD695-AE6D-45C3-BA61-A18F5C1E8B6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CA68E-FE7C-4500-9BD5-AFD5F19522BE}" type="pres">
      <dgm:prSet presAssocID="{98EA54F3-8905-48B1-AEF3-FE524A2231A1}" presName="sibTrans" presStyleLbl="sibTrans2D1" presStyleIdx="3" presStyleCnt="4"/>
      <dgm:spPr/>
      <dgm:t>
        <a:bodyPr/>
        <a:lstStyle/>
        <a:p>
          <a:endParaRPr lang="ru-RU"/>
        </a:p>
      </dgm:t>
    </dgm:pt>
    <dgm:pt modelId="{B354E19D-E1DE-4ACC-B7A7-3115D5F713C1}" type="pres">
      <dgm:prSet presAssocID="{98EA54F3-8905-48B1-AEF3-FE524A2231A1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CC9D0AF8-D805-49AE-8FC1-0D23C53EF7D0}" type="presOf" srcId="{634F419C-EC00-43AF-BFCE-D07F3709E8AA}" destId="{D69194FF-0D5A-4F8E-BC43-5A372DC19CC7}" srcOrd="0" destOrd="0" presId="urn:microsoft.com/office/officeart/2005/8/layout/cycle2"/>
    <dgm:cxn modelId="{6C5A79C8-38A6-4D5E-961F-86D8E0C32B8B}" type="presOf" srcId="{70007183-C255-4FD6-9929-831248572DC6}" destId="{B1958915-14B1-496D-AE77-57A48AD909E1}" srcOrd="1" destOrd="0" presId="urn:microsoft.com/office/officeart/2005/8/layout/cycle2"/>
    <dgm:cxn modelId="{B397909B-1F8F-4DDC-A95F-FA887E40BE79}" srcId="{214DB9AC-0F1F-428E-B204-361E17E72D8D}" destId="{7C93B082-CD1C-4F23-B74C-531698EF3102}" srcOrd="2" destOrd="0" parTransId="{AAE21103-5DAA-4F64-A60B-34B53C1A84B4}" sibTransId="{70007183-C255-4FD6-9929-831248572DC6}"/>
    <dgm:cxn modelId="{BDA87529-CD8D-4763-BC1A-C5CD9219033B}" type="presOf" srcId="{4644F816-BFCA-4340-A6F5-89FAEFB91E72}" destId="{0768AAEB-30C5-46CB-ADC8-2A5DCAE397FA}" srcOrd="0" destOrd="0" presId="urn:microsoft.com/office/officeart/2005/8/layout/cycle2"/>
    <dgm:cxn modelId="{C98E9F41-307A-4688-926B-F3B880EFBA05}" type="presOf" srcId="{C05E56E2-6214-4C3E-8ED0-F09A406DF9C5}" destId="{E0C3DAFC-205E-4905-98A2-6D0815183428}" srcOrd="0" destOrd="0" presId="urn:microsoft.com/office/officeart/2005/8/layout/cycle2"/>
    <dgm:cxn modelId="{E6EC7013-485B-4EF4-A87A-42E04CD5CAFB}" type="presOf" srcId="{560CD695-AE6D-45C3-BA61-A18F5C1E8B65}" destId="{9C4AF70F-7762-4D71-97D7-8C5045225512}" srcOrd="0" destOrd="0" presId="urn:microsoft.com/office/officeart/2005/8/layout/cycle2"/>
    <dgm:cxn modelId="{43014D21-EE02-47E9-BCFB-AAFCA332CB2D}" srcId="{214DB9AC-0F1F-428E-B204-361E17E72D8D}" destId="{C05E56E2-6214-4C3E-8ED0-F09A406DF9C5}" srcOrd="0" destOrd="0" parTransId="{933D61EF-D82B-4806-A3E9-D82AEB3FFFD4}" sibTransId="{634F419C-EC00-43AF-BFCE-D07F3709E8AA}"/>
    <dgm:cxn modelId="{FC287614-EC83-4095-91EF-04ABDD123331}" type="presOf" srcId="{6C75448A-6D89-40D4-B5E1-33926D23F5D2}" destId="{DCAEE176-5EA1-4341-AC5D-C29B069D86B0}" srcOrd="0" destOrd="0" presId="urn:microsoft.com/office/officeart/2005/8/layout/cycle2"/>
    <dgm:cxn modelId="{FED5CC51-645F-4ADC-B6C6-68CB2CFA05A4}" type="presOf" srcId="{70007183-C255-4FD6-9929-831248572DC6}" destId="{A84412AC-E1D9-4BA3-A22F-4EE6CA5E24DA}" srcOrd="0" destOrd="0" presId="urn:microsoft.com/office/officeart/2005/8/layout/cycle2"/>
    <dgm:cxn modelId="{321B6E5F-FCBB-4D52-9605-41073F1776C5}" type="presOf" srcId="{4644F816-BFCA-4340-A6F5-89FAEFB91E72}" destId="{7DE10943-C24E-4089-9AB6-98CA978EED93}" srcOrd="1" destOrd="0" presId="urn:microsoft.com/office/officeart/2005/8/layout/cycle2"/>
    <dgm:cxn modelId="{A60378AD-DB9E-490A-B90A-7F43B5B12A2F}" type="presOf" srcId="{98EA54F3-8905-48B1-AEF3-FE524A2231A1}" destId="{2DDCA68E-FE7C-4500-9BD5-AFD5F19522BE}" srcOrd="0" destOrd="0" presId="urn:microsoft.com/office/officeart/2005/8/layout/cycle2"/>
    <dgm:cxn modelId="{E2B7CA73-5A02-4714-8ADA-ED0AB151E9FE}" srcId="{214DB9AC-0F1F-428E-B204-361E17E72D8D}" destId="{560CD695-AE6D-45C3-BA61-A18F5C1E8B65}" srcOrd="3" destOrd="0" parTransId="{27D942C8-D87C-43E2-949C-9182104ACB98}" sibTransId="{98EA54F3-8905-48B1-AEF3-FE524A2231A1}"/>
    <dgm:cxn modelId="{C7B701DC-E06E-44F2-A131-9DA5FA589A8F}" type="presOf" srcId="{214DB9AC-0F1F-428E-B204-361E17E72D8D}" destId="{335DAD9F-EDAB-4DAD-992A-DABFDF48B304}" srcOrd="0" destOrd="0" presId="urn:microsoft.com/office/officeart/2005/8/layout/cycle2"/>
    <dgm:cxn modelId="{30FFFCB9-44C8-4BDB-B602-849B79A402AE}" type="presOf" srcId="{634F419C-EC00-43AF-BFCE-D07F3709E8AA}" destId="{7BD7D363-13D9-46F1-ABAF-2E0FCFA99FD5}" srcOrd="1" destOrd="0" presId="urn:microsoft.com/office/officeart/2005/8/layout/cycle2"/>
    <dgm:cxn modelId="{ED8CAB2D-D2F2-44EC-ABA2-417B55125DAB}" type="presOf" srcId="{7C93B082-CD1C-4F23-B74C-531698EF3102}" destId="{73728F65-564B-443E-986C-CFAA92A8570D}" srcOrd="0" destOrd="0" presId="urn:microsoft.com/office/officeart/2005/8/layout/cycle2"/>
    <dgm:cxn modelId="{690CE3DA-02C2-4E4A-9EFB-36C4A2D13FB5}" srcId="{214DB9AC-0F1F-428E-B204-361E17E72D8D}" destId="{6C75448A-6D89-40D4-B5E1-33926D23F5D2}" srcOrd="1" destOrd="0" parTransId="{FDB30C2E-B875-415A-B3A5-72BA471DB6A2}" sibTransId="{4644F816-BFCA-4340-A6F5-89FAEFB91E72}"/>
    <dgm:cxn modelId="{7D36B79C-4A29-4132-A881-9A6A6301D26B}" type="presOf" srcId="{98EA54F3-8905-48B1-AEF3-FE524A2231A1}" destId="{B354E19D-E1DE-4ACC-B7A7-3115D5F713C1}" srcOrd="1" destOrd="0" presId="urn:microsoft.com/office/officeart/2005/8/layout/cycle2"/>
    <dgm:cxn modelId="{667A8B08-36C1-41A5-B08F-DEA401D1D858}" type="presParOf" srcId="{335DAD9F-EDAB-4DAD-992A-DABFDF48B304}" destId="{E0C3DAFC-205E-4905-98A2-6D0815183428}" srcOrd="0" destOrd="0" presId="urn:microsoft.com/office/officeart/2005/8/layout/cycle2"/>
    <dgm:cxn modelId="{9BEC5010-9F99-4E61-AF61-CC0C796C909D}" type="presParOf" srcId="{335DAD9F-EDAB-4DAD-992A-DABFDF48B304}" destId="{D69194FF-0D5A-4F8E-BC43-5A372DC19CC7}" srcOrd="1" destOrd="0" presId="urn:microsoft.com/office/officeart/2005/8/layout/cycle2"/>
    <dgm:cxn modelId="{8D1FFE60-99C0-4B31-98B1-877F0FD694F0}" type="presParOf" srcId="{D69194FF-0D5A-4F8E-BC43-5A372DC19CC7}" destId="{7BD7D363-13D9-46F1-ABAF-2E0FCFA99FD5}" srcOrd="0" destOrd="0" presId="urn:microsoft.com/office/officeart/2005/8/layout/cycle2"/>
    <dgm:cxn modelId="{BCD8DF75-3D20-484A-B01B-48AF1F48B96A}" type="presParOf" srcId="{335DAD9F-EDAB-4DAD-992A-DABFDF48B304}" destId="{DCAEE176-5EA1-4341-AC5D-C29B069D86B0}" srcOrd="2" destOrd="0" presId="urn:microsoft.com/office/officeart/2005/8/layout/cycle2"/>
    <dgm:cxn modelId="{5034F1DD-D43A-46AB-999E-E32EF183245F}" type="presParOf" srcId="{335DAD9F-EDAB-4DAD-992A-DABFDF48B304}" destId="{0768AAEB-30C5-46CB-ADC8-2A5DCAE397FA}" srcOrd="3" destOrd="0" presId="urn:microsoft.com/office/officeart/2005/8/layout/cycle2"/>
    <dgm:cxn modelId="{BB36E523-68F3-469E-900B-88468ECD504D}" type="presParOf" srcId="{0768AAEB-30C5-46CB-ADC8-2A5DCAE397FA}" destId="{7DE10943-C24E-4089-9AB6-98CA978EED93}" srcOrd="0" destOrd="0" presId="urn:microsoft.com/office/officeart/2005/8/layout/cycle2"/>
    <dgm:cxn modelId="{F3E20932-8318-4D06-BECD-DDEC8E264E80}" type="presParOf" srcId="{335DAD9F-EDAB-4DAD-992A-DABFDF48B304}" destId="{73728F65-564B-443E-986C-CFAA92A8570D}" srcOrd="4" destOrd="0" presId="urn:microsoft.com/office/officeart/2005/8/layout/cycle2"/>
    <dgm:cxn modelId="{F6C69C28-1120-40AB-B7A5-786D020C89EA}" type="presParOf" srcId="{335DAD9F-EDAB-4DAD-992A-DABFDF48B304}" destId="{A84412AC-E1D9-4BA3-A22F-4EE6CA5E24DA}" srcOrd="5" destOrd="0" presId="urn:microsoft.com/office/officeart/2005/8/layout/cycle2"/>
    <dgm:cxn modelId="{971E9738-3F30-46C5-9E4E-4136A91F149F}" type="presParOf" srcId="{A84412AC-E1D9-4BA3-A22F-4EE6CA5E24DA}" destId="{B1958915-14B1-496D-AE77-57A48AD909E1}" srcOrd="0" destOrd="0" presId="urn:microsoft.com/office/officeart/2005/8/layout/cycle2"/>
    <dgm:cxn modelId="{652B974D-90AA-4B03-BEE4-7DE2973992E7}" type="presParOf" srcId="{335DAD9F-EDAB-4DAD-992A-DABFDF48B304}" destId="{9C4AF70F-7762-4D71-97D7-8C5045225512}" srcOrd="6" destOrd="0" presId="urn:microsoft.com/office/officeart/2005/8/layout/cycle2"/>
    <dgm:cxn modelId="{260A2990-D6FC-4701-B820-0D72A535892A}" type="presParOf" srcId="{335DAD9F-EDAB-4DAD-992A-DABFDF48B304}" destId="{2DDCA68E-FE7C-4500-9BD5-AFD5F19522BE}" srcOrd="7" destOrd="0" presId="urn:microsoft.com/office/officeart/2005/8/layout/cycle2"/>
    <dgm:cxn modelId="{03638964-0A6F-4DEC-8314-DB3D7131DFB2}" type="presParOf" srcId="{2DDCA68E-FE7C-4500-9BD5-AFD5F19522BE}" destId="{B354E19D-E1DE-4ACC-B7A7-3115D5F713C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C3DAFC-205E-4905-98A2-6D0815183428}">
      <dsp:nvSpPr>
        <dsp:cNvPr id="0" name=""/>
        <dsp:cNvSpPr/>
      </dsp:nvSpPr>
      <dsp:spPr>
        <a:xfrm>
          <a:off x="2184623" y="484"/>
          <a:ext cx="1319384" cy="13193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Имаго с брюшной стороны </a:t>
          </a:r>
        </a:p>
      </dsp:txBody>
      <dsp:txXfrm>
        <a:off x="2184623" y="484"/>
        <a:ext cx="1319384" cy="1319384"/>
      </dsp:txXfrm>
    </dsp:sp>
    <dsp:sp modelId="{D69194FF-0D5A-4F8E-BC43-5A372DC19CC7}">
      <dsp:nvSpPr>
        <dsp:cNvPr id="0" name=""/>
        <dsp:cNvSpPr/>
      </dsp:nvSpPr>
      <dsp:spPr>
        <a:xfrm rot="2700000">
          <a:off x="3362426" y="1131197"/>
          <a:ext cx="351111" cy="4452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2700000">
        <a:off x="3362426" y="1131197"/>
        <a:ext cx="351111" cy="445292"/>
      </dsp:txXfrm>
    </dsp:sp>
    <dsp:sp modelId="{DCAEE176-5EA1-4341-AC5D-C29B069D86B0}">
      <dsp:nvSpPr>
        <dsp:cNvPr id="0" name=""/>
        <dsp:cNvSpPr/>
      </dsp:nvSpPr>
      <dsp:spPr>
        <a:xfrm>
          <a:off x="3586010" y="1401871"/>
          <a:ext cx="1319384" cy="13193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Яйцо (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трансовареальная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передача)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6010" y="1401871"/>
        <a:ext cx="1319384" cy="1319384"/>
      </dsp:txXfrm>
    </dsp:sp>
    <dsp:sp modelId="{0768AAEB-30C5-46CB-ADC8-2A5DCAE397FA}">
      <dsp:nvSpPr>
        <dsp:cNvPr id="0" name=""/>
        <dsp:cNvSpPr/>
      </dsp:nvSpPr>
      <dsp:spPr>
        <a:xfrm rot="8100000">
          <a:off x="3376480" y="2532584"/>
          <a:ext cx="351111" cy="4452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8100000">
        <a:off x="3376480" y="2532584"/>
        <a:ext cx="351111" cy="445292"/>
      </dsp:txXfrm>
    </dsp:sp>
    <dsp:sp modelId="{73728F65-564B-443E-986C-CFAA92A8570D}">
      <dsp:nvSpPr>
        <dsp:cNvPr id="0" name=""/>
        <dsp:cNvSpPr/>
      </dsp:nvSpPr>
      <dsp:spPr>
        <a:xfrm>
          <a:off x="2184623" y="2803258"/>
          <a:ext cx="1319384" cy="13193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Личинка с брюшной стороны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4623" y="2803258"/>
        <a:ext cx="1319384" cy="1319384"/>
      </dsp:txXfrm>
    </dsp:sp>
    <dsp:sp modelId="{A84412AC-E1D9-4BA3-A22F-4EE6CA5E24DA}">
      <dsp:nvSpPr>
        <dsp:cNvPr id="0" name=""/>
        <dsp:cNvSpPr/>
      </dsp:nvSpPr>
      <dsp:spPr>
        <a:xfrm rot="13500000">
          <a:off x="1975093" y="2546637"/>
          <a:ext cx="351111" cy="4452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3500000">
        <a:off x="1975093" y="2546637"/>
        <a:ext cx="351111" cy="445292"/>
      </dsp:txXfrm>
    </dsp:sp>
    <dsp:sp modelId="{9C4AF70F-7762-4D71-97D7-8C5045225512}">
      <dsp:nvSpPr>
        <dsp:cNvPr id="0" name=""/>
        <dsp:cNvSpPr/>
      </dsp:nvSpPr>
      <dsp:spPr>
        <a:xfrm>
          <a:off x="783236" y="1401871"/>
          <a:ext cx="1319384" cy="13193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Нимфа с брюшной стороны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3236" y="1401871"/>
        <a:ext cx="1319384" cy="1319384"/>
      </dsp:txXfrm>
    </dsp:sp>
    <dsp:sp modelId="{2DDCA68E-FE7C-4500-9BD5-AFD5F19522BE}">
      <dsp:nvSpPr>
        <dsp:cNvPr id="0" name=""/>
        <dsp:cNvSpPr/>
      </dsp:nvSpPr>
      <dsp:spPr>
        <a:xfrm rot="18900000">
          <a:off x="1961040" y="1145251"/>
          <a:ext cx="351111" cy="4452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8900000">
        <a:off x="1961040" y="1145251"/>
        <a:ext cx="351111" cy="445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44F96-A011-483B-B797-3A3F81866530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51296-3411-4C30-9951-02A469812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103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4018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6036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765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999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614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283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6893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7990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9118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93108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8700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2040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3241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8665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71884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3005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0499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99237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7752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8957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57071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7804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6637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731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850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17617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5843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8495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5112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504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6651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6557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80758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3451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9976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6102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1743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66699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4862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9750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4175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2575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7346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1509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61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6401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09238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2948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8267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6715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07461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1203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0441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6827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51296-3411-4C30-9951-02A469812F5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11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EA44-22A7-411F-8B9B-D4BD08264679}" type="datetime1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02A-43D5-4E18-8BD5-2D8D8E27E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103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7BA-57C0-4A63-A6C1-2C428E984884}" type="datetime1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02A-43D5-4E18-8BD5-2D8D8E27E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880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BA61-6A07-4332-AFEB-D3FF08093146}" type="datetime1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02A-43D5-4E18-8BD5-2D8D8E27E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170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5282-EB6D-42BC-A296-D0FF16DDF9FA}" type="datetime1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02A-43D5-4E18-8BD5-2D8D8E27E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341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1CB56-C9B8-4A1B-9EFD-A9CE7945B480}" type="datetime1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02A-43D5-4E18-8BD5-2D8D8E27E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688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7F05-BD3B-43A6-BF55-C5BD8DAF4018}" type="datetime1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02A-43D5-4E18-8BD5-2D8D8E27E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5785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597-3F0D-47BE-BF5C-AE0CA9395A09}" type="datetime1">
              <a:rPr lang="ru-RU" smtClean="0"/>
              <a:pPr/>
              <a:t>22.03.2020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02A-43D5-4E18-8BD5-2D8D8E27E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534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BEA0-E205-4DD7-92F0-6932C6C26EF8}" type="datetime1">
              <a:rPr lang="ru-RU" smtClean="0"/>
              <a:pPr/>
              <a:t>22.03.2020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02A-43D5-4E18-8BD5-2D8D8E27E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695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2FD8-7390-49B7-9834-87C75F7A1D0E}" type="datetime1">
              <a:rPr lang="ru-RU" smtClean="0"/>
              <a:pPr/>
              <a:t>22.03.2020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02A-43D5-4E18-8BD5-2D8D8E27E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3821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59EE-1DF2-4213-BF13-CE8728F82380}" type="datetime1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02A-43D5-4E18-8BD5-2D8D8E27E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30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46D4-682E-4E28-896D-53066FD96A2E}" type="datetime1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602A-43D5-4E18-8BD5-2D8D8E27E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427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12892-FB5D-4945-AB3F-08A84F607387}" type="datetime1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602A-43D5-4E18-8BD5-2D8D8E27EE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581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png"/><Relationship Id="rId4" Type="http://schemas.openxmlformats.org/officeDocument/2006/relationships/image" Target="../media/image115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6.emf"/><Relationship Id="rId4" Type="http://schemas.openxmlformats.org/officeDocument/2006/relationships/image" Target="../media/image12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png"/><Relationship Id="rId4" Type="http://schemas.openxmlformats.org/officeDocument/2006/relationships/image" Target="../media/image128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emf"/><Relationship Id="rId4" Type="http://schemas.openxmlformats.org/officeDocument/2006/relationships/image" Target="../media/image135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2.png"/><Relationship Id="rId4" Type="http://schemas.openxmlformats.org/officeDocument/2006/relationships/image" Target="../media/image141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9.emf"/><Relationship Id="rId4" Type="http://schemas.openxmlformats.org/officeDocument/2006/relationships/image" Target="../media/image148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2.emf"/><Relationship Id="rId4" Type="http://schemas.openxmlformats.org/officeDocument/2006/relationships/image" Target="../media/image151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328"/>
            <a:ext cx="9906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"Красноярский государственный медицинский университет имени профессора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В.Ф.Войно-Ясенецкого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Министерства здравоохранения Российской Федерации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Кафедра биологии и экологии  человека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Атлас по медицинской паразитологии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Учебное наглядное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пособие для студентов 1 курса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Красноярск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2019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99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5876261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7354977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71081118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Класс Жгутиковые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Mastigophora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Flagellata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Лейшмания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Leishmania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tropica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Промастигота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содержимом раны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92"/>
          <a:stretch/>
        </p:blipFill>
        <p:spPr bwMode="auto">
          <a:xfrm>
            <a:off x="5950" y="777605"/>
            <a:ext cx="4845537" cy="559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7136" y="1688034"/>
            <a:ext cx="1872208" cy="44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25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8117445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6481280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9970570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 11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Класс Жгутиковые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Mastigophora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Flagellata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Трипаносома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Trypanosoma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brucei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Жгутиковая форма в мазке крови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" y="773182"/>
            <a:ext cx="4822825" cy="560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10956"/>
          <a:stretch/>
        </p:blipFill>
        <p:spPr>
          <a:xfrm>
            <a:off x="6321152" y="1772816"/>
            <a:ext cx="1386458" cy="38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26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3062048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8095154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8353369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траница 12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Жгутиковые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Mastigophora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Flagellata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Трипаносома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Trypanosoma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brucei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018233" y="1411035"/>
            <a:ext cx="4880992" cy="4883112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4703"/>
            <a:ext cx="4880992" cy="552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767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86072" y="1604773"/>
            <a:ext cx="1152128" cy="1026344"/>
            <a:chOff x="8975" y="1114077"/>
            <a:chExt cx="1872000" cy="136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36155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4473908"/>
              </p:ext>
            </p:extLst>
          </p:nvPr>
        </p:nvGraphicFramePr>
        <p:xfrm>
          <a:off x="44078" y="542086"/>
          <a:ext cx="9902676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0892"/>
                <a:gridCol w="3300892"/>
                <a:gridCol w="3300892"/>
              </a:tblGrid>
              <a:tr h="5802554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Малярийный плазмодий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Plasmodium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vivax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возбудитель трехдневной малярии.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 Кольцевидный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трофозоит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1.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Ядро</a:t>
                      </a:r>
                    </a:p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2.Кольцо цитоплазмы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3.Эритроцит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Б. Амебовидный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трофозоит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1.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Эритроцит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2. Ядро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3. Цитоплазма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Шизонт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мазке крови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1.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Эритроцит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2. Цитоплазма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3.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Шизонтное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ядро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Токсоплазма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Toxoplasma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gondii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возбудитель токсоплазмоза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Спорозоит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1.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Шероховатая </a:t>
                      </a:r>
                    </a:p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ЭПС</a:t>
                      </a:r>
                    </a:p>
                    <a:p>
                      <a:pPr>
                        <a:tabLst>
                          <a:tab pos="1617663" algn="l"/>
                        </a:tabLst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2. Ядро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3. Митохондрия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4. Комплекс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Гольджи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5.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Микронема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6.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Роптрий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7. Коноид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Промастигота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содержимом раны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</a:t>
                      </a:r>
                    </a:p>
                    <a:p>
                      <a:pPr>
                        <a:tabLst>
                          <a:tab pos="1433513" algn="l"/>
                          <a:tab pos="1520825" algn="l"/>
                          <a:tab pos="1704975" algn="l"/>
                          <a:tab pos="1793875" algn="l"/>
                        </a:tabLst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1. Оболочка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ооцисты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2. Спора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3.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Спорозоит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                                         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Балантидий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Balantidium coli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возбудитель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балантидиаза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Вегетативная форма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1. Реснички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2.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Цитофаринкс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3.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Цитостом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4.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Сократитель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ная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вакуоль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5. Микронуклеус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6. Макронуклеус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7.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Пищеварите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0497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льная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вакуоль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8.Цитолемма</a:t>
                      </a:r>
                    </a:p>
                    <a:p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Циста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1. Цитоплазма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2. Макронуклеус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3.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Сократитель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ная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вакуоль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4.  Оболочка</a:t>
                      </a:r>
                      <a:endParaRPr lang="en-US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</a:t>
                      </a: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                     ФИО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grpSp>
        <p:nvGrpSpPr>
          <p:cNvPr id="25" name="Группа 24"/>
          <p:cNvGrpSpPr/>
          <p:nvPr/>
        </p:nvGrpSpPr>
        <p:grpSpPr>
          <a:xfrm>
            <a:off x="3403162" y="1604773"/>
            <a:ext cx="1512168" cy="1356098"/>
            <a:chOff x="8975" y="1114077"/>
            <a:chExt cx="1872000" cy="136800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1712" y="1553294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403162" y="4067672"/>
            <a:ext cx="1512168" cy="1356098"/>
            <a:chOff x="8975" y="1114077"/>
            <a:chExt cx="1872000" cy="136800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1712" y="1595140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753200" y="1609346"/>
            <a:ext cx="1512168" cy="1356098"/>
            <a:chOff x="8975" y="1114077"/>
            <a:chExt cx="1872000" cy="136800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1712" y="1546077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1669" y="-36779"/>
            <a:ext cx="98749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Тема №2 Паразитизм в типе Простейшие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Protozoa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                                      Дата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Классы Споровики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Sporozoa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Инфузории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Infusoria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86072" y="3041328"/>
            <a:ext cx="1152128" cy="1026344"/>
            <a:chOff x="8975" y="1114077"/>
            <a:chExt cx="1872000" cy="136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88211" y="4477884"/>
            <a:ext cx="1152128" cy="1026344"/>
            <a:chOff x="8975" y="1114077"/>
            <a:chExt cx="1872000" cy="136800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6773644" y="4067672"/>
            <a:ext cx="1512168" cy="1356098"/>
            <a:chOff x="8975" y="1114077"/>
            <a:chExt cx="1872000" cy="136800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1712" y="1546077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828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305232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77327549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5214017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8566460"/>
              </p:ext>
            </p:extLst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Споровики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Sporozoa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Малярийный плазмодий –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Plasmodium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vivax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Кольцевидные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трофозоиты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50180"/>
            <a:ext cx="4880992" cy="2750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92367"/>
            <a:ext cx="4880993" cy="2664296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457056" y="1645950"/>
            <a:ext cx="1440160" cy="214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9024" y="2451583"/>
            <a:ext cx="4464496" cy="20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3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5060604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0690368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658340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8205530"/>
              </p:ext>
            </p:extLst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Споровики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Sporozoa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Малярийный плазмодий –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Plasmodium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vivax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Амебовидный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трофозоит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464" y="836712"/>
            <a:ext cx="4305794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8000"/>
          <a:stretch/>
        </p:blipFill>
        <p:spPr>
          <a:xfrm>
            <a:off x="6105128" y="2018746"/>
            <a:ext cx="2448272" cy="3252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9681" t="6322" r="10940" b="9680"/>
          <a:stretch/>
        </p:blipFill>
        <p:spPr>
          <a:xfrm>
            <a:off x="128464" y="3645024"/>
            <a:ext cx="468052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21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5258210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4339959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0222352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Споровики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Sporozoa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Малярийный плазмодий –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Plasmodium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vivax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Шизонт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мазке крови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74" y="778416"/>
            <a:ext cx="4846118" cy="54651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5075"/>
          <a:stretch/>
        </p:blipFill>
        <p:spPr>
          <a:xfrm>
            <a:off x="6033120" y="1988840"/>
            <a:ext cx="2693894" cy="34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808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05000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4266181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6268764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17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0987412"/>
              </p:ext>
            </p:extLst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Споровики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Sporozoa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Токсоплазма –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Toxoplasma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gondii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4704"/>
            <a:ext cx="4880992" cy="27942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55212" y="2554006"/>
            <a:ext cx="2777785" cy="4851190"/>
          </a:xfrm>
          <a:prstGeom prst="rect">
            <a:avLst/>
          </a:prstGeom>
        </p:spPr>
      </p:pic>
      <p:pic>
        <p:nvPicPr>
          <p:cNvPr id="2050" name="Picture 2" descr="https://biograf.academic.ru/pictures/wiki/files/116/toxoplasma_gondii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7768" y="2708920"/>
            <a:ext cx="4845369" cy="229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81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8598973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4922272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5243793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18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56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Споровики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Sporozoa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Токсоплазма –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Toxoplasma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gondii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5" y="980728"/>
            <a:ext cx="4783927" cy="49685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1432" y="1628800"/>
            <a:ext cx="4422820" cy="340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958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7469500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8315384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0369068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19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6000886"/>
              </p:ext>
            </p:extLst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Инфузории –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Infusoria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Балантидий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– Balantidium coli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85850" y="-321147"/>
            <a:ext cx="2709292" cy="48809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645023"/>
            <a:ext cx="4880993" cy="27237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/>
          <a:srcRect l="843" r="1"/>
          <a:stretch/>
        </p:blipFill>
        <p:spPr>
          <a:xfrm>
            <a:off x="6033120" y="1628251"/>
            <a:ext cx="3168352" cy="403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60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7229571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 2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-2476" y="620688"/>
            <a:ext cx="97775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Паразитизм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типе Простейшие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Protozoa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Оформление альбома Тема №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1....................................................................................... 3-4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Саркодовые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Sarcodina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........................................................................................... 5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Жгутиковые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Mastigophora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Flagellata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 6-12</a:t>
            </a:r>
          </a:p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Оформление альбома Тема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№2....................................................................................... 13</a:t>
            </a: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Споровики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Sporozoa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............................................................................................. 14-18</a:t>
            </a: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Инфузории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Infusoria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.............................................................................................. 19-20</a:t>
            </a:r>
          </a:p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Паразитизм в типе Плоские черви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Plathelminthes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Оформление альбома Тема №3....................................................................................... 21-23</a:t>
            </a: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Сосальщики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Trematoda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........................................................................................ 24-32</a:t>
            </a: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альбома Тема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№4....................................................................................... 33-35</a:t>
            </a: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................................................................................................ 36-50</a:t>
            </a: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Паразитизм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типе Круглые черви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Nemathelminthes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альбома Тема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№5....................................................................................... 51-53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Собственно круглые черви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Nematoda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  54-61</a:t>
            </a:r>
          </a:p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Медицинское значение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членистоногих. Класс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Ракообразные. Класс Паукообразные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Оформление альбома Тема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№6....................................................................................... 62-63</a:t>
            </a:r>
          </a:p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Ракообразные. Класс Паукообразные.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 64-68</a:t>
            </a: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альбома Тема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№7....................................................................................... 69-70</a:t>
            </a: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Медицинское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значение членистоногих. Класс Насекомые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 71-78</a:t>
            </a: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Список литературы .........................................................................................................  79-80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57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1928555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4392494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8210964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Инфузории –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Infusoria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Балантидий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– Balantidium coli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1" y="764704"/>
            <a:ext cx="487419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5088" y="1484784"/>
            <a:ext cx="319087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64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9771065"/>
              </p:ext>
            </p:extLst>
          </p:nvPr>
        </p:nvGraphicFramePr>
        <p:xfrm>
          <a:off x="28098" y="333752"/>
          <a:ext cx="9909883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1331"/>
                <a:gridCol w="4968552"/>
              </a:tblGrid>
              <a:tr h="56011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Печеночный сосальщик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Fasciola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hepatica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 </a:t>
                      </a: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возбудитель </a:t>
                      </a:r>
                      <a:r>
                        <a:rPr lang="ru-RU" sz="1600" b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фасциолеза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Марита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60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1. Ротовая присоска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2. Глотка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3. Брюшная присоска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4. Матка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5.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Желточники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6. Желчные протоки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7. Семенники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Яйцо			 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1793875" algn="l"/>
                        </a:tabLst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1793875" algn="l"/>
                        </a:tabLst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1. Крышечка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1793875" algn="l"/>
                        </a:tabLst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2. Оболочка 				3. Бугорок	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Размеры: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Окончательный хозяин- , промежуточный хозяин-.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Сибирский 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(кошачий) сосальщик </a:t>
                      </a:r>
                      <a:r>
                        <a:rPr lang="en-US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Opisthorchis </a:t>
                      </a:r>
                      <a:r>
                        <a:rPr lang="en-US" sz="1600" b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felineus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возбудитель описторхоза</a:t>
                      </a: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 </a:t>
                      </a:r>
                      <a:r>
                        <a:rPr lang="ru-RU" sz="1600" b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Марита</a:t>
                      </a:r>
                      <a:endParaRPr lang="ru-RU" sz="1600" b="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1.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Ротовая присоска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2. Глотка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3. Пищевод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4. Брюшная присоска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5. Матка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6.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Желточники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7. Яичник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8. Семенники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9. Выделительный канал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Яйцо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1. Крышечка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2. Оболочка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Размеры: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Окончательный хозяин- , промежуточный хозяин-.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ФИО</a:t>
                      </a:r>
                    </a:p>
                    <a:p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03510">
                <a:tc gridSpan="2"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0" y="6453336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46228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244" y="-99392"/>
            <a:ext cx="987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Тема №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Паразитизм в типе Плоские черви-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Plathelminthes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Дата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Класс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Trematoda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28464" y="1196752"/>
            <a:ext cx="1512168" cy="1356098"/>
            <a:chOff x="8975" y="1114077"/>
            <a:chExt cx="1872000" cy="136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712" y="1628800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28464" y="3573016"/>
            <a:ext cx="1512168" cy="1356098"/>
            <a:chOff x="8975" y="1114077"/>
            <a:chExt cx="1872000" cy="136800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1712" y="1546840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006266" y="1196752"/>
            <a:ext cx="1512168" cy="1356098"/>
            <a:chOff x="8975" y="1114077"/>
            <a:chExt cx="1872000" cy="136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1712" y="1628800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006266" y="3573016"/>
            <a:ext cx="1512168" cy="1356098"/>
            <a:chOff x="8975" y="1114077"/>
            <a:chExt cx="1872000" cy="136800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403" y="1546840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754238" y="6497960"/>
            <a:ext cx="535905" cy="315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538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0770126"/>
              </p:ext>
            </p:extLst>
          </p:nvPr>
        </p:nvGraphicFramePr>
        <p:xfrm>
          <a:off x="0" y="0"/>
          <a:ext cx="9909883" cy="701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1331"/>
                <a:gridCol w="4968552"/>
              </a:tblGrid>
              <a:tr h="56011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Ланцетовидный сосальщик </a:t>
                      </a:r>
                      <a:r>
                        <a:rPr lang="en-US" sz="1600" b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Dicrocoelium</a:t>
                      </a:r>
                      <a:r>
                        <a:rPr lang="en-US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lanceatum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 </a:t>
                      </a: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возбудитель </a:t>
                      </a:r>
                      <a:r>
                        <a:rPr lang="ru-RU" sz="1600" b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дикроцелиоза</a:t>
                      </a:r>
                      <a:endParaRPr lang="ru-RU" sz="1600" b="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Марита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60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1. Ротовая присоска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2. Брюшная присоска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3. Семенники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4. Яичник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5.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Желточники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6. Матка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Яйцо	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1793875" algn="l"/>
                        </a:tabLst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1. Крышечка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1793875" algn="l"/>
                        </a:tabLst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2. Оболочка 	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Размеры: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Окончательный хозяин- , промежуточный хозяин-.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Кровяной 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сосальщик- шистосома </a:t>
                      </a:r>
                      <a:r>
                        <a:rPr lang="en-US" sz="1600" b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Schistosoma</a:t>
                      </a:r>
                      <a:r>
                        <a:rPr lang="en-US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haematobium</a:t>
                      </a: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возбудитель мочеполового шистосоматоза</a:t>
                      </a: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 </a:t>
                      </a:r>
                      <a:r>
                        <a:rPr lang="ru-RU" sz="1600" b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Марита</a:t>
                      </a:r>
                      <a:endParaRPr lang="ru-RU" sz="1600" b="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1.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Ротовая присоска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♂                ♀      2. Брюшная присоска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3. Половое отверстие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4. Кишечник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5. Семенники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6. Матка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7. Яичник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8.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Желточники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Яйцо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Размеры: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Окончательный хозяин- , промежуточный хозяин-.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ФИО</a:t>
                      </a:r>
                    </a:p>
                    <a:p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03510">
                <a:tc gridSpan="2"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3398790"/>
              </p:ext>
            </p:extLst>
          </p:nvPr>
        </p:nvGraphicFramePr>
        <p:xfrm>
          <a:off x="0" y="6453336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46228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128464" y="1052736"/>
            <a:ext cx="1512168" cy="1356098"/>
            <a:chOff x="8975" y="1114077"/>
            <a:chExt cx="1872000" cy="136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6548" y="1549917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28464" y="3284984"/>
            <a:ext cx="1512168" cy="1356098"/>
            <a:chOff x="8975" y="1114077"/>
            <a:chExt cx="1872000" cy="136800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6548" y="1546840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006266" y="1052736"/>
            <a:ext cx="1512168" cy="1356098"/>
            <a:chOff x="8975" y="1114077"/>
            <a:chExt cx="1872000" cy="136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0403" y="1549917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006266" y="3284984"/>
            <a:ext cx="1512168" cy="1356098"/>
            <a:chOff x="8975" y="1114077"/>
            <a:chExt cx="1872000" cy="136800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403" y="1546840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754238" y="6497960"/>
            <a:ext cx="535905" cy="315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4519761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7258702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84848" y="655390"/>
            <a:ext cx="3466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Схема циклов развития Сосальщиков</a:t>
            </a:r>
            <a:endParaRPr lang="ru-R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7" b="2106"/>
          <a:stretch/>
        </p:blipFill>
        <p:spPr bwMode="auto">
          <a:xfrm rot="5400000">
            <a:off x="2358805" y="-1364859"/>
            <a:ext cx="5188394" cy="990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05167" y="6109265"/>
            <a:ext cx="641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xmlns="" val="18456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653194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0862422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7284058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6390749"/>
              </p:ext>
            </p:extLst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8910" y="75115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Сосальщики –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Trematoda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Печеночный сосальщик –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Fasciola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hepatica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Марита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51154"/>
            <a:ext cx="4880991" cy="27498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3" t="8339" r="7288" b="3726"/>
          <a:stretch/>
        </p:blipFill>
        <p:spPr>
          <a:xfrm>
            <a:off x="0" y="3618412"/>
            <a:ext cx="4880991" cy="27629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5168" y="1412776"/>
            <a:ext cx="18669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62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8756569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7465530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85350324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Сосальщики –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Trematoda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Печеночный сосальщик –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Fasciola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hepatica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Яйцо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64" y="764704"/>
            <a:ext cx="4680520" cy="559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3258" t="1963"/>
          <a:stretch/>
        </p:blipFill>
        <p:spPr>
          <a:xfrm>
            <a:off x="6249144" y="1763553"/>
            <a:ext cx="2137792" cy="359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283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2031959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9213015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5574470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5214046"/>
              </p:ext>
            </p:extLst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Сосальщики –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Trematoda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Кошачий сосальщик –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Opisthorchis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felineus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Марита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49" t="12469" b="9889"/>
          <a:stretch/>
        </p:blipFill>
        <p:spPr>
          <a:xfrm>
            <a:off x="75022" y="3717032"/>
            <a:ext cx="4806727" cy="2592288"/>
          </a:xfrm>
          <a:prstGeom prst="rect">
            <a:avLst/>
          </a:prstGeom>
        </p:spPr>
      </p:pic>
      <p:pic>
        <p:nvPicPr>
          <p:cNvPr id="4" name="Picture 2" descr="OPISTH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775008"/>
            <a:ext cx="4881749" cy="265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5168" y="1390086"/>
            <a:ext cx="1750152" cy="49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519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4872102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148281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4521631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27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Сосальщики –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Trematoda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Кошачий сосальщик 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Opisthorchis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felineus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Яйцо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2" t="1161" b="1185"/>
          <a:stretch/>
        </p:blipFill>
        <p:spPr bwMode="auto">
          <a:xfrm rot="5400000">
            <a:off x="-367818" y="1132522"/>
            <a:ext cx="5616625" cy="488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6907" y="2564904"/>
            <a:ext cx="236083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29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6889463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8101940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3445708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28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6254381"/>
              </p:ext>
            </p:extLst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13051" y="620688"/>
            <a:ext cx="4878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Сосальщики –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Trematoda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Ланцетовидный сосальщик –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Dicrocoelium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lanceatum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Марита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107064" y="-272923"/>
            <a:ext cx="2664295" cy="48835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6"/>
          <a:stretch/>
        </p:blipFill>
        <p:spPr>
          <a:xfrm>
            <a:off x="0" y="3717032"/>
            <a:ext cx="4880994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1192" y="1268760"/>
            <a:ext cx="1368303" cy="514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37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3930955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1851393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93712405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29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Сосальщики –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Trematoda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Ланцетовидный сосальщик –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Dicrocoelium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lanceatum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Яйцо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84" y="759794"/>
            <a:ext cx="4858207" cy="562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r="4933"/>
          <a:stretch/>
        </p:blipFill>
        <p:spPr>
          <a:xfrm>
            <a:off x="5169024" y="2636912"/>
            <a:ext cx="3464021" cy="27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72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96790075"/>
              </p:ext>
            </p:extLst>
          </p:nvPr>
        </p:nvGraphicFramePr>
        <p:xfrm>
          <a:off x="11669" y="569755"/>
          <a:ext cx="9909883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1331"/>
                <a:gridCol w="4968552"/>
              </a:tblGrid>
              <a:tr h="5773898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1.Амеба дизентерийная – </a:t>
                      </a:r>
                      <a:r>
                        <a:rPr lang="en-US" sz="1600" b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Entamoeba</a:t>
                      </a:r>
                      <a:r>
                        <a:rPr lang="en-US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histolytica</a:t>
                      </a: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   </a:t>
                      </a: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возбудитель амебиаза</a:t>
                      </a:r>
                      <a:endParaRPr lang="en-US" sz="1600" b="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 Форма минута – </a:t>
                      </a:r>
                      <a:r>
                        <a:rPr lang="en-US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forma </a:t>
                      </a:r>
                      <a:r>
                        <a:rPr lang="en-US" sz="1600" b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minuta</a:t>
                      </a:r>
                      <a:endParaRPr lang="ru-RU" sz="160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	 </a:t>
                      </a: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1.Ядро</a:t>
                      </a: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2.Эктоплазма</a:t>
                      </a: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3.Пищеварительная вакуоль</a:t>
                      </a: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4.Эндоплазма 			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5.Сократительная вакуоль			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7313" algn="l"/>
                          <a:tab pos="176213" algn="l"/>
                        </a:tabLst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Циста					 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1793875" algn="l"/>
                        </a:tabLst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1. Оболочка                			2. Ядро  				3.Эндоплазма	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Лямблия</a:t>
                      </a:r>
                      <a:r>
                        <a:rPr lang="en-US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1600" b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Lamblia</a:t>
                      </a:r>
                      <a:r>
                        <a:rPr lang="en-US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interstinalis</a:t>
                      </a: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возбудитель </a:t>
                      </a:r>
                      <a:r>
                        <a:rPr lang="ru-RU" sz="1600" b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лямблиоза</a:t>
                      </a:r>
                      <a:r>
                        <a:rPr lang="en-US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 Вегетативная форма (в дуоденальном содержимом)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1. Базальные тельца </a:t>
                      </a:r>
                      <a:endParaRPr lang="en-US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2. Ядро</a:t>
                      </a:r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3.Присасывательный диск</a:t>
                      </a:r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4. Параболическое тельце</a:t>
                      </a:r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5. Жгутики</a:t>
                      </a:r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Циста (в мазке теплых фекалий)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1. Оболочка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2.Ядро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3. Фибриллы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4. Жгутики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                                                    ФИО</a:t>
                      </a:r>
                    </a:p>
                    <a:p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25707">
                <a:tc gridSpan="2"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0384281"/>
              </p:ext>
            </p:extLst>
          </p:nvPr>
        </p:nvGraphicFramePr>
        <p:xfrm>
          <a:off x="0" y="6453336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46228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669" y="-36779"/>
            <a:ext cx="98749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Тема №1 Паразитизм в типе Простейшие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Protozoa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                                      Дата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Классы Саркодовые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Sarcodina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Жгутиковые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Mastigophora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Flagellata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28464" y="1560676"/>
            <a:ext cx="1512168" cy="1356098"/>
            <a:chOff x="8975" y="1114077"/>
            <a:chExt cx="1872000" cy="136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712" y="1546077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28464" y="3573016"/>
            <a:ext cx="1512168" cy="1356098"/>
            <a:chOff x="8975" y="1114077"/>
            <a:chExt cx="1872000" cy="136800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1712" y="1546077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025008" y="1560676"/>
            <a:ext cx="1512168" cy="1356098"/>
            <a:chOff x="8975" y="1114077"/>
            <a:chExt cx="1872000" cy="136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1712" y="1546077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025008" y="3573016"/>
            <a:ext cx="1512168" cy="1356098"/>
            <a:chOff x="8975" y="1114077"/>
            <a:chExt cx="1872000" cy="136800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1712" y="1546077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587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5860208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9327989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69897678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4812962"/>
              </p:ext>
            </p:extLst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13051" y="620688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Сосальщики –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Trematoda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Schistosoma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haematobium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3067"/>
            <a:ext cx="4880992" cy="2762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75020" y="2575357"/>
            <a:ext cx="2730950" cy="4880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5048" y="1257647"/>
            <a:ext cx="266429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762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6584078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6652381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0238923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692696"/>
            <a:ext cx="4878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Класс Сосальщики –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Trematoda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Schistosoma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haematobium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" y="2204864"/>
            <a:ext cx="4659891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9024" y="2204864"/>
            <a:ext cx="459941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53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6991095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48034983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878651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Сосальщики –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Trematoda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Schistosoma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haematobium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Яйцо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88099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D6B776"/>
              </a:clrFrom>
              <a:clrTo>
                <a:srgbClr val="D6B77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9255" y="1446795"/>
            <a:ext cx="2160240" cy="42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686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0084303"/>
              </p:ext>
            </p:extLst>
          </p:nvPr>
        </p:nvGraphicFramePr>
        <p:xfrm>
          <a:off x="-36008" y="460780"/>
          <a:ext cx="9902676" cy="6064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816"/>
                <a:gridCol w="3340968"/>
                <a:gridCol w="3300892"/>
              </a:tblGrid>
              <a:tr h="6064564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Широкий лентец-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Diphyllobothrium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latum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 Сколекс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</a:t>
                      </a:r>
                    </a:p>
                    <a:p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Б. Зрелый членик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В. Яйцо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Окончательный хозяин- , промежуточный хозяин-.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Бычий цепень-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Taeniarhynchus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saginatus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 Сколекс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</a:t>
                      </a:r>
                    </a:p>
                    <a:p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Б. Зрелый членик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В. Яйцо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Окончательный хозяин- , промежуточный хозяин-.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виной цепень-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Taenia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solium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А. Сколекс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Б. Зрелый членик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В. Яйцо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Размер: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Окончательный хозяин- , промежуточный хозяин-.   ФИО                                                                                                                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grpSp>
        <p:nvGrpSpPr>
          <p:cNvPr id="45" name="Группа 44"/>
          <p:cNvGrpSpPr/>
          <p:nvPr/>
        </p:nvGrpSpPr>
        <p:grpSpPr>
          <a:xfrm>
            <a:off x="3296816" y="3886110"/>
            <a:ext cx="1152128" cy="1026344"/>
            <a:chOff x="8975" y="1114077"/>
            <a:chExt cx="1872000" cy="136800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048398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669" y="-36779"/>
            <a:ext cx="987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Тема №4 Паразитизм в типе Плоские черви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Plathelminthes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           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Дата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Класс Ленточные. Бычий и свиной цепни. Широкий лентец.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52471" y="2550355"/>
            <a:ext cx="1152128" cy="1026344"/>
            <a:chOff x="8975" y="1114077"/>
            <a:chExt cx="1872000" cy="136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6194" y="3886111"/>
            <a:ext cx="1152128" cy="1026344"/>
            <a:chOff x="8975" y="1114077"/>
            <a:chExt cx="1872000" cy="136800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63416" y="1214600"/>
            <a:ext cx="1152128" cy="1026344"/>
            <a:chOff x="8975" y="1114077"/>
            <a:chExt cx="1872000" cy="136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296816" y="2550355"/>
            <a:ext cx="1152128" cy="1026344"/>
            <a:chOff x="8975" y="1114077"/>
            <a:chExt cx="1872000" cy="13680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296816" y="1214600"/>
            <a:ext cx="1152128" cy="1026344"/>
            <a:chOff x="8975" y="1114077"/>
            <a:chExt cx="1872000" cy="1368000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639530" y="2550355"/>
            <a:ext cx="1152128" cy="1026344"/>
            <a:chOff x="8975" y="1114077"/>
            <a:chExt cx="1872000" cy="1368000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637431" y="3886111"/>
            <a:ext cx="1152128" cy="1026344"/>
            <a:chOff x="8975" y="1114077"/>
            <a:chExt cx="1872000" cy="1368000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6639530" y="1214599"/>
            <a:ext cx="1152128" cy="1026344"/>
            <a:chOff x="8975" y="1114077"/>
            <a:chExt cx="1872000" cy="1368000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347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24301528"/>
              </p:ext>
            </p:extLst>
          </p:nvPr>
        </p:nvGraphicFramePr>
        <p:xfrm>
          <a:off x="-36008" y="460780"/>
          <a:ext cx="9902676" cy="6064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816"/>
                <a:gridCol w="3340968"/>
                <a:gridCol w="3300892"/>
              </a:tblGrid>
              <a:tr h="6064564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Карликовый цепень-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Hymenolepis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nana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</a:t>
                      </a:r>
                    </a:p>
                    <a:p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Б. Финна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Окончательный хозяин- , промежуточный хозяин-.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Альвеококк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Alveococcus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multilocolaris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1.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Головка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2. Гермафродитный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членик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3. Зрелый членик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Б. Финна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Окончательный хозяин- , промежуточный хозяин-.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Эхинококк-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Echinococcus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granulosus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1.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Головка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2. Гермафродитный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членик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3. Зрелый членик     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Б. Финна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Вывод: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Инвазионная форма: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Локализация: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Диагностика: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Окончательный хозяин- , промежуточный хозяин-.   ФИО                                                                                                                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2834589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669" y="-36779"/>
            <a:ext cx="987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Тема №4 Паразитизм в типе Плоские черви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Plathelminthes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           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Класс Ленточные. Карликовый цепень.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Альвеококк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Эхинококк.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72826" y="3501008"/>
            <a:ext cx="1152128" cy="1026344"/>
            <a:chOff x="8975" y="1114077"/>
            <a:chExt cx="1872000" cy="136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63416" y="1214600"/>
            <a:ext cx="1152128" cy="1026344"/>
            <a:chOff x="8975" y="1114077"/>
            <a:chExt cx="1872000" cy="136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313981" y="3501008"/>
            <a:ext cx="1152128" cy="1026344"/>
            <a:chOff x="8975" y="1114077"/>
            <a:chExt cx="1872000" cy="13680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296816" y="1214600"/>
            <a:ext cx="1152128" cy="1026344"/>
            <a:chOff x="8975" y="1114077"/>
            <a:chExt cx="1872000" cy="1368000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639530" y="3501008"/>
            <a:ext cx="1152128" cy="1026344"/>
            <a:chOff x="8975" y="1114077"/>
            <a:chExt cx="1872000" cy="1368000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6639530" y="1214599"/>
            <a:ext cx="1152128" cy="1026344"/>
            <a:chOff x="8975" y="1114077"/>
            <a:chExt cx="1872000" cy="1368000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690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" r="388" b="6951"/>
          <a:stretch/>
        </p:blipFill>
        <p:spPr>
          <a:xfrm>
            <a:off x="-3770" y="963483"/>
            <a:ext cx="9909770" cy="540093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8943926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84848" y="655390"/>
            <a:ext cx="3312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Схема циклов развития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Ленточных.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05167" y="6109265"/>
            <a:ext cx="641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xmlns="" val="35731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068999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11091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Широкий лентец-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Diphyllobothrium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latum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1091" y="2780928"/>
            <a:ext cx="4875970" cy="17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5" y="764704"/>
            <a:ext cx="4875237" cy="2736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l="35177" r="15412"/>
          <a:stretch/>
        </p:blipFill>
        <p:spPr>
          <a:xfrm rot="16200000">
            <a:off x="1069265" y="2581516"/>
            <a:ext cx="2748225" cy="48752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68845" y="6023917"/>
            <a:ext cx="94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Сколекс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4492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3462498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37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729409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Широкий лентец-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Diphyllobothrium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latum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-1" r="52338"/>
          <a:stretch/>
        </p:blipFill>
        <p:spPr>
          <a:xfrm>
            <a:off x="0" y="764704"/>
            <a:ext cx="4880992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3051" y="1916832"/>
            <a:ext cx="4662385" cy="3779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072344" y="2572681"/>
            <a:ext cx="2736303" cy="488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93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7817375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38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430" y="692696"/>
            <a:ext cx="48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Широкий лентец-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Diphyllobothrium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latum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Яйцо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4875635" cy="56166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r="527" b="2440"/>
          <a:stretch/>
        </p:blipFill>
        <p:spPr>
          <a:xfrm>
            <a:off x="5817096" y="1844824"/>
            <a:ext cx="298105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198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3409235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39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13050" y="759227"/>
            <a:ext cx="48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Бычий цепень-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Taeniarhynchus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saginatus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480" y="3645024"/>
            <a:ext cx="4879910" cy="27363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480" y="764704"/>
            <a:ext cx="4879910" cy="274361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5108115" y="1398936"/>
            <a:ext cx="4836449" cy="3254200"/>
            <a:chOff x="5108115" y="1398936"/>
            <a:chExt cx="4836449" cy="32542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 cstate="print"/>
            <a:srcRect l="5331" t="2576" r="682" b="2151"/>
            <a:stretch/>
          </p:blipFill>
          <p:spPr>
            <a:xfrm>
              <a:off x="5108115" y="2276872"/>
              <a:ext cx="4688306" cy="2376264"/>
            </a:xfrm>
            <a:prstGeom prst="rect">
              <a:avLst/>
            </a:prstGeom>
          </p:spPr>
        </p:pic>
        <p:sp>
          <p:nvSpPr>
            <p:cNvPr id="15" name="Овал 14"/>
            <p:cNvSpPr/>
            <p:nvPr/>
          </p:nvSpPr>
          <p:spPr>
            <a:xfrm rot="760175">
              <a:off x="6113197" y="1398936"/>
              <a:ext cx="3831367" cy="18484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6707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5306295"/>
              </p:ext>
            </p:extLst>
          </p:nvPr>
        </p:nvGraphicFramePr>
        <p:xfrm>
          <a:off x="3324" y="-1561"/>
          <a:ext cx="9902676" cy="643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0892"/>
                <a:gridCol w="3300892"/>
                <a:gridCol w="3300892"/>
              </a:tblGrid>
              <a:tr h="6238873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Трихомонада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урогенитальная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Trichomonas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vaginalis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возбудитель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трихомонадоза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Вегетативная форма в мазке уретры</a:t>
                      </a:r>
                    </a:p>
                    <a:p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1. Жгутики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2.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Ундулирующая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мембрана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3.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Блефаропласт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4. Ядро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5.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Аксостиль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Лейшмания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Leishmania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tropica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возбудитель кожного лейшманиоза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Амастигота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</a:t>
                      </a:r>
                    </a:p>
                    <a:p>
                      <a:endParaRPr lang="ru-RU" sz="16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1. Базальное тело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2.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Кинетопласт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3. Ядро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Промастигота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содержимом раны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1. Жгутик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2.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Кинетопласт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3. Ядро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4. Цитоплазма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                                         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Трипаносома </a:t>
                      </a:r>
                      <a:r>
                        <a:rPr lang="en-US" sz="16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Trypanosoma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brucei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возбудитель африканского трипаносомоза (сонная болезнь)</a:t>
                      </a:r>
                    </a:p>
                    <a:p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Жгутиковая форма в мазке крови. </a:t>
                      </a:r>
                    </a:p>
                    <a:p>
                      <a:endParaRPr lang="en-US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1. Жгутик </a:t>
                      </a:r>
                    </a:p>
                    <a:p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2.</a:t>
                      </a:r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Цитоплазма</a:t>
                      </a:r>
                    </a:p>
                    <a:p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3. Ядро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4.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Ундулирующая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мембрана</a:t>
                      </a:r>
                    </a:p>
                    <a:p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5. </a:t>
                      </a:r>
                      <a:r>
                        <a:rPr lang="ru-RU" sz="16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Кинетопласт</a:t>
                      </a: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                     ФИО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8787599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16169" y="1531929"/>
            <a:ext cx="1512168" cy="1356098"/>
            <a:chOff x="8975" y="1114077"/>
            <a:chExt cx="1872000" cy="136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1712" y="1546077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366916" y="1537620"/>
            <a:ext cx="1512168" cy="1356098"/>
            <a:chOff x="8975" y="1114077"/>
            <a:chExt cx="1872000" cy="136800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1712" y="1546077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366916" y="3573016"/>
            <a:ext cx="1512168" cy="1356098"/>
            <a:chOff x="8975" y="1114077"/>
            <a:chExt cx="1872000" cy="136800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1712" y="1546077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717663" y="1531929"/>
            <a:ext cx="1512168" cy="1356098"/>
            <a:chOff x="8975" y="1114077"/>
            <a:chExt cx="1872000" cy="136800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1712" y="1546077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5392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7952131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13050" y="692696"/>
            <a:ext cx="48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Бычий цепень-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Taeniarhynchus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saginatus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504" y="836712"/>
            <a:ext cx="3956647" cy="25239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16" y="1327467"/>
            <a:ext cx="2736304" cy="49528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26375" t="20378" r="12594" b="3636"/>
          <a:stretch/>
        </p:blipFill>
        <p:spPr>
          <a:xfrm>
            <a:off x="772743" y="3673183"/>
            <a:ext cx="3672408" cy="260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34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1888527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Бычий цепень-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Taeniarhynchus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saginatus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4880992" cy="5616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5088" y="2132856"/>
            <a:ext cx="31813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805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5099573" y="1628800"/>
            <a:ext cx="4806427" cy="2881220"/>
            <a:chOff x="5099573" y="1572660"/>
            <a:chExt cx="5002082" cy="293736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9573" y="2133756"/>
              <a:ext cx="4794217" cy="2376264"/>
            </a:xfrm>
            <a:prstGeom prst="rect">
              <a:avLst/>
            </a:prstGeom>
          </p:spPr>
        </p:pic>
        <p:sp>
          <p:nvSpPr>
            <p:cNvPr id="5" name="Овал 4"/>
            <p:cNvSpPr/>
            <p:nvPr/>
          </p:nvSpPr>
          <p:spPr>
            <a:xfrm rot="821478">
              <a:off x="7342691" y="1572660"/>
              <a:ext cx="2758964" cy="12432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3873642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виной цепень-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Taenia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solium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4880992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3"/>
            <a:ext cx="4880992" cy="27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96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8127254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виной цепень-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Taenia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solium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t="22120" b="17839"/>
          <a:stretch/>
        </p:blipFill>
        <p:spPr>
          <a:xfrm>
            <a:off x="560512" y="764704"/>
            <a:ext cx="3899505" cy="2429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489" y="3645024"/>
            <a:ext cx="4392487" cy="26587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3080" y="1484784"/>
            <a:ext cx="3461504" cy="4606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528" y="317861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Гермафродитный членик свиного цепня </a:t>
            </a:r>
            <a:r>
              <a:rPr lang="ru-RU" dirty="0"/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541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7997899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виной цепень-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Taenia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solium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4858301" cy="43316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73080" y="1923780"/>
            <a:ext cx="3377477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21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86170072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Карликовый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цепень-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Hymenolepis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nana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2381"/>
          <a:stretch/>
        </p:blipFill>
        <p:spPr>
          <a:xfrm>
            <a:off x="5745088" y="1628800"/>
            <a:ext cx="2952328" cy="4096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4" y="3789040"/>
            <a:ext cx="4886114" cy="2376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4" y="764704"/>
            <a:ext cx="486454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421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6330675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Карликовый цепень-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Hymenolepis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nana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4880992" cy="5040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5214"/>
          <a:stretch/>
        </p:blipFill>
        <p:spPr>
          <a:xfrm>
            <a:off x="5961112" y="2132856"/>
            <a:ext cx="2618234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908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503790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47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Альвеококк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Alveococcus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multilocolaris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7565" y="2564904"/>
            <a:ext cx="4862748" cy="1512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6456" y="3933056"/>
            <a:ext cx="4824536" cy="19893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56" y="764704"/>
            <a:ext cx="4824536" cy="27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21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9955334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48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Альвеококк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Alveococcus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multilocolaris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0351" y="1916832"/>
            <a:ext cx="4362450" cy="3619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64703"/>
            <a:ext cx="4880992" cy="566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138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1435041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49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Эхинококк-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Echinococcus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granulosus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36" y="764704"/>
            <a:ext cx="4861655" cy="26737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36" y="3645024"/>
            <a:ext cx="4861655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t="2750"/>
          <a:stretch/>
        </p:blipFill>
        <p:spPr>
          <a:xfrm>
            <a:off x="4986911" y="2754408"/>
            <a:ext cx="491908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52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8207501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39" y="3662444"/>
            <a:ext cx="4782307" cy="261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79" y="763252"/>
            <a:ext cx="4782308" cy="270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962" y="1412776"/>
            <a:ext cx="4700574" cy="399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962" y="5589240"/>
            <a:ext cx="4829038" cy="78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962" y="762363"/>
            <a:ext cx="4176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Саркодовые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Sarcodina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Амеба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дизентерийная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Entamoeba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histolytica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86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ПЛОСКИЕ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1084848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Ленточные-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Cestoda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Эхинококк-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Echinococcus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granulosus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46610" y="1988840"/>
            <a:ext cx="3440344" cy="34180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55" y="764704"/>
            <a:ext cx="4880992" cy="55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984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5463416"/>
              </p:ext>
            </p:extLst>
          </p:nvPr>
        </p:nvGraphicFramePr>
        <p:xfrm>
          <a:off x="67248" y="470169"/>
          <a:ext cx="9909883" cy="652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1331"/>
                <a:gridCol w="4968552"/>
              </a:tblGrid>
              <a:tr h="56011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Острица детская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Enterobius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vermicularis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 </a:t>
                      </a: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возбудитель энтеробиоза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Марита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60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♂                ♀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Яйцо			 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1793875" algn="l"/>
                        </a:tabLst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Размер: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Окончательный хозяин- .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Власоглав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Trichocephalus</a:t>
                      </a:r>
                      <a:r>
                        <a:rPr lang="en-US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trichirus</a:t>
                      </a: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возбудитель </a:t>
                      </a:r>
                      <a:r>
                        <a:rPr lang="ru-RU" sz="1600" b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трихоцефалёза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 </a:t>
                      </a:r>
                      <a:r>
                        <a:rPr lang="ru-RU" sz="1600" b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Марита</a:t>
                      </a:r>
                      <a:endParaRPr lang="ru-RU" sz="1600" b="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♀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Яйцо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Размер: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Окончательный хозяин- .                                   ФИО</a:t>
                      </a:r>
                    </a:p>
                    <a:p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03510">
                <a:tc gridSpan="2"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4860554"/>
              </p:ext>
            </p:extLst>
          </p:nvPr>
        </p:nvGraphicFramePr>
        <p:xfrm>
          <a:off x="0" y="6453336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46228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244" y="-99392"/>
            <a:ext cx="987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Тема №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Паразитизм в типе Круглые черви-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Nemathelminthes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Дата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Класс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Собственно круглые черви.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28464" y="1330369"/>
            <a:ext cx="1800200" cy="1656184"/>
            <a:chOff x="8975" y="1114077"/>
            <a:chExt cx="1872000" cy="136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754238" y="6497960"/>
            <a:ext cx="535905" cy="315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28464" y="3475343"/>
            <a:ext cx="1800200" cy="1656184"/>
            <a:chOff x="8975" y="1114077"/>
            <a:chExt cx="1872000" cy="136800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127501" y="1330369"/>
            <a:ext cx="1800200" cy="1656184"/>
            <a:chOff x="8975" y="1114077"/>
            <a:chExt cx="1872000" cy="136800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127501" y="3439683"/>
            <a:ext cx="1800200" cy="1656184"/>
            <a:chOff x="8975" y="1114077"/>
            <a:chExt cx="1872000" cy="136800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992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6600189"/>
              </p:ext>
            </p:extLst>
          </p:nvPr>
        </p:nvGraphicFramePr>
        <p:xfrm>
          <a:off x="46194" y="0"/>
          <a:ext cx="9902676" cy="6453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9008"/>
                <a:gridCol w="4913668"/>
              </a:tblGrid>
              <a:tr h="6453336">
                <a:tc>
                  <a:txBody>
                    <a:bodyPr/>
                    <a:lstStyle/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Аскарида человеческая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Ascaris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lumbricoides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возбудитель аскаридоза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 Поперечный срез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1. Кутикула            6. Яичник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2. Гиподерма         7. Выделительный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3. Мышцы              канал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4. Спинной валик  8. Матка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гиподермы            9.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Яйцевод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Кишечник           10.  Брюшной валик</a:t>
                      </a:r>
                    </a:p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Б. Личинка в легких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В. Яйцо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Размер: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Окончательный хозяин- .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Трихинелла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Trichinella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spiralis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возбудитель трихинеллёза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А. Личинка в мышцах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Смертельная доза личинок: 5 личинок на 1 кг веса человека.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Вывод: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Инвазионная форма: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Локализация: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Диагностика: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Окончательный хозяин- 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промежуточный хозяин.                                         ФИО      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1236476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69190" y="2633119"/>
            <a:ext cx="1152128" cy="1026344"/>
            <a:chOff x="8975" y="1114077"/>
            <a:chExt cx="1872000" cy="13680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5861" y="4149080"/>
            <a:ext cx="1152128" cy="1026344"/>
            <a:chOff x="8975" y="1114077"/>
            <a:chExt cx="1872000" cy="136800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2532" y="1529939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69190" y="937603"/>
            <a:ext cx="1152128" cy="1026344"/>
            <a:chOff x="96460" y="332943"/>
            <a:chExt cx="1872000" cy="136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96460" y="332943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2797" y="693222"/>
              <a:ext cx="912942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385048" y="976935"/>
            <a:ext cx="1800200" cy="1656184"/>
            <a:chOff x="8975" y="1114077"/>
            <a:chExt cx="1872000" cy="136800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332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схема развития нематод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0" y="764704"/>
            <a:ext cx="984134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2156856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ТИП КРУГЛЫЕ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NEMATHELMINTHES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0583615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205167" y="6109265"/>
            <a:ext cx="641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xmlns="" val="207028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017648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КРУГЛЫЕ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NEMATHELMINTHES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36541799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Собственно круглые черви-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Nematoda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Острица детская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Enterobius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vermicularis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34" y="764704"/>
            <a:ext cx="4861858" cy="27363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4901318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6107" y="1277471"/>
            <a:ext cx="31813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983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017648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КРУГЛЫЕ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NEMATHELMINTHES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8336053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Собственно круглые черви-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Nematoda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Острица детская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Enterobius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vermicularis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7096" y="1340768"/>
            <a:ext cx="3024336" cy="48171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77" y="1052736"/>
            <a:ext cx="4858815" cy="503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062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КРУГЛЫЕ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NEMATHELMINTHES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0202395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Собственно круглые черви-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Nematoda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Власоглав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Trichocephalus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trichirus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45088" y="1484784"/>
            <a:ext cx="3100543" cy="4757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4568" y="3645024"/>
            <a:ext cx="2648744" cy="27406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1072347" y="-307640"/>
            <a:ext cx="2736304" cy="488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14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КРУГЛЫЕ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NEMATHELMINTHES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0648187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57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Собственно круглые черви-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Nematoda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Власоглав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Trichocephalus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trichirus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1192" y="2204864"/>
            <a:ext cx="1677343" cy="2689372"/>
          </a:xfrm>
          <a:prstGeom prst="rect">
            <a:avLst/>
          </a:prstGeom>
        </p:spPr>
      </p:pic>
      <p:pic>
        <p:nvPicPr>
          <p:cNvPr id="4098" name="Picture 2" descr="https://doctor-v.ru/med/wp-content/uploads/2012/11/trichuris-trichiria-Vlasoglav-life-round-1024x8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64" y="985083"/>
            <a:ext cx="4775752" cy="47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53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КРУГЛЫЕ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NEMATHELMINTHES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797993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58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Собственно круглые черви-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Nematoda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Аскарида человеческая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Ascaris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lumbricoides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64704"/>
            <a:ext cx="4880993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6359" y="3645024"/>
            <a:ext cx="2648271" cy="2756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7564" y="1438845"/>
            <a:ext cx="4772693" cy="46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40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КРУГЛЫЕ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NEMATHELMINTHES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4436854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59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Собственно круглые черви-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Nematoda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Аскарида человеческая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Ascaris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lumbricoides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Личинки в мокроте.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45024"/>
            <a:ext cx="4880992" cy="27473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28" y="764704"/>
            <a:ext cx="4862264" cy="27833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2750" t="2652" r="3994" b="18435"/>
          <a:stretch/>
        </p:blipFill>
        <p:spPr>
          <a:xfrm>
            <a:off x="5055828" y="2348880"/>
            <a:ext cx="4434990" cy="29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14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2827361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8853387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2046297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6433331"/>
              </p:ext>
            </p:extLst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0898" y="764704"/>
            <a:ext cx="48745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Жгутиковые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Mastigophora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Flagellata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Лямблия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Lamblia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interstinalis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А. Вегетативная форма (в дуоденальном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содержимом)</a:t>
            </a:r>
          </a:p>
          <a:p>
            <a:endParaRPr lang="ru-RU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75" y="764704"/>
            <a:ext cx="4849016" cy="2736304"/>
          </a:xfrm>
          <a:prstGeom prst="rect">
            <a:avLst/>
          </a:prstGeom>
        </p:spPr>
      </p:pic>
      <p:pic>
        <p:nvPicPr>
          <p:cNvPr id="1026" name="Picture 2" descr="G:\ТАНЗИЛА\МЕД УЧЕБА\БИОЛОГИЯ\Для АТЛАСА\ТИП ПРОСТЕЙШИЕ\Микр Лямлия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75" y="3645025"/>
            <a:ext cx="4849016" cy="262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5889104" y="3717032"/>
            <a:ext cx="444367" cy="521649"/>
          </a:xfrm>
          <a:custGeom>
            <a:avLst/>
            <a:gdLst>
              <a:gd name="connsiteX0" fmla="*/ 64007 w 444367"/>
              <a:gd name="connsiteY0" fmla="*/ 0 h 521649"/>
              <a:gd name="connsiteX1" fmla="*/ 2461 w 444367"/>
              <a:gd name="connsiteY1" fmla="*/ 87923 h 521649"/>
              <a:gd name="connsiteX2" fmla="*/ 11253 w 444367"/>
              <a:gd name="connsiteY2" fmla="*/ 228600 h 521649"/>
              <a:gd name="connsiteX3" fmla="*/ 2461 w 444367"/>
              <a:gd name="connsiteY3" fmla="*/ 158261 h 52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367" h="521649">
                <a:moveTo>
                  <a:pt x="64007" y="0"/>
                </a:moveTo>
                <a:cubicBezTo>
                  <a:pt x="37630" y="24911"/>
                  <a:pt x="11253" y="49823"/>
                  <a:pt x="2461" y="87923"/>
                </a:cubicBezTo>
                <a:cubicBezTo>
                  <a:pt x="-6331" y="126023"/>
                  <a:pt x="11253" y="216877"/>
                  <a:pt x="11253" y="228600"/>
                </a:cubicBezTo>
                <a:cubicBezTo>
                  <a:pt x="11253" y="240323"/>
                  <a:pt x="991596" y="926123"/>
                  <a:pt x="2461" y="158261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5088" y="1988840"/>
            <a:ext cx="3047619" cy="3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0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КРУГЛЫЕ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NEMATHELMINTHES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5907827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Собственно круглые черви-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Nematoda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Аскарида человеческая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Ascaris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lumbricoides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11" y="836712"/>
            <a:ext cx="4886972" cy="5184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9064" y="1700808"/>
            <a:ext cx="324959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743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КРУГЛЫЕ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ЧЕРВИ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NEMATHELMINTHES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7266467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Собственно круглые черви-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Nematoda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Трихинелла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Trichinella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spiralis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Личинка в мышцах.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7016" y="1523693"/>
            <a:ext cx="4032448" cy="4632432"/>
          </a:xfrm>
          <a:prstGeom prst="rect">
            <a:avLst/>
          </a:prstGeom>
        </p:spPr>
      </p:pic>
      <p:pic>
        <p:nvPicPr>
          <p:cNvPr id="5122" name="Picture 2" descr="цикл развития трихинел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85232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529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5180712"/>
              </p:ext>
            </p:extLst>
          </p:nvPr>
        </p:nvGraphicFramePr>
        <p:xfrm>
          <a:off x="-3883" y="485383"/>
          <a:ext cx="9909883" cy="6413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1331"/>
                <a:gridCol w="4968552"/>
              </a:tblGrid>
              <a:tr h="6078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Внешнее строение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Ixodes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persulcatus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Самка со спины</a:t>
                      </a:r>
                      <a:endParaRPr lang="ru-RU" sz="160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1.Хоботок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2.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Педипальпы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3. Основание хоботка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4. Ходильные ноги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5. Щиток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6. Туловище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Самец со спины 			    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1.Хоботок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2.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Педипальпы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3. Основание хоботка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4. Ходильные ноги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5. Щиток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6. Туловище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</a:t>
                      </a: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Жизненный цикл иксодовых </a:t>
                      </a:r>
                    </a:p>
                    <a:p>
                      <a:endParaRPr lang="ru-RU" sz="1600" b="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294533">
                <a:tc gridSpan="2"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4464185" y="1330368"/>
            <a:ext cx="5688632" cy="4258871"/>
            <a:chOff x="4464185" y="1330368"/>
            <a:chExt cx="5688632" cy="4258871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5127500" y="1330368"/>
              <a:ext cx="4362003" cy="4258871"/>
              <a:chOff x="8975" y="1114077"/>
              <a:chExt cx="1872000" cy="1368000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8975" y="1114077"/>
                <a:ext cx="1872000" cy="1368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68467" y="1718793"/>
                <a:ext cx="1002696" cy="279644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Рисунок</a:t>
                </a:r>
                <a:endPara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8" name="Схема 7"/>
            <p:cNvGraphicFramePr/>
            <p:nvPr>
              <p:extLst>
                <p:ext uri="{D42A27DB-BD31-4B8C-83A1-F6EECF244321}">
                  <p14:modId xmlns:p14="http://schemas.microsoft.com/office/powerpoint/2010/main" xmlns="" val="2053874518"/>
                </p:ext>
              </p:extLst>
            </p:nvPr>
          </p:nvGraphicFramePr>
          <p:xfrm>
            <a:off x="4464185" y="1386791"/>
            <a:ext cx="5688632" cy="41231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2868359"/>
              </p:ext>
            </p:extLst>
          </p:nvPr>
        </p:nvGraphicFramePr>
        <p:xfrm>
          <a:off x="0" y="6453336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46228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0" y="-41687"/>
            <a:ext cx="987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Тема №6 Медицинское значение членистоногих.    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Дата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Ракообразные. Класс Паукообразные.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28464" y="1463986"/>
            <a:ext cx="1800200" cy="1656184"/>
            <a:chOff x="8975" y="1114077"/>
            <a:chExt cx="1872000" cy="136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754238" y="6497960"/>
            <a:ext cx="535905" cy="315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28464" y="4228762"/>
            <a:ext cx="1800200" cy="1656184"/>
            <a:chOff x="8975" y="1114077"/>
            <a:chExt cx="1872000" cy="1368000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2090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8308308"/>
              </p:ext>
            </p:extLst>
          </p:nvPr>
        </p:nvGraphicFramePr>
        <p:xfrm>
          <a:off x="-3883" y="485383"/>
          <a:ext cx="9909883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1331"/>
                <a:gridCol w="4968552"/>
              </a:tblGrid>
              <a:tr h="56011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Sarcoptes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scabei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чесоточный зудень- возбудитель чесотки.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1. Ротовой аппарат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2. Ходильные ноги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3. Чешуйки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4. Щетинки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		 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1793875" algn="l"/>
                        </a:tabLst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Demodex</a:t>
                      </a:r>
                      <a:r>
                        <a:rPr lang="en-US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foliculorum</a:t>
                      </a:r>
                      <a:r>
                        <a:rPr lang="en-US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600" b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железница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угревая- возбудитель </a:t>
                      </a:r>
                      <a:r>
                        <a:rPr lang="ru-RU" sz="1600" b="0" baseline="0" dirty="0" err="1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демодекоза</a:t>
                      </a:r>
                      <a:r>
                        <a:rPr lang="ru-RU" sz="1600" b="0" baseline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ru-RU" sz="1600" b="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1. Ротовой аппарат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2. Ходильные ноги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3. Тело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ФИО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03510">
                <a:tc gridSpan="2"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7516886"/>
              </p:ext>
            </p:extLst>
          </p:nvPr>
        </p:nvGraphicFramePr>
        <p:xfrm>
          <a:off x="0" y="6453336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46228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0" y="-41687"/>
            <a:ext cx="987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Тема №6 Медицинское значение членистоногих.    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Дата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Ракообразные. Класс Паукообразные.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28464" y="2132856"/>
            <a:ext cx="2808312" cy="2733057"/>
            <a:chOff x="8975" y="1114077"/>
            <a:chExt cx="1872000" cy="136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2975" y="1690056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754238" y="6497960"/>
            <a:ext cx="535905" cy="315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5169024" y="2134928"/>
            <a:ext cx="2808312" cy="2733057"/>
            <a:chOff x="8975" y="1114077"/>
            <a:chExt cx="1872000" cy="136800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2975" y="1690056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915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96994443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4362518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Паукообразные-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Arachnidae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Таёжный клещ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Ixodes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persulcatus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Самка со спины.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6602" y="1988840"/>
            <a:ext cx="3240360" cy="32524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2600" y="6093296"/>
            <a:ext cx="29546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Насосавшаяся крови самка </a:t>
            </a:r>
            <a:r>
              <a:rPr lang="ru-RU" sz="1600" dirty="0"/>
              <a:t>	</a:t>
            </a:r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l="13216" t="25276" r="13497" b="16074"/>
          <a:stretch/>
        </p:blipFill>
        <p:spPr>
          <a:xfrm>
            <a:off x="4798" y="764704"/>
            <a:ext cx="4880992" cy="27502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/>
          <a:srcRect l="6299" t="3997" r="7652" b="4629"/>
          <a:stretch/>
        </p:blipFill>
        <p:spPr>
          <a:xfrm>
            <a:off x="574040" y="3615078"/>
            <a:ext cx="399494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24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6536" y="764704"/>
            <a:ext cx="3744416" cy="280936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0767200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Паукообразные-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Arachnidae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Таёжный клещ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Ixodes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persulcatus</a:t>
            </a:r>
            <a:endParaRPr lang="en-US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Самец со спины.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1112" y="1772816"/>
            <a:ext cx="3168352" cy="39923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27937" t="22909" r="27194" b="26183"/>
          <a:stretch/>
        </p:blipFill>
        <p:spPr>
          <a:xfrm>
            <a:off x="837929" y="3636420"/>
            <a:ext cx="3539008" cy="267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550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5013631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Паукообразные-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Arachnidae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Жизненный цикл иксодовых.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7560" y="836712"/>
            <a:ext cx="5018654" cy="5347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t="6711"/>
          <a:stretch/>
        </p:blipFill>
        <p:spPr>
          <a:xfrm>
            <a:off x="5558570" y="1277471"/>
            <a:ext cx="3816424" cy="501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68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2243178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67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Паукообразные-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Arachnidae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Чесоточный зудень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Sarcoptes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scabiei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3080" y="1772816"/>
            <a:ext cx="3456384" cy="40586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246406"/>
            <a:ext cx="4880992" cy="43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25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201868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68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Паукообразные-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Arachnidae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Железница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угревая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Demodex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foliculorum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3200" y="1556792"/>
            <a:ext cx="1223018" cy="4210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24171"/>
            <a:ext cx="4880992" cy="2776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714" y="3645024"/>
            <a:ext cx="4863278" cy="27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42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7739785"/>
              </p:ext>
            </p:extLst>
          </p:nvPr>
        </p:nvGraphicFramePr>
        <p:xfrm>
          <a:off x="0" y="6453336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69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746624"/>
              </p:ext>
            </p:extLst>
          </p:nvPr>
        </p:nvGraphicFramePr>
        <p:xfrm>
          <a:off x="-3883" y="549455"/>
          <a:ext cx="9982943" cy="652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6883"/>
                <a:gridCol w="5026060"/>
              </a:tblGrid>
              <a:tr h="58000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Грызущий ротовой аппарат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Blatta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orientalis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1. Верхняя губа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2. Верхняя челюсть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3. Нижние челюсти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4. Стволик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5. Нижнечелюстной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 щупик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6. Наружные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жевательные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лопас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ти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7. Внутренняя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лопасть нижней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		   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челюсти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8. Подбородок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9.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Подподбородок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10.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Нижнегубной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щупик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11.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Наружняя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          лопасть нижней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                                 	   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челюсти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Головка самок комаров р.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Culex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р.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Anopheles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Culex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Anopheles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Хоботок                                3.Усики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Щупики                                4. Голова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9830">
                <a:tc gridSpan="2"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0" y="-35321"/>
            <a:ext cx="987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Тема №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Медицинское значение членистоногих.    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Дата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Насекомые.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56456" y="1556792"/>
            <a:ext cx="2808312" cy="2733057"/>
            <a:chOff x="8975" y="1114077"/>
            <a:chExt cx="1872000" cy="136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2975" y="1690056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754238" y="6497960"/>
            <a:ext cx="535905" cy="315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329264" y="908720"/>
            <a:ext cx="0" cy="33811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/>
          <p:cNvGrpSpPr/>
          <p:nvPr/>
        </p:nvGrpSpPr>
        <p:grpSpPr>
          <a:xfrm>
            <a:off x="5161067" y="1556792"/>
            <a:ext cx="1800200" cy="1656184"/>
            <a:chOff x="8975" y="1114077"/>
            <a:chExt cx="1872000" cy="13680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617296" y="1566224"/>
            <a:ext cx="1800200" cy="1656184"/>
            <a:chOff x="8975" y="1114077"/>
            <a:chExt cx="1872000" cy="13680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0057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8146833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9383882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359468"/>
              </p:ext>
            </p:extLst>
          </p:nvPr>
        </p:nvGraphicFramePr>
        <p:xfrm>
          <a:off x="0" y="6453336"/>
          <a:ext cx="9906000" cy="545814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54581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 7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Жгутиковые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Mastigophora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Flagellata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Лямблия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Lamblia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interstinalis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Циста ( в мазке теплых фекалий)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880993" cy="562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9104" y="1772816"/>
            <a:ext cx="2592288" cy="4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67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3641104"/>
              </p:ext>
            </p:extLst>
          </p:nvPr>
        </p:nvGraphicFramePr>
        <p:xfrm>
          <a:off x="0" y="6453336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6588280"/>
              </p:ext>
            </p:extLst>
          </p:nvPr>
        </p:nvGraphicFramePr>
        <p:xfrm>
          <a:off x="-3883" y="549455"/>
          <a:ext cx="9878855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6883"/>
                <a:gridCol w="4921972"/>
              </a:tblGrid>
              <a:tr h="5035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Вши- возбудители педикулеза и фтириаза.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Phtirus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pubis                   2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Pediculus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humanis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       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westermenti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Pediculus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capitis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4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Гнида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Pediculus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capitis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Pulex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irritans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переносчик возбудителя чумы (вид сбоку)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</a:t>
                      </a:r>
                      <a:endParaRPr lang="en-US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ru-RU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</a:t>
                      </a:r>
                      <a:r>
                        <a:rPr lang="en-US" sz="16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796227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Вывод: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медицинское значение представителей типа Членистоногие (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Arthopoda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выступает как возбудители, переносчики и резервуары заболеваний человека.                                                                                                 ФИО</a:t>
                      </a:r>
                      <a:endParaRPr lang="ru-RU" sz="1600" b="0" i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0" y="-35321"/>
            <a:ext cx="987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Тема №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Медицинское значение членистоногих.    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Насекомые.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5889104" y="1416933"/>
            <a:ext cx="2808312" cy="2733057"/>
            <a:chOff x="8975" y="1114077"/>
            <a:chExt cx="1872000" cy="13680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2975" y="1690056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754238" y="6497960"/>
            <a:ext cx="535905" cy="315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40933" y="1616342"/>
            <a:ext cx="1800200" cy="1656184"/>
            <a:chOff x="8975" y="1114077"/>
            <a:chExt cx="1872000" cy="13680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707383" y="1616342"/>
            <a:ext cx="1800200" cy="1656184"/>
            <a:chOff x="8975" y="1114077"/>
            <a:chExt cx="1872000" cy="13680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40933" y="4005064"/>
            <a:ext cx="1800200" cy="1656184"/>
            <a:chOff x="8975" y="1114077"/>
            <a:chExt cx="1872000" cy="136800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741661" y="4005064"/>
            <a:ext cx="1800200" cy="1656184"/>
            <a:chOff x="8975" y="1114077"/>
            <a:chExt cx="1872000" cy="136800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8975" y="1114077"/>
              <a:ext cx="1872000" cy="136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1713" y="1628800"/>
              <a:ext cx="1002696" cy="2796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Рисунок</a:t>
              </a:r>
              <a:endPara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" name="Прямая соединительная линия 4"/>
          <p:cNvCxnSpPr/>
          <p:nvPr/>
        </p:nvCxnSpPr>
        <p:spPr>
          <a:xfrm>
            <a:off x="2360712" y="980728"/>
            <a:ext cx="0" cy="4752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0" y="3501008"/>
            <a:ext cx="4937485" cy="33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0" y="5733256"/>
            <a:ext cx="9874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5885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r="50000"/>
          <a:stretch/>
        </p:blipFill>
        <p:spPr>
          <a:xfrm>
            <a:off x="1441278" y="3582770"/>
            <a:ext cx="2503609" cy="281656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348647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Насекомые-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Insecta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Грызущий ротовой аппарат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Blatta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orientalis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9808" y="1277471"/>
            <a:ext cx="4533947" cy="4437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3"/>
            <a:ext cx="4855320" cy="277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104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0777170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Насекомые-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Insecta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Головка самки комара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Culex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47" y="764704"/>
            <a:ext cx="4859845" cy="27698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46" y="3645024"/>
            <a:ext cx="4859845" cy="2448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496" y="6067107"/>
            <a:ext cx="48013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Типичный представитель комаров рода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Culex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9104" y="1277471"/>
            <a:ext cx="27813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79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2560" y="695252"/>
            <a:ext cx="3528392" cy="570037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88766687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73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Насекомые-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Insecta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Головка самки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комара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Anopheles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0618" y="1273149"/>
            <a:ext cx="2952328" cy="498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616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3786590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74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Насекомые-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Insecta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Лобковая вошь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Phtirus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pubis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1032" y="2060848"/>
            <a:ext cx="4117115" cy="3310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64704"/>
            <a:ext cx="480898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69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8584" y="764704"/>
            <a:ext cx="2808312" cy="2803576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2141824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75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Насекомые-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Insecta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Платяная вошь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Pediculus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humanis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westermenti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0518" y="1412776"/>
            <a:ext cx="3892528" cy="4828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2560" y="3645024"/>
            <a:ext cx="3528392" cy="27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57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3459523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 76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Насекомые-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Insecta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Головная вошь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Pediculus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capitis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3120" y="1412776"/>
            <a:ext cx="3096345" cy="4988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64704"/>
            <a:ext cx="4880992" cy="2781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64609"/>
            <a:ext cx="4880992" cy="27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398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8382110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77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Насекомые-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Insecta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Гнида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Pediculus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capitis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29000"/>
            <a:ext cx="4953000" cy="2834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73080" y="1277471"/>
            <a:ext cx="319339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44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ЧЛЕНИСТОНОГИЕ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ARTHROPODA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6797201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78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7565" y="692696"/>
            <a:ext cx="4878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 Насекомые-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Insecta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Блоха человеческая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Pulex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irritans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7565" y="2060848"/>
            <a:ext cx="4762700" cy="2902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512" y="1254878"/>
            <a:ext cx="3954006" cy="48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69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1371970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СПИСОК ИСПОЛЬЗОВАННОЙ ЛИТЕРАТУРЫ </a:t>
                      </a:r>
                      <a:endParaRPr lang="en-US" sz="3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0656501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Страница 80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806077"/>
            <a:ext cx="9777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Атлас </a:t>
            </a:r>
            <a:r>
              <a:rPr lang="ru-RU" sz="1600" dirty="0"/>
              <a:t>по </a:t>
            </a:r>
            <a:r>
              <a:rPr lang="ru-RU" sz="1600" dirty="0" err="1"/>
              <a:t>зоопаразитологии</a:t>
            </a:r>
            <a:r>
              <a:rPr lang="ru-RU" sz="1600" dirty="0"/>
              <a:t> / Н.В. Чебышев, М.В., </a:t>
            </a:r>
            <a:r>
              <a:rPr lang="ru-RU" sz="1600" dirty="0" err="1"/>
              <a:t>Далин</a:t>
            </a:r>
            <a:r>
              <a:rPr lang="ru-RU" sz="1600" dirty="0"/>
              <a:t>, В.К. Гусев, Г.С. </a:t>
            </a:r>
            <a:r>
              <a:rPr lang="ru-RU" sz="1600" dirty="0" err="1"/>
              <a:t>Гузикова</a:t>
            </a:r>
            <a:r>
              <a:rPr lang="ru-RU" sz="1600" dirty="0"/>
              <a:t>, Л.П. Карпенко, А.Н. Демченко. – М.:АОЗТ «ИНТЕРХИМ», 2004. – 173 с. </a:t>
            </a:r>
            <a:endParaRPr lang="ru-RU" sz="1600" dirty="0" smtClean="0"/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Атлас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паразитов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и их переносчиков/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 государственный медицинский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– Томск, 2007 г.- 62 с.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АТЛАС МЕДИЦИНСКАЯ ПАРАЗИТОЛОГИЯ/ Ю. И.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Д. Тимченко, М. 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 В.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Костюшов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О. Л.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Тымчишин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Одесса,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Одесский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медуниверситет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2001г.- 113 с.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Гапонов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С.П.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Паразитические простейшие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Воронеж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Воронежский государственный университет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2003.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48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с.: ил 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   Макеев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О.Г.,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Кабонина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О.И., Ошурков П.А., Кодолова Г.И., Костюкова С.В. Атлас по медицинской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паразитологии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Учебно-методическое пособие для студентов 1 курса / О.Г. Макеев, О.И.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Кабонина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П.А. Ошурков, Г.И. Кодолова, С.В. Костюкова – Екатеринбург, 2010. – 136 c. 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  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 of Medical Helminthology and Protozoology/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Peter L.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Chiodini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Anthony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Moody, David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Manser-2001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.- 83 с.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   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atlas of Tropical Medicine and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Parasitology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Wallace Peters, Herbert Michael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Gilles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Wolfe Medical Publications,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- 400 с.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14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1280357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93412632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6198882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9653826"/>
              </p:ext>
            </p:extLst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Жгутиковые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Mastigophora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Flagellata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Трихомонада урогенитальная –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Trichomonas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vaginalis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Вегетативная форма в мазке уретры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36307"/>
            <a:ext cx="4880992" cy="281978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880992" cy="269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7096" y="1772816"/>
            <a:ext cx="31051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782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9165867"/>
              </p:ext>
            </p:extLst>
          </p:nvPr>
        </p:nvGraphicFramePr>
        <p:xfrm>
          <a:off x="-13854" y="13854"/>
          <a:ext cx="9919854" cy="678841"/>
        </p:xfrm>
        <a:graphic>
          <a:graphicData uri="http://schemas.openxmlformats.org/drawingml/2006/table">
            <a:tbl>
              <a:tblPr/>
              <a:tblGrid>
                <a:gridCol w="9919854"/>
              </a:tblGrid>
              <a:tr h="678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ТИП ПРОСТЕЙШИЕ 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PROTOZOA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3975388"/>
              </p:ext>
            </p:extLst>
          </p:nvPr>
        </p:nvGraphicFramePr>
        <p:xfrm>
          <a:off x="4736976" y="692696"/>
          <a:ext cx="208280" cy="57606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5760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3486979"/>
              </p:ext>
            </p:extLst>
          </p:nvPr>
        </p:nvGraphicFramePr>
        <p:xfrm>
          <a:off x="0" y="6442364"/>
          <a:ext cx="9906000" cy="457200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429491"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Страница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83393037"/>
              </p:ext>
            </p:extLst>
          </p:nvPr>
        </p:nvGraphicFramePr>
        <p:xfrm>
          <a:off x="5261" y="3573016"/>
          <a:ext cx="4904509" cy="365760"/>
        </p:xfrm>
        <a:graphic>
          <a:graphicData uri="http://schemas.openxmlformats.org/drawingml/2006/table">
            <a:tbl>
              <a:tblPr/>
              <a:tblGrid>
                <a:gridCol w="4904509"/>
              </a:tblGrid>
              <a:tr h="2175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31432" y="764704"/>
            <a:ext cx="4911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 Жгутиковые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Mastigophora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Flagellata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Лейшмания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Leishmania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ropica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Амастигота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0" y="3645024"/>
            <a:ext cx="4880992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181" y="2091808"/>
            <a:ext cx="2086286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28" y="743479"/>
            <a:ext cx="4880992" cy="27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8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8414</TotalTime>
  <Words>3035</Words>
  <Application>Microsoft Office PowerPoint</Application>
  <PresentationFormat>Лист A4 (210x297 мм)</PresentationFormat>
  <Paragraphs>1185</Paragraphs>
  <Slides>79</Slides>
  <Notes>78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usr</cp:lastModifiedBy>
  <cp:revision>167</cp:revision>
  <dcterms:created xsi:type="dcterms:W3CDTF">2019-04-30T10:44:49Z</dcterms:created>
  <dcterms:modified xsi:type="dcterms:W3CDTF">2020-03-22T07:26:06Z</dcterms:modified>
</cp:coreProperties>
</file>