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7" r:id="rId8"/>
    <p:sldId id="262" r:id="rId9"/>
    <p:sldId id="268" r:id="rId10"/>
    <p:sldId id="263" r:id="rId11"/>
    <p:sldId id="264" r:id="rId12"/>
    <p:sldId id="265" r:id="rId13"/>
    <p:sldId id="26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6E716-1CB3-464D-811B-2DBCB7A9EDC6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BFCD055-A34F-4B56-AE01-8F6DA21E846E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Иммунная система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483C0A3-2D6E-49A1-9E1C-32BB4762E70C}" type="parTrans" cxnId="{03D1ACA6-5EB6-4C13-9635-05441183C4CF}">
      <dgm:prSet/>
      <dgm:spPr/>
      <dgm:t>
        <a:bodyPr/>
        <a:lstStyle/>
        <a:p>
          <a:endParaRPr lang="ru-RU"/>
        </a:p>
      </dgm:t>
    </dgm:pt>
    <dgm:pt modelId="{6E526701-0EC1-4FC3-82FC-0947C4EA96AA}" type="sibTrans" cxnId="{03D1ACA6-5EB6-4C13-9635-05441183C4CF}">
      <dgm:prSet/>
      <dgm:spPr/>
      <dgm:t>
        <a:bodyPr/>
        <a:lstStyle/>
        <a:p>
          <a:endParaRPr lang="ru-RU"/>
        </a:p>
      </dgm:t>
    </dgm:pt>
    <dgm:pt modelId="{290F9A63-8B95-4632-8E0C-97F3043D8911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Нервная система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90AE852-B034-41EB-B685-6756B71A5D58}" type="parTrans" cxnId="{89770547-8EA3-4645-AE77-1A7F109EF8D7}">
      <dgm:prSet/>
      <dgm:spPr/>
      <dgm:t>
        <a:bodyPr/>
        <a:lstStyle/>
        <a:p>
          <a:endParaRPr lang="ru-RU"/>
        </a:p>
      </dgm:t>
    </dgm:pt>
    <dgm:pt modelId="{95447474-35A7-4C98-963B-B422876BBF17}" type="sibTrans" cxnId="{89770547-8EA3-4645-AE77-1A7F109EF8D7}">
      <dgm:prSet/>
      <dgm:spPr/>
      <dgm:t>
        <a:bodyPr/>
        <a:lstStyle/>
        <a:p>
          <a:endParaRPr lang="ru-RU"/>
        </a:p>
      </dgm:t>
    </dgm:pt>
    <dgm:pt modelId="{D5084C9B-2CC4-42EE-9528-324B5978223A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Эндокринная система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94C09F5-3F05-431E-8FF3-44B269EFF207}" type="parTrans" cxnId="{0EDD937E-377D-4044-BB5C-BF212D377E06}">
      <dgm:prSet/>
      <dgm:spPr/>
      <dgm:t>
        <a:bodyPr/>
        <a:lstStyle/>
        <a:p>
          <a:endParaRPr lang="ru-RU"/>
        </a:p>
      </dgm:t>
    </dgm:pt>
    <dgm:pt modelId="{24E11A79-204D-4C72-B44F-5F01699DEE60}" type="sibTrans" cxnId="{0EDD937E-377D-4044-BB5C-BF212D377E06}">
      <dgm:prSet/>
      <dgm:spPr/>
      <dgm:t>
        <a:bodyPr/>
        <a:lstStyle/>
        <a:p>
          <a:endParaRPr lang="ru-RU"/>
        </a:p>
      </dgm:t>
    </dgm:pt>
    <dgm:pt modelId="{26089BB0-DAB2-46C1-8678-D9817AEA16C0}" type="pres">
      <dgm:prSet presAssocID="{35B6E716-1CB3-464D-811B-2DBCB7A9ED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9C1F15-6D2D-46E0-8FDE-A9BC2360F96D}" type="pres">
      <dgm:prSet presAssocID="{1BFCD055-A34F-4B56-AE01-8F6DA21E846E}" presName="node" presStyleLbl="node1" presStyleIdx="0" presStyleCnt="3" custScaleX="133100" custScaleY="133100" custRadScaleRad="99625" custRadScaleInc="-1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F55F6-9EFF-4981-8957-EA24D68330E1}" type="pres">
      <dgm:prSet presAssocID="{6E526701-0EC1-4FC3-82FC-0947C4EA96A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AAFAF20-3D52-4486-8F81-46A3D666C63F}" type="pres">
      <dgm:prSet presAssocID="{6E526701-0EC1-4FC3-82FC-0947C4EA96A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4CD0F6E-16C4-4955-BA6B-33CDB35C2E02}" type="pres">
      <dgm:prSet presAssocID="{290F9A63-8B95-4632-8E0C-97F3043D8911}" presName="node" presStyleLbl="node1" presStyleIdx="1" presStyleCnt="3" custScaleX="133100" custScaleY="133100" custRadScaleRad="156370" custRadScaleInc="-28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EABC7-A6B7-4542-A534-7EB9587B5E3B}" type="pres">
      <dgm:prSet presAssocID="{95447474-35A7-4C98-963B-B422876BBF1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B06595E-EDE0-4FB0-BAE5-33378C1580C0}" type="pres">
      <dgm:prSet presAssocID="{95447474-35A7-4C98-963B-B422876BBF1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4026FDC-7563-429F-962F-A032A97058A4}" type="pres">
      <dgm:prSet presAssocID="{D5084C9B-2CC4-42EE-9528-324B5978223A}" presName="node" presStyleLbl="node1" presStyleIdx="2" presStyleCnt="3" custScaleX="133100" custScaleY="133100" custRadScaleRad="146994" custRadScaleInc="27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FD8AF-923A-45B8-8DC9-6597AFA1EBC8}" type="pres">
      <dgm:prSet presAssocID="{24E11A79-204D-4C72-B44F-5F01699DEE6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898B620-2074-4558-BB50-7064B4DCD999}" type="pres">
      <dgm:prSet presAssocID="{24E11A79-204D-4C72-B44F-5F01699DEE6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9770547-8EA3-4645-AE77-1A7F109EF8D7}" srcId="{35B6E716-1CB3-464D-811B-2DBCB7A9EDC6}" destId="{290F9A63-8B95-4632-8E0C-97F3043D8911}" srcOrd="1" destOrd="0" parTransId="{790AE852-B034-41EB-B685-6756B71A5D58}" sibTransId="{95447474-35A7-4C98-963B-B422876BBF17}"/>
    <dgm:cxn modelId="{0EDD937E-377D-4044-BB5C-BF212D377E06}" srcId="{35B6E716-1CB3-464D-811B-2DBCB7A9EDC6}" destId="{D5084C9B-2CC4-42EE-9528-324B5978223A}" srcOrd="2" destOrd="0" parTransId="{D94C09F5-3F05-431E-8FF3-44B269EFF207}" sibTransId="{24E11A79-204D-4C72-B44F-5F01699DEE60}"/>
    <dgm:cxn modelId="{DD5303F5-6B54-43C7-B3B1-F5E6AE1CF0B5}" type="presOf" srcId="{D5084C9B-2CC4-42EE-9528-324B5978223A}" destId="{34026FDC-7563-429F-962F-A032A97058A4}" srcOrd="0" destOrd="0" presId="urn:microsoft.com/office/officeart/2005/8/layout/cycle7"/>
    <dgm:cxn modelId="{C623BABE-8D0B-4AB3-A813-B656D78E4560}" type="presOf" srcId="{24E11A79-204D-4C72-B44F-5F01699DEE60}" destId="{9898B620-2074-4558-BB50-7064B4DCD999}" srcOrd="1" destOrd="0" presId="urn:microsoft.com/office/officeart/2005/8/layout/cycle7"/>
    <dgm:cxn modelId="{925F7FBF-62F8-43C5-9496-900B4C56FA48}" type="presOf" srcId="{6E526701-0EC1-4FC3-82FC-0947C4EA96AA}" destId="{6AAFAF20-3D52-4486-8F81-46A3D666C63F}" srcOrd="1" destOrd="0" presId="urn:microsoft.com/office/officeart/2005/8/layout/cycle7"/>
    <dgm:cxn modelId="{A7E47217-321F-4F61-8050-ECCB126884FB}" type="presOf" srcId="{95447474-35A7-4C98-963B-B422876BBF17}" destId="{557EABC7-A6B7-4542-A534-7EB9587B5E3B}" srcOrd="0" destOrd="0" presId="urn:microsoft.com/office/officeart/2005/8/layout/cycle7"/>
    <dgm:cxn modelId="{75233E7E-5879-42BC-8EA5-FEAED55591BE}" type="presOf" srcId="{35B6E716-1CB3-464D-811B-2DBCB7A9EDC6}" destId="{26089BB0-DAB2-46C1-8678-D9817AEA16C0}" srcOrd="0" destOrd="0" presId="urn:microsoft.com/office/officeart/2005/8/layout/cycle7"/>
    <dgm:cxn modelId="{2D1D8743-1D52-48BF-B775-E998CA586BE7}" type="presOf" srcId="{6E526701-0EC1-4FC3-82FC-0947C4EA96AA}" destId="{6AFF55F6-9EFF-4981-8957-EA24D68330E1}" srcOrd="0" destOrd="0" presId="urn:microsoft.com/office/officeart/2005/8/layout/cycle7"/>
    <dgm:cxn modelId="{3C769043-C7C2-4A50-894E-1D8BD78F4C23}" type="presOf" srcId="{290F9A63-8B95-4632-8E0C-97F3043D8911}" destId="{04CD0F6E-16C4-4955-BA6B-33CDB35C2E02}" srcOrd="0" destOrd="0" presId="urn:microsoft.com/office/officeart/2005/8/layout/cycle7"/>
    <dgm:cxn modelId="{03D1ACA6-5EB6-4C13-9635-05441183C4CF}" srcId="{35B6E716-1CB3-464D-811B-2DBCB7A9EDC6}" destId="{1BFCD055-A34F-4B56-AE01-8F6DA21E846E}" srcOrd="0" destOrd="0" parTransId="{4483C0A3-2D6E-49A1-9E1C-32BB4762E70C}" sibTransId="{6E526701-0EC1-4FC3-82FC-0947C4EA96AA}"/>
    <dgm:cxn modelId="{439DAF4C-FF7D-4DC6-A9D5-B69867A69865}" type="presOf" srcId="{24E11A79-204D-4C72-B44F-5F01699DEE60}" destId="{675FD8AF-923A-45B8-8DC9-6597AFA1EBC8}" srcOrd="0" destOrd="0" presId="urn:microsoft.com/office/officeart/2005/8/layout/cycle7"/>
    <dgm:cxn modelId="{DDA9C2E4-BFE7-4101-AAD0-DAB733D95879}" type="presOf" srcId="{1BFCD055-A34F-4B56-AE01-8F6DA21E846E}" destId="{019C1F15-6D2D-46E0-8FDE-A9BC2360F96D}" srcOrd="0" destOrd="0" presId="urn:microsoft.com/office/officeart/2005/8/layout/cycle7"/>
    <dgm:cxn modelId="{6B44FA87-9254-4415-AB72-03CC6C3D698E}" type="presOf" srcId="{95447474-35A7-4C98-963B-B422876BBF17}" destId="{BB06595E-EDE0-4FB0-BAE5-33378C1580C0}" srcOrd="1" destOrd="0" presId="urn:microsoft.com/office/officeart/2005/8/layout/cycle7"/>
    <dgm:cxn modelId="{5629981A-D271-4A93-ACC1-790EBA2F6E01}" type="presParOf" srcId="{26089BB0-DAB2-46C1-8678-D9817AEA16C0}" destId="{019C1F15-6D2D-46E0-8FDE-A9BC2360F96D}" srcOrd="0" destOrd="0" presId="urn:microsoft.com/office/officeart/2005/8/layout/cycle7"/>
    <dgm:cxn modelId="{3053E9AA-1C53-4BF0-A0B9-C959AE1CEB7D}" type="presParOf" srcId="{26089BB0-DAB2-46C1-8678-D9817AEA16C0}" destId="{6AFF55F6-9EFF-4981-8957-EA24D68330E1}" srcOrd="1" destOrd="0" presId="urn:microsoft.com/office/officeart/2005/8/layout/cycle7"/>
    <dgm:cxn modelId="{1D7D4BAF-C2FC-4153-89CA-350492697AB0}" type="presParOf" srcId="{6AFF55F6-9EFF-4981-8957-EA24D68330E1}" destId="{6AAFAF20-3D52-4486-8F81-46A3D666C63F}" srcOrd="0" destOrd="0" presId="urn:microsoft.com/office/officeart/2005/8/layout/cycle7"/>
    <dgm:cxn modelId="{E0217493-208F-4543-9EE7-9BC0D88AFB38}" type="presParOf" srcId="{26089BB0-DAB2-46C1-8678-D9817AEA16C0}" destId="{04CD0F6E-16C4-4955-BA6B-33CDB35C2E02}" srcOrd="2" destOrd="0" presId="urn:microsoft.com/office/officeart/2005/8/layout/cycle7"/>
    <dgm:cxn modelId="{684C9007-EA2B-47C5-BF7F-4B3CAE043124}" type="presParOf" srcId="{26089BB0-DAB2-46C1-8678-D9817AEA16C0}" destId="{557EABC7-A6B7-4542-A534-7EB9587B5E3B}" srcOrd="3" destOrd="0" presId="urn:microsoft.com/office/officeart/2005/8/layout/cycle7"/>
    <dgm:cxn modelId="{9E089437-5D77-41A2-B4E5-2934C11F09F9}" type="presParOf" srcId="{557EABC7-A6B7-4542-A534-7EB9587B5E3B}" destId="{BB06595E-EDE0-4FB0-BAE5-33378C1580C0}" srcOrd="0" destOrd="0" presId="urn:microsoft.com/office/officeart/2005/8/layout/cycle7"/>
    <dgm:cxn modelId="{A18D6657-17BB-4376-B681-FC669684FA4A}" type="presParOf" srcId="{26089BB0-DAB2-46C1-8678-D9817AEA16C0}" destId="{34026FDC-7563-429F-962F-A032A97058A4}" srcOrd="4" destOrd="0" presId="urn:microsoft.com/office/officeart/2005/8/layout/cycle7"/>
    <dgm:cxn modelId="{92B9E3AB-FAAC-4C9C-B3A8-F4E772EDCF48}" type="presParOf" srcId="{26089BB0-DAB2-46C1-8678-D9817AEA16C0}" destId="{675FD8AF-923A-45B8-8DC9-6597AFA1EBC8}" srcOrd="5" destOrd="0" presId="urn:microsoft.com/office/officeart/2005/8/layout/cycle7"/>
    <dgm:cxn modelId="{6B860464-6031-404A-BED0-C463B51B6176}" type="presParOf" srcId="{675FD8AF-923A-45B8-8DC9-6597AFA1EBC8}" destId="{9898B620-2074-4558-BB50-7064B4DCD99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C1F15-6D2D-46E0-8FDE-A9BC2360F96D}">
      <dsp:nvSpPr>
        <dsp:cNvPr id="0" name=""/>
        <dsp:cNvSpPr/>
      </dsp:nvSpPr>
      <dsp:spPr>
        <a:xfrm>
          <a:off x="2591700" y="-150573"/>
          <a:ext cx="2552372" cy="12761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Иммунная система</a:t>
          </a:r>
          <a:endParaRPr lang="ru-RU" sz="3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629078" y="-113195"/>
        <a:ext cx="2477616" cy="1201430"/>
      </dsp:txXfrm>
    </dsp:sp>
    <dsp:sp modelId="{6AFF55F6-9EFF-4981-8957-EA24D68330E1}">
      <dsp:nvSpPr>
        <dsp:cNvPr id="0" name=""/>
        <dsp:cNvSpPr/>
      </dsp:nvSpPr>
      <dsp:spPr>
        <a:xfrm rot="2579789">
          <a:off x="4498701" y="1547134"/>
          <a:ext cx="1371160" cy="3355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599377" y="1614251"/>
        <a:ext cx="1169808" cy="201352"/>
      </dsp:txXfrm>
    </dsp:sp>
    <dsp:sp modelId="{04CD0F6E-16C4-4955-BA6B-33CDB35C2E02}">
      <dsp:nvSpPr>
        <dsp:cNvPr id="0" name=""/>
        <dsp:cNvSpPr/>
      </dsp:nvSpPr>
      <dsp:spPr>
        <a:xfrm>
          <a:off x="5224491" y="2304242"/>
          <a:ext cx="2552372" cy="12761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Нервная система</a:t>
          </a:r>
          <a:endParaRPr lang="ru-RU" sz="3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261869" y="2341620"/>
        <a:ext cx="2477616" cy="1201430"/>
      </dsp:txXfrm>
    </dsp:sp>
    <dsp:sp modelId="{557EABC7-A6B7-4542-A534-7EB9587B5E3B}">
      <dsp:nvSpPr>
        <dsp:cNvPr id="0" name=""/>
        <dsp:cNvSpPr/>
      </dsp:nvSpPr>
      <dsp:spPr>
        <a:xfrm rot="10799992">
          <a:off x="3202851" y="2774549"/>
          <a:ext cx="1371160" cy="3355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303527" y="2841666"/>
        <a:ext cx="1169808" cy="201352"/>
      </dsp:txXfrm>
    </dsp:sp>
    <dsp:sp modelId="{34026FDC-7563-429F-962F-A032A97058A4}">
      <dsp:nvSpPr>
        <dsp:cNvPr id="0" name=""/>
        <dsp:cNvSpPr/>
      </dsp:nvSpPr>
      <dsp:spPr>
        <a:xfrm>
          <a:off x="0" y="2304255"/>
          <a:ext cx="2552372" cy="12761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Эндокринная система</a:t>
          </a:r>
          <a:endParaRPr lang="ru-RU" sz="3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7378" y="2341633"/>
        <a:ext cx="2477616" cy="1201430"/>
      </dsp:txXfrm>
    </dsp:sp>
    <dsp:sp modelId="{675FD8AF-923A-45B8-8DC9-6597AFA1EBC8}">
      <dsp:nvSpPr>
        <dsp:cNvPr id="0" name=""/>
        <dsp:cNvSpPr/>
      </dsp:nvSpPr>
      <dsp:spPr>
        <a:xfrm rot="18993216">
          <a:off x="1886455" y="1547140"/>
          <a:ext cx="1371160" cy="3355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87131" y="1614257"/>
        <a:ext cx="1169808" cy="201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4C2-40ED-429A-AD26-6B9106CAF9E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7454-124F-4F2C-8D53-B89ACCADA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0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4C2-40ED-429A-AD26-6B9106CAF9E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7454-124F-4F2C-8D53-B89ACCADA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0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4C2-40ED-429A-AD26-6B9106CAF9E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7454-124F-4F2C-8D53-B89ACCADA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9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4C2-40ED-429A-AD26-6B9106CAF9E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7454-124F-4F2C-8D53-B89ACCADA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4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4C2-40ED-429A-AD26-6B9106CAF9E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7454-124F-4F2C-8D53-B89ACCADA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8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4C2-40ED-429A-AD26-6B9106CAF9E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7454-124F-4F2C-8D53-B89ACCADA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4C2-40ED-429A-AD26-6B9106CAF9E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7454-124F-4F2C-8D53-B89ACCADA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3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4C2-40ED-429A-AD26-6B9106CAF9E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7454-124F-4F2C-8D53-B89ACCADA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0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4C2-40ED-429A-AD26-6B9106CAF9E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7454-124F-4F2C-8D53-B89ACCADA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4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4C2-40ED-429A-AD26-6B9106CAF9E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7454-124F-4F2C-8D53-B89ACCADA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1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4C2-40ED-429A-AD26-6B9106CAF9E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E7454-124F-4F2C-8D53-B89ACCADA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60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E54C2-40ED-429A-AD26-6B9106CAF9E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E7454-124F-4F2C-8D53-B89ACCADA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9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78787"/>
            <a:ext cx="4390246" cy="3737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6450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16532" y="1728192"/>
            <a:ext cx="9577064" cy="181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Интеграция иммунной системы с другими регуляторными системами </a:t>
            </a:r>
            <a:r>
              <a:rPr lang="ru-RU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организма</a:t>
            </a:r>
            <a:endParaRPr lang="ru-RU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Кафедра биологической химии с курсом медицинской, фармацевтической и токсикологической химии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0" y="0"/>
            <a:ext cx="1707454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25922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5418"/>
            <a:ext cx="8229600" cy="1143000"/>
          </a:xfrm>
        </p:spPr>
        <p:txBody>
          <a:bodyPr/>
          <a:lstStyle/>
          <a:p>
            <a:r>
              <a:rPr lang="ru-RU" dirty="0" err="1" smtClean="0"/>
              <a:t>Нейропептиды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87" y="764704"/>
            <a:ext cx="4834880" cy="60932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Им принадлежит </a:t>
            </a:r>
            <a:r>
              <a:rPr lang="ru-RU" dirty="0"/>
              <a:t>важная роль в регуляции как развития клеток иммунной системы и реализации иммунных процессов. На лимфоцитах есть также </a:t>
            </a:r>
            <a:r>
              <a:rPr lang="ru-RU" b="1" dirty="0" err="1"/>
              <a:t>допаминовые</a:t>
            </a:r>
            <a:r>
              <a:rPr lang="ru-RU" b="1" dirty="0"/>
              <a:t> рецепторы </a:t>
            </a:r>
            <a:r>
              <a:rPr lang="ru-RU" dirty="0"/>
              <a:t>и </a:t>
            </a:r>
            <a:r>
              <a:rPr lang="ru-RU" b="1" dirty="0"/>
              <a:t>рецепторы для </a:t>
            </a:r>
            <a:r>
              <a:rPr lang="ru-RU" b="1" dirty="0" err="1"/>
              <a:t>эндорфинов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u="sng" dirty="0" smtClean="0"/>
              <a:t>α-</a:t>
            </a:r>
            <a:r>
              <a:rPr lang="ru-RU" b="1" u="sng" dirty="0" err="1" smtClean="0"/>
              <a:t>эндорфины</a:t>
            </a:r>
            <a:r>
              <a:rPr lang="ru-RU" b="1" u="sng" dirty="0" smtClean="0"/>
              <a:t> </a:t>
            </a:r>
            <a:r>
              <a:rPr lang="ru-RU" b="1" u="sng" dirty="0"/>
              <a:t>и β-</a:t>
            </a:r>
            <a:r>
              <a:rPr lang="ru-RU" b="1" u="sng" dirty="0" err="1"/>
              <a:t>эндорфины</a:t>
            </a:r>
            <a:r>
              <a:rPr lang="ru-RU" b="1" u="sng" dirty="0"/>
              <a:t> </a:t>
            </a:r>
            <a:r>
              <a:rPr lang="ru-RU" dirty="0"/>
              <a:t>оказывают противоположное действие на гуморальный ответ: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→ α-</a:t>
            </a:r>
            <a:r>
              <a:rPr lang="ru-RU" dirty="0" err="1" smtClean="0"/>
              <a:t>эндорфин</a:t>
            </a:r>
            <a:r>
              <a:rPr lang="ru-RU" dirty="0" smtClean="0"/>
              <a:t> усиливает</a:t>
            </a:r>
          </a:p>
          <a:p>
            <a:pPr marL="0" indent="0">
              <a:buNone/>
            </a:pPr>
            <a:r>
              <a:rPr lang="ru-RU" dirty="0"/>
              <a:t>→ β-</a:t>
            </a:r>
            <a:r>
              <a:rPr lang="ru-RU" dirty="0" err="1"/>
              <a:t>эндорфин</a:t>
            </a:r>
            <a:r>
              <a:rPr lang="ru-RU" dirty="0"/>
              <a:t> подавляет его, в то же время усиливая Т-клеточный </a:t>
            </a:r>
            <a:r>
              <a:rPr lang="ru-RU" dirty="0" smtClean="0"/>
              <a:t>ответ</a:t>
            </a:r>
            <a:endParaRPr lang="ru-RU" dirty="0"/>
          </a:p>
          <a:p>
            <a:r>
              <a:rPr lang="ru-RU" b="1" u="sng" dirty="0" err="1"/>
              <a:t>Нейропептиды</a:t>
            </a:r>
            <a:r>
              <a:rPr lang="ru-RU" b="1" u="sng" dirty="0"/>
              <a:t> VIP (вазоактивный пептид) и субстанция Р </a:t>
            </a:r>
            <a:r>
              <a:rPr lang="ru-RU" dirty="0"/>
              <a:t>участвуют в регуляции и реализации аллергических процессов — VIP расслабляет гладкую мускулатуру и служит антагонистом гистамина, а субстанция Р вызывает сокращение гладких мышц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124744"/>
            <a:ext cx="3960440" cy="2016224"/>
          </a:xfrm>
          <a:prstGeom prst="foldedCorner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None/>
              <a:defRPr sz="2800" b="1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sz="1400" dirty="0"/>
              <a:t>Важное значение для нормального функционирования иммунной системы имеет уровень секреции гормонов эпителиальными клетками тимуса. Эти клетки вырабатывают широкий спектр пептидных факторов (</a:t>
            </a:r>
            <a:r>
              <a:rPr lang="ru-RU" sz="1400" dirty="0" err="1"/>
              <a:t>нейропептиды</a:t>
            </a:r>
            <a:r>
              <a:rPr lang="ru-RU" sz="1400" dirty="0"/>
              <a:t> и пептидные гормоны) — окситоцин, вазопрессин, </a:t>
            </a:r>
            <a:r>
              <a:rPr lang="ru-RU" sz="1400" dirty="0" err="1"/>
              <a:t>соматостатин</a:t>
            </a:r>
            <a:r>
              <a:rPr lang="ru-RU" sz="1400" dirty="0"/>
              <a:t>, гормон роста, АКТГ, инсулин и инсулиноподобные ростовые факторы (IGF-1, IGF-2).</a:t>
            </a:r>
          </a:p>
        </p:txBody>
      </p:sp>
      <p:pic>
        <p:nvPicPr>
          <p:cNvPr id="3074" name="Picture 2" descr="Картинки по запросу нейропепти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12" y="3356992"/>
            <a:ext cx="4191000" cy="278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6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5609" y="692696"/>
            <a:ext cx="2505472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Тимус?</a:t>
            </a:r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94" y="2204864"/>
            <a:ext cx="6480720" cy="36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6480720" cy="63070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Гормоны тимуса </a:t>
            </a:r>
            <a:r>
              <a:rPr lang="ru-RU" b="1" dirty="0"/>
              <a:t>(</a:t>
            </a:r>
            <a:r>
              <a:rPr lang="ru-RU" b="1" dirty="0" err="1"/>
              <a:t>тимозины</a:t>
            </a:r>
            <a:r>
              <a:rPr lang="ru-RU" b="1" dirty="0"/>
              <a:t>, </a:t>
            </a:r>
            <a:r>
              <a:rPr lang="ru-RU" b="1" dirty="0" err="1"/>
              <a:t>тимопоэтины</a:t>
            </a:r>
            <a:r>
              <a:rPr lang="ru-RU" b="1" dirty="0"/>
              <a:t> и </a:t>
            </a:r>
            <a:r>
              <a:rPr lang="ru-RU" b="1" dirty="0" err="1"/>
              <a:t>Zn</a:t>
            </a:r>
            <a:r>
              <a:rPr lang="ru-RU" b="1" dirty="0"/>
              <a:t>-связывающий </a:t>
            </a:r>
            <a:r>
              <a:rPr lang="ru-RU" b="1" dirty="0" err="1"/>
              <a:t>нонапептид</a:t>
            </a:r>
            <a:r>
              <a:rPr lang="ru-RU" b="1" dirty="0"/>
              <a:t> </a:t>
            </a:r>
            <a:r>
              <a:rPr lang="ru-RU" b="1" dirty="0" err="1"/>
              <a:t>тимулин</a:t>
            </a:r>
            <a:r>
              <a:rPr lang="ru-RU" b="1" dirty="0"/>
              <a:t>) </a:t>
            </a:r>
            <a:r>
              <a:rPr lang="ru-RU" dirty="0"/>
              <a:t>принадлежат к </a:t>
            </a:r>
            <a:r>
              <a:rPr lang="ru-RU" u="sng" dirty="0" err="1"/>
              <a:t>нейропептидам</a:t>
            </a:r>
            <a:r>
              <a:rPr lang="ru-RU" u="sng" dirty="0"/>
              <a:t>. </a:t>
            </a:r>
            <a:endParaRPr lang="ru-RU" u="sng" dirty="0" smtClean="0"/>
          </a:p>
          <a:p>
            <a:r>
              <a:rPr lang="ru-RU" dirty="0" smtClean="0"/>
              <a:t>Ослабление </a:t>
            </a:r>
            <a:r>
              <a:rPr lang="ru-RU" dirty="0"/>
              <a:t>выработки гормонов тимуса приводит к снижению способности Т-лимфоцитов секретировать IL-2 и отвечать пролиферацией на активирующие стимулы.</a:t>
            </a:r>
          </a:p>
          <a:p>
            <a:r>
              <a:rPr lang="ru-RU" dirty="0"/>
              <a:t>Секреция гормонов тимуса находится под контролем других гормонов — </a:t>
            </a:r>
            <a:r>
              <a:rPr lang="ru-RU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глюкокортикоиды</a:t>
            </a:r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, андрогены и эстрогены подавляют </a:t>
            </a:r>
            <a:r>
              <a:rPr lang="ru-RU" dirty="0"/>
              <a:t>ее, а </a:t>
            </a:r>
            <a:r>
              <a:rPr lang="ru-RU" b="1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пролактин, соматотропный гормон и прогестерон — усиливают.</a:t>
            </a:r>
          </a:p>
          <a:p>
            <a:r>
              <a:rPr lang="ru-RU" dirty="0"/>
              <a:t>Существенное влияние на выработку этих гормонов оказывают цитокины, </a:t>
            </a:r>
            <a:r>
              <a:rPr lang="ru-RU" b="1" dirty="0"/>
              <a:t>в частности, вырабатываемые в </a:t>
            </a:r>
            <a:r>
              <a:rPr lang="ru-RU" b="1" dirty="0" smtClean="0"/>
              <a:t>тимусе (</a:t>
            </a:r>
            <a:r>
              <a:rPr lang="ru-RU" b="1" dirty="0" err="1" smtClean="0"/>
              <a:t>аутокринная</a:t>
            </a:r>
            <a:r>
              <a:rPr lang="ru-RU" b="1" dirty="0" smtClean="0"/>
              <a:t> регуляция). </a:t>
            </a:r>
            <a:r>
              <a:rPr lang="ru-RU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IL-1 и IFNα </a:t>
            </a:r>
            <a:r>
              <a:rPr lang="ru-RU" dirty="0"/>
              <a:t>усиливают продукцию </a:t>
            </a:r>
            <a:r>
              <a:rPr lang="ru-RU" dirty="0" err="1"/>
              <a:t>тимулина</a:t>
            </a:r>
            <a:r>
              <a:rPr lang="ru-RU" dirty="0"/>
              <a:t>.</a:t>
            </a: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Ацетилхолин </a:t>
            </a:r>
            <a:r>
              <a:rPr lang="ru-RU" b="1" dirty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и холинергические </a:t>
            </a:r>
            <a:r>
              <a:rPr lang="ru-RU" dirty="0"/>
              <a:t>стимулы поддерживают пролиферацию лимфоцитов. Холинергические влияния в тимусе способствуют размножению и эмиграции </a:t>
            </a:r>
            <a:r>
              <a:rPr lang="ru-RU" dirty="0" err="1"/>
              <a:t>тимоцитов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7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введение </a:t>
            </a:r>
            <a:r>
              <a:rPr lang="ru-RU" dirty="0" err="1"/>
              <a:t>холинотропных</a:t>
            </a:r>
            <a:r>
              <a:rPr lang="ru-RU" dirty="0"/>
              <a:t> веществ изменяет характер ИО на чужеродные антигены; увеличение секреции </a:t>
            </a:r>
            <a:r>
              <a:rPr lang="ru-RU" dirty="0" err="1"/>
              <a:t>IgG</a:t>
            </a:r>
            <a:r>
              <a:rPr lang="ru-RU" dirty="0"/>
              <a:t> плазматическими клетками под действием агонистов ацетилхолина; на Т-, В-лимфоцитах и макрофагах выявлены и подсчитаны холинэргические рецепторы </a:t>
            </a:r>
            <a:r>
              <a:rPr lang="ru-RU" dirty="0" err="1"/>
              <a:t>мускаринового</a:t>
            </a:r>
            <a:r>
              <a:rPr lang="ru-RU" dirty="0"/>
              <a:t> типа (блокируемые атропином). На лимфоцитах рецепторов около 200, на макрофагах – 400 на клетку, что на порядок ниже, чем на нейронах. Однако константа связывания с </a:t>
            </a:r>
            <a:r>
              <a:rPr lang="ru-RU" dirty="0" err="1"/>
              <a:t>лигандом</a:t>
            </a:r>
            <a:r>
              <a:rPr lang="ru-RU" dirty="0"/>
              <a:t> холинэргического рецептора на лимфоците на порядок выше, чем принято считать для нервной системы. Ацетилхолин ингибирует </a:t>
            </a:r>
            <a:r>
              <a:rPr lang="ru-RU" dirty="0" err="1"/>
              <a:t>апоптоз</a:t>
            </a:r>
            <a:r>
              <a:rPr lang="ru-RU" dirty="0"/>
              <a:t> </a:t>
            </a:r>
            <a:r>
              <a:rPr lang="ru-RU" dirty="0" err="1"/>
              <a:t>тимоцитов</a:t>
            </a:r>
            <a:r>
              <a:rPr lang="ru-RU" dirty="0"/>
              <a:t>, влияя, тем самым, на созревание T-лимфоцитов. ИКК обладают способностью к синтезу не только катехоламинов, но и ацетилхолина, и возможностью секретировать их во внеклеточную среду.</a:t>
            </a:r>
          </a:p>
          <a:p>
            <a:r>
              <a:rPr lang="ru-RU" dirty="0"/>
              <a:t>Общеизвестна роль вегетативной нервной системы в проявлении аллергии. Преобладающее влияние парасимпатического отдела способствует проявлению </a:t>
            </a:r>
            <a:r>
              <a:rPr lang="ru-RU" dirty="0" err="1"/>
              <a:t>бронхоспазма</a:t>
            </a:r>
            <a:r>
              <a:rPr lang="ru-RU" dirty="0"/>
              <a:t> при бронхиальной астме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8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нейроиммуноэндокринная</a:t>
            </a:r>
            <a:r>
              <a:rPr lang="ru-RU" dirty="0" smtClean="0"/>
              <a:t> регуляция»?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600" dirty="0" smtClean="0"/>
              <a:t>взаимосвязь </a:t>
            </a:r>
            <a:r>
              <a:rPr lang="ru-RU" sz="4600" dirty="0"/>
              <a:t>иммунной и нейроэндокринной </a:t>
            </a:r>
            <a:r>
              <a:rPr lang="ru-RU" sz="4600" dirty="0" smtClean="0"/>
              <a:t>систем. </a:t>
            </a:r>
          </a:p>
          <a:p>
            <a:pPr>
              <a:buFontTx/>
              <a:buChar char="-"/>
            </a:pPr>
            <a:r>
              <a:rPr lang="ru-RU" dirty="0" smtClean="0"/>
              <a:t>проявляется </a:t>
            </a:r>
            <a:r>
              <a:rPr lang="ru-RU" dirty="0"/>
              <a:t>в том, что клетки этих систем способны продуцировать одни и те же </a:t>
            </a:r>
            <a:r>
              <a:rPr lang="ru-RU" dirty="0" err="1"/>
              <a:t>интерлейкины</a:t>
            </a:r>
            <a:r>
              <a:rPr lang="ru-RU" dirty="0"/>
              <a:t>, простагландины, гормоны, </a:t>
            </a:r>
            <a:r>
              <a:rPr lang="ru-RU" dirty="0" err="1"/>
              <a:t>нейропептиды</a:t>
            </a:r>
            <a:r>
              <a:rPr lang="ru-RU" dirty="0"/>
              <a:t> и другие медиаторы. Как уже выше отмечалось, гипоталамо-</a:t>
            </a:r>
            <a:r>
              <a:rPr lang="ru-RU" dirty="0" err="1"/>
              <a:t>гипофизо</a:t>
            </a:r>
            <a:r>
              <a:rPr lang="ru-RU" dirty="0"/>
              <a:t>-</a:t>
            </a:r>
            <a:r>
              <a:rPr lang="ru-RU" dirty="0" err="1"/>
              <a:t>симпатикоадреналовая</a:t>
            </a:r>
            <a:r>
              <a:rPr lang="ru-RU" dirty="0"/>
              <a:t> система контролирует продукцию антител и выход зрелых В-лимфоцитов из костного мозга. Таким образом, иммунная, эндокринная и нервная системы действуют </a:t>
            </a:r>
            <a:r>
              <a:rPr lang="ru-RU" dirty="0" err="1"/>
              <a:t>взаимосвязанно</a:t>
            </a:r>
            <a:r>
              <a:rPr lang="ru-RU" b="1" dirty="0"/>
              <a:t>, обеспечивая генетический гомеостаз и нормальную жизнедеятельность организма в целом.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dirty="0" smtClean="0"/>
              <a:t>Всякие </a:t>
            </a:r>
            <a:r>
              <a:rPr lang="ru-RU" dirty="0"/>
              <a:t>нарушения иммунной системы — иммунодефицита — неизбежно повлекут за собой изменения функций эндокринной, нервной и других систем, которые нельзя не учитывать при оценке формы и степени заболевания иммунной системы и путей ее лечения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6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7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01216" y="391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Объект 3"/>
          <p:cNvSpPr txBox="1">
            <a:spLocks/>
          </p:cNvSpPr>
          <p:nvPr/>
        </p:nvSpPr>
        <p:spPr>
          <a:xfrm>
            <a:off x="467544" y="1052736"/>
            <a:ext cx="8229600" cy="216023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/>
              <a:t>Общая: </a:t>
            </a:r>
            <a:r>
              <a:rPr lang="ru-RU" sz="2400" dirty="0" smtClean="0"/>
              <a:t>Формирование общекультурных и профессиональных компетенций ОК-1; ОК-2; ОК-8; ПК-1; ПК-6; ПК-7.</a:t>
            </a:r>
          </a:p>
          <a:p>
            <a:pPr marL="0" indent="0">
              <a:buNone/>
            </a:pPr>
            <a:r>
              <a:rPr lang="ru-RU" sz="2400" b="1" dirty="0" smtClean="0"/>
              <a:t>Учебные: </a:t>
            </a:r>
            <a:r>
              <a:rPr lang="ru-RU" sz="2400" b="1" u="sng" dirty="0" smtClean="0"/>
              <a:t>Знать</a:t>
            </a:r>
            <a:r>
              <a:rPr lang="ru-RU" sz="2400" b="1" dirty="0" smtClean="0"/>
              <a:t> </a:t>
            </a:r>
            <a:r>
              <a:rPr lang="ru-RU" sz="2400" dirty="0" smtClean="0"/>
              <a:t>Изменения параметров гуморального звена в онтогенезе и при патологических состояниях. </a:t>
            </a:r>
            <a:r>
              <a:rPr lang="ru-RU" sz="2400" b="1" u="sng" dirty="0" smtClean="0"/>
              <a:t>Уметь</a:t>
            </a:r>
            <a:r>
              <a:rPr lang="ru-RU" sz="2400" b="1" u="sng" dirty="0"/>
              <a:t> </a:t>
            </a:r>
            <a:r>
              <a:rPr lang="ru-RU" sz="2400" dirty="0"/>
              <a:t>о</a:t>
            </a:r>
            <a:r>
              <a:rPr lang="ru-RU" sz="2400" dirty="0" smtClean="0"/>
              <a:t>ценить выраженность </a:t>
            </a:r>
            <a:r>
              <a:rPr lang="ru-RU" sz="2400" dirty="0" err="1" smtClean="0"/>
              <a:t>иммунорегуляторного</a:t>
            </a:r>
            <a:r>
              <a:rPr lang="ru-RU" sz="2400" dirty="0" smtClean="0"/>
              <a:t> дисбаланса и его влияние на формирование различных патологических процессов. </a:t>
            </a:r>
            <a:r>
              <a:rPr lang="ru-RU" sz="2400" b="1" u="sng" dirty="0" smtClean="0"/>
              <a:t>Владеть</a:t>
            </a:r>
            <a:r>
              <a:rPr lang="ru-RU" sz="2400" dirty="0" smtClean="0"/>
              <a:t> анализом возможностей развития патологических процессов при нарушении формирования иммунного ответа на различных его этапах.</a:t>
            </a:r>
          </a:p>
          <a:p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4804" y="2862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943" y="3789040"/>
            <a:ext cx="9100057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  </a:t>
            </a:r>
            <a:r>
              <a:rPr lang="ru-RU" sz="2400" dirty="0"/>
              <a:t>Полноценная защита организма от инфекционных агентов, выполнение </a:t>
            </a:r>
            <a:r>
              <a:rPr lang="ru-RU" sz="2400" dirty="0" smtClean="0"/>
              <a:t>ИС задач </a:t>
            </a:r>
            <a:r>
              <a:rPr lang="ru-RU" sz="2400" dirty="0"/>
              <a:t>поддержания тканевого гомеостаза организма зависят от адекватности </a:t>
            </a:r>
            <a:r>
              <a:rPr lang="ru-RU" sz="2400" dirty="0" smtClean="0"/>
              <a:t>ИО. </a:t>
            </a:r>
            <a:r>
              <a:rPr lang="ru-RU" sz="2400" dirty="0"/>
              <a:t>Это обеспечивается сбалансированной работой всех звеньев иммунитета и внутрисистемных факторов регуляции. В связи с этим обучающимся необходимо знать основные механизмы </a:t>
            </a:r>
            <a:r>
              <a:rPr lang="ru-RU" sz="2400" dirty="0" smtClean="0"/>
              <a:t>ИО, </a:t>
            </a:r>
            <a:r>
              <a:rPr lang="ru-RU" sz="2400" dirty="0"/>
              <a:t>гуморальные факторы регуляции иммунных реакций и их клиническое применение (гормоны тимуса, </a:t>
            </a:r>
            <a:r>
              <a:rPr lang="ru-RU" sz="2400" dirty="0" err="1"/>
              <a:t>интерлейкины</a:t>
            </a:r>
            <a:r>
              <a:rPr lang="ru-RU" sz="2400" dirty="0"/>
              <a:t>, цитокины).</a:t>
            </a:r>
          </a:p>
        </p:txBody>
      </p:sp>
    </p:spTree>
    <p:extLst>
      <p:ext uri="{BB962C8B-B14F-4D97-AF65-F5344CB8AC3E}">
        <p14:creationId xmlns:p14="http://schemas.microsoft.com/office/powerpoint/2010/main" val="11734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План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ru-RU" dirty="0" smtClean="0"/>
              <a:t>Гомеостатическая </a:t>
            </a:r>
            <a:r>
              <a:rPr lang="ru-RU" dirty="0" err="1"/>
              <a:t>нейроиммуноэндокринная</a:t>
            </a:r>
            <a:r>
              <a:rPr lang="ru-RU" dirty="0"/>
              <a:t> система, ее роль в адаптивных реакциях организма и в развитии заболеваний</a:t>
            </a:r>
            <a:r>
              <a:rPr lang="ru-RU" dirty="0" smtClean="0"/>
              <a:t>.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Результаты влияний отдельных представителей </a:t>
            </a:r>
            <a:r>
              <a:rPr lang="ru-RU" dirty="0" err="1" smtClean="0"/>
              <a:t>нейроиммуноэндокринной</a:t>
            </a:r>
            <a:r>
              <a:rPr lang="ru-RU" dirty="0" smtClean="0"/>
              <a:t>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7665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30963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Иммунная система </a:t>
            </a:r>
            <a:r>
              <a:rPr lang="ru-RU" dirty="0"/>
              <a:t>— уникальная саморегулирующаяся организация, состоящая из различных популяций и </a:t>
            </a:r>
            <a:r>
              <a:rPr lang="ru-RU" dirty="0" err="1"/>
              <a:t>субпопуляций</a:t>
            </a:r>
            <a:r>
              <a:rPr lang="ru-RU" dirty="0"/>
              <a:t> лимфоидных клеток, постоянно вза­имодействующих между собой.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Однако </a:t>
            </a:r>
            <a:r>
              <a:rPr lang="ru-RU" dirty="0"/>
              <a:t>их жизнедеятельность, активация, пролиферация и дифференцировка во многом зависят от других систем организма и, в первую очередь, от эндокринной и нервной. Интеграция их со всеми другими функциями и обеспечивает существование организма как единого целого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54948593"/>
              </p:ext>
            </p:extLst>
          </p:nvPr>
        </p:nvGraphicFramePr>
        <p:xfrm>
          <a:off x="827584" y="2852936"/>
          <a:ext cx="7776864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4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1487519"/>
            <a:ext cx="10008274" cy="51455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ИС  и  ЭС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6419056" cy="547260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Тимус</a:t>
            </a:r>
            <a:r>
              <a:rPr lang="ru-RU" dirty="0"/>
              <a:t>, являясь одним из центральных органов иммунитета, обеспечивает, наряду с этим, формирование нейроэндокринных структур на ранних этапах развития организма, благодаря чему в последующем обеспечивается их нормальная деятельность и создаются необходимые условия для функционирования самой иммунной системы.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Пептидные </a:t>
            </a:r>
            <a:r>
              <a:rPr lang="ru-RU" dirty="0"/>
              <a:t>гормоны тимуса участвуют в двухсторонних связях между клетками иммунной и нейроэндокринной систем. </a:t>
            </a:r>
            <a:endParaRPr lang="ru-RU" dirty="0" smtClean="0"/>
          </a:p>
          <a:p>
            <a:r>
              <a:rPr lang="ru-RU" dirty="0" smtClean="0"/>
              <a:t>Многие </a:t>
            </a:r>
            <a:r>
              <a:rPr lang="ru-RU" dirty="0"/>
              <a:t>другие медиаторы, синтезируемые </a:t>
            </a:r>
            <a:r>
              <a:rPr lang="ru-RU" dirty="0" smtClean="0"/>
              <a:t>ИКК, </a:t>
            </a:r>
            <a:r>
              <a:rPr lang="ru-RU" dirty="0"/>
              <a:t>—</a:t>
            </a:r>
            <a:r>
              <a:rPr lang="ru-RU" b="1" dirty="0"/>
              <a:t> </a:t>
            </a:r>
            <a:r>
              <a:rPr lang="ru-RU" b="1" dirty="0" err="1"/>
              <a:t>лимфокины</a:t>
            </a:r>
            <a:r>
              <a:rPr lang="ru-RU" b="1" dirty="0"/>
              <a:t>, интерфероны, </a:t>
            </a:r>
            <a:r>
              <a:rPr lang="ru-RU" b="1" dirty="0" err="1"/>
              <a:t>интерлейкины</a:t>
            </a:r>
            <a:r>
              <a:rPr lang="ru-RU" b="1" dirty="0"/>
              <a:t> — обладают свойствами гормонов. </a:t>
            </a:r>
            <a:endParaRPr lang="ru-RU" b="1" dirty="0" smtClean="0"/>
          </a:p>
          <a:p>
            <a:r>
              <a:rPr lang="ru-RU" dirty="0" smtClean="0"/>
              <a:t>Активное </a:t>
            </a:r>
            <a:r>
              <a:rPr lang="ru-RU" dirty="0"/>
              <a:t>участие в общих механизмах регуляции </a:t>
            </a:r>
            <a:r>
              <a:rPr lang="ru-RU" dirty="0" smtClean="0"/>
              <a:t>ИО </a:t>
            </a:r>
            <a:r>
              <a:rPr lang="ru-RU" dirty="0"/>
              <a:t>и болевой чувствительности играют различные </a:t>
            </a:r>
            <a:r>
              <a:rPr lang="ru-RU" b="1" dirty="0" err="1"/>
              <a:t>интерлейкины</a:t>
            </a:r>
            <a:r>
              <a:rPr lang="ru-RU" b="1" dirty="0"/>
              <a:t> (IL-1, IL-8), а также интерфероны, ФНО и другие цитокины через систему простагландинов.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4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ИС  и  НС</a:t>
            </a:r>
            <a:endParaRPr lang="ru-RU" dirty="0"/>
          </a:p>
        </p:txBody>
      </p:sp>
      <p:pic>
        <p:nvPicPr>
          <p:cNvPr id="1026" name="Picture 2" descr="Картинки по запросу нервная сист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1556792"/>
            <a:ext cx="4762500" cy="50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268760"/>
            <a:ext cx="7139136" cy="576064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ептидные </a:t>
            </a:r>
            <a:r>
              <a:rPr lang="ru-RU" dirty="0"/>
              <a:t>гормоны нейроэндокринных структур оказывают модулирующее воздействие на </a:t>
            </a:r>
            <a:r>
              <a:rPr lang="ru-RU" dirty="0" smtClean="0"/>
              <a:t>ИС, </a:t>
            </a:r>
            <a:r>
              <a:rPr lang="ru-RU" dirty="0"/>
              <a:t>синтез и реализацию функций </a:t>
            </a:r>
            <a:r>
              <a:rPr lang="ru-RU" dirty="0" err="1"/>
              <a:t>тимусных</a:t>
            </a:r>
            <a:r>
              <a:rPr lang="ru-RU" dirty="0"/>
              <a:t> гормонов. К числу важных регуляторов функций </a:t>
            </a:r>
            <a:r>
              <a:rPr lang="ru-RU" dirty="0" smtClean="0"/>
              <a:t>ЦНС относят </a:t>
            </a:r>
            <a:r>
              <a:rPr lang="ru-RU" dirty="0"/>
              <a:t>опиоидные </a:t>
            </a:r>
            <a:r>
              <a:rPr lang="ru-RU" dirty="0" smtClean="0"/>
              <a:t>пептиды (так </a:t>
            </a:r>
            <a:r>
              <a:rPr lang="ru-RU" dirty="0"/>
              <a:t>же, как и </a:t>
            </a:r>
            <a:r>
              <a:rPr lang="ru-RU" dirty="0" err="1"/>
              <a:t>лимфокины</a:t>
            </a:r>
            <a:r>
              <a:rPr lang="ru-RU" dirty="0"/>
              <a:t>, обладают полифункциональными свойствами и оказывают влияние на </a:t>
            </a:r>
            <a:r>
              <a:rPr lang="ru-RU" dirty="0" err="1"/>
              <a:t>иммунокомпетентность</a:t>
            </a:r>
            <a:r>
              <a:rPr lang="ru-RU" dirty="0"/>
              <a:t> клеток лимфоидной </a:t>
            </a:r>
            <a:r>
              <a:rPr lang="ru-RU" dirty="0" smtClean="0"/>
              <a:t>системы). </a:t>
            </a:r>
          </a:p>
          <a:p>
            <a:pPr marL="0" indent="0">
              <a:buNone/>
            </a:pPr>
            <a:r>
              <a:rPr lang="ru-RU" b="1" dirty="0" err="1" smtClean="0"/>
              <a:t>Опиоиды</a:t>
            </a:r>
            <a:r>
              <a:rPr lang="ru-RU" b="1" dirty="0" smtClean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стимулируют </a:t>
            </a:r>
            <a:r>
              <a:rPr lang="ru-RU" dirty="0"/>
              <a:t>выработку В-лимфоцитами антител, оказывают влияние на активность клеток NK,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стимулируют </a:t>
            </a:r>
            <a:r>
              <a:rPr lang="ru-RU" dirty="0"/>
              <a:t>хемотаксис и «окислительный взрыв» фагоцитов,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выделение </a:t>
            </a:r>
            <a:r>
              <a:rPr lang="ru-RU" dirty="0"/>
              <a:t>серотонина </a:t>
            </a:r>
            <a:r>
              <a:rPr lang="ru-RU" dirty="0" err="1"/>
              <a:t>мастоцитами</a:t>
            </a:r>
            <a:r>
              <a:rPr lang="ru-RU" dirty="0"/>
              <a:t> в ответ на присоединение к ним молекул </a:t>
            </a:r>
            <a:r>
              <a:rPr lang="ru-RU" dirty="0" err="1"/>
              <a:t>IgE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Наконец</a:t>
            </a:r>
            <a:r>
              <a:rPr lang="ru-RU" dirty="0"/>
              <a:t>, </a:t>
            </a:r>
            <a:r>
              <a:rPr lang="ru-RU" dirty="0" err="1"/>
              <a:t>опиоиды</a:t>
            </a:r>
            <a:r>
              <a:rPr lang="ru-RU" dirty="0"/>
              <a:t> и рецепторы к ним синтезируются некоторыми клетками иммунной системы.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другой стороны, иммунокомпетентные клетки служат источником многих медиаторов, секреция которых типична для нервной ткани. </a:t>
            </a:r>
            <a:r>
              <a:rPr lang="ru-RU" b="1" dirty="0"/>
              <a:t>Продукцией активированных ИКК являются: АКТГ, СТГ, пролактин, ХГ, ПГ, β-</a:t>
            </a:r>
            <a:r>
              <a:rPr lang="ru-RU" b="1" dirty="0" err="1"/>
              <a:t>эндорфины</a:t>
            </a:r>
            <a:r>
              <a:rPr lang="ru-RU" b="1" dirty="0"/>
              <a:t> (доказано наличие </a:t>
            </a:r>
            <a:r>
              <a:rPr lang="ru-RU" b="1" dirty="0" err="1"/>
              <a:t>мРНК</a:t>
            </a:r>
            <a:r>
              <a:rPr lang="ru-RU" b="1" dirty="0" smtClean="0"/>
              <a:t>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390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Нервные и эндокринные факторы можно отнести к </a:t>
            </a:r>
            <a:r>
              <a:rPr lang="ru-RU" sz="3600" dirty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ингибирующим</a:t>
            </a:r>
            <a:r>
              <a:rPr lang="ru-RU" sz="3600" dirty="0"/>
              <a:t> или 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стимулирующим</a:t>
            </a:r>
            <a:r>
              <a:rPr lang="ru-RU" sz="36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ru-RU" dirty="0"/>
              <a:t>Ингибирующие: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ГКС (кортизол </a:t>
            </a:r>
            <a:r>
              <a:rPr lang="ru-RU" dirty="0"/>
              <a:t>и его аналоги), </a:t>
            </a:r>
            <a:r>
              <a:rPr lang="ru-RU" dirty="0" smtClean="0"/>
              <a:t>АКТГ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Адреналин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Половые </a:t>
            </a:r>
            <a:r>
              <a:rPr lang="ru-RU" dirty="0"/>
              <a:t>гормоны (андрогены, эстрогены, гестагены</a:t>
            </a:r>
            <a:r>
              <a:rPr lang="ru-RU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А</a:t>
            </a:r>
            <a:r>
              <a:rPr lang="ru-RU" dirty="0" smtClean="0"/>
              <a:t>дренергические </a:t>
            </a:r>
            <a:r>
              <a:rPr lang="ru-RU" dirty="0"/>
              <a:t>(симпатические) </a:t>
            </a:r>
            <a:r>
              <a:rPr lang="ru-RU" dirty="0" smtClean="0"/>
              <a:t>медиаторы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ru-RU" dirty="0" smtClean="0"/>
              <a:t>Стимулирующие</a:t>
            </a:r>
            <a:r>
              <a:rPr lang="ru-RU" dirty="0"/>
              <a:t>: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Гормон роста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Тироксин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Инсулин </a:t>
            </a:r>
            <a:r>
              <a:rPr lang="ru-RU" dirty="0"/>
              <a:t>и др.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717032"/>
            <a:ext cx="4320480" cy="2592288"/>
          </a:xfrm>
          <a:prstGeom prst="foldedCorner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 sz="32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2800" b="1" dirty="0"/>
              <a:t>Тироксин, соматотропный гормон и инсулин </a:t>
            </a:r>
            <a:r>
              <a:rPr lang="ru-RU" sz="2800" dirty="0"/>
              <a:t>усиливает как пролиферацию, так и дифференцировку лимфоцитов.</a:t>
            </a:r>
          </a:p>
        </p:txBody>
      </p:sp>
    </p:spTree>
    <p:extLst>
      <p:ext uri="{BB962C8B-B14F-4D97-AF65-F5344CB8AC3E}">
        <p14:creationId xmlns:p14="http://schemas.microsoft.com/office/powerpoint/2010/main" val="41276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ru-RU" dirty="0" err="1"/>
              <a:t>Глюкокортикоиды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dirty="0" smtClean="0"/>
              <a:t>– </a:t>
            </a:r>
            <a:r>
              <a:rPr lang="ru-RU" sz="5100" dirty="0"/>
              <a:t>это противовоспалительные факторы, они ингибируют факторы врожденного иммунитета, включая макрофаги и другие миелоидные клетки. В физиологических концентрациях подавляют пролиферацию лимфоцитов (т.е. снижают их число), но способствуют их дифференцировке, а в фармакологических дозах вызывают </a:t>
            </a:r>
            <a:r>
              <a:rPr lang="ru-RU" sz="5100" dirty="0" err="1"/>
              <a:t>апоптоз</a:t>
            </a:r>
            <a:r>
              <a:rPr lang="ru-RU" sz="5100" dirty="0"/>
              <a:t> лимфоцитов.</a:t>
            </a:r>
          </a:p>
          <a:p>
            <a:pPr marL="0" indent="0">
              <a:buNone/>
            </a:pPr>
            <a:r>
              <a:rPr lang="ru-RU" sz="5100" dirty="0" smtClean="0"/>
              <a:t>→ при ИО гормоны </a:t>
            </a:r>
            <a:r>
              <a:rPr lang="ru-RU" sz="5100" dirty="0"/>
              <a:t>коры надпочечников </a:t>
            </a:r>
            <a:r>
              <a:rPr lang="ru-RU" sz="5100" b="1" dirty="0"/>
              <a:t>подавляют активацию лимфоцитов, блокируют межклеточные взаимодействия, ослабляют секрецию IL-2 и других цитокинов.</a:t>
            </a:r>
          </a:p>
          <a:p>
            <a:pPr marL="0" indent="0">
              <a:buNone/>
            </a:pPr>
            <a:r>
              <a:rPr lang="ru-RU" sz="5100" b="1" dirty="0" smtClean="0"/>
              <a:t>Источники </a:t>
            </a:r>
            <a:r>
              <a:rPr lang="ru-RU" sz="5100" b="1" dirty="0"/>
              <a:t>ГКС </a:t>
            </a:r>
            <a:r>
              <a:rPr lang="ru-RU" sz="5100" b="1" dirty="0" smtClean="0"/>
              <a:t>: </a:t>
            </a:r>
            <a:r>
              <a:rPr lang="ru-RU" sz="5100" dirty="0" smtClean="0"/>
              <a:t>надпочечники + эпителиальные клетки </a:t>
            </a:r>
            <a:r>
              <a:rPr lang="ru-RU" sz="5100" dirty="0"/>
              <a:t>тимуса. </a:t>
            </a:r>
            <a:endParaRPr lang="ru-RU" sz="5100" dirty="0" smtClean="0"/>
          </a:p>
          <a:p>
            <a:r>
              <a:rPr lang="ru-RU" sz="5100" dirty="0" smtClean="0"/>
              <a:t>ГКС </a:t>
            </a:r>
            <a:r>
              <a:rPr lang="ru-RU" sz="5100" dirty="0"/>
              <a:t>необходимы в тимусе для индукции </a:t>
            </a:r>
            <a:r>
              <a:rPr lang="ru-RU" sz="5100" dirty="0" err="1"/>
              <a:t>апоптоза</a:t>
            </a:r>
            <a:r>
              <a:rPr lang="ru-RU" sz="5100" dirty="0"/>
              <a:t> 95-99% </a:t>
            </a:r>
            <a:r>
              <a:rPr lang="ru-RU" sz="5100" dirty="0" err="1"/>
              <a:t>тимоцитов</a:t>
            </a:r>
            <a:r>
              <a:rPr lang="ru-RU" sz="5100" dirty="0"/>
              <a:t> при позитивной и негативной селекции. Главный эффект ГКС на периферические лимфоциты - индукция </a:t>
            </a:r>
            <a:r>
              <a:rPr lang="ru-RU" sz="5100" dirty="0" err="1"/>
              <a:t>апоптоза</a:t>
            </a:r>
            <a:r>
              <a:rPr lang="ru-RU" sz="5100" dirty="0"/>
              <a:t> активированных лимфоцитов</a:t>
            </a:r>
            <a:r>
              <a:rPr lang="ru-RU" sz="5100" dirty="0" smtClean="0"/>
              <a:t>.</a:t>
            </a:r>
            <a:endParaRPr lang="ru-RU" sz="5100" dirty="0"/>
          </a:p>
        </p:txBody>
      </p:sp>
    </p:spTree>
    <p:extLst>
      <p:ext uri="{BB962C8B-B14F-4D97-AF65-F5344CB8AC3E}">
        <p14:creationId xmlns:p14="http://schemas.microsoft.com/office/powerpoint/2010/main" val="41711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Эффекты АКТГ, катехоламинов (норадреналин, адреналин), половых гормонов </a:t>
            </a:r>
            <a:r>
              <a:rPr lang="ru-RU" dirty="0" smtClean="0"/>
              <a:t>сходны</a:t>
            </a:r>
            <a:r>
              <a:rPr lang="ru-RU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Андрогены и эстрогены в значительной степени обусловливают возрастную инволюцию тимуса. Андрогены оказывают более сильное подавляющее действие на иммунную систему, чем эстрогены. Это выражается в большей массе лимфоидных органов и более высокой иммунной активности у женщин по сравнению с мужчинами.</a:t>
            </a:r>
          </a:p>
          <a:p>
            <a:pPr marL="0" indent="0">
              <a:buNone/>
            </a:pPr>
            <a:r>
              <a:rPr lang="ru-RU" dirty="0" smtClean="0"/>
              <a:t>! Однако </a:t>
            </a:r>
            <a:r>
              <a:rPr lang="ru-RU" b="1" dirty="0"/>
              <a:t>эстрогены сильнее подавляют активность регуляторных Т-клеток</a:t>
            </a:r>
            <a:r>
              <a:rPr lang="ru-RU" dirty="0"/>
              <a:t>, что служит одной из причин большей </a:t>
            </a:r>
            <a:r>
              <a:rPr lang="ru-RU" u="sng" dirty="0"/>
              <a:t>вероятности развития аутоиммунных заболеваний у женщин</a:t>
            </a:r>
            <a:r>
              <a:rPr lang="ru-RU" u="sng" dirty="0" smtClean="0"/>
              <a:t>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8418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1208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ИС  и  ЭС</vt:lpstr>
      <vt:lpstr>ИС  и  НС</vt:lpstr>
      <vt:lpstr>Нервные и эндокринные факторы можно отнести к ингибирующим или стимулирующим  </vt:lpstr>
      <vt:lpstr>Глюкокортикоиды </vt:lpstr>
      <vt:lpstr>Эффекты АКТГ, катехоламинов (норадреналин, адреналин), половых гормонов сходны!</vt:lpstr>
      <vt:lpstr>Нейропептиды </vt:lpstr>
      <vt:lpstr>Тимус?</vt:lpstr>
      <vt:lpstr>АХ?</vt:lpstr>
      <vt:lpstr>«нейроиммуноэндокринная регуляция»?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RePack by Diakov</cp:lastModifiedBy>
  <cp:revision>11</cp:revision>
  <dcterms:created xsi:type="dcterms:W3CDTF">2019-11-11T14:49:38Z</dcterms:created>
  <dcterms:modified xsi:type="dcterms:W3CDTF">2020-10-26T14:08:46Z</dcterms:modified>
</cp:coreProperties>
</file>